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35" r:id="rId2"/>
    <p:sldMasterId id="2147483900" r:id="rId3"/>
  </p:sldMasterIdLst>
  <p:notesMasterIdLst>
    <p:notesMasterId r:id="rId22"/>
  </p:notesMasterIdLst>
  <p:sldIdLst>
    <p:sldId id="256" r:id="rId4"/>
    <p:sldId id="265" r:id="rId5"/>
    <p:sldId id="267" r:id="rId6"/>
    <p:sldId id="272" r:id="rId7"/>
    <p:sldId id="270" r:id="rId8"/>
    <p:sldId id="274" r:id="rId9"/>
    <p:sldId id="273" r:id="rId10"/>
    <p:sldId id="260" r:id="rId11"/>
    <p:sldId id="261" r:id="rId12"/>
    <p:sldId id="257" r:id="rId13"/>
    <p:sldId id="259" r:id="rId14"/>
    <p:sldId id="262" r:id="rId15"/>
    <p:sldId id="264" r:id="rId16"/>
    <p:sldId id="266" r:id="rId17"/>
    <p:sldId id="268" r:id="rId18"/>
    <p:sldId id="269" r:id="rId19"/>
    <p:sldId id="271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p Nguyen" initials="LN" lastIdx="1" clrIdx="0">
    <p:extLst>
      <p:ext uri="{19B8F6BF-5375-455C-9EA6-DF929625EA0E}">
        <p15:presenceInfo xmlns:p15="http://schemas.microsoft.com/office/powerpoint/2012/main" userId="06210ae9155881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533" autoAdjust="0"/>
  </p:normalViewPr>
  <p:slideViewPr>
    <p:cSldViewPr snapToGrid="0">
      <p:cViewPr>
        <p:scale>
          <a:sx n="100" d="100"/>
          <a:sy n="100" d="100"/>
        </p:scale>
        <p:origin x="906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8AD7-58B5-48BE-B808-02C5C825B5D9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C4F4-A931-4EDC-A8DD-700DC7739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 talk</a:t>
            </a:r>
            <a:r>
              <a:rPr lang="en-US" baseline="0" dirty="0" smtClean="0"/>
              <a:t> something about the conceptual structure of an application to show to audiences the structure which is applied in almost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To indicate what aspects of an application are covered which types of test (Ex: Business Logic is covered by unit tests.)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http://blogs.msdn.com/b/jmeier/archive/2008/11/24/application-architecture-diagrams-added-to-codeplex.aspx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CEC4F4-A931-4EDC-A8DD-700DC77392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A04-0D30-4F6D-881B-6C5304669D2D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3668-B7C0-4790-AB12-5D3BFE47BE8B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2240-970E-40CC-8CD7-B4B37FE77D86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B39F-26FB-4A03-A315-BBB0380AC164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C112-DB57-4E9E-8ABD-FC949F9AD8AE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1E8E-3773-4208-9310-6439EC241707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86C87-CF81-4F33-AA09-070D5CBC9F24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7232-2A7D-4E7D-B22E-039FC0C07C9C}" type="datetime1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5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2FA5-7C7C-4C35-BB65-BA1A0CE6FD68}" type="datetime1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8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7D11-A985-49F3-A082-06E1C829C109}" type="datetime1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4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7513B-AB8C-4CFB-B713-B080B16C734C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A3AC-9D5E-4044-879F-B01C3563F8E8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A7B5-B293-45D2-956C-DE2CDFB7B933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6E9C-E220-47EB-849C-8B82B2A30550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9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0911-D971-404D-81D6-5C6E3EA30CF8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87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1C92-07B9-46B4-BA9B-A9F8DEDDD065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3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FE0C-1862-4D32-B353-473485FC5B8C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1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EF60-149A-4C77-9B4D-6B2738EE1A60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8280-61AF-4C1C-9E86-CB6F68529EB7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5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8FFB-D7B0-4E90-BEDB-1D7E153C4824}" type="datetime1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6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8C16-585C-4AE9-8479-FDE6A8B38DEE}" type="datetime1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48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E9D2-4942-414F-A3F4-EBED35448B8F}" type="datetime1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1B133-5474-465F-A785-F314434DFD23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994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D1B6-D0FE-4204-8A01-54B687E5DD26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DD6E-AC17-4ACA-A92D-E10490C522DB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0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CF3A-3DC3-46E1-9DA1-BE258D67F966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2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D4F7-2579-4CF8-BDFF-9A21010A8A2E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A467-BFE2-41BE-A0FC-0030BE2626DD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EAFD-F696-47C2-9253-8A163E9F976A}" type="datetime1">
              <a:rPr lang="en-US" smtClean="0"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A0CF-9B53-46A5-8307-04A4889D9F93}" type="datetime1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9B3A-E313-4F12-9C2E-80CDD6D57577}" type="datetime1">
              <a:rPr lang="en-US" smtClean="0"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1925-197E-4055-87BD-DC23A5578938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E4E15-8956-4935-9C3F-CF1C62A234AF}" type="datetime1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8E5BE4-9DA4-4FAD-9FF2-25E33DA7A2DE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3B0C6D-E3BB-429A-AB5D-08885DC9FDF2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E3F87A-01F1-4F3F-8BAF-BABC1CBFDFDD}" type="datetime1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396F-CAFE-47FC-9775-745DE743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Lessons Learned From Agile Quality Assurance In Scrum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gnetic Disk 7"/>
          <p:cNvSpPr/>
          <p:nvPr/>
        </p:nvSpPr>
        <p:spPr>
          <a:xfrm>
            <a:off x="4289406" y="5490909"/>
            <a:ext cx="1452804" cy="124326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Source (Files, Databases, …)</a:t>
            </a:r>
          </a:p>
        </p:txBody>
      </p:sp>
      <p:sp>
        <p:nvSpPr>
          <p:cNvPr id="9" name="Cloud 8"/>
          <p:cNvSpPr/>
          <p:nvPr/>
        </p:nvSpPr>
        <p:spPr>
          <a:xfrm>
            <a:off x="6217605" y="5500856"/>
            <a:ext cx="1984227" cy="124459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Services (Graph API, O365, …)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upload.wikimedia.org/wikipedia/commons/7/70/User_icon_BLACK-01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34" y="1694313"/>
            <a:ext cx="992149" cy="88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eft-Right Arrow 21"/>
          <p:cNvSpPr/>
          <p:nvPr/>
        </p:nvSpPr>
        <p:spPr>
          <a:xfrm>
            <a:off x="8349119" y="2179265"/>
            <a:ext cx="422933" cy="203326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20634" y="2508261"/>
            <a:ext cx="108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End-User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Up-Down Arrow 17"/>
          <p:cNvSpPr/>
          <p:nvPr/>
        </p:nvSpPr>
        <p:spPr>
          <a:xfrm>
            <a:off x="4917822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110045" y="5110237"/>
            <a:ext cx="199348" cy="353402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05100" y="1216418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10</a:t>
            </a:fld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4069060" y="1698459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69060" y="4429337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227698" y="4429336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2869922" y="1698458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069060" y="3180816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086223" y="4244557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973605" y="2689931"/>
            <a:ext cx="199348" cy="342404"/>
            <a:chOff x="3205611" y="2674208"/>
            <a:chExt cx="199348" cy="326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Block Arc 48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 flipV="1">
            <a:off x="6073279" y="2996036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83583" y="3935635"/>
            <a:ext cx="199348" cy="348831"/>
            <a:chOff x="3205611" y="2668086"/>
            <a:chExt cx="199348" cy="332358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Block Arc 52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7269951" y="4241150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7167311" y="3935631"/>
            <a:ext cx="199348" cy="345426"/>
            <a:chOff x="3205611" y="2671330"/>
            <a:chExt cx="199348" cy="329114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Block Arc 5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58" name="Straight Arrow Connector 57"/>
          <p:cNvCxnSpPr>
            <a:stCxn id="40" idx="1"/>
          </p:cNvCxnSpPr>
          <p:nvPr/>
        </p:nvCxnSpPr>
        <p:spPr>
          <a:xfrm flipH="1">
            <a:off x="3679022" y="2194274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5" idx="1"/>
          </p:cNvCxnSpPr>
          <p:nvPr/>
        </p:nvCxnSpPr>
        <p:spPr>
          <a:xfrm flipH="1" flipV="1">
            <a:off x="3698183" y="3557409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1" idx="1"/>
          </p:cNvCxnSpPr>
          <p:nvPr/>
        </p:nvCxnSpPr>
        <p:spPr>
          <a:xfrm flipH="1">
            <a:off x="3670048" y="4743229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993605" y="4361676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773819" y="1549166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189605" y="1987061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172952" y="1986506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90070" y="1649006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11</a:t>
            </a:fld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8869775" y="2803367"/>
            <a:ext cx="195397" cy="981183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e 77"/>
          <p:cNvSpPr/>
          <p:nvPr/>
        </p:nvSpPr>
        <p:spPr>
          <a:xfrm>
            <a:off x="8865791" y="4396823"/>
            <a:ext cx="199382" cy="693169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8865790" y="5578498"/>
            <a:ext cx="214725" cy="629894"/>
          </a:xfrm>
          <a:prstGeom prst="righ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Alternate Process 79"/>
          <p:cNvSpPr/>
          <p:nvPr/>
        </p:nvSpPr>
        <p:spPr>
          <a:xfrm>
            <a:off x="9159451" y="3117831"/>
            <a:ext cx="1750286" cy="37397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/>
                </a:solidFill>
              </a:rPr>
              <a:t>GUI Unit </a:t>
            </a:r>
            <a:r>
              <a:rPr lang="en-US" dirty="0">
                <a:solidFill>
                  <a:schemeClr val="lt1"/>
                </a:solidFill>
              </a:rPr>
              <a:t>Tests</a:t>
            </a:r>
          </a:p>
        </p:txBody>
      </p:sp>
      <p:sp>
        <p:nvSpPr>
          <p:cNvPr id="81" name="Flowchart: Alternate Process 80"/>
          <p:cNvSpPr/>
          <p:nvPr/>
        </p:nvSpPr>
        <p:spPr>
          <a:xfrm>
            <a:off x="9159450" y="4518573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2" name="Flowchart: Alternate Process 81"/>
          <p:cNvSpPr/>
          <p:nvPr/>
        </p:nvSpPr>
        <p:spPr>
          <a:xfrm>
            <a:off x="9159450" y="5704328"/>
            <a:ext cx="1750287" cy="378233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Integration Test</a:t>
            </a:r>
          </a:p>
        </p:txBody>
      </p:sp>
      <p:sp>
        <p:nvSpPr>
          <p:cNvPr id="83" name="Left Brace 82"/>
          <p:cNvSpPr/>
          <p:nvPr/>
        </p:nvSpPr>
        <p:spPr>
          <a:xfrm>
            <a:off x="2680671" y="2852819"/>
            <a:ext cx="233520" cy="3426324"/>
          </a:xfrm>
          <a:prstGeom prst="leftBrace">
            <a:avLst/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Alternate Process 83"/>
          <p:cNvSpPr/>
          <p:nvPr/>
        </p:nvSpPr>
        <p:spPr>
          <a:xfrm>
            <a:off x="836108" y="4368352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86" name="Right Brace 85"/>
          <p:cNvSpPr/>
          <p:nvPr/>
        </p:nvSpPr>
        <p:spPr>
          <a:xfrm rot="16200000">
            <a:off x="5516483" y="-670568"/>
            <a:ext cx="457032" cy="5575299"/>
          </a:xfrm>
          <a:prstGeom prst="rightBrace">
            <a:avLst>
              <a:gd name="adj1" fmla="val 8333"/>
              <a:gd name="adj2" fmla="val 49717"/>
            </a:avLst>
          </a:prstGeom>
          <a:ln w="25400" cap="flat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Alternate Process 86"/>
          <p:cNvSpPr/>
          <p:nvPr/>
        </p:nvSpPr>
        <p:spPr>
          <a:xfrm>
            <a:off x="4869855" y="1369550"/>
            <a:ext cx="1750286" cy="37471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57349" y="2325103"/>
            <a:ext cx="13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4321309" y="2807144"/>
            <a:ext cx="4123980" cy="9916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21309" y="5538022"/>
            <a:ext cx="2030934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Access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479947" y="5538021"/>
            <a:ext cx="1965342" cy="6290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122171" y="2807143"/>
            <a:ext cx="803489" cy="34263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Cross-cutting</a:t>
            </a:r>
            <a:r>
              <a:rPr lang="vi-VN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Infrastructure</a:t>
            </a: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(Caching, Logger, Security, …)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321309" y="4289501"/>
            <a:ext cx="4123980" cy="7548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5338472" y="5353242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6225854" y="3798616"/>
            <a:ext cx="199348" cy="342404"/>
            <a:chOff x="3205611" y="2674208"/>
            <a:chExt cx="199348" cy="326236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3305285" y="2674208"/>
              <a:ext cx="0" cy="150675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Block Arc 96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V="1">
            <a:off x="6325528" y="4104721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235832" y="5044320"/>
            <a:ext cx="199348" cy="348831"/>
            <a:chOff x="3205611" y="2668086"/>
            <a:chExt cx="199348" cy="332358"/>
          </a:xfrm>
        </p:grpSpPr>
        <p:cxnSp>
          <p:nvCxnSpPr>
            <p:cNvPr id="100" name="Straight Arrow Connector 99"/>
            <p:cNvCxnSpPr/>
            <p:nvPr/>
          </p:nvCxnSpPr>
          <p:spPr>
            <a:xfrm>
              <a:off x="3305285" y="2668086"/>
              <a:ext cx="0" cy="156793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Block Arc 100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7522200" y="5349835"/>
            <a:ext cx="0" cy="184780"/>
          </a:xfrm>
          <a:prstGeom prst="straightConnector1">
            <a:avLst/>
          </a:prstGeom>
          <a:ln w="44450">
            <a:solidFill>
              <a:srgbClr val="00B0F0"/>
            </a:solidFill>
            <a:headEnd type="none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19560" y="5044316"/>
            <a:ext cx="199348" cy="345426"/>
            <a:chOff x="3205611" y="2671330"/>
            <a:chExt cx="199348" cy="329114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3305285" y="2671330"/>
              <a:ext cx="0" cy="153548"/>
            </a:xfrm>
            <a:prstGeom prst="straightConnector1">
              <a:avLst/>
            </a:prstGeom>
            <a:ln w="44450">
              <a:solidFill>
                <a:srgbClr val="00B0F0"/>
              </a:solidFill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Block Arc 104"/>
            <p:cNvSpPr/>
            <p:nvPr/>
          </p:nvSpPr>
          <p:spPr>
            <a:xfrm>
              <a:off x="3205611" y="2817086"/>
              <a:ext cx="199348" cy="183358"/>
            </a:xfrm>
            <a:prstGeom prst="blockArc">
              <a:avLst>
                <a:gd name="adj1" fmla="val 10800000"/>
                <a:gd name="adj2" fmla="val 29560"/>
                <a:gd name="adj3" fmla="val 22329"/>
              </a:avLst>
            </a:prstGeom>
            <a:solidFill>
              <a:srgbClr val="00B0F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06" name="Straight Arrow Connector 105"/>
          <p:cNvCxnSpPr>
            <a:stCxn id="89" idx="1"/>
          </p:cNvCxnSpPr>
          <p:nvPr/>
        </p:nvCxnSpPr>
        <p:spPr>
          <a:xfrm flipH="1">
            <a:off x="3931271" y="3302959"/>
            <a:ext cx="390038" cy="12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3" idx="1"/>
          </p:cNvCxnSpPr>
          <p:nvPr/>
        </p:nvCxnSpPr>
        <p:spPr>
          <a:xfrm flipH="1" flipV="1">
            <a:off x="3950432" y="4666094"/>
            <a:ext cx="370877" cy="8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9" idx="1"/>
          </p:cNvCxnSpPr>
          <p:nvPr/>
        </p:nvCxnSpPr>
        <p:spPr>
          <a:xfrm flipH="1">
            <a:off x="3922297" y="5851914"/>
            <a:ext cx="323557" cy="172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4245854" y="5470361"/>
            <a:ext cx="4276578" cy="763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3026068" y="2657851"/>
            <a:ext cx="5575300" cy="3652823"/>
          </a:xfrm>
          <a:prstGeom prst="roundRect">
            <a:avLst>
              <a:gd name="adj" fmla="val 3659"/>
            </a:avLst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4441854" y="3095746"/>
            <a:ext cx="1784000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UI (HTML, Window Form,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425201" y="3095191"/>
            <a:ext cx="1903739" cy="6436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(</a:t>
            </a:r>
            <a:r>
              <a:rPr lang="en-US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RESTful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API, WCF, …)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42319" y="2757691"/>
            <a:ext cx="148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Presentation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8801" y="2044405"/>
            <a:ext cx="1962808" cy="3457030"/>
            <a:chOff x="1237592" y="1379455"/>
            <a:chExt cx="1805153" cy="3523621"/>
          </a:xfrm>
        </p:grpSpPr>
        <p:grpSp>
          <p:nvGrpSpPr>
            <p:cNvPr id="7" name="Group 6"/>
            <p:cNvGrpSpPr/>
            <p:nvPr/>
          </p:nvGrpSpPr>
          <p:grpSpPr>
            <a:xfrm>
              <a:off x="1237592" y="1379455"/>
              <a:ext cx="1805153" cy="3523621"/>
              <a:chOff x="3026979" y="1939159"/>
              <a:chExt cx="1749973" cy="359453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058510" y="1939159"/>
                <a:ext cx="1718442" cy="3594538"/>
              </a:xfrm>
              <a:prstGeom prst="roundRect">
                <a:avLst>
                  <a:gd name="adj" fmla="val 9305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26979" y="1953650"/>
                <a:ext cx="1749973" cy="523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Cross-cutting 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Infrastructure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1383424" y="3143247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Logging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03129" y="3698939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Utilities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83424" y="2583654"/>
              <a:ext cx="1548962" cy="50444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03129" y="4258532"/>
              <a:ext cx="1529257" cy="500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Other Common Blocks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2221007" y="4770428"/>
            <a:ext cx="6807698" cy="731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Gateways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21007" y="3373875"/>
            <a:ext cx="6807697" cy="11765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Logic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69600" y="2044405"/>
            <a:ext cx="1095942" cy="34570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Business Entity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96626" y="5462767"/>
            <a:ext cx="7026175" cy="1273035"/>
            <a:chOff x="995549" y="5463463"/>
            <a:chExt cx="7166741" cy="1273035"/>
          </a:xfrm>
        </p:grpSpPr>
        <p:grpSp>
          <p:nvGrpSpPr>
            <p:cNvPr id="14" name="Group 13"/>
            <p:cNvGrpSpPr/>
            <p:nvPr/>
          </p:nvGrpSpPr>
          <p:grpSpPr>
            <a:xfrm>
              <a:off x="995549" y="5680576"/>
              <a:ext cx="1964050" cy="969316"/>
              <a:chOff x="3802813" y="5120639"/>
              <a:chExt cx="1964050" cy="969316"/>
            </a:xfrm>
          </p:grpSpPr>
          <p:sp>
            <p:nvSpPr>
              <p:cNvPr id="3" name="Flowchart: Magnetic Disk 2"/>
              <p:cNvSpPr/>
              <p:nvPr/>
            </p:nvSpPr>
            <p:spPr>
              <a:xfrm>
                <a:off x="4526520" y="5120639"/>
                <a:ext cx="483582" cy="507649"/>
              </a:xfrm>
              <a:prstGeom prst="flowChartMagneticDisk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02813" y="5628290"/>
                <a:ext cx="19640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(Cassandra,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799926" y="5741661"/>
              <a:ext cx="2018859" cy="908232"/>
              <a:chOff x="3707722" y="6072879"/>
              <a:chExt cx="2018859" cy="9082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707722" y="6519446"/>
                <a:ext cx="2018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32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4677319" y="5717979"/>
              <a:ext cx="1944522" cy="931913"/>
              <a:chOff x="5129736" y="6049197"/>
              <a:chExt cx="1944522" cy="931913"/>
            </a:xfrm>
          </p:grpSpPr>
          <p:pic>
            <p:nvPicPr>
              <p:cNvPr id="102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129736" y="6519445"/>
                <a:ext cx="1944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308363" y="5463463"/>
              <a:ext cx="1853927" cy="1187971"/>
              <a:chOff x="7737615" y="5498103"/>
              <a:chExt cx="1853927" cy="1187971"/>
            </a:xfrm>
          </p:grpSpPr>
          <p:pic>
            <p:nvPicPr>
              <p:cNvPr id="102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7737615" y="6224409"/>
                <a:ext cx="18539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2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2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1020416" y="5620553"/>
              <a:ext cx="6943894" cy="1115945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87990" y="2044405"/>
            <a:ext cx="6838362" cy="1126190"/>
            <a:chOff x="2063346" y="1151859"/>
            <a:chExt cx="6838362" cy="1126190"/>
          </a:xfrm>
        </p:grpSpPr>
        <p:grpSp>
          <p:nvGrpSpPr>
            <p:cNvPr id="31" name="Group 30"/>
            <p:cNvGrpSpPr/>
            <p:nvPr/>
          </p:nvGrpSpPr>
          <p:grpSpPr>
            <a:xfrm>
              <a:off x="2063346" y="1151859"/>
              <a:ext cx="6838362" cy="1126190"/>
              <a:chOff x="2076994" y="742424"/>
              <a:chExt cx="6838362" cy="112619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076994" y="742424"/>
                <a:ext cx="6838362" cy="112619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15611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UI (MVC, Window Form,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5534891" y="1133864"/>
                <a:ext cx="3289346" cy="64368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API (</a:t>
                </a:r>
                <a:r>
                  <a:rPr lang="en-US" sz="1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RESTful</a:t>
                </a:r>
                <a:r>
                  <a:rPr lang="en-US" sz="1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API, WCF, …)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807435" y="1151859"/>
              <a:ext cx="1306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Presentation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835572" y="1718440"/>
            <a:ext cx="10421008" cy="5108028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35572" y="72639"/>
            <a:ext cx="10421008" cy="1554734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252163" y="72636"/>
            <a:ext cx="1426899" cy="1426900"/>
            <a:chOff x="1732491" y="103878"/>
            <a:chExt cx="1426899" cy="1426900"/>
          </a:xfrm>
        </p:grpSpPr>
        <p:pic>
          <p:nvPicPr>
            <p:cNvPr id="45" name="Picture 4" descr="http://iconshow.me/media/images/ui/Streamline-Icon/png/512/37-browser-streamline-window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2491" y="103878"/>
              <a:ext cx="1426899" cy="142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1915386" y="785012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35572" y="47236"/>
            <a:ext cx="1095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2585" y="1673778"/>
            <a:ext cx="1409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Web 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672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7" name="Group 16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28" name="Flowchart: Magnetic Disk 27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24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22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55" name="Group 54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7" name="Rounded Rectangle 6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ounded Rectangle 50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Up-Down Arrow 106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-Down Arrow 107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9" name="Up-Down Arrow 108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0" name="Up-Down Arrow 109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1" name="Rounded Rectangle 60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5" name="Straight Arrow Connector 64"/>
          <p:cNvCxnSpPr>
            <a:stCxn id="86" idx="2"/>
            <a:endCxn id="13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>
            <a:stCxn id="103" idx="2"/>
            <a:endCxn id="86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45" name="Group 44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94" name="TextBox 9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80" name="Group 79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81" name="TextBox 80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85" name="TextBox 84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49" name="Down Arrow 48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04" name="Straight Arrow Connector 103"/>
          <p:cNvCxnSpPr>
            <a:stCxn id="103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stCxn id="86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2" name="Straight Arrow Connector 111"/>
          <p:cNvCxnSpPr>
            <a:stCxn id="13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6" name="Down Arrow 11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70" name="Group 69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89" name="Flowchart: Magnetic Disk 88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7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3" name="Group 72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78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76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Rounded Rectangle 74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Rounded Rectangle 90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95" name="Rounded Rectangle 94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98" name="Group 97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14" name="Rounded Rectangle 113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105" name="Rounded Rectangle 104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106" name="Rounded Rectangle 105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101" name="Rounded Rectangle 100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9" name="Rounded Rectangle 98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118" name="Rounded Rectangle 117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Up-Down Arrow 118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Up-Down Arrow 119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1" name="Up-Down Arrow 120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2" name="Up-Down Arrow 121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26" name="Rounded Rectangle 125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1" name="Straight Arrow Connector 130"/>
          <p:cNvCxnSpPr>
            <a:stCxn id="118" idx="2"/>
            <a:endCxn id="67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2" name="Straight Arrow Connector 131"/>
          <p:cNvCxnSpPr>
            <a:stCxn id="66" idx="2"/>
            <a:endCxn id="118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34" name="TextBox 13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136" name="Group 135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37" name="TextBox 136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139" name="Group 138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40" name="TextBox 139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42" name="Down Arrow 141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43" name="Straight Arrow Connector 142"/>
          <p:cNvCxnSpPr>
            <a:stCxn id="66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4" name="Straight Arrow Connector 143"/>
          <p:cNvCxnSpPr>
            <a:stCxn id="118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45" name="Straight Arrow Connector 144"/>
          <p:cNvCxnSpPr>
            <a:stCxn id="67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46" name="Down Arrow 14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Down Arrow 14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504788" y="1704912"/>
            <a:ext cx="2849996" cy="2400300"/>
            <a:chOff x="885371" y="1397000"/>
            <a:chExt cx="2849996" cy="2400300"/>
          </a:xfrm>
        </p:grpSpPr>
        <p:sp>
          <p:nvSpPr>
            <p:cNvPr id="20" name="Rounded Rectangle 19"/>
            <p:cNvSpPr/>
            <p:nvPr/>
          </p:nvSpPr>
          <p:spPr>
            <a:xfrm>
              <a:off x="885371" y="1397000"/>
              <a:ext cx="2849996" cy="2400300"/>
            </a:xfrm>
            <a:prstGeom prst="roundRect">
              <a:avLst>
                <a:gd name="adj" fmla="val 4384"/>
              </a:avLst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61142" y="1657974"/>
              <a:ext cx="1823441" cy="387866"/>
              <a:chOff x="1161142" y="1657974"/>
              <a:chExt cx="1823441" cy="38786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161142" y="1657974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531553" y="1661602"/>
                <a:ext cx="1453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Unit Testing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161144" y="2668814"/>
              <a:ext cx="2300813" cy="387866"/>
              <a:chOff x="1161144" y="1393371"/>
              <a:chExt cx="2300813" cy="38786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161144" y="139337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31555" y="1411905"/>
                <a:ext cx="1930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GUI Unit Testing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161142" y="3189772"/>
              <a:ext cx="2574225" cy="387866"/>
              <a:chOff x="1161143" y="1253928"/>
              <a:chExt cx="2574225" cy="38786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161143" y="1253928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531556" y="1272462"/>
                <a:ext cx="2203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Integration Testing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161144" y="2170992"/>
              <a:ext cx="1823438" cy="387866"/>
              <a:chOff x="1161144" y="1531581"/>
              <a:chExt cx="1823438" cy="387866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161144" y="1531581"/>
                <a:ext cx="370412" cy="38786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31555" y="1550115"/>
                <a:ext cx="1453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Unit Testing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0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32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136" name="Group 135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147" name="Flowchart: Magnetic Disk 146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6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143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141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Rounded Rectangle 139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52" name="Rounded Rectangle 151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155" name="Group 154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163" name="Rounded Rectangle 162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160" name="Rounded Rectangle 159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158" name="Rounded Rectangle 157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6" name="Rounded Rectangle 155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Up-Down Arrow 165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Up-Down Arrow 166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8" name="Up-Down Arrow 167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9" name="Up-Down Arrow 168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173" name="Rounded Rectangle 172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8" name="Straight Arrow Connector 177"/>
          <p:cNvCxnSpPr>
            <a:stCxn id="165" idx="2"/>
            <a:endCxn id="134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79" name="Straight Arrow Connector 178"/>
          <p:cNvCxnSpPr>
            <a:stCxn id="133" idx="2"/>
            <a:endCxn id="165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181" name="TextBox 180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183" name="Group 182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184" name="TextBox 183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186" name="Group 185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87" name="TextBox 186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89" name="Down Arrow 188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90" name="Straight Arrow Connector 189"/>
          <p:cNvCxnSpPr>
            <a:stCxn id="133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1" name="Straight Arrow Connector 190"/>
          <p:cNvCxnSpPr>
            <a:stCxn id="165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2" name="Straight Arrow Connector 191"/>
          <p:cNvCxnSpPr>
            <a:stCxn id="134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93" name="Down Arrow 192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5" name="Rounded Rectangular Callout 194"/>
          <p:cNvSpPr/>
          <p:nvPr/>
        </p:nvSpPr>
        <p:spPr>
          <a:xfrm>
            <a:off x="9029700" y="-67291"/>
            <a:ext cx="3273245" cy="1033175"/>
          </a:xfrm>
          <a:prstGeom prst="wedgeRoundRectCallout">
            <a:avLst>
              <a:gd name="adj1" fmla="val -54154"/>
              <a:gd name="adj2" fmla="val 18206"/>
              <a:gd name="adj3" fmla="val 16667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latin typeface="Comic Sans MS" panose="030F0702030302020204" pitchFamily="66" charset="0"/>
              </a:rPr>
              <a:t>Simulate real user scenarios to test the entire application.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2631077" y="1258929"/>
            <a:ext cx="6130382" cy="767277"/>
          </a:xfrm>
          <a:prstGeom prst="roundRect">
            <a:avLst>
              <a:gd name="adj" fmla="val 25632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631077" y="4739474"/>
            <a:ext cx="6131923" cy="6120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External Services Layer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431877" y="5720953"/>
            <a:ext cx="6437943" cy="1077573"/>
            <a:chOff x="1072818" y="5463463"/>
            <a:chExt cx="7089472" cy="1194722"/>
          </a:xfrm>
        </p:grpSpPr>
        <p:grpSp>
          <p:nvGrpSpPr>
            <p:cNvPr id="49" name="Group 48"/>
            <p:cNvGrpSpPr/>
            <p:nvPr/>
          </p:nvGrpSpPr>
          <p:grpSpPr>
            <a:xfrm>
              <a:off x="1190637" y="5680576"/>
              <a:ext cx="1741701" cy="938538"/>
              <a:chOff x="3997901" y="5120639"/>
              <a:chExt cx="1741701" cy="938538"/>
            </a:xfrm>
          </p:grpSpPr>
          <p:sp>
            <p:nvSpPr>
              <p:cNvPr id="60" name="Flowchart: Magnetic Disk 59"/>
              <p:cNvSpPr/>
              <p:nvPr/>
            </p:nvSpPr>
            <p:spPr>
              <a:xfrm>
                <a:off x="4610432" y="5120639"/>
                <a:ext cx="483582" cy="507649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7901" y="5628290"/>
                <a:ext cx="1741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(MySQL, SQL Server,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821957" y="5741661"/>
              <a:ext cx="1974796" cy="877454"/>
              <a:chOff x="3729753" y="6072879"/>
              <a:chExt cx="1974796" cy="87745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3729753" y="6519446"/>
                <a:ext cx="1974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Queue </a:t>
                </a:r>
              </a:p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(Service Bus,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RabbitMQ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59" name="Picture 8" descr="http://colby.id.au/files/sqs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0567" y="6072879"/>
                <a:ext cx="685423" cy="446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1" name="Group 50"/>
            <p:cNvGrpSpPr/>
            <p:nvPr/>
          </p:nvGrpSpPr>
          <p:grpSpPr>
            <a:xfrm>
              <a:off x="4677319" y="5717979"/>
              <a:ext cx="1944522" cy="901135"/>
              <a:chOff x="5129736" y="6049197"/>
              <a:chExt cx="1944522" cy="901135"/>
            </a:xfrm>
          </p:grpSpPr>
          <p:pic>
            <p:nvPicPr>
              <p:cNvPr id="56" name="Picture 4" descr="http://images.clipartpanda.com/cloud-icon-png-Cloud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776" y="6049197"/>
                <a:ext cx="796371" cy="470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5129736" y="6519445"/>
                <a:ext cx="19445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Cloud API (Facebook Graph API, Twitter API,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308363" y="5463463"/>
              <a:ext cx="1853927" cy="1157193"/>
              <a:chOff x="7737615" y="5498103"/>
              <a:chExt cx="1853927" cy="1157193"/>
            </a:xfrm>
          </p:grpSpPr>
          <p:pic>
            <p:nvPicPr>
              <p:cNvPr id="54" name="Picture 2" descr="https://cdn4.iconfinder.com/data/icons/refresh_cl/256/System/Memory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0603" y="5498103"/>
                <a:ext cx="967950" cy="967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7737615" y="6224409"/>
                <a:ext cx="18539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Cache (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Redis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US" sz="11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MemcacheDB</a:t>
                </a:r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, …)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1072818" y="5605009"/>
              <a:ext cx="6970303" cy="10531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2431876" y="1197686"/>
            <a:ext cx="8731424" cy="4271586"/>
          </a:xfrm>
          <a:prstGeom prst="roundRect">
            <a:avLst>
              <a:gd name="adj" fmla="val 3395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431876" y="46129"/>
            <a:ext cx="6329727" cy="945072"/>
          </a:xfrm>
          <a:prstGeom prst="roundRect">
            <a:avLst>
              <a:gd name="adj" fmla="val 15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666615" y="302394"/>
            <a:ext cx="76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65" name="Rounded Rectangle 64"/>
          <p:cNvSpPr/>
          <p:nvPr/>
        </p:nvSpPr>
        <p:spPr>
          <a:xfrm>
            <a:off x="2717800" y="1330865"/>
            <a:ext cx="4017787" cy="643683"/>
          </a:xfrm>
          <a:prstGeom prst="roundRect">
            <a:avLst>
              <a:gd name="adj" fmla="val 2484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(MVC, RESTful API, …)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856459" y="1326704"/>
            <a:ext cx="1827259" cy="6436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Window Form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983642" y="1270000"/>
            <a:ext cx="2065366" cy="4087035"/>
            <a:chOff x="8848912" y="1270000"/>
            <a:chExt cx="2065366" cy="4087035"/>
          </a:xfrm>
        </p:grpSpPr>
        <p:grpSp>
          <p:nvGrpSpPr>
            <p:cNvPr id="68" name="Group 67"/>
            <p:cNvGrpSpPr/>
            <p:nvPr/>
          </p:nvGrpSpPr>
          <p:grpSpPr>
            <a:xfrm>
              <a:off x="8848912" y="1270000"/>
              <a:ext cx="2065366" cy="4087035"/>
              <a:chOff x="8835611" y="1440262"/>
              <a:chExt cx="2065366" cy="4087035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8835611" y="1440262"/>
                <a:ext cx="2065366" cy="4087035"/>
                <a:chOff x="1214771" y="742951"/>
                <a:chExt cx="1899473" cy="4165761"/>
              </a:xfrm>
            </p:grpSpPr>
            <p:grpSp>
              <p:nvGrpSpPr>
                <p:cNvPr id="72" name="Group 71"/>
                <p:cNvGrpSpPr/>
                <p:nvPr/>
              </p:nvGrpSpPr>
              <p:grpSpPr>
                <a:xfrm>
                  <a:off x="1214771" y="742951"/>
                  <a:ext cx="1899473" cy="4165761"/>
                  <a:chOff x="3004853" y="1289845"/>
                  <a:chExt cx="1841410" cy="4249601"/>
                </a:xfrm>
              </p:grpSpPr>
              <p:sp>
                <p:nvSpPr>
                  <p:cNvPr id="76" name="Rounded Rectangle 75"/>
                  <p:cNvSpPr/>
                  <p:nvPr/>
                </p:nvSpPr>
                <p:spPr>
                  <a:xfrm>
                    <a:off x="3047586" y="1289845"/>
                    <a:ext cx="1718442" cy="4249601"/>
                  </a:xfrm>
                  <a:prstGeom prst="roundRect">
                    <a:avLst>
                      <a:gd name="adj" fmla="val 9305"/>
                    </a:avLst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lt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004853" y="1322892"/>
                    <a:ext cx="1841410" cy="608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ctr">
                      <a:defRPr sz="1600">
                        <a:solidFill>
                          <a:schemeClr val="l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Cross-cutting Infrastructure Layers</a:t>
                    </a:r>
                  </a:p>
                </p:txBody>
              </p:sp>
            </p:grpSp>
            <p:sp>
              <p:nvSpPr>
                <p:cNvPr id="73" name="Rounded Rectangle 72"/>
                <p:cNvSpPr/>
                <p:nvPr/>
              </p:nvSpPr>
              <p:spPr>
                <a:xfrm>
                  <a:off x="1383424" y="3143247"/>
                  <a:ext cx="1548962" cy="504441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Logging</a:t>
                  </a: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1403129" y="3698939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Utilities</a:t>
                  </a: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1403129" y="4258532"/>
                  <a:ext cx="1529257" cy="500540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Other Common Blocks</a:t>
                  </a:r>
                </a:p>
              </p:txBody>
            </p:sp>
          </p:grpSp>
          <p:sp>
            <p:nvSpPr>
              <p:cNvPr id="71" name="Rounded Rectangle 70"/>
              <p:cNvSpPr/>
              <p:nvPr/>
            </p:nvSpPr>
            <p:spPr>
              <a:xfrm>
                <a:off x="9024492" y="3243008"/>
                <a:ext cx="1684242" cy="49490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IoC</a:t>
                </a: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9035721" y="2519291"/>
              <a:ext cx="1661784" cy="48908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Business Entity</a:t>
              </a: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2631077" y="2225279"/>
            <a:ext cx="6131923" cy="2290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Up-Down Arrow 78"/>
          <p:cNvSpPr/>
          <p:nvPr/>
        </p:nvSpPr>
        <p:spPr>
          <a:xfrm>
            <a:off x="3214031" y="5481632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Up-Down Arrow 79"/>
          <p:cNvSpPr/>
          <p:nvPr/>
        </p:nvSpPr>
        <p:spPr>
          <a:xfrm>
            <a:off x="4800268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1" name="Up-Down Arrow 80"/>
          <p:cNvSpPr/>
          <p:nvPr/>
        </p:nvSpPr>
        <p:spPr>
          <a:xfrm>
            <a:off x="6474786" y="5492060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2" name="Up-Down Arrow 81"/>
          <p:cNvSpPr/>
          <p:nvPr/>
        </p:nvSpPr>
        <p:spPr>
          <a:xfrm>
            <a:off x="7914905" y="5481439"/>
            <a:ext cx="226277" cy="363094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764446" y="3111194"/>
            <a:ext cx="4730674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1280" y="6145712"/>
            <a:ext cx="1690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External Services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156669" y="3201121"/>
            <a:ext cx="123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2901191" y="3864225"/>
            <a:ext cx="5590898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Layer level N - 1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901190" y="2361616"/>
            <a:ext cx="5589636" cy="5486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Top Business Level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696294" y="2910312"/>
            <a:ext cx="0" cy="20088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378200" y="2921000"/>
            <a:ext cx="0" cy="939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05121" y="3659890"/>
            <a:ext cx="0" cy="20433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1" name="Straight Arrow Connector 90"/>
          <p:cNvCxnSpPr>
            <a:stCxn id="78" idx="2"/>
            <a:endCxn id="47" idx="0"/>
          </p:cNvCxnSpPr>
          <p:nvPr/>
        </p:nvCxnSpPr>
        <p:spPr>
          <a:xfrm>
            <a:off x="5697039" y="4515518"/>
            <a:ext cx="0" cy="22395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92" name="Straight Arrow Connector 91"/>
          <p:cNvCxnSpPr>
            <a:stCxn id="46" idx="2"/>
            <a:endCxn id="78" idx="0"/>
          </p:cNvCxnSpPr>
          <p:nvPr/>
        </p:nvCxnSpPr>
        <p:spPr>
          <a:xfrm>
            <a:off x="5696268" y="2026206"/>
            <a:ext cx="771" cy="19907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grpSp>
        <p:nvGrpSpPr>
          <p:cNvPr id="93" name="Group 92"/>
          <p:cNvGrpSpPr/>
          <p:nvPr/>
        </p:nvGrpSpPr>
        <p:grpSpPr>
          <a:xfrm>
            <a:off x="3122717" y="112629"/>
            <a:ext cx="1057934" cy="845543"/>
            <a:chOff x="3408047" y="122639"/>
            <a:chExt cx="1061107" cy="1012049"/>
          </a:xfrm>
        </p:grpSpPr>
        <p:sp>
          <p:nvSpPr>
            <p:cNvPr id="94" name="TextBox 93"/>
            <p:cNvSpPr txBox="1"/>
            <p:nvPr/>
          </p:nvSpPr>
          <p:spPr>
            <a:xfrm>
              <a:off x="3408047" y="796134"/>
              <a:ext cx="1061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Browsers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22639"/>
              <a:ext cx="310966" cy="69186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703262" y="105298"/>
            <a:ext cx="1941704" cy="904599"/>
            <a:chOff x="3408046" y="165885"/>
            <a:chExt cx="1947527" cy="1082735"/>
          </a:xfrm>
        </p:grpSpPr>
        <p:sp>
          <p:nvSpPr>
            <p:cNvPr id="97" name="TextBox 96"/>
            <p:cNvSpPr txBox="1"/>
            <p:nvPr/>
          </p:nvSpPr>
          <p:spPr>
            <a:xfrm>
              <a:off x="3408046" y="843397"/>
              <a:ext cx="194752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Service Consumers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406" y="165885"/>
              <a:ext cx="302837" cy="673776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7299272" y="101266"/>
            <a:ext cx="1057934" cy="894059"/>
            <a:chOff x="3408047" y="131238"/>
            <a:chExt cx="1061107" cy="1070119"/>
          </a:xfrm>
        </p:grpSpPr>
        <p:sp>
          <p:nvSpPr>
            <p:cNvPr id="100" name="TextBox 99"/>
            <p:cNvSpPr txBox="1"/>
            <p:nvPr/>
          </p:nvSpPr>
          <p:spPr>
            <a:xfrm>
              <a:off x="3408047" y="796134"/>
              <a:ext cx="1061107" cy="405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Users</a:t>
              </a:r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196" y="131238"/>
              <a:ext cx="303237" cy="674664"/>
            </a:xfrm>
            <a:prstGeom prst="rect">
              <a:avLst/>
            </a:prstGeom>
          </p:spPr>
        </p:pic>
      </p:grpSp>
      <p:sp>
        <p:nvSpPr>
          <p:cNvPr id="102" name="Down Arrow 101"/>
          <p:cNvSpPr/>
          <p:nvPr/>
        </p:nvSpPr>
        <p:spPr>
          <a:xfrm>
            <a:off x="3480988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03" name="Straight Arrow Connector 102"/>
          <p:cNvCxnSpPr>
            <a:stCxn id="46" idx="3"/>
          </p:cNvCxnSpPr>
          <p:nvPr/>
        </p:nvCxnSpPr>
        <p:spPr>
          <a:xfrm>
            <a:off x="8761459" y="1642568"/>
            <a:ext cx="26824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4" name="Straight Arrow Connector 103"/>
          <p:cNvCxnSpPr>
            <a:stCxn id="78" idx="3"/>
          </p:cNvCxnSpPr>
          <p:nvPr/>
        </p:nvCxnSpPr>
        <p:spPr>
          <a:xfrm>
            <a:off x="8763000" y="3370399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>
            <a:stCxn id="47" idx="3"/>
          </p:cNvCxnSpPr>
          <p:nvPr/>
        </p:nvCxnSpPr>
        <p:spPr>
          <a:xfrm>
            <a:off x="8763000" y="5045490"/>
            <a:ext cx="2667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6" name="Down Arrow 105"/>
          <p:cNvSpPr/>
          <p:nvPr/>
        </p:nvSpPr>
        <p:spPr>
          <a:xfrm>
            <a:off x="5513825" y="1001062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/>
          <p:cNvSpPr/>
          <p:nvPr/>
        </p:nvSpPr>
        <p:spPr>
          <a:xfrm>
            <a:off x="7701833" y="1001064"/>
            <a:ext cx="252812" cy="23991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-265269" y="-722086"/>
            <a:ext cx="11811000" cy="3378100"/>
          </a:xfrm>
          <a:prstGeom prst="mathMultiply">
            <a:avLst>
              <a:gd name="adj1" fmla="val 1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orlando2014.zonta.org/portals/0/images2014/Golden%20Z/iconmonstr-laptop-4-icon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83" y="2288881"/>
            <a:ext cx="1583683" cy="15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rw-designer.com/icon-image/7507-256x256x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92" y="1727600"/>
            <a:ext cx="1585391" cy="15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teamed.io/images/tech/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45142"/>
            <a:ext cx="1306945" cy="130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/>
          <p:cNvSpPr/>
          <p:nvPr/>
        </p:nvSpPr>
        <p:spPr>
          <a:xfrm>
            <a:off x="5565913" y="1323200"/>
            <a:ext cx="993914" cy="59634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53" y="191954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Source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1078" y="3503232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1615" y="3687898"/>
            <a:ext cx="248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Development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487340" y="5048511"/>
            <a:ext cx="684426" cy="1307839"/>
            <a:chOff x="467189" y="5197791"/>
            <a:chExt cx="684426" cy="1307839"/>
          </a:xfrm>
        </p:grpSpPr>
        <p:sp>
          <p:nvSpPr>
            <p:cNvPr id="11" name="Oval 10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269757" y="4257584"/>
            <a:ext cx="684426" cy="1307839"/>
            <a:chOff x="467189" y="5197791"/>
            <a:chExt cx="684426" cy="1307839"/>
          </a:xfrm>
        </p:grpSpPr>
        <p:sp>
          <p:nvSpPr>
            <p:cNvPr id="19" name="Oval 18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460375" y="4700306"/>
            <a:ext cx="684426" cy="1307839"/>
            <a:chOff x="467189" y="5197791"/>
            <a:chExt cx="684426" cy="1307839"/>
          </a:xfrm>
        </p:grpSpPr>
        <p:sp>
          <p:nvSpPr>
            <p:cNvPr id="25" name="Oval 24"/>
            <p:cNvSpPr/>
            <p:nvPr/>
          </p:nvSpPr>
          <p:spPr>
            <a:xfrm>
              <a:off x="542206" y="5197791"/>
              <a:ext cx="542734" cy="516912"/>
            </a:xfrm>
            <a:prstGeom prst="ellips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4"/>
            </p:cNvCxnSpPr>
            <p:nvPr/>
          </p:nvCxnSpPr>
          <p:spPr>
            <a:xfrm flipH="1">
              <a:off x="808715" y="5714703"/>
              <a:ext cx="4858" cy="442722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67189" y="6157425"/>
              <a:ext cx="341528" cy="34820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08715" y="6157425"/>
              <a:ext cx="342900" cy="335936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67189" y="5943304"/>
              <a:ext cx="684426" cy="2825"/>
            </a:xfrm>
            <a:prstGeom prst="line">
              <a:avLst/>
            </a:prstGeom>
            <a:ln w="28575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51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23" y="1972631"/>
            <a:ext cx="6308007" cy="41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110783"/>
            <a:ext cx="5860473" cy="38113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432" y="2844799"/>
            <a:ext cx="2239047" cy="18905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234086" y="4735338"/>
            <a:ext cx="476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Software components are covered by types of testing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3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conceptual structure of an application to software 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7" name="Elbow Connector 6"/>
          <p:cNvCxnSpPr>
            <a:stCxn id="9" idx="2"/>
            <a:endCxn id="10" idx="0"/>
          </p:cNvCxnSpPr>
          <p:nvPr/>
        </p:nvCxnSpPr>
        <p:spPr>
          <a:xfrm rot="5400000">
            <a:off x="2953400" y="3825853"/>
            <a:ext cx="682118" cy="1734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8" name="Elbow Connector 7"/>
          <p:cNvCxnSpPr>
            <a:stCxn id="9" idx="2"/>
            <a:endCxn id="11" idx="0"/>
          </p:cNvCxnSpPr>
          <p:nvPr/>
        </p:nvCxnSpPr>
        <p:spPr>
          <a:xfrm rot="16200000" flipH="1">
            <a:off x="4727289" y="3786671"/>
            <a:ext cx="682118" cy="1813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9" name="Rounded Rectangle 8"/>
          <p:cNvSpPr/>
          <p:nvPr/>
        </p:nvSpPr>
        <p:spPr>
          <a:xfrm>
            <a:off x="2598686" y="3818495"/>
            <a:ext cx="3126254" cy="533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Automated System Testing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035627" y="5034266"/>
            <a:ext cx="2782956" cy="533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End-To-End Testing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10398" y="5034266"/>
            <a:ext cx="2928971" cy="533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Integration </a:t>
            </a:r>
            <a:r>
              <a:rPr lang="en-US" b="1" dirty="0"/>
              <a:t>Testing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56047" y="2479752"/>
            <a:ext cx="2124540" cy="533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Testing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663107" y="3818494"/>
            <a:ext cx="3025219" cy="5336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Manual System Testing</a:t>
            </a:r>
            <a:endParaRPr lang="en-US" b="1" dirty="0"/>
          </a:p>
        </p:txBody>
      </p:sp>
      <p:cxnSp>
        <p:nvCxnSpPr>
          <p:cNvPr id="18" name="Elbow Connector 17"/>
          <p:cNvCxnSpPr>
            <a:stCxn id="12" idx="2"/>
            <a:endCxn id="9" idx="0"/>
          </p:cNvCxnSpPr>
          <p:nvPr/>
        </p:nvCxnSpPr>
        <p:spPr>
          <a:xfrm rot="5400000">
            <a:off x="4737520" y="2437698"/>
            <a:ext cx="805090" cy="1956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stCxn id="12" idx="2"/>
            <a:endCxn id="13" idx="0"/>
          </p:cNvCxnSpPr>
          <p:nvPr/>
        </p:nvCxnSpPr>
        <p:spPr>
          <a:xfrm rot="16200000" flipH="1">
            <a:off x="6744473" y="2387249"/>
            <a:ext cx="805089" cy="2057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328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conceptual structure of an application to software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3101" y="2576679"/>
            <a:ext cx="5491330" cy="2710771"/>
            <a:chOff x="715755" y="3663601"/>
            <a:chExt cx="5491330" cy="27107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55" y="3683398"/>
              <a:ext cx="4137736" cy="2690974"/>
            </a:xfrm>
            <a:prstGeom prst="rect">
              <a:avLst/>
            </a:prstGeom>
          </p:spPr>
        </p:pic>
        <p:sp>
          <p:nvSpPr>
            <p:cNvPr id="65" name="Rounded Rectangular Callout 64"/>
            <p:cNvSpPr/>
            <p:nvPr/>
          </p:nvSpPr>
          <p:spPr>
            <a:xfrm>
              <a:off x="4013459" y="3663601"/>
              <a:ext cx="2193626" cy="666514"/>
            </a:xfrm>
            <a:prstGeom prst="wedgeRoundRectCallout">
              <a:avLst>
                <a:gd name="adj1" fmla="val -52409"/>
                <a:gd name="adj2" fmla="val -21543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400" b="1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Simulate real user scenarios to test the entire application.</a:t>
              </a:r>
              <a:endParaRPr lang="en-US" sz="1400" b="1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60139" y="2576679"/>
            <a:ext cx="4137736" cy="2690974"/>
            <a:chOff x="6860139" y="3157545"/>
            <a:chExt cx="4137736" cy="269097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0139" y="3157545"/>
              <a:ext cx="4137736" cy="2690974"/>
            </a:xfrm>
            <a:prstGeom prst="rect">
              <a:avLst/>
            </a:prstGeom>
          </p:spPr>
        </p:pic>
        <p:sp>
          <p:nvSpPr>
            <p:cNvPr id="66" name="Rounded Rectangular Callout 65"/>
            <p:cNvSpPr/>
            <p:nvPr/>
          </p:nvSpPr>
          <p:spPr>
            <a:xfrm>
              <a:off x="8004072" y="3263148"/>
              <a:ext cx="2054328" cy="656158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1400" b="1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Call the top business level to test the application.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908300" y="63743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223000" y="1913440"/>
            <a:ext cx="0" cy="40749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3101" y="5461579"/>
            <a:ext cx="580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entire</a:t>
            </a:r>
            <a:r>
              <a:rPr lang="en-US" dirty="0" smtClean="0"/>
              <a:t> application is tested for critical functionalities.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60139" y="5461579"/>
            <a:ext cx="517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Only business </a:t>
            </a:r>
            <a:r>
              <a:rPr lang="en-US" dirty="0" smtClean="0"/>
              <a:t>logic is tested for critical </a:t>
            </a:r>
            <a:r>
              <a:rPr lang="en-US" dirty="0" smtClean="0"/>
              <a:t>functionalities.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2428" y="1852053"/>
            <a:ext cx="231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End-To-End </a:t>
            </a:r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03775" y="1852053"/>
            <a:ext cx="30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 Integration </a:t>
            </a:r>
            <a:r>
              <a:rPr lang="en-US" b="1" dirty="0" smtClean="0"/>
              <a:t>Testing</a:t>
            </a:r>
            <a:endParaRPr lang="en-US" b="1" dirty="0"/>
          </a:p>
        </p:txBody>
      </p:sp>
      <p:pic>
        <p:nvPicPr>
          <p:cNvPr id="1026" name="Picture 2" descr="http://icons.iconarchive.com/icons/custom-icon-design/mono-business-2/512/thumbs-u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877" y="1879970"/>
            <a:ext cx="284533" cy="28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types of testing should be applied to a project in 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r>
              <a:rPr lang="en-US" dirty="0"/>
              <a:t>GUI Unit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Integration Testing</a:t>
            </a:r>
          </a:p>
          <a:p>
            <a:r>
              <a:rPr lang="en-US" dirty="0" smtClean="0"/>
              <a:t>System Testing (Manual System Testing, Automated System Testing)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9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50" y="1823475"/>
            <a:ext cx="6273722" cy="4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conceptual structure of an application to software testing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396F-CAFE-47FC-9775-745DE743DF3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29" y="1906341"/>
            <a:ext cx="9019995" cy="44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4054</TotalTime>
  <Words>736</Words>
  <Application>Microsoft Office PowerPoint</Application>
  <PresentationFormat>Widescreen</PresentationFormat>
  <Paragraphs>199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Segoe UI</vt:lpstr>
      <vt:lpstr>Segoe UI Light</vt:lpstr>
      <vt:lpstr>Tw Cen MT</vt:lpstr>
      <vt:lpstr>Wingdings 2</vt:lpstr>
      <vt:lpstr>HDOfficeLightV0</vt:lpstr>
      <vt:lpstr>1_HDOfficeLightV0</vt:lpstr>
      <vt:lpstr>2_HDOfficeLightV0</vt:lpstr>
      <vt:lpstr>Lessons Learned From Agile Quality Assurance In Scrum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The conceptual structure of an application to software testing</vt:lpstr>
      <vt:lpstr>DEMO</vt:lpstr>
      <vt:lpstr>What types of testing should be applied to a project in Scrum?</vt:lpstr>
      <vt:lpstr>The conceptual structure of an application to software testing</vt:lpstr>
      <vt:lpstr>The conceptual structure of an application to 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Agile Quality Assurance In Scrum</dc:title>
  <dc:creator>Liep Nguyen</dc:creator>
  <cp:lastModifiedBy>Liep Nguyen</cp:lastModifiedBy>
  <cp:revision>169</cp:revision>
  <dcterms:created xsi:type="dcterms:W3CDTF">2015-05-31T04:40:56Z</dcterms:created>
  <dcterms:modified xsi:type="dcterms:W3CDTF">2015-06-22T11:16:53Z</dcterms:modified>
</cp:coreProperties>
</file>