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C013-CE91-4A54-A5E2-829320F33C83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conceptual structure of an application to software testing</a:t>
            </a:r>
          </a:p>
          <a:p>
            <a:pPr marL="457200" lvl="1" indent="0">
              <a:buNone/>
            </a:pPr>
            <a:r>
              <a:rPr lang="en-US" dirty="0" smtClean="0"/>
              <a:t>What types of test need to have to cover entire application?</a:t>
            </a:r>
          </a:p>
          <a:p>
            <a:pPr marL="457200" lvl="1" indent="0">
              <a:buNone/>
            </a:pPr>
            <a:r>
              <a:rPr lang="en-US" dirty="0" smtClean="0"/>
              <a:t>What’re aspects of application those types of test cover?</a:t>
            </a:r>
          </a:p>
          <a:p>
            <a:pPr marL="0" indent="0">
              <a:buNone/>
            </a:pPr>
            <a:r>
              <a:rPr lang="en-US" dirty="0" smtClean="0"/>
              <a:t>What types of test need to have in a project?</a:t>
            </a:r>
          </a:p>
          <a:p>
            <a:pPr marL="457200" lvl="1" indent="0">
              <a:buNone/>
            </a:pPr>
            <a:r>
              <a:rPr lang="en-US" dirty="0" smtClean="0"/>
              <a:t>GUI Unit Tests</a:t>
            </a:r>
          </a:p>
          <a:p>
            <a:pPr marL="457200" lvl="1" indent="0">
              <a:buNone/>
            </a:pPr>
            <a:r>
              <a:rPr lang="en-US" dirty="0" smtClean="0"/>
              <a:t>Automated System Tests</a:t>
            </a:r>
          </a:p>
          <a:p>
            <a:pPr marL="457200" lvl="1" indent="0">
              <a:buNone/>
            </a:pPr>
            <a:r>
              <a:rPr lang="en-US" dirty="0" smtClean="0"/>
              <a:t>Manual System Tests</a:t>
            </a:r>
          </a:p>
          <a:p>
            <a:pPr marL="457200" lvl="1" indent="0">
              <a:buNone/>
            </a:pPr>
            <a:r>
              <a:rPr lang="en-US" dirty="0" smtClean="0"/>
              <a:t>Unit Tests</a:t>
            </a:r>
          </a:p>
          <a:p>
            <a:pPr marL="457200" lvl="1" indent="0">
              <a:buNone/>
            </a:pPr>
            <a:r>
              <a:rPr lang="en-US" dirty="0" smtClean="0"/>
              <a:t>Integration Tests</a:t>
            </a:r>
          </a:p>
          <a:p>
            <a:pPr marL="0" indent="0">
              <a:buNone/>
            </a:pPr>
            <a:r>
              <a:rPr lang="en-US" dirty="0" smtClean="0"/>
              <a:t>Who creates system tests?</a:t>
            </a:r>
          </a:p>
          <a:p>
            <a:pPr marL="457200" lvl="1" indent="0">
              <a:buNone/>
            </a:pPr>
            <a:r>
              <a:rPr lang="en-US" dirty="0" smtClean="0"/>
              <a:t>FA</a:t>
            </a:r>
          </a:p>
          <a:p>
            <a:pPr marL="914400" lvl="2" indent="0">
              <a:buNone/>
            </a:pPr>
            <a:r>
              <a:rPr lang="en-US" dirty="0" smtClean="0"/>
              <a:t>What’s FA?</a:t>
            </a:r>
          </a:p>
          <a:p>
            <a:pPr marL="914400" lvl="2" indent="0">
              <a:buNone/>
            </a:pPr>
            <a:r>
              <a:rPr lang="en-US" dirty="0" smtClean="0"/>
              <a:t>What does FA do?</a:t>
            </a:r>
          </a:p>
          <a:p>
            <a:pPr marL="914400" lvl="2" indent="0">
              <a:buNone/>
            </a:pPr>
            <a:r>
              <a:rPr lang="en-US" dirty="0" smtClean="0"/>
              <a:t>Why FA?</a:t>
            </a:r>
          </a:p>
          <a:p>
            <a:pPr marL="457200" lvl="1" indent="0">
              <a:buNone/>
            </a:pPr>
            <a:r>
              <a:rPr lang="en-US" dirty="0" smtClean="0"/>
              <a:t>SET</a:t>
            </a:r>
          </a:p>
          <a:p>
            <a:pPr marL="914400" lvl="2" indent="0">
              <a:buNone/>
            </a:pPr>
            <a:r>
              <a:rPr lang="en-US" dirty="0" smtClean="0"/>
              <a:t>What’s SET?</a:t>
            </a:r>
          </a:p>
          <a:p>
            <a:pPr marL="914400" lvl="2" indent="0">
              <a:buNone/>
            </a:pPr>
            <a:r>
              <a:rPr lang="en-US" dirty="0" smtClean="0"/>
              <a:t>What does SET do?</a:t>
            </a:r>
          </a:p>
          <a:p>
            <a:pPr marL="914400" lvl="2" indent="0">
              <a:buNone/>
            </a:pPr>
            <a:r>
              <a:rPr lang="en-US" dirty="0" smtClean="0"/>
              <a:t>Why SET?</a:t>
            </a:r>
          </a:p>
          <a:p>
            <a:pPr marL="0" indent="0">
              <a:buNone/>
            </a:pPr>
            <a:r>
              <a:rPr lang="en-US" dirty="0" smtClean="0"/>
              <a:t>Introduce about ‘acceptance </a:t>
            </a:r>
            <a:r>
              <a:rPr lang="en-US" dirty="0"/>
              <a:t>test-driven </a:t>
            </a:r>
            <a:r>
              <a:rPr lang="en-US" dirty="0" smtClean="0"/>
              <a:t>development’</a:t>
            </a:r>
          </a:p>
          <a:p>
            <a:pPr marL="457200" lvl="1" indent="0">
              <a:buNone/>
            </a:pPr>
            <a:r>
              <a:rPr lang="en-US" dirty="0" smtClean="0"/>
              <a:t>Overview</a:t>
            </a:r>
          </a:p>
          <a:p>
            <a:pPr marL="457200" lvl="1" indent="0">
              <a:buNone/>
            </a:pPr>
            <a:r>
              <a:rPr lang="en-US" dirty="0" smtClean="0"/>
              <a:t>Acceptance criteria &amp; tests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Introduce about ‘code review’ and its benefit</a:t>
            </a:r>
          </a:p>
          <a:p>
            <a:pPr marL="457200" lvl="1" indent="0">
              <a:buNone/>
            </a:pPr>
            <a:r>
              <a:rPr lang="en-US" dirty="0" smtClean="0"/>
              <a:t>Introduction</a:t>
            </a:r>
          </a:p>
          <a:p>
            <a:pPr marL="457200" lvl="1" indent="0">
              <a:buNone/>
            </a:pPr>
            <a:r>
              <a:rPr lang="en-US" dirty="0" smtClean="0"/>
              <a:t>Benefit</a:t>
            </a:r>
          </a:p>
          <a:p>
            <a:pPr marL="0" indent="0">
              <a:buNone/>
            </a:pPr>
            <a:r>
              <a:rPr lang="en-US" dirty="0" smtClean="0"/>
              <a:t>Practices in testing software work with cloud-based APIs</a:t>
            </a:r>
          </a:p>
        </p:txBody>
      </p:sp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006" y="1806859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Interface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006" y="4537737"/>
            <a:ext cx="2030934" cy="6290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7644" y="4537736"/>
            <a:ext cx="1965342" cy="6290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782356" y="5767132"/>
            <a:ext cx="913287" cy="99795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</p:txBody>
      </p:sp>
      <p:sp>
        <p:nvSpPr>
          <p:cNvPr id="9" name="Cloud 8"/>
          <p:cNvSpPr/>
          <p:nvPr/>
        </p:nvSpPr>
        <p:spPr>
          <a:xfrm>
            <a:off x="3654573" y="5767132"/>
            <a:ext cx="1550647" cy="8970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External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2127503" y="5231472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918" y="1806859"/>
            <a:ext cx="803489" cy="33598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https://cdn4.iconfinder.com/data/icons/small-n-flat/24/user-group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14" y="0"/>
            <a:ext cx="1037564" cy="10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Up-Down Arrow 22"/>
          <p:cNvSpPr/>
          <p:nvPr/>
        </p:nvSpPr>
        <p:spPr>
          <a:xfrm>
            <a:off x="3144444" y="1173457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9006" y="3182536"/>
            <a:ext cx="4123980" cy="7548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2246169" y="43529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35486" y="2566856"/>
            <a:ext cx="199348" cy="457331"/>
            <a:chOff x="3205611" y="2564710"/>
            <a:chExt cx="199348" cy="435734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Block Arc 8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3235160" y="2992579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151149" y="3935537"/>
            <a:ext cx="199348" cy="457331"/>
            <a:chOff x="3205611" y="2564710"/>
            <a:chExt cx="199348" cy="435734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Block Arc 9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4429897" y="43495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334877" y="3932130"/>
            <a:ext cx="199348" cy="457331"/>
            <a:chOff x="3205611" y="2564710"/>
            <a:chExt cx="199348" cy="435734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Up-Down Arrow 97"/>
          <p:cNvSpPr/>
          <p:nvPr/>
        </p:nvSpPr>
        <p:spPr>
          <a:xfrm>
            <a:off x="4334877" y="5231470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1547690" y="1161143"/>
            <a:ext cx="5807631" cy="4388757"/>
          </a:xfrm>
          <a:prstGeom prst="roundRect">
            <a:avLst>
              <a:gd name="adj" fmla="val 434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842878" y="1420901"/>
            <a:ext cx="803489" cy="38839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831928" y="4491061"/>
            <a:ext cx="2030934" cy="813797"/>
            <a:chOff x="1229006" y="4352957"/>
            <a:chExt cx="2030934" cy="813797"/>
          </a:xfrm>
        </p:grpSpPr>
        <p:sp>
          <p:nvSpPr>
            <p:cNvPr id="45" name="Rounded Rectangle 44"/>
            <p:cNvSpPr/>
            <p:nvPr/>
          </p:nvSpPr>
          <p:spPr>
            <a:xfrm>
              <a:off x="1229006" y="4537737"/>
              <a:ext cx="2030934" cy="6290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2246169" y="4352957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825578" y="1420902"/>
            <a:ext cx="4123980" cy="1217328"/>
            <a:chOff x="1229006" y="1806859"/>
            <a:chExt cx="4123980" cy="1217328"/>
          </a:xfrm>
        </p:grpSpPr>
        <p:sp>
          <p:nvSpPr>
            <p:cNvPr id="44" name="Rounded Rectangle 43"/>
            <p:cNvSpPr/>
            <p:nvPr/>
          </p:nvSpPr>
          <p:spPr>
            <a:xfrm>
              <a:off x="1229006" y="1806859"/>
              <a:ext cx="4123980" cy="7548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 Interface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5486" y="2566856"/>
              <a:ext cx="199348" cy="457331"/>
              <a:chOff x="3205611" y="2564710"/>
              <a:chExt cx="199348" cy="43573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305285" y="2564710"/>
                <a:ext cx="0" cy="260169"/>
              </a:xfrm>
              <a:prstGeom prst="straightConnector1">
                <a:avLst/>
              </a:prstGeom>
              <a:ln w="44450">
                <a:solidFill>
                  <a:srgbClr val="00B0F0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Block Arc 51"/>
              <p:cNvSpPr/>
              <p:nvPr/>
            </p:nvSpPr>
            <p:spPr>
              <a:xfrm>
                <a:off x="3205611" y="2817086"/>
                <a:ext cx="199348" cy="183358"/>
              </a:xfrm>
              <a:prstGeom prst="blockArc">
                <a:avLst>
                  <a:gd name="adj1" fmla="val 10800000"/>
                  <a:gd name="adj2" fmla="val 29560"/>
                  <a:gd name="adj3" fmla="val 22329"/>
                </a:avLst>
              </a:prstGeom>
              <a:solidFill>
                <a:srgbClr val="00B0F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825578" y="3094179"/>
            <a:ext cx="4123980" cy="944778"/>
            <a:chOff x="1229006" y="2992579"/>
            <a:chExt cx="4123980" cy="944778"/>
          </a:xfrm>
        </p:grpSpPr>
        <p:sp>
          <p:nvSpPr>
            <p:cNvPr id="48" name="Rounded Rectangle 47"/>
            <p:cNvSpPr/>
            <p:nvPr/>
          </p:nvSpPr>
          <p:spPr>
            <a:xfrm>
              <a:off x="1229006" y="3182536"/>
              <a:ext cx="4123980" cy="7548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Business Logic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235160" y="2992579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747721" y="4037137"/>
            <a:ext cx="199348" cy="457331"/>
            <a:chOff x="3205611" y="2564710"/>
            <a:chExt cx="199348" cy="435734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Block Arc 55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81545" y="4491061"/>
            <a:ext cx="1965342" cy="817203"/>
            <a:chOff x="3387644" y="4349550"/>
            <a:chExt cx="1965342" cy="817203"/>
          </a:xfrm>
        </p:grpSpPr>
        <p:sp>
          <p:nvSpPr>
            <p:cNvPr id="46" name="Rounded Rectangle 45"/>
            <p:cNvSpPr/>
            <p:nvPr/>
          </p:nvSpPr>
          <p:spPr>
            <a:xfrm>
              <a:off x="3387644" y="4537736"/>
              <a:ext cx="1965342" cy="6290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Gateways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4429897" y="4349550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931449" y="4033730"/>
            <a:ext cx="199348" cy="457331"/>
            <a:chOff x="3205611" y="2564710"/>
            <a:chExt cx="199348" cy="435734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Block Arc 59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52" idx="2"/>
          </p:cNvCxnSpPr>
          <p:nvPr/>
        </p:nvCxnSpPr>
        <p:spPr>
          <a:xfrm>
            <a:off x="4831732" y="2542007"/>
            <a:ext cx="0" cy="455193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997066" y="668603"/>
            <a:ext cx="2435593" cy="7522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GUI Unit Test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Elbow Connector 78"/>
          <p:cNvCxnSpPr>
            <a:stCxn id="77" idx="1"/>
            <a:endCxn id="44" idx="0"/>
          </p:cNvCxnSpPr>
          <p:nvPr/>
        </p:nvCxnSpPr>
        <p:spPr>
          <a:xfrm rot="10800000" flipV="1">
            <a:off x="4887568" y="1044752"/>
            <a:ext cx="3109498" cy="376150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879075" y="2175723"/>
            <a:ext cx="2553584" cy="754821"/>
            <a:chOff x="1029222" y="2992579"/>
            <a:chExt cx="4323764" cy="754821"/>
          </a:xfrm>
        </p:grpSpPr>
        <p:sp>
          <p:nvSpPr>
            <p:cNvPr id="81" name="Rounded Rectangle 80"/>
            <p:cNvSpPr/>
            <p:nvPr/>
          </p:nvSpPr>
          <p:spPr>
            <a:xfrm>
              <a:off x="1229006" y="2992579"/>
              <a:ext cx="4123980" cy="7548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Business Logic</a:t>
              </a:r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1029222" y="3369989"/>
              <a:ext cx="199784" cy="1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52" idx="1"/>
          </p:cNvCxnSpPr>
          <p:nvPr/>
        </p:nvCxnSpPr>
        <p:spPr>
          <a:xfrm>
            <a:off x="4909917" y="2542679"/>
            <a:ext cx="2890974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7" idx="2"/>
            <a:endCxn id="81" idx="0"/>
          </p:cNvCxnSpPr>
          <p:nvPr/>
        </p:nvCxnSpPr>
        <p:spPr>
          <a:xfrm>
            <a:off x="9214863" y="1420901"/>
            <a:ext cx="0" cy="7548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160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Lessons Learned From Agile Quality Assurance In Scrum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35</cp:revision>
  <dcterms:created xsi:type="dcterms:W3CDTF">2015-05-31T04:40:56Z</dcterms:created>
  <dcterms:modified xsi:type="dcterms:W3CDTF">2015-06-10T17:01:52Z</dcterms:modified>
</cp:coreProperties>
</file>