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835" r:id="rId2"/>
    <p:sldMasterId id="2147483900" r:id="rId3"/>
    <p:sldMasterId id="2147484004" r:id="rId4"/>
  </p:sldMasterIdLst>
  <p:notesMasterIdLst>
    <p:notesMasterId r:id="rId26"/>
  </p:notesMasterIdLst>
  <p:sldIdLst>
    <p:sldId id="256" r:id="rId5"/>
    <p:sldId id="265" r:id="rId6"/>
    <p:sldId id="267" r:id="rId7"/>
    <p:sldId id="283" r:id="rId8"/>
    <p:sldId id="272" r:id="rId9"/>
    <p:sldId id="274" r:id="rId10"/>
    <p:sldId id="277" r:id="rId11"/>
    <p:sldId id="281" r:id="rId12"/>
    <p:sldId id="282" r:id="rId13"/>
    <p:sldId id="284" r:id="rId14"/>
    <p:sldId id="260" r:id="rId15"/>
    <p:sldId id="261" r:id="rId16"/>
    <p:sldId id="257" r:id="rId17"/>
    <p:sldId id="259" r:id="rId18"/>
    <p:sldId id="262" r:id="rId19"/>
    <p:sldId id="264" r:id="rId20"/>
    <p:sldId id="266" r:id="rId21"/>
    <p:sldId id="268" r:id="rId22"/>
    <p:sldId id="269" r:id="rId23"/>
    <p:sldId id="276" r:id="rId24"/>
    <p:sldId id="25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ep Nguyen" initials="LN" lastIdx="1" clrIdx="0">
    <p:extLst>
      <p:ext uri="{19B8F6BF-5375-455C-9EA6-DF929625EA0E}">
        <p15:presenceInfo xmlns:p15="http://schemas.microsoft.com/office/powerpoint/2012/main" userId="06210ae9155881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88953" autoAdjust="0"/>
  </p:normalViewPr>
  <p:slideViewPr>
    <p:cSldViewPr snapToGrid="0">
      <p:cViewPr>
        <p:scale>
          <a:sx n="100" d="100"/>
          <a:sy n="100" d="100"/>
        </p:scale>
        <p:origin x="906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F696B7-9D8C-41FE-B1BB-468DD46DCA3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434F292-9168-437B-AD09-FCA6AA97B7C9}">
      <dgm:prSet phldrT="[Text]"/>
      <dgm:spPr/>
      <dgm:t>
        <a:bodyPr/>
        <a:lstStyle/>
        <a:p>
          <a:r>
            <a:rPr lang="en-US" dirty="0" smtClean="0"/>
            <a:t>GUI Unit Testing</a:t>
          </a:r>
          <a:endParaRPr lang="en-US" dirty="0"/>
        </a:p>
      </dgm:t>
    </dgm:pt>
    <dgm:pt modelId="{2C78D362-95A7-4002-95BC-D53C4EAEA7CD}" type="parTrans" cxnId="{936D2A7F-31CA-4FC0-A2C8-A8C9216F8BCF}">
      <dgm:prSet/>
      <dgm:spPr/>
      <dgm:t>
        <a:bodyPr/>
        <a:lstStyle/>
        <a:p>
          <a:endParaRPr lang="en-US"/>
        </a:p>
      </dgm:t>
    </dgm:pt>
    <dgm:pt modelId="{A700544E-8722-4357-AD63-6132858518FC}" type="sibTrans" cxnId="{936D2A7F-31CA-4FC0-A2C8-A8C9216F8BCF}">
      <dgm:prSet/>
      <dgm:spPr/>
      <dgm:t>
        <a:bodyPr/>
        <a:lstStyle/>
        <a:p>
          <a:endParaRPr lang="en-US"/>
        </a:p>
      </dgm:t>
    </dgm:pt>
    <dgm:pt modelId="{CEC6BD30-A081-4C11-BE0C-DE059AE30717}">
      <dgm:prSet phldrT="[Text]"/>
      <dgm:spPr/>
      <dgm:t>
        <a:bodyPr/>
        <a:lstStyle/>
        <a:p>
          <a:r>
            <a:rPr lang="en-US" dirty="0" smtClean="0"/>
            <a:t>Integration Testing</a:t>
          </a:r>
          <a:endParaRPr lang="en-US" dirty="0"/>
        </a:p>
      </dgm:t>
    </dgm:pt>
    <dgm:pt modelId="{E441FF23-09BD-4798-89C6-AB68653F42A9}" type="parTrans" cxnId="{643CE276-E620-42CE-ABE1-27ADEFACAA04}">
      <dgm:prSet/>
      <dgm:spPr/>
      <dgm:t>
        <a:bodyPr/>
        <a:lstStyle/>
        <a:p>
          <a:endParaRPr lang="en-US"/>
        </a:p>
      </dgm:t>
    </dgm:pt>
    <dgm:pt modelId="{28976F03-7510-4BFA-B8DD-D8308DADA244}" type="sibTrans" cxnId="{643CE276-E620-42CE-ABE1-27ADEFACAA04}">
      <dgm:prSet/>
      <dgm:spPr/>
      <dgm:t>
        <a:bodyPr/>
        <a:lstStyle/>
        <a:p>
          <a:endParaRPr lang="en-US"/>
        </a:p>
      </dgm:t>
    </dgm:pt>
    <dgm:pt modelId="{F004C963-07C1-46E7-9202-59B707C3D7D0}">
      <dgm:prSet phldrT="[Text]"/>
      <dgm:spPr/>
      <dgm:t>
        <a:bodyPr/>
        <a:lstStyle/>
        <a:p>
          <a:r>
            <a:rPr lang="en-US" smtClean="0"/>
            <a:t>Unit Testing</a:t>
          </a:r>
          <a:endParaRPr lang="en-US" dirty="0"/>
        </a:p>
      </dgm:t>
    </dgm:pt>
    <dgm:pt modelId="{474A0086-2983-4BDF-B2AB-8709178EEFB8}" type="parTrans" cxnId="{32806AD7-80E4-48BA-B903-2221773A89D6}">
      <dgm:prSet/>
      <dgm:spPr/>
      <dgm:t>
        <a:bodyPr/>
        <a:lstStyle/>
        <a:p>
          <a:endParaRPr lang="en-US"/>
        </a:p>
      </dgm:t>
    </dgm:pt>
    <dgm:pt modelId="{AEA3FD7C-43A5-437B-A600-6719F9829CF1}" type="sibTrans" cxnId="{32806AD7-80E4-48BA-B903-2221773A89D6}">
      <dgm:prSet/>
      <dgm:spPr/>
      <dgm:t>
        <a:bodyPr/>
        <a:lstStyle/>
        <a:p>
          <a:endParaRPr lang="en-US"/>
        </a:p>
      </dgm:t>
    </dgm:pt>
    <dgm:pt modelId="{019ECF05-E9E1-4B6B-B06F-8B220F65C36E}" type="pres">
      <dgm:prSet presAssocID="{BDF696B7-9D8C-41FE-B1BB-468DD46DCA39}" presName="Name0" presStyleCnt="0">
        <dgm:presLayoutVars>
          <dgm:dir/>
          <dgm:animLvl val="lvl"/>
          <dgm:resizeHandles val="exact"/>
        </dgm:presLayoutVars>
      </dgm:prSet>
      <dgm:spPr/>
    </dgm:pt>
    <dgm:pt modelId="{07A97A5B-0916-469B-A310-B5BA16587294}" type="pres">
      <dgm:prSet presAssocID="{1434F292-9168-437B-AD09-FCA6AA97B7C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59E86D-BA01-4FC2-B6EA-19CE9EE0237C}" type="pres">
      <dgm:prSet presAssocID="{A700544E-8722-4357-AD63-6132858518FC}" presName="parTxOnlySpace" presStyleCnt="0"/>
      <dgm:spPr/>
    </dgm:pt>
    <dgm:pt modelId="{70990B95-9C45-4AC8-B379-2287C93DEF89}" type="pres">
      <dgm:prSet presAssocID="{F004C963-07C1-46E7-9202-59B707C3D7D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76299F-190F-4337-8195-27768865CAE1}" type="pres">
      <dgm:prSet presAssocID="{AEA3FD7C-43A5-437B-A600-6719F9829CF1}" presName="parTxOnlySpace" presStyleCnt="0"/>
      <dgm:spPr/>
    </dgm:pt>
    <dgm:pt modelId="{37BEB583-E78E-4F61-A39C-F5BC71E71163}" type="pres">
      <dgm:prSet presAssocID="{CEC6BD30-A081-4C11-BE0C-DE059AE3071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36D2A7F-31CA-4FC0-A2C8-A8C9216F8BCF}" srcId="{BDF696B7-9D8C-41FE-B1BB-468DD46DCA39}" destId="{1434F292-9168-437B-AD09-FCA6AA97B7C9}" srcOrd="0" destOrd="0" parTransId="{2C78D362-95A7-4002-95BC-D53C4EAEA7CD}" sibTransId="{A700544E-8722-4357-AD63-6132858518FC}"/>
    <dgm:cxn modelId="{7C91F0BE-B143-449D-9E5D-87828D94667D}" type="presOf" srcId="{F004C963-07C1-46E7-9202-59B707C3D7D0}" destId="{70990B95-9C45-4AC8-B379-2287C93DEF89}" srcOrd="0" destOrd="0" presId="urn:microsoft.com/office/officeart/2005/8/layout/chevron1"/>
    <dgm:cxn modelId="{093D6857-CF04-4E45-910C-35D7650B24CC}" type="presOf" srcId="{1434F292-9168-437B-AD09-FCA6AA97B7C9}" destId="{07A97A5B-0916-469B-A310-B5BA16587294}" srcOrd="0" destOrd="0" presId="urn:microsoft.com/office/officeart/2005/8/layout/chevron1"/>
    <dgm:cxn modelId="{32806AD7-80E4-48BA-B903-2221773A89D6}" srcId="{BDF696B7-9D8C-41FE-B1BB-468DD46DCA39}" destId="{F004C963-07C1-46E7-9202-59B707C3D7D0}" srcOrd="1" destOrd="0" parTransId="{474A0086-2983-4BDF-B2AB-8709178EEFB8}" sibTransId="{AEA3FD7C-43A5-437B-A600-6719F9829CF1}"/>
    <dgm:cxn modelId="{4BC2C8EA-EB57-4A2A-BDE1-4F4A515CA6DB}" type="presOf" srcId="{BDF696B7-9D8C-41FE-B1BB-468DD46DCA39}" destId="{019ECF05-E9E1-4B6B-B06F-8B220F65C36E}" srcOrd="0" destOrd="0" presId="urn:microsoft.com/office/officeart/2005/8/layout/chevron1"/>
    <dgm:cxn modelId="{0043D16B-0683-4A22-AA01-FE43250030F8}" type="presOf" srcId="{CEC6BD30-A081-4C11-BE0C-DE059AE30717}" destId="{37BEB583-E78E-4F61-A39C-F5BC71E71163}" srcOrd="0" destOrd="0" presId="urn:microsoft.com/office/officeart/2005/8/layout/chevron1"/>
    <dgm:cxn modelId="{643CE276-E620-42CE-ABE1-27ADEFACAA04}" srcId="{BDF696B7-9D8C-41FE-B1BB-468DD46DCA39}" destId="{CEC6BD30-A081-4C11-BE0C-DE059AE30717}" srcOrd="2" destOrd="0" parTransId="{E441FF23-09BD-4798-89C6-AB68653F42A9}" sibTransId="{28976F03-7510-4BFA-B8DD-D8308DADA244}"/>
    <dgm:cxn modelId="{E33E603D-F2D3-4E8A-A773-521E747E77D9}" type="presParOf" srcId="{019ECF05-E9E1-4B6B-B06F-8B220F65C36E}" destId="{07A97A5B-0916-469B-A310-B5BA16587294}" srcOrd="0" destOrd="0" presId="urn:microsoft.com/office/officeart/2005/8/layout/chevron1"/>
    <dgm:cxn modelId="{194D117C-A3DE-4FEB-B081-F8C2311B2CC8}" type="presParOf" srcId="{019ECF05-E9E1-4B6B-B06F-8B220F65C36E}" destId="{D659E86D-BA01-4FC2-B6EA-19CE9EE0237C}" srcOrd="1" destOrd="0" presId="urn:microsoft.com/office/officeart/2005/8/layout/chevron1"/>
    <dgm:cxn modelId="{E44AF570-5F18-4057-898D-2C99A587107A}" type="presParOf" srcId="{019ECF05-E9E1-4B6B-B06F-8B220F65C36E}" destId="{70990B95-9C45-4AC8-B379-2287C93DEF89}" srcOrd="2" destOrd="0" presId="urn:microsoft.com/office/officeart/2005/8/layout/chevron1"/>
    <dgm:cxn modelId="{E12DE4D4-F04C-4383-BCF0-9986270C6E14}" type="presParOf" srcId="{019ECF05-E9E1-4B6B-B06F-8B220F65C36E}" destId="{E376299F-190F-4337-8195-27768865CAE1}" srcOrd="3" destOrd="0" presId="urn:microsoft.com/office/officeart/2005/8/layout/chevron1"/>
    <dgm:cxn modelId="{DFD436E8-2020-4E7F-93BB-088DA2B4B653}" type="presParOf" srcId="{019ECF05-E9E1-4B6B-B06F-8B220F65C36E}" destId="{37BEB583-E78E-4F61-A39C-F5BC71E7116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37A134-94E8-4602-89E8-97EDBFD9DF7D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44CABA-5302-4CE1-9D25-93728C1A9F74}">
      <dgm:prSet/>
      <dgm:spPr/>
      <dgm:t>
        <a:bodyPr/>
        <a:lstStyle/>
        <a:p>
          <a:pPr rtl="0"/>
          <a:r>
            <a:rPr lang="en-US" dirty="0" smtClean="0"/>
            <a:t>When</a:t>
          </a:r>
          <a:endParaRPr lang="en-US" dirty="0"/>
        </a:p>
      </dgm:t>
    </dgm:pt>
    <dgm:pt modelId="{69C1A11E-74D1-4DF6-98F5-9DAE05941EA5}" type="parTrans" cxnId="{3E8955D2-57C7-4E0C-9229-E190052F4994}">
      <dgm:prSet/>
      <dgm:spPr/>
      <dgm:t>
        <a:bodyPr/>
        <a:lstStyle/>
        <a:p>
          <a:endParaRPr lang="en-US"/>
        </a:p>
      </dgm:t>
    </dgm:pt>
    <dgm:pt modelId="{1FB57E5B-3092-4CBD-8C69-6688D2BDF085}" type="sibTrans" cxnId="{3E8955D2-57C7-4E0C-9229-E190052F4994}">
      <dgm:prSet/>
      <dgm:spPr/>
      <dgm:t>
        <a:bodyPr/>
        <a:lstStyle/>
        <a:p>
          <a:endParaRPr lang="en-US"/>
        </a:p>
      </dgm:t>
    </dgm:pt>
    <dgm:pt modelId="{FAC7DC65-CF10-49B7-8669-E2E5BD356BA1}">
      <dgm:prSet/>
      <dgm:spPr/>
      <dgm:t>
        <a:bodyPr/>
        <a:lstStyle/>
        <a:p>
          <a:pPr rtl="0"/>
          <a:r>
            <a:rPr lang="en-US" smtClean="0"/>
            <a:t>Who</a:t>
          </a:r>
          <a:endParaRPr lang="en-US"/>
        </a:p>
      </dgm:t>
    </dgm:pt>
    <dgm:pt modelId="{01D7EDE9-9AB2-46E5-A39C-2963709EC82B}" type="parTrans" cxnId="{AC6524E9-346A-4C9E-8279-74A92A5D1D39}">
      <dgm:prSet/>
      <dgm:spPr/>
      <dgm:t>
        <a:bodyPr/>
        <a:lstStyle/>
        <a:p>
          <a:endParaRPr lang="en-US"/>
        </a:p>
      </dgm:t>
    </dgm:pt>
    <dgm:pt modelId="{9645E86B-E933-4146-A088-0E508F590709}" type="sibTrans" cxnId="{AC6524E9-346A-4C9E-8279-74A92A5D1D39}">
      <dgm:prSet/>
      <dgm:spPr/>
      <dgm:t>
        <a:bodyPr/>
        <a:lstStyle/>
        <a:p>
          <a:endParaRPr lang="en-US"/>
        </a:p>
      </dgm:t>
    </dgm:pt>
    <dgm:pt modelId="{4EBC0902-C001-42C6-8989-B264DF62F1AF}">
      <dgm:prSet/>
      <dgm:spPr/>
      <dgm:t>
        <a:bodyPr/>
        <a:lstStyle/>
        <a:p>
          <a:pPr rtl="0"/>
          <a:r>
            <a:rPr lang="en-US" smtClean="0"/>
            <a:t>How</a:t>
          </a:r>
          <a:endParaRPr lang="en-US"/>
        </a:p>
      </dgm:t>
    </dgm:pt>
    <dgm:pt modelId="{E4CDC31A-B7A3-41EA-A7A1-12EC5E56EFB2}" type="parTrans" cxnId="{649B01F8-36A1-4248-BB06-90EA466958F4}">
      <dgm:prSet/>
      <dgm:spPr/>
      <dgm:t>
        <a:bodyPr/>
        <a:lstStyle/>
        <a:p>
          <a:endParaRPr lang="en-US"/>
        </a:p>
      </dgm:t>
    </dgm:pt>
    <dgm:pt modelId="{DB6E9E2E-35D0-42EC-B335-0501BAC518F0}" type="sibTrans" cxnId="{649B01F8-36A1-4248-BB06-90EA466958F4}">
      <dgm:prSet/>
      <dgm:spPr/>
      <dgm:t>
        <a:bodyPr/>
        <a:lstStyle/>
        <a:p>
          <a:endParaRPr lang="en-US"/>
        </a:p>
      </dgm:t>
    </dgm:pt>
    <dgm:pt modelId="{FD959508-F6CD-4EC6-AD9F-4C7E80696572}">
      <dgm:prSet/>
      <dgm:spPr/>
      <dgm:t>
        <a:bodyPr/>
        <a:lstStyle/>
        <a:p>
          <a:pPr rtl="0"/>
          <a:r>
            <a:rPr lang="en-US" smtClean="0"/>
            <a:t>Benifits</a:t>
          </a:r>
          <a:endParaRPr lang="en-US"/>
        </a:p>
      </dgm:t>
    </dgm:pt>
    <dgm:pt modelId="{469CFA93-D990-494A-A4D7-B8789688C6A5}" type="parTrans" cxnId="{AAA519DC-6A46-4A6A-803A-5D18D2F25C54}">
      <dgm:prSet/>
      <dgm:spPr/>
      <dgm:t>
        <a:bodyPr/>
        <a:lstStyle/>
        <a:p>
          <a:endParaRPr lang="en-US"/>
        </a:p>
      </dgm:t>
    </dgm:pt>
    <dgm:pt modelId="{8E7E3D55-443C-46C6-93F3-38C55FD40513}" type="sibTrans" cxnId="{AAA519DC-6A46-4A6A-803A-5D18D2F25C54}">
      <dgm:prSet/>
      <dgm:spPr/>
      <dgm:t>
        <a:bodyPr/>
        <a:lstStyle/>
        <a:p>
          <a:endParaRPr lang="en-US"/>
        </a:p>
      </dgm:t>
    </dgm:pt>
    <dgm:pt modelId="{C8A88300-AE06-473C-8898-6721ED26B4B2}">
      <dgm:prSet custT="1"/>
      <dgm:spPr/>
      <dgm:t>
        <a:bodyPr/>
        <a:lstStyle/>
        <a:p>
          <a:pPr algn="l"/>
          <a:r>
            <a:rPr lang="en-US" sz="1600" dirty="0" smtClean="0"/>
            <a:t>Whenever new code is produced.</a:t>
          </a:r>
          <a:endParaRPr lang="en-US" sz="1600" dirty="0"/>
        </a:p>
      </dgm:t>
    </dgm:pt>
    <dgm:pt modelId="{F83723A2-5FA3-4F15-B39F-25BFA41B15EB}" type="parTrans" cxnId="{1D2F5E52-C0D0-4648-B494-CBB0B2CA9544}">
      <dgm:prSet/>
      <dgm:spPr/>
      <dgm:t>
        <a:bodyPr/>
        <a:lstStyle/>
        <a:p>
          <a:endParaRPr lang="en-US"/>
        </a:p>
      </dgm:t>
    </dgm:pt>
    <dgm:pt modelId="{855B6436-2EE8-4EFA-89EE-99D45E60159C}" type="sibTrans" cxnId="{1D2F5E52-C0D0-4648-B494-CBB0B2CA9544}">
      <dgm:prSet/>
      <dgm:spPr/>
      <dgm:t>
        <a:bodyPr/>
        <a:lstStyle/>
        <a:p>
          <a:endParaRPr lang="en-US"/>
        </a:p>
      </dgm:t>
    </dgm:pt>
    <dgm:pt modelId="{7546C6DE-836C-4588-A601-6EF01104EB08}">
      <dgm:prSet custT="1"/>
      <dgm:spPr/>
      <dgm:t>
        <a:bodyPr/>
        <a:lstStyle/>
        <a:p>
          <a:pPr algn="l"/>
          <a:r>
            <a:rPr lang="en-US" sz="1600" dirty="0" smtClean="0"/>
            <a:t>Peer developers</a:t>
          </a:r>
          <a:endParaRPr lang="en-US" sz="1600" dirty="0"/>
        </a:p>
      </dgm:t>
    </dgm:pt>
    <dgm:pt modelId="{8E621233-0325-492B-9A1D-674AE3FAC7AB}" type="parTrans" cxnId="{B6A481EE-D0A1-4D7A-B57B-51D23641C4B6}">
      <dgm:prSet/>
      <dgm:spPr/>
      <dgm:t>
        <a:bodyPr/>
        <a:lstStyle/>
        <a:p>
          <a:endParaRPr lang="en-US"/>
        </a:p>
      </dgm:t>
    </dgm:pt>
    <dgm:pt modelId="{CFC688F6-0D18-4B3F-BB03-4347888B4544}" type="sibTrans" cxnId="{B6A481EE-D0A1-4D7A-B57B-51D23641C4B6}">
      <dgm:prSet/>
      <dgm:spPr/>
      <dgm:t>
        <a:bodyPr/>
        <a:lstStyle/>
        <a:p>
          <a:endParaRPr lang="en-US"/>
        </a:p>
      </dgm:t>
    </dgm:pt>
    <dgm:pt modelId="{32442FA8-69D5-42A9-8917-D6AB7D394EEB}">
      <dgm:prSet custT="1"/>
      <dgm:spPr/>
      <dgm:t>
        <a:bodyPr/>
        <a:lstStyle/>
        <a:p>
          <a:pPr algn="l"/>
          <a:r>
            <a:rPr lang="en-US" sz="1600" dirty="0" smtClean="0"/>
            <a:t>Assert coding conventions</a:t>
          </a:r>
          <a:endParaRPr lang="en-US" sz="1600" dirty="0"/>
        </a:p>
      </dgm:t>
    </dgm:pt>
    <dgm:pt modelId="{C6D16332-C237-427E-8C7B-07AB32A6B7F2}" type="parTrans" cxnId="{B8D9955B-3682-4D4D-B24D-859EA4F6A08E}">
      <dgm:prSet/>
      <dgm:spPr/>
      <dgm:t>
        <a:bodyPr/>
        <a:lstStyle/>
        <a:p>
          <a:endParaRPr lang="en-US"/>
        </a:p>
      </dgm:t>
    </dgm:pt>
    <dgm:pt modelId="{A6E259F2-2E18-4A71-9FEC-BB599847EB3D}" type="sibTrans" cxnId="{B8D9955B-3682-4D4D-B24D-859EA4F6A08E}">
      <dgm:prSet/>
      <dgm:spPr/>
      <dgm:t>
        <a:bodyPr/>
        <a:lstStyle/>
        <a:p>
          <a:endParaRPr lang="en-US"/>
        </a:p>
      </dgm:t>
    </dgm:pt>
    <dgm:pt modelId="{381ACDA6-0888-46EB-973C-64A0DF6887B8}">
      <dgm:prSet custT="1"/>
      <dgm:spPr/>
      <dgm:t>
        <a:bodyPr/>
        <a:lstStyle/>
        <a:p>
          <a:pPr algn="l"/>
          <a:r>
            <a:rPr lang="en-US" sz="1600" dirty="0" smtClean="0"/>
            <a:t>Assert algorithms</a:t>
          </a:r>
          <a:endParaRPr lang="en-US" sz="1600" dirty="0"/>
        </a:p>
      </dgm:t>
    </dgm:pt>
    <dgm:pt modelId="{51BCC088-852E-4EF6-B2F1-E3893AE8CF95}" type="parTrans" cxnId="{4848DA58-C588-461B-AA81-9EAE1F6ED862}">
      <dgm:prSet/>
      <dgm:spPr/>
      <dgm:t>
        <a:bodyPr/>
        <a:lstStyle/>
        <a:p>
          <a:endParaRPr lang="en-US"/>
        </a:p>
      </dgm:t>
    </dgm:pt>
    <dgm:pt modelId="{9534DCD9-0E1E-41DE-9551-805C0D788D9D}" type="sibTrans" cxnId="{4848DA58-C588-461B-AA81-9EAE1F6ED862}">
      <dgm:prSet/>
      <dgm:spPr/>
      <dgm:t>
        <a:bodyPr/>
        <a:lstStyle/>
        <a:p>
          <a:endParaRPr lang="en-US"/>
        </a:p>
      </dgm:t>
    </dgm:pt>
    <dgm:pt modelId="{5CAEDCCD-F4F8-4DDF-A8F0-42292F3910CA}">
      <dgm:prSet custT="1"/>
      <dgm:spPr/>
      <dgm:t>
        <a:bodyPr/>
        <a:lstStyle/>
        <a:p>
          <a:pPr algn="l"/>
          <a:r>
            <a:rPr lang="en-US" sz="1600" dirty="0" smtClean="0"/>
            <a:t>Assert OOP design</a:t>
          </a:r>
          <a:endParaRPr lang="en-US" sz="1600" dirty="0"/>
        </a:p>
      </dgm:t>
    </dgm:pt>
    <dgm:pt modelId="{2781DBB1-4C11-4640-82E6-D8B6EC570828}" type="parTrans" cxnId="{6C79D960-6144-4C2D-A7D5-C37DBE411A81}">
      <dgm:prSet/>
      <dgm:spPr/>
      <dgm:t>
        <a:bodyPr/>
        <a:lstStyle/>
        <a:p>
          <a:endParaRPr lang="en-US"/>
        </a:p>
      </dgm:t>
    </dgm:pt>
    <dgm:pt modelId="{CCF7DEAC-7705-435D-ADA0-9148A045CC6B}" type="sibTrans" cxnId="{6C79D960-6144-4C2D-A7D5-C37DBE411A81}">
      <dgm:prSet/>
      <dgm:spPr/>
      <dgm:t>
        <a:bodyPr/>
        <a:lstStyle/>
        <a:p>
          <a:endParaRPr lang="en-US"/>
        </a:p>
      </dgm:t>
    </dgm:pt>
    <dgm:pt modelId="{C63D522A-549C-47CA-B7CA-F5971535B506}">
      <dgm:prSet custT="1"/>
      <dgm:spPr/>
      <dgm:t>
        <a:bodyPr/>
        <a:lstStyle/>
        <a:p>
          <a:pPr algn="l"/>
          <a:r>
            <a:rPr lang="en-US" sz="1600" dirty="0" smtClean="0"/>
            <a:t>Assert project conventions (file location, project name, configuration, etc.)</a:t>
          </a:r>
          <a:endParaRPr lang="en-US" sz="1600" dirty="0"/>
        </a:p>
      </dgm:t>
    </dgm:pt>
    <dgm:pt modelId="{B7E669D5-8D5C-4395-8A8D-CE3BEC0F9AD4}" type="parTrans" cxnId="{D6C777F2-F0E3-4E64-8763-66F366547852}">
      <dgm:prSet/>
      <dgm:spPr/>
      <dgm:t>
        <a:bodyPr/>
        <a:lstStyle/>
        <a:p>
          <a:endParaRPr lang="en-US"/>
        </a:p>
      </dgm:t>
    </dgm:pt>
    <dgm:pt modelId="{DB0D0332-29ED-40DB-8E8C-70E58AB4CD3B}" type="sibTrans" cxnId="{D6C777F2-F0E3-4E64-8763-66F366547852}">
      <dgm:prSet/>
      <dgm:spPr/>
      <dgm:t>
        <a:bodyPr/>
        <a:lstStyle/>
        <a:p>
          <a:endParaRPr lang="en-US"/>
        </a:p>
      </dgm:t>
    </dgm:pt>
    <dgm:pt modelId="{12882512-3C5B-42AE-A815-89CEE2FEAA13}">
      <dgm:prSet custT="1"/>
      <dgm:spPr/>
      <dgm:t>
        <a:bodyPr/>
        <a:lstStyle/>
        <a:p>
          <a:pPr algn="l"/>
          <a:r>
            <a:rPr lang="en-US" sz="1600" dirty="0" smtClean="0"/>
            <a:t>Code analysis tools</a:t>
          </a:r>
          <a:endParaRPr lang="en-US" sz="1600" dirty="0"/>
        </a:p>
      </dgm:t>
    </dgm:pt>
    <dgm:pt modelId="{47AB5087-0BC1-47F2-9761-EA2FE8682E93}" type="parTrans" cxnId="{10B8D45E-DC20-4E17-86DF-C8BBCCACF763}">
      <dgm:prSet/>
      <dgm:spPr/>
      <dgm:t>
        <a:bodyPr/>
        <a:lstStyle/>
        <a:p>
          <a:endParaRPr lang="en-US"/>
        </a:p>
      </dgm:t>
    </dgm:pt>
    <dgm:pt modelId="{B3FA3553-1BD7-4B8F-A08D-EB3E6E043281}" type="sibTrans" cxnId="{10B8D45E-DC20-4E17-86DF-C8BBCCACF763}">
      <dgm:prSet/>
      <dgm:spPr/>
      <dgm:t>
        <a:bodyPr/>
        <a:lstStyle/>
        <a:p>
          <a:endParaRPr lang="en-US"/>
        </a:p>
      </dgm:t>
    </dgm:pt>
    <dgm:pt modelId="{35299010-84F5-428B-A263-1C75194F4FA2}">
      <dgm:prSet custT="1"/>
      <dgm:spPr/>
      <dgm:t>
        <a:bodyPr/>
        <a:lstStyle/>
        <a:p>
          <a:r>
            <a:rPr lang="en-US" sz="1600" b="0" i="0" u="none" dirty="0" smtClean="0"/>
            <a:t>Detect hidden faults / bugs very soon.</a:t>
          </a:r>
          <a:endParaRPr lang="en-US" sz="1600" dirty="0"/>
        </a:p>
      </dgm:t>
    </dgm:pt>
    <dgm:pt modelId="{74811717-6AAB-45E1-BE35-9E03704DB797}" type="parTrans" cxnId="{F5191B89-4A20-42CE-ABAA-DC7A4C1ABD92}">
      <dgm:prSet/>
      <dgm:spPr/>
      <dgm:t>
        <a:bodyPr/>
        <a:lstStyle/>
        <a:p>
          <a:endParaRPr lang="en-US"/>
        </a:p>
      </dgm:t>
    </dgm:pt>
    <dgm:pt modelId="{ECFDEF90-D9BA-478B-8561-B10E8E029527}" type="sibTrans" cxnId="{F5191B89-4A20-42CE-ABAA-DC7A4C1ABD92}">
      <dgm:prSet/>
      <dgm:spPr/>
      <dgm:t>
        <a:bodyPr/>
        <a:lstStyle/>
        <a:p>
          <a:endParaRPr lang="en-US"/>
        </a:p>
      </dgm:t>
    </dgm:pt>
    <dgm:pt modelId="{5399F966-6CEA-4011-919D-CDBD390F93AF}">
      <dgm:prSet custT="1"/>
      <dgm:spPr/>
      <dgm:t>
        <a:bodyPr/>
        <a:lstStyle/>
        <a:p>
          <a:r>
            <a:rPr lang="en-US" sz="1600" dirty="0" smtClean="0"/>
            <a:t>Refactor code frequently.</a:t>
          </a:r>
          <a:endParaRPr lang="en-US" sz="1600" dirty="0"/>
        </a:p>
      </dgm:t>
    </dgm:pt>
    <dgm:pt modelId="{F17426C0-352B-4972-BEE8-337AFF40461A}" type="parTrans" cxnId="{F3098F8D-5B8D-4821-96F1-16E4C160A32C}">
      <dgm:prSet/>
      <dgm:spPr/>
      <dgm:t>
        <a:bodyPr/>
        <a:lstStyle/>
        <a:p>
          <a:endParaRPr lang="en-US"/>
        </a:p>
      </dgm:t>
    </dgm:pt>
    <dgm:pt modelId="{CE71A7AC-0124-443E-B6F2-DE60908B195A}" type="sibTrans" cxnId="{F3098F8D-5B8D-4821-96F1-16E4C160A32C}">
      <dgm:prSet/>
      <dgm:spPr/>
      <dgm:t>
        <a:bodyPr/>
        <a:lstStyle/>
        <a:p>
          <a:endParaRPr lang="en-US"/>
        </a:p>
      </dgm:t>
    </dgm:pt>
    <dgm:pt modelId="{92ECB2CD-1F63-49A8-A797-C0BA30535E9A}">
      <dgm:prSet custT="1"/>
      <dgm:spPr/>
      <dgm:t>
        <a:bodyPr/>
        <a:lstStyle/>
        <a:p>
          <a:endParaRPr lang="en-US" sz="1600" dirty="0"/>
        </a:p>
      </dgm:t>
    </dgm:pt>
    <dgm:pt modelId="{6FE76910-6759-415A-ADD0-50BD24EBAC01}" type="parTrans" cxnId="{4C7860DC-F539-4FCB-BA87-8854ADBC2D21}">
      <dgm:prSet/>
      <dgm:spPr/>
      <dgm:t>
        <a:bodyPr/>
        <a:lstStyle/>
        <a:p>
          <a:endParaRPr lang="en-US"/>
        </a:p>
      </dgm:t>
    </dgm:pt>
    <dgm:pt modelId="{5EFB8A1E-A6B4-4D66-B569-90807290EA44}" type="sibTrans" cxnId="{4C7860DC-F539-4FCB-BA87-8854ADBC2D21}">
      <dgm:prSet/>
      <dgm:spPr/>
      <dgm:t>
        <a:bodyPr/>
        <a:lstStyle/>
        <a:p>
          <a:endParaRPr lang="en-US"/>
        </a:p>
      </dgm:t>
    </dgm:pt>
    <dgm:pt modelId="{13DD780F-822D-444A-AE7E-0805240CB886}">
      <dgm:prSet custT="1"/>
      <dgm:spPr/>
      <dgm:t>
        <a:bodyPr/>
        <a:lstStyle/>
        <a:p>
          <a:r>
            <a:rPr lang="en-US" sz="1600" dirty="0" smtClean="0"/>
            <a:t>Ensure coding conventions.</a:t>
          </a:r>
          <a:endParaRPr lang="en-US" sz="1600" dirty="0"/>
        </a:p>
      </dgm:t>
    </dgm:pt>
    <dgm:pt modelId="{C5AF3E96-2D9C-4659-AC1D-19538DE2961D}" type="parTrans" cxnId="{289E0680-C862-4093-B644-495B25F09918}">
      <dgm:prSet/>
      <dgm:spPr/>
      <dgm:t>
        <a:bodyPr/>
        <a:lstStyle/>
        <a:p>
          <a:endParaRPr lang="en-US"/>
        </a:p>
      </dgm:t>
    </dgm:pt>
    <dgm:pt modelId="{0E127490-7BCF-4A38-BBD1-47F4F0EBBF0A}" type="sibTrans" cxnId="{289E0680-C862-4093-B644-495B25F09918}">
      <dgm:prSet/>
      <dgm:spPr/>
      <dgm:t>
        <a:bodyPr/>
        <a:lstStyle/>
        <a:p>
          <a:endParaRPr lang="en-US"/>
        </a:p>
      </dgm:t>
    </dgm:pt>
    <dgm:pt modelId="{C63B9F8D-BBEB-4B26-B200-C86013681723}">
      <dgm:prSet custT="1"/>
      <dgm:spPr/>
      <dgm:t>
        <a:bodyPr/>
        <a:lstStyle/>
        <a:p>
          <a:r>
            <a:rPr lang="en-US" sz="1600" dirty="0" smtClean="0"/>
            <a:t>Prevent code from getting mess.</a:t>
          </a:r>
          <a:endParaRPr lang="en-US" sz="1600" dirty="0"/>
        </a:p>
      </dgm:t>
    </dgm:pt>
    <dgm:pt modelId="{E949EE15-2597-4659-A5B7-1E4AD2660EE9}" type="parTrans" cxnId="{6EE093CB-EC70-465A-B8E2-9C3E37206163}">
      <dgm:prSet/>
      <dgm:spPr/>
      <dgm:t>
        <a:bodyPr/>
        <a:lstStyle/>
        <a:p>
          <a:endParaRPr lang="en-US"/>
        </a:p>
      </dgm:t>
    </dgm:pt>
    <dgm:pt modelId="{3B637012-F8B2-48BF-AD22-E766258C9361}" type="sibTrans" cxnId="{6EE093CB-EC70-465A-B8E2-9C3E37206163}">
      <dgm:prSet/>
      <dgm:spPr/>
      <dgm:t>
        <a:bodyPr/>
        <a:lstStyle/>
        <a:p>
          <a:endParaRPr lang="en-US"/>
        </a:p>
      </dgm:t>
    </dgm:pt>
    <dgm:pt modelId="{C0F3360B-F19D-452C-8E54-961FD3DC048B}" type="pres">
      <dgm:prSet presAssocID="{DC37A134-94E8-4602-89E8-97EDBFD9DF7D}" presName="Name0" presStyleCnt="0">
        <dgm:presLayoutVars>
          <dgm:dir/>
          <dgm:resizeHandles val="exact"/>
        </dgm:presLayoutVars>
      </dgm:prSet>
      <dgm:spPr/>
    </dgm:pt>
    <dgm:pt modelId="{91622C23-7671-434F-9A15-50190BE8AFE5}" type="pres">
      <dgm:prSet presAssocID="{F544CABA-5302-4CE1-9D25-93728C1A9F74}" presName="node" presStyleLbl="node1" presStyleIdx="0" presStyleCnt="4">
        <dgm:presLayoutVars>
          <dgm:bulletEnabled val="1"/>
        </dgm:presLayoutVars>
      </dgm:prSet>
      <dgm:spPr/>
    </dgm:pt>
    <dgm:pt modelId="{67D07BD8-02BF-416C-97DC-56342E46075B}" type="pres">
      <dgm:prSet presAssocID="{1FB57E5B-3092-4CBD-8C69-6688D2BDF085}" presName="sibTrans" presStyleCnt="0"/>
      <dgm:spPr/>
    </dgm:pt>
    <dgm:pt modelId="{1C6B8E08-3A74-4615-B65C-24489F5E8BA9}" type="pres">
      <dgm:prSet presAssocID="{FAC7DC65-CF10-49B7-8669-E2E5BD356BA1}" presName="node" presStyleLbl="node1" presStyleIdx="1" presStyleCnt="4">
        <dgm:presLayoutVars>
          <dgm:bulletEnabled val="1"/>
        </dgm:presLayoutVars>
      </dgm:prSet>
      <dgm:spPr/>
    </dgm:pt>
    <dgm:pt modelId="{2D4E7F06-6018-425A-8250-1D3241AEF988}" type="pres">
      <dgm:prSet presAssocID="{9645E86B-E933-4146-A088-0E508F590709}" presName="sibTrans" presStyleCnt="0"/>
      <dgm:spPr/>
    </dgm:pt>
    <dgm:pt modelId="{0FA8F8F8-1739-4F38-B292-E2FDF877F35A}" type="pres">
      <dgm:prSet presAssocID="{4EBC0902-C001-42C6-8989-B264DF62F1AF}" presName="node" presStyleLbl="node1" presStyleIdx="2" presStyleCnt="4">
        <dgm:presLayoutVars>
          <dgm:bulletEnabled val="1"/>
        </dgm:presLayoutVars>
      </dgm:prSet>
      <dgm:spPr/>
    </dgm:pt>
    <dgm:pt modelId="{C1F102AC-607A-4EB1-A9D1-B392DC965834}" type="pres">
      <dgm:prSet presAssocID="{DB6E9E2E-35D0-42EC-B335-0501BAC518F0}" presName="sibTrans" presStyleCnt="0"/>
      <dgm:spPr/>
    </dgm:pt>
    <dgm:pt modelId="{DAC7D038-682D-4F79-9407-543700CD7919}" type="pres">
      <dgm:prSet presAssocID="{FD959508-F6CD-4EC6-AD9F-4C7E80696572}" presName="node" presStyleLbl="node1" presStyleIdx="3" presStyleCnt="4">
        <dgm:presLayoutVars>
          <dgm:bulletEnabled val="1"/>
        </dgm:presLayoutVars>
      </dgm:prSet>
      <dgm:spPr/>
    </dgm:pt>
  </dgm:ptLst>
  <dgm:cxnLst>
    <dgm:cxn modelId="{34CC95F8-7852-4E83-800E-E40AEFEDDB9F}" type="presOf" srcId="{DC37A134-94E8-4602-89E8-97EDBFD9DF7D}" destId="{C0F3360B-F19D-452C-8E54-961FD3DC048B}" srcOrd="0" destOrd="0" presId="urn:microsoft.com/office/officeart/2005/8/layout/hList6"/>
    <dgm:cxn modelId="{BC9DF746-308D-44BD-914F-52B653E851DE}" type="presOf" srcId="{FD959508-F6CD-4EC6-AD9F-4C7E80696572}" destId="{DAC7D038-682D-4F79-9407-543700CD7919}" srcOrd="0" destOrd="0" presId="urn:microsoft.com/office/officeart/2005/8/layout/hList6"/>
    <dgm:cxn modelId="{B6A481EE-D0A1-4D7A-B57B-51D23641C4B6}" srcId="{FAC7DC65-CF10-49B7-8669-E2E5BD356BA1}" destId="{7546C6DE-836C-4588-A601-6EF01104EB08}" srcOrd="0" destOrd="0" parTransId="{8E621233-0325-492B-9A1D-674AE3FAC7AB}" sibTransId="{CFC688F6-0D18-4B3F-BB03-4347888B4544}"/>
    <dgm:cxn modelId="{6EE093CB-EC70-465A-B8E2-9C3E37206163}" srcId="{FD959508-F6CD-4EC6-AD9F-4C7E80696572}" destId="{C63B9F8D-BBEB-4B26-B200-C86013681723}" srcOrd="2" destOrd="0" parTransId="{E949EE15-2597-4659-A5B7-1E4AD2660EE9}" sibTransId="{3B637012-F8B2-48BF-AD22-E766258C9361}"/>
    <dgm:cxn modelId="{DDCC2292-1BF2-4105-B01E-DDFF27AFBF73}" type="presOf" srcId="{C63B9F8D-BBEB-4B26-B200-C86013681723}" destId="{DAC7D038-682D-4F79-9407-543700CD7919}" srcOrd="0" destOrd="3" presId="urn:microsoft.com/office/officeart/2005/8/layout/hList6"/>
    <dgm:cxn modelId="{D260C908-E263-4585-A5FF-A22C21EC8135}" type="presOf" srcId="{F544CABA-5302-4CE1-9D25-93728C1A9F74}" destId="{91622C23-7671-434F-9A15-50190BE8AFE5}" srcOrd="0" destOrd="0" presId="urn:microsoft.com/office/officeart/2005/8/layout/hList6"/>
    <dgm:cxn modelId="{A0FF36BF-531D-45B0-8A1F-FDD682C90989}" type="presOf" srcId="{32442FA8-69D5-42A9-8917-D6AB7D394EEB}" destId="{0FA8F8F8-1739-4F38-B292-E2FDF877F35A}" srcOrd="0" destOrd="1" presId="urn:microsoft.com/office/officeart/2005/8/layout/hList6"/>
    <dgm:cxn modelId="{E2779535-B53C-4D50-84C8-C7DF9752EAC4}" type="presOf" srcId="{5399F966-6CEA-4011-919D-CDBD390F93AF}" destId="{DAC7D038-682D-4F79-9407-543700CD7919}" srcOrd="0" destOrd="2" presId="urn:microsoft.com/office/officeart/2005/8/layout/hList6"/>
    <dgm:cxn modelId="{BFF226AF-021A-4258-A22E-6576CFF3D10F}" type="presOf" srcId="{92ECB2CD-1F63-49A8-A797-C0BA30535E9A}" destId="{DAC7D038-682D-4F79-9407-543700CD7919}" srcOrd="0" destOrd="5" presId="urn:microsoft.com/office/officeart/2005/8/layout/hList6"/>
    <dgm:cxn modelId="{1D2F5E52-C0D0-4648-B494-CBB0B2CA9544}" srcId="{F544CABA-5302-4CE1-9D25-93728C1A9F74}" destId="{C8A88300-AE06-473C-8898-6721ED26B4B2}" srcOrd="0" destOrd="0" parTransId="{F83723A2-5FA3-4F15-B39F-25BFA41B15EB}" sibTransId="{855B6436-2EE8-4EFA-89EE-99D45E60159C}"/>
    <dgm:cxn modelId="{D6C777F2-F0E3-4E64-8763-66F366547852}" srcId="{4EBC0902-C001-42C6-8989-B264DF62F1AF}" destId="{C63D522A-549C-47CA-B7CA-F5971535B506}" srcOrd="3" destOrd="0" parTransId="{B7E669D5-8D5C-4395-8A8D-CE3BEC0F9AD4}" sibTransId="{DB0D0332-29ED-40DB-8E8C-70E58AB4CD3B}"/>
    <dgm:cxn modelId="{6C79D960-6144-4C2D-A7D5-C37DBE411A81}" srcId="{4EBC0902-C001-42C6-8989-B264DF62F1AF}" destId="{5CAEDCCD-F4F8-4DDF-A8F0-42292F3910CA}" srcOrd="2" destOrd="0" parTransId="{2781DBB1-4C11-4640-82E6-D8B6EC570828}" sibTransId="{CCF7DEAC-7705-435D-ADA0-9148A045CC6B}"/>
    <dgm:cxn modelId="{F3098F8D-5B8D-4821-96F1-16E4C160A32C}" srcId="{FD959508-F6CD-4EC6-AD9F-4C7E80696572}" destId="{5399F966-6CEA-4011-919D-CDBD390F93AF}" srcOrd="1" destOrd="0" parTransId="{F17426C0-352B-4972-BEE8-337AFF40461A}" sibTransId="{CE71A7AC-0124-443E-B6F2-DE60908B195A}"/>
    <dgm:cxn modelId="{289E0680-C862-4093-B644-495B25F09918}" srcId="{FD959508-F6CD-4EC6-AD9F-4C7E80696572}" destId="{13DD780F-822D-444A-AE7E-0805240CB886}" srcOrd="3" destOrd="0" parTransId="{C5AF3E96-2D9C-4659-AC1D-19538DE2961D}" sibTransId="{0E127490-7BCF-4A38-BBD1-47F4F0EBBF0A}"/>
    <dgm:cxn modelId="{D552BD31-4EDC-4B42-9060-03FC3297667B}" type="presOf" srcId="{5CAEDCCD-F4F8-4DDF-A8F0-42292F3910CA}" destId="{0FA8F8F8-1739-4F38-B292-E2FDF877F35A}" srcOrd="0" destOrd="3" presId="urn:microsoft.com/office/officeart/2005/8/layout/hList6"/>
    <dgm:cxn modelId="{B8D9955B-3682-4D4D-B24D-859EA4F6A08E}" srcId="{4EBC0902-C001-42C6-8989-B264DF62F1AF}" destId="{32442FA8-69D5-42A9-8917-D6AB7D394EEB}" srcOrd="0" destOrd="0" parTransId="{C6D16332-C237-427E-8C7B-07AB32A6B7F2}" sibTransId="{A6E259F2-2E18-4A71-9FEC-BB599847EB3D}"/>
    <dgm:cxn modelId="{99E8A1B3-F5A7-4339-B616-44C213A2ACE2}" type="presOf" srcId="{7546C6DE-836C-4588-A601-6EF01104EB08}" destId="{1C6B8E08-3A74-4615-B65C-24489F5E8BA9}" srcOrd="0" destOrd="1" presId="urn:microsoft.com/office/officeart/2005/8/layout/hList6"/>
    <dgm:cxn modelId="{8228F049-C3A1-4409-B9D6-5E23D20D4597}" type="presOf" srcId="{13DD780F-822D-444A-AE7E-0805240CB886}" destId="{DAC7D038-682D-4F79-9407-543700CD7919}" srcOrd="0" destOrd="4" presId="urn:microsoft.com/office/officeart/2005/8/layout/hList6"/>
    <dgm:cxn modelId="{A995587F-B11F-41C2-AED6-9085B6FCDECF}" type="presOf" srcId="{35299010-84F5-428B-A263-1C75194F4FA2}" destId="{DAC7D038-682D-4F79-9407-543700CD7919}" srcOrd="0" destOrd="1" presId="urn:microsoft.com/office/officeart/2005/8/layout/hList6"/>
    <dgm:cxn modelId="{AEB1D624-9DFB-4A7B-9501-77864085BF1F}" type="presOf" srcId="{381ACDA6-0888-46EB-973C-64A0DF6887B8}" destId="{0FA8F8F8-1739-4F38-B292-E2FDF877F35A}" srcOrd="0" destOrd="2" presId="urn:microsoft.com/office/officeart/2005/8/layout/hList6"/>
    <dgm:cxn modelId="{46A53881-E842-451C-AB9B-649C766809F4}" type="presOf" srcId="{C8A88300-AE06-473C-8898-6721ED26B4B2}" destId="{91622C23-7671-434F-9A15-50190BE8AFE5}" srcOrd="0" destOrd="1" presId="urn:microsoft.com/office/officeart/2005/8/layout/hList6"/>
    <dgm:cxn modelId="{05DF74E8-6114-44E0-922C-7359919445B4}" type="presOf" srcId="{12882512-3C5B-42AE-A815-89CEE2FEAA13}" destId="{1C6B8E08-3A74-4615-B65C-24489F5E8BA9}" srcOrd="0" destOrd="2" presId="urn:microsoft.com/office/officeart/2005/8/layout/hList6"/>
    <dgm:cxn modelId="{4C7860DC-F539-4FCB-BA87-8854ADBC2D21}" srcId="{FD959508-F6CD-4EC6-AD9F-4C7E80696572}" destId="{92ECB2CD-1F63-49A8-A797-C0BA30535E9A}" srcOrd="4" destOrd="0" parTransId="{6FE76910-6759-415A-ADD0-50BD24EBAC01}" sibTransId="{5EFB8A1E-A6B4-4D66-B569-90807290EA44}"/>
    <dgm:cxn modelId="{AC6524E9-346A-4C9E-8279-74A92A5D1D39}" srcId="{DC37A134-94E8-4602-89E8-97EDBFD9DF7D}" destId="{FAC7DC65-CF10-49B7-8669-E2E5BD356BA1}" srcOrd="1" destOrd="0" parTransId="{01D7EDE9-9AB2-46E5-A39C-2963709EC82B}" sibTransId="{9645E86B-E933-4146-A088-0E508F590709}"/>
    <dgm:cxn modelId="{C55C61B0-9338-4B4A-8041-0335F82B3BA9}" type="presOf" srcId="{C63D522A-549C-47CA-B7CA-F5971535B506}" destId="{0FA8F8F8-1739-4F38-B292-E2FDF877F35A}" srcOrd="0" destOrd="4" presId="urn:microsoft.com/office/officeart/2005/8/layout/hList6"/>
    <dgm:cxn modelId="{AAA519DC-6A46-4A6A-803A-5D18D2F25C54}" srcId="{DC37A134-94E8-4602-89E8-97EDBFD9DF7D}" destId="{FD959508-F6CD-4EC6-AD9F-4C7E80696572}" srcOrd="3" destOrd="0" parTransId="{469CFA93-D990-494A-A4D7-B8789688C6A5}" sibTransId="{8E7E3D55-443C-46C6-93F3-38C55FD40513}"/>
    <dgm:cxn modelId="{10B8D45E-DC20-4E17-86DF-C8BBCCACF763}" srcId="{FAC7DC65-CF10-49B7-8669-E2E5BD356BA1}" destId="{12882512-3C5B-42AE-A815-89CEE2FEAA13}" srcOrd="1" destOrd="0" parTransId="{47AB5087-0BC1-47F2-9761-EA2FE8682E93}" sibTransId="{B3FA3553-1BD7-4B8F-A08D-EB3E6E043281}"/>
    <dgm:cxn modelId="{3E8955D2-57C7-4E0C-9229-E190052F4994}" srcId="{DC37A134-94E8-4602-89E8-97EDBFD9DF7D}" destId="{F544CABA-5302-4CE1-9D25-93728C1A9F74}" srcOrd="0" destOrd="0" parTransId="{69C1A11E-74D1-4DF6-98F5-9DAE05941EA5}" sibTransId="{1FB57E5B-3092-4CBD-8C69-6688D2BDF085}"/>
    <dgm:cxn modelId="{F5191B89-4A20-42CE-ABAA-DC7A4C1ABD92}" srcId="{FD959508-F6CD-4EC6-AD9F-4C7E80696572}" destId="{35299010-84F5-428B-A263-1C75194F4FA2}" srcOrd="0" destOrd="0" parTransId="{74811717-6AAB-45E1-BE35-9E03704DB797}" sibTransId="{ECFDEF90-D9BA-478B-8561-B10E8E029527}"/>
    <dgm:cxn modelId="{4848DA58-C588-461B-AA81-9EAE1F6ED862}" srcId="{4EBC0902-C001-42C6-8989-B264DF62F1AF}" destId="{381ACDA6-0888-46EB-973C-64A0DF6887B8}" srcOrd="1" destOrd="0" parTransId="{51BCC088-852E-4EF6-B2F1-E3893AE8CF95}" sibTransId="{9534DCD9-0E1E-41DE-9551-805C0D788D9D}"/>
    <dgm:cxn modelId="{649B01F8-36A1-4248-BB06-90EA466958F4}" srcId="{DC37A134-94E8-4602-89E8-97EDBFD9DF7D}" destId="{4EBC0902-C001-42C6-8989-B264DF62F1AF}" srcOrd="2" destOrd="0" parTransId="{E4CDC31A-B7A3-41EA-A7A1-12EC5E56EFB2}" sibTransId="{DB6E9E2E-35D0-42EC-B335-0501BAC518F0}"/>
    <dgm:cxn modelId="{A3623F2F-A64F-4951-BE0D-91665EDEE0F5}" type="presOf" srcId="{FAC7DC65-CF10-49B7-8669-E2E5BD356BA1}" destId="{1C6B8E08-3A74-4615-B65C-24489F5E8BA9}" srcOrd="0" destOrd="0" presId="urn:microsoft.com/office/officeart/2005/8/layout/hList6"/>
    <dgm:cxn modelId="{F3A931A4-14BD-447C-A35C-8EC1A979322E}" type="presOf" srcId="{4EBC0902-C001-42C6-8989-B264DF62F1AF}" destId="{0FA8F8F8-1739-4F38-B292-E2FDF877F35A}" srcOrd="0" destOrd="0" presId="urn:microsoft.com/office/officeart/2005/8/layout/hList6"/>
    <dgm:cxn modelId="{2D24D6AF-13D0-464C-9493-86DDC1C86E8C}" type="presParOf" srcId="{C0F3360B-F19D-452C-8E54-961FD3DC048B}" destId="{91622C23-7671-434F-9A15-50190BE8AFE5}" srcOrd="0" destOrd="0" presId="urn:microsoft.com/office/officeart/2005/8/layout/hList6"/>
    <dgm:cxn modelId="{8680256D-63D7-4C89-BEAA-AF6FBA07A42B}" type="presParOf" srcId="{C0F3360B-F19D-452C-8E54-961FD3DC048B}" destId="{67D07BD8-02BF-416C-97DC-56342E46075B}" srcOrd="1" destOrd="0" presId="urn:microsoft.com/office/officeart/2005/8/layout/hList6"/>
    <dgm:cxn modelId="{FEE8D754-3B20-407B-8DF3-00F592D3D91F}" type="presParOf" srcId="{C0F3360B-F19D-452C-8E54-961FD3DC048B}" destId="{1C6B8E08-3A74-4615-B65C-24489F5E8BA9}" srcOrd="2" destOrd="0" presId="urn:microsoft.com/office/officeart/2005/8/layout/hList6"/>
    <dgm:cxn modelId="{3E819E86-9DC1-4E5A-AC49-6BD3AE6F6FBE}" type="presParOf" srcId="{C0F3360B-F19D-452C-8E54-961FD3DC048B}" destId="{2D4E7F06-6018-425A-8250-1D3241AEF988}" srcOrd="3" destOrd="0" presId="urn:microsoft.com/office/officeart/2005/8/layout/hList6"/>
    <dgm:cxn modelId="{EA9A0740-2292-486B-8D9E-EAEE55013D16}" type="presParOf" srcId="{C0F3360B-F19D-452C-8E54-961FD3DC048B}" destId="{0FA8F8F8-1739-4F38-B292-E2FDF877F35A}" srcOrd="4" destOrd="0" presId="urn:microsoft.com/office/officeart/2005/8/layout/hList6"/>
    <dgm:cxn modelId="{7078D495-A470-47F6-A99B-8E2B0FA7C3B1}" type="presParOf" srcId="{C0F3360B-F19D-452C-8E54-961FD3DC048B}" destId="{C1F102AC-607A-4EB1-A9D1-B392DC965834}" srcOrd="5" destOrd="0" presId="urn:microsoft.com/office/officeart/2005/8/layout/hList6"/>
    <dgm:cxn modelId="{76940665-6AE7-4C43-9915-D2D8E0587A7B}" type="presParOf" srcId="{C0F3360B-F19D-452C-8E54-961FD3DC048B}" destId="{DAC7D038-682D-4F79-9407-543700CD7919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97A5B-0916-469B-A310-B5BA16587294}">
      <dsp:nvSpPr>
        <dsp:cNvPr id="0" name=""/>
        <dsp:cNvSpPr/>
      </dsp:nvSpPr>
      <dsp:spPr>
        <a:xfrm>
          <a:off x="3080" y="1424994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GUI Unit Testing</a:t>
          </a:r>
          <a:endParaRPr lang="en-US" sz="3300" kern="1200" dirty="0"/>
        </a:p>
      </dsp:txBody>
      <dsp:txXfrm>
        <a:off x="753754" y="1424994"/>
        <a:ext cx="2252022" cy="1501348"/>
      </dsp:txXfrm>
    </dsp:sp>
    <dsp:sp modelId="{70990B95-9C45-4AC8-B379-2287C93DEF89}">
      <dsp:nvSpPr>
        <dsp:cNvPr id="0" name=""/>
        <dsp:cNvSpPr/>
      </dsp:nvSpPr>
      <dsp:spPr>
        <a:xfrm>
          <a:off x="3381114" y="1424994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Unit Testing</a:t>
          </a:r>
          <a:endParaRPr lang="en-US" sz="3300" kern="1200" dirty="0"/>
        </a:p>
      </dsp:txBody>
      <dsp:txXfrm>
        <a:off x="4131788" y="1424994"/>
        <a:ext cx="2252022" cy="1501348"/>
      </dsp:txXfrm>
    </dsp:sp>
    <dsp:sp modelId="{37BEB583-E78E-4F61-A39C-F5BC71E71163}">
      <dsp:nvSpPr>
        <dsp:cNvPr id="0" name=""/>
        <dsp:cNvSpPr/>
      </dsp:nvSpPr>
      <dsp:spPr>
        <a:xfrm>
          <a:off x="6759148" y="1424994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Integration Testing</a:t>
          </a:r>
          <a:endParaRPr lang="en-US" sz="3300" kern="1200" dirty="0"/>
        </a:p>
      </dsp:txBody>
      <dsp:txXfrm>
        <a:off x="7509822" y="1424994"/>
        <a:ext cx="2252022" cy="15013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22C23-7671-434F-9A15-50190BE8AFE5}">
      <dsp:nvSpPr>
        <dsp:cNvPr id="0" name=""/>
        <dsp:cNvSpPr/>
      </dsp:nvSpPr>
      <dsp:spPr>
        <a:xfrm rot="16200000">
          <a:off x="-929284" y="931819"/>
          <a:ext cx="4351338" cy="248769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t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When</a:t>
          </a:r>
          <a:endParaRPr lang="en-US" sz="3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Whenever new code is produced.</a:t>
          </a:r>
          <a:endParaRPr lang="en-US" sz="1600" kern="1200" dirty="0"/>
        </a:p>
      </dsp:txBody>
      <dsp:txXfrm rot="5400000">
        <a:off x="2535" y="870268"/>
        <a:ext cx="2487699" cy="2610802"/>
      </dsp:txXfrm>
    </dsp:sp>
    <dsp:sp modelId="{1C6B8E08-3A74-4615-B65C-24489F5E8BA9}">
      <dsp:nvSpPr>
        <dsp:cNvPr id="0" name=""/>
        <dsp:cNvSpPr/>
      </dsp:nvSpPr>
      <dsp:spPr>
        <a:xfrm rot="16200000">
          <a:off x="1744992" y="931819"/>
          <a:ext cx="4351338" cy="248769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t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Who</a:t>
          </a:r>
          <a:endParaRPr lang="en-US" sz="3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Peer developers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Code analysis tools</a:t>
          </a:r>
          <a:endParaRPr lang="en-US" sz="1600" kern="1200" dirty="0"/>
        </a:p>
      </dsp:txBody>
      <dsp:txXfrm rot="5400000">
        <a:off x="2676811" y="870268"/>
        <a:ext cx="2487699" cy="2610802"/>
      </dsp:txXfrm>
    </dsp:sp>
    <dsp:sp modelId="{0FA8F8F8-1739-4F38-B292-E2FDF877F35A}">
      <dsp:nvSpPr>
        <dsp:cNvPr id="0" name=""/>
        <dsp:cNvSpPr/>
      </dsp:nvSpPr>
      <dsp:spPr>
        <a:xfrm rot="16200000">
          <a:off x="4419269" y="931819"/>
          <a:ext cx="4351338" cy="248769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t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How</a:t>
          </a:r>
          <a:endParaRPr lang="en-US" sz="3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Assert coding conventions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Assert algorithms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Assert OOP design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Assert project conventions (file location, project name, configuration, etc.)</a:t>
          </a:r>
          <a:endParaRPr lang="en-US" sz="1600" kern="1200" dirty="0"/>
        </a:p>
      </dsp:txBody>
      <dsp:txXfrm rot="5400000">
        <a:off x="5351088" y="870268"/>
        <a:ext cx="2487699" cy="2610802"/>
      </dsp:txXfrm>
    </dsp:sp>
    <dsp:sp modelId="{DAC7D038-682D-4F79-9407-543700CD7919}">
      <dsp:nvSpPr>
        <dsp:cNvPr id="0" name=""/>
        <dsp:cNvSpPr/>
      </dsp:nvSpPr>
      <dsp:spPr>
        <a:xfrm rot="16200000">
          <a:off x="7093546" y="931819"/>
          <a:ext cx="4351338" cy="248769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t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Benifits</a:t>
          </a:r>
          <a:endParaRPr lang="en-US" sz="3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u="none" kern="1200" dirty="0" smtClean="0"/>
            <a:t>Detect hidden faults / bugs very soon.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Refactor code frequently.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Prevent code from getting mess.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Ensure coding conventions.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</dsp:txBody>
      <dsp:txXfrm rot="5400000">
        <a:off x="8025365" y="870268"/>
        <a:ext cx="2487699" cy="2610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8AD7-58B5-48BE-B808-02C5C825B5D9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EC4F4-A931-4EDC-A8DD-700DC7739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6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95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To talk</a:t>
            </a:r>
            <a:r>
              <a:rPr lang="en-US" baseline="0" dirty="0" smtClean="0"/>
              <a:t> something about the conceptual structure of an application to show to audiences the structure which is applied in almost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66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To indicate what aspects of an application are covered which types of test (Ex: Business Logic is covered by unit tests.)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18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69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http://blogs.msdn.com/b/jmeier/archive/2008/11/24/application-architecture-diagrams-added-to-codeplex.aspx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00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http://blogs.msdn.com/b/jmeier/archive/2008/11/24/application-architecture-diagrams-added-to-codeplex.aspx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68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26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31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0A04-0D30-4F6D-881B-6C5304669D2D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3668-B7C0-4790-AB12-5D3BFE47BE8B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6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2240-970E-40CC-8CD7-B4B37FE77D86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2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B39F-26FB-4A03-A315-BBB0380AC164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5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C112-DB57-4E9E-8ABD-FC949F9AD8AE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85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1E8E-3773-4208-9310-6439EC241707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5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6C87-CF81-4F33-AA09-070D5CBC9F24}" type="datetime1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43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7232-2A7D-4E7D-B22E-039FC0C07C9C}" type="datetime1">
              <a:rPr lang="en-US" smtClean="0"/>
              <a:t>6/25/2015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56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2FA5-7C7C-4C35-BB65-BA1A0CE6FD68}" type="datetime1">
              <a:rPr lang="en-US" smtClean="0"/>
              <a:t>6/25/2015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58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7D11-A985-49F3-A082-06E1C829C109}" type="datetime1">
              <a:rPr lang="en-US" smtClean="0"/>
              <a:t>6/25/2015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84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513B-AB8C-4CFB-B713-B080B16C734C}" type="datetime1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7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A3AC-9D5E-4044-879F-B01C3563F8E8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02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A7B5-B293-45D2-956C-DE2CDFB7B933}" type="datetime1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832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6E9C-E220-47EB-849C-8B82B2A30550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95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0911-D971-404D-81D6-5C6E3EA30CF8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870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1C92-07B9-46B4-BA9B-A9F8DEDDD065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936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FE0C-1862-4D32-B353-473485FC5B8C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018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EF60-149A-4C77-9B4D-6B2738EE1A60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4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8280-61AF-4C1C-9E86-CB6F68529EB7}" type="datetime1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952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8FFB-D7B0-4E90-BEDB-1D7E153C4824}" type="datetime1">
              <a:rPr lang="en-US" smtClean="0"/>
              <a:t>6/25/2015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068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8C16-585C-4AE9-8479-FDE6A8B38DEE}" type="datetime1">
              <a:rPr lang="en-US" smtClean="0"/>
              <a:t>6/25/2015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483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E9D2-4942-414F-A3F4-EBED35448B8F}" type="datetime1">
              <a:rPr lang="en-US" smtClean="0"/>
              <a:t>6/25/2015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7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B133-5474-465F-A785-F314434DFD23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994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3D1B6-D0FE-4204-8A01-54B687E5DD26}" type="datetime1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9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DD6E-AC17-4ACA-A92D-E10490C522DB}" type="datetime1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30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CF3A-3DC3-46E1-9DA1-BE258D67F966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725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D4F7-2579-4CF8-BDFF-9A21010A8A2E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473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0A04-0D30-4F6D-881B-6C5304669D2D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645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A3AC-9D5E-4044-879F-B01C3563F8E8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61257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43493" y="365125"/>
            <a:ext cx="45719" cy="13255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914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B133-5474-465F-A785-F314434DFD23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075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A467-BFE2-41BE-A0FC-0030BE2626DD}" type="datetime1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490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EAFD-F696-47C2-9253-8A163E9F976A}" type="datetime1">
              <a:rPr lang="en-US" smtClean="0"/>
              <a:t>6/25/2015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276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A0CF-9B53-46A5-8307-04A4889D9F93}" type="datetime1">
              <a:rPr lang="en-US" smtClean="0"/>
              <a:t>6/25/2015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8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A467-BFE2-41BE-A0FC-0030BE2626DD}" type="datetime1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876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9B3A-E313-4F12-9C2E-80CDD6D57577}" type="datetime1">
              <a:rPr lang="en-US" smtClean="0"/>
              <a:t>6/25/2015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216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1925-197E-4055-87BD-DC23A5578938}" type="datetime1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64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4E15-8956-4935-9C3F-CF1C62A234AF}" type="datetime1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847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3668-B7C0-4790-AB12-5D3BFE47BE8B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999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2240-970E-40CC-8CD7-B4B37FE77D86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4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EAFD-F696-47C2-9253-8A163E9F976A}" type="datetime1">
              <a:rPr lang="en-US" smtClean="0"/>
              <a:t>6/25/2015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7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A0CF-9B53-46A5-8307-04A4889D9F93}" type="datetime1">
              <a:rPr lang="en-US" smtClean="0"/>
              <a:t>6/25/2015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6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9B3A-E313-4F12-9C2E-80CDD6D57577}" type="datetime1">
              <a:rPr lang="en-US" smtClean="0"/>
              <a:t>6/25/2015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8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1925-197E-4055-87BD-DC23A5578938}" type="datetime1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0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4E15-8956-4935-9C3F-CF1C62A234AF}" type="datetime1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3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8E5BE4-9DA4-4FAD-9FF2-25E33DA7A2DE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7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C3B0C6D-E3BB-429A-AB5D-08885DC9FDF2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6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0E3F87A-01F1-4F3F-8BAF-BABC1CBFDFDD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6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E5BE4-9DA4-4FAD-9FF2-25E33DA7A2DE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9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Learned From Agile Quality Assurance In Scrum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8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Quality</a:t>
            </a:r>
            <a:br>
              <a:rPr lang="en-US" dirty="0" smtClean="0"/>
            </a:br>
            <a:r>
              <a:rPr lang="en-US" sz="3100" dirty="0" smtClean="0">
                <a:sym typeface="Wingdings 3" panose="05040102010807070707" pitchFamily="18" charset="2"/>
              </a:rPr>
              <a:t> Code review</a:t>
            </a:r>
            <a:endParaRPr lang="en-US" sz="31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3872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3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conceptual structure of an application to software testing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650" y="1823475"/>
            <a:ext cx="6273722" cy="48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conceptual structure of an application to software testing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29" y="1906341"/>
            <a:ext cx="9019995" cy="445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1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gnetic Disk 7"/>
          <p:cNvSpPr/>
          <p:nvPr/>
        </p:nvSpPr>
        <p:spPr>
          <a:xfrm>
            <a:off x="4289406" y="5490909"/>
            <a:ext cx="1452804" cy="124326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Source (Files, Databases, …)</a:t>
            </a:r>
          </a:p>
        </p:txBody>
      </p:sp>
      <p:sp>
        <p:nvSpPr>
          <p:cNvPr id="9" name="Cloud 8"/>
          <p:cNvSpPr/>
          <p:nvPr/>
        </p:nvSpPr>
        <p:spPr>
          <a:xfrm>
            <a:off x="6217605" y="5500856"/>
            <a:ext cx="1984227" cy="1244599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External Services (Graph API, O365, …)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://upload.wikimedia.org/wikipedia/commons/7/70/User_icon_BLACK-01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634" y="1694313"/>
            <a:ext cx="992149" cy="88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Left-Right Arrow 21"/>
          <p:cNvSpPr/>
          <p:nvPr/>
        </p:nvSpPr>
        <p:spPr>
          <a:xfrm>
            <a:off x="8349119" y="2179265"/>
            <a:ext cx="422933" cy="203326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0634" y="2508261"/>
            <a:ext cx="1083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End-User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Up-Down Arrow 17"/>
          <p:cNvSpPr/>
          <p:nvPr/>
        </p:nvSpPr>
        <p:spPr>
          <a:xfrm>
            <a:off x="4917822" y="5110237"/>
            <a:ext cx="199348" cy="353402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110045" y="5110237"/>
            <a:ext cx="199348" cy="353402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05100" y="1216418"/>
            <a:ext cx="137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13</a:t>
            </a:fld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4069060" y="1698459"/>
            <a:ext cx="4123980" cy="9916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069060" y="4429337"/>
            <a:ext cx="2030934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Access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227698" y="4429336"/>
            <a:ext cx="1965342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Gateways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869922" y="1698458"/>
            <a:ext cx="803489" cy="34263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Cross-cutting</a:t>
            </a:r>
            <a:r>
              <a:rPr lang="vi-VN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Infrastructure</a:t>
            </a: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(Caching, Logger, Security, …)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069060" y="3180816"/>
            <a:ext cx="4123980" cy="7548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Logic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5086223" y="4244557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5973605" y="2689931"/>
            <a:ext cx="199348" cy="342404"/>
            <a:chOff x="3205611" y="2674208"/>
            <a:chExt cx="199348" cy="326236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3305285" y="2674208"/>
              <a:ext cx="0" cy="150675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Block Arc 48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 flipV="1">
            <a:off x="6073279" y="2996036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4983583" y="3935635"/>
            <a:ext cx="199348" cy="348831"/>
            <a:chOff x="3205611" y="2668086"/>
            <a:chExt cx="199348" cy="332358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3305285" y="2668086"/>
              <a:ext cx="0" cy="156793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Block Arc 52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4" name="Straight Arrow Connector 53"/>
          <p:cNvCxnSpPr/>
          <p:nvPr/>
        </p:nvCxnSpPr>
        <p:spPr>
          <a:xfrm flipV="1">
            <a:off x="7269951" y="4241150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7167311" y="3935631"/>
            <a:ext cx="199348" cy="345426"/>
            <a:chOff x="3205611" y="2671330"/>
            <a:chExt cx="199348" cy="329114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3305285" y="2671330"/>
              <a:ext cx="0" cy="153548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Block Arc 56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8" name="Straight Arrow Connector 57"/>
          <p:cNvCxnSpPr>
            <a:stCxn id="40" idx="1"/>
          </p:cNvCxnSpPr>
          <p:nvPr/>
        </p:nvCxnSpPr>
        <p:spPr>
          <a:xfrm flipH="1">
            <a:off x="3679022" y="2194274"/>
            <a:ext cx="390038" cy="127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5" idx="1"/>
          </p:cNvCxnSpPr>
          <p:nvPr/>
        </p:nvCxnSpPr>
        <p:spPr>
          <a:xfrm flipH="1" flipV="1">
            <a:off x="3698183" y="3557409"/>
            <a:ext cx="370877" cy="81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1" idx="1"/>
          </p:cNvCxnSpPr>
          <p:nvPr/>
        </p:nvCxnSpPr>
        <p:spPr>
          <a:xfrm flipH="1">
            <a:off x="3670048" y="4743229"/>
            <a:ext cx="323557" cy="172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3993605" y="4361676"/>
            <a:ext cx="4276578" cy="76310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773819" y="1549166"/>
            <a:ext cx="5575300" cy="3652823"/>
          </a:xfrm>
          <a:prstGeom prst="roundRect">
            <a:avLst>
              <a:gd name="adj" fmla="val 3659"/>
            </a:avLst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189605" y="1987061"/>
            <a:ext cx="1784000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UI (HTML, Window Form,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172952" y="1986506"/>
            <a:ext cx="1903739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API (</a:t>
            </a:r>
            <a:r>
              <a:rPr lang="en-US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RESTful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API, WCF,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390070" y="1649006"/>
            <a:ext cx="1481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Presentation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68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14</a:t>
            </a:fld>
            <a:endParaRPr lang="en-US"/>
          </a:p>
        </p:txBody>
      </p:sp>
      <p:sp>
        <p:nvSpPr>
          <p:cNvPr id="76" name="Right Brace 75"/>
          <p:cNvSpPr/>
          <p:nvPr/>
        </p:nvSpPr>
        <p:spPr>
          <a:xfrm>
            <a:off x="8869775" y="2803367"/>
            <a:ext cx="195397" cy="981183"/>
          </a:xfrm>
          <a:prstGeom prst="righ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Brace 77"/>
          <p:cNvSpPr/>
          <p:nvPr/>
        </p:nvSpPr>
        <p:spPr>
          <a:xfrm>
            <a:off x="8865791" y="4396823"/>
            <a:ext cx="199382" cy="693169"/>
          </a:xfrm>
          <a:prstGeom prst="righ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Brace 78"/>
          <p:cNvSpPr/>
          <p:nvPr/>
        </p:nvSpPr>
        <p:spPr>
          <a:xfrm>
            <a:off x="8865790" y="5578498"/>
            <a:ext cx="214725" cy="629894"/>
          </a:xfrm>
          <a:prstGeom prst="righ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Alternate Process 79"/>
          <p:cNvSpPr/>
          <p:nvPr/>
        </p:nvSpPr>
        <p:spPr>
          <a:xfrm>
            <a:off x="9159451" y="3117831"/>
            <a:ext cx="1750286" cy="37397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lt1"/>
                </a:solidFill>
              </a:rPr>
              <a:t>GUI Unit </a:t>
            </a:r>
            <a:r>
              <a:rPr lang="en-US" dirty="0">
                <a:solidFill>
                  <a:schemeClr val="lt1"/>
                </a:solidFill>
              </a:rPr>
              <a:t>Tests</a:t>
            </a:r>
          </a:p>
        </p:txBody>
      </p:sp>
      <p:sp>
        <p:nvSpPr>
          <p:cNvPr id="81" name="Flowchart: Alternate Process 80"/>
          <p:cNvSpPr/>
          <p:nvPr/>
        </p:nvSpPr>
        <p:spPr>
          <a:xfrm>
            <a:off x="9159450" y="4518573"/>
            <a:ext cx="1750286" cy="37471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82" name="Flowchart: Alternate Process 81"/>
          <p:cNvSpPr/>
          <p:nvPr/>
        </p:nvSpPr>
        <p:spPr>
          <a:xfrm>
            <a:off x="9159450" y="5704328"/>
            <a:ext cx="1750287" cy="37823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Integration Test</a:t>
            </a:r>
          </a:p>
        </p:txBody>
      </p:sp>
      <p:sp>
        <p:nvSpPr>
          <p:cNvPr id="83" name="Left Brace 82"/>
          <p:cNvSpPr/>
          <p:nvPr/>
        </p:nvSpPr>
        <p:spPr>
          <a:xfrm>
            <a:off x="2680671" y="2852819"/>
            <a:ext cx="233520" cy="3426324"/>
          </a:xfrm>
          <a:prstGeom prst="lef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Alternate Process 83"/>
          <p:cNvSpPr/>
          <p:nvPr/>
        </p:nvSpPr>
        <p:spPr>
          <a:xfrm>
            <a:off x="836108" y="4368352"/>
            <a:ext cx="1750286" cy="37471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86" name="Right Brace 85"/>
          <p:cNvSpPr/>
          <p:nvPr/>
        </p:nvSpPr>
        <p:spPr>
          <a:xfrm rot="16200000">
            <a:off x="5516483" y="-670568"/>
            <a:ext cx="457032" cy="5575299"/>
          </a:xfrm>
          <a:prstGeom prst="rightBrace">
            <a:avLst>
              <a:gd name="adj1" fmla="val 8333"/>
              <a:gd name="adj2" fmla="val 49717"/>
            </a:avLst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Alternate Process 86"/>
          <p:cNvSpPr/>
          <p:nvPr/>
        </p:nvSpPr>
        <p:spPr>
          <a:xfrm>
            <a:off x="4869855" y="1369550"/>
            <a:ext cx="1750286" cy="37471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Tests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957349" y="2325103"/>
            <a:ext cx="137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4321309" y="2807144"/>
            <a:ext cx="4123980" cy="9916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4321309" y="5538022"/>
            <a:ext cx="2030934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Access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6479947" y="5538021"/>
            <a:ext cx="1965342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Gateways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122171" y="2807143"/>
            <a:ext cx="803489" cy="34263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Cross-cutting</a:t>
            </a:r>
            <a:r>
              <a:rPr lang="vi-VN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Infrastructure</a:t>
            </a: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(Caching, Logger, Security, …)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4321309" y="4289501"/>
            <a:ext cx="4123980" cy="7548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Logic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5338472" y="5353242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6225854" y="3798616"/>
            <a:ext cx="199348" cy="342404"/>
            <a:chOff x="3205611" y="2674208"/>
            <a:chExt cx="199348" cy="326236"/>
          </a:xfrm>
        </p:grpSpPr>
        <p:cxnSp>
          <p:nvCxnSpPr>
            <p:cNvPr id="96" name="Straight Arrow Connector 95"/>
            <p:cNvCxnSpPr/>
            <p:nvPr/>
          </p:nvCxnSpPr>
          <p:spPr>
            <a:xfrm>
              <a:off x="3305285" y="2674208"/>
              <a:ext cx="0" cy="150675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Block Arc 96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8" name="Straight Arrow Connector 97"/>
          <p:cNvCxnSpPr/>
          <p:nvPr/>
        </p:nvCxnSpPr>
        <p:spPr>
          <a:xfrm flipV="1">
            <a:off x="6325528" y="4104721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5235832" y="5044320"/>
            <a:ext cx="199348" cy="348831"/>
            <a:chOff x="3205611" y="2668086"/>
            <a:chExt cx="199348" cy="332358"/>
          </a:xfrm>
        </p:grpSpPr>
        <p:cxnSp>
          <p:nvCxnSpPr>
            <p:cNvPr id="100" name="Straight Arrow Connector 99"/>
            <p:cNvCxnSpPr/>
            <p:nvPr/>
          </p:nvCxnSpPr>
          <p:spPr>
            <a:xfrm>
              <a:off x="3305285" y="2668086"/>
              <a:ext cx="0" cy="156793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Block Arc 100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02" name="Straight Arrow Connector 101"/>
          <p:cNvCxnSpPr/>
          <p:nvPr/>
        </p:nvCxnSpPr>
        <p:spPr>
          <a:xfrm flipV="1">
            <a:off x="7522200" y="5349835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7419560" y="5044316"/>
            <a:ext cx="199348" cy="345426"/>
            <a:chOff x="3205611" y="2671330"/>
            <a:chExt cx="199348" cy="329114"/>
          </a:xfrm>
        </p:grpSpPr>
        <p:cxnSp>
          <p:nvCxnSpPr>
            <p:cNvPr id="104" name="Straight Arrow Connector 103"/>
            <p:cNvCxnSpPr/>
            <p:nvPr/>
          </p:nvCxnSpPr>
          <p:spPr>
            <a:xfrm>
              <a:off x="3305285" y="2671330"/>
              <a:ext cx="0" cy="153548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Block Arc 104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06" name="Straight Arrow Connector 105"/>
          <p:cNvCxnSpPr>
            <a:stCxn id="89" idx="1"/>
          </p:cNvCxnSpPr>
          <p:nvPr/>
        </p:nvCxnSpPr>
        <p:spPr>
          <a:xfrm flipH="1">
            <a:off x="3931271" y="3302959"/>
            <a:ext cx="390038" cy="127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3" idx="1"/>
          </p:cNvCxnSpPr>
          <p:nvPr/>
        </p:nvCxnSpPr>
        <p:spPr>
          <a:xfrm flipH="1" flipV="1">
            <a:off x="3950432" y="4666094"/>
            <a:ext cx="370877" cy="81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9" idx="1"/>
          </p:cNvCxnSpPr>
          <p:nvPr/>
        </p:nvCxnSpPr>
        <p:spPr>
          <a:xfrm flipH="1">
            <a:off x="3922297" y="5851914"/>
            <a:ext cx="323557" cy="172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4245854" y="5470361"/>
            <a:ext cx="4276578" cy="76310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3026068" y="2657851"/>
            <a:ext cx="5575300" cy="3652823"/>
          </a:xfrm>
          <a:prstGeom prst="roundRect">
            <a:avLst>
              <a:gd name="adj" fmla="val 3659"/>
            </a:avLst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4441854" y="3095746"/>
            <a:ext cx="1784000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UI (HTML, Window Form,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6425201" y="3095191"/>
            <a:ext cx="1903739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API (</a:t>
            </a:r>
            <a:r>
              <a:rPr lang="en-US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RESTful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API, WCF,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642319" y="2757691"/>
            <a:ext cx="1481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Presentation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48801" y="2044405"/>
            <a:ext cx="1962808" cy="3457030"/>
            <a:chOff x="1237592" y="1379455"/>
            <a:chExt cx="1805153" cy="3523621"/>
          </a:xfrm>
        </p:grpSpPr>
        <p:grpSp>
          <p:nvGrpSpPr>
            <p:cNvPr id="7" name="Group 6"/>
            <p:cNvGrpSpPr/>
            <p:nvPr/>
          </p:nvGrpSpPr>
          <p:grpSpPr>
            <a:xfrm>
              <a:off x="1237592" y="1379455"/>
              <a:ext cx="1805153" cy="3523621"/>
              <a:chOff x="3026979" y="1939159"/>
              <a:chExt cx="1749973" cy="359453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3058510" y="1939159"/>
                <a:ext cx="1718442" cy="3594538"/>
              </a:xfrm>
              <a:prstGeom prst="roundRect">
                <a:avLst>
                  <a:gd name="adj" fmla="val 9305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026979" y="1953650"/>
                <a:ext cx="1749973" cy="523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Cross-cutting </a:t>
                </a:r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Infrastructure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1383424" y="3143247"/>
              <a:ext cx="1548962" cy="50444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Logging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403129" y="3698939"/>
              <a:ext cx="1529257" cy="50054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Utilities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83424" y="2583654"/>
              <a:ext cx="1548962" cy="50444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Configuration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403129" y="4258532"/>
              <a:ext cx="1529257" cy="50054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Other Common Blocks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2221007" y="4770428"/>
            <a:ext cx="6807698" cy="7310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Service Gateways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221007" y="3373875"/>
            <a:ext cx="6807697" cy="11765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Business Logic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69600" y="2044405"/>
            <a:ext cx="1095942" cy="34570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Business Entity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196626" y="5462767"/>
            <a:ext cx="7026175" cy="1273035"/>
            <a:chOff x="995549" y="5463463"/>
            <a:chExt cx="7166741" cy="1273035"/>
          </a:xfrm>
        </p:grpSpPr>
        <p:grpSp>
          <p:nvGrpSpPr>
            <p:cNvPr id="14" name="Group 13"/>
            <p:cNvGrpSpPr/>
            <p:nvPr/>
          </p:nvGrpSpPr>
          <p:grpSpPr>
            <a:xfrm>
              <a:off x="995549" y="5680576"/>
              <a:ext cx="1964050" cy="969316"/>
              <a:chOff x="3802813" y="5120639"/>
              <a:chExt cx="1964050" cy="969316"/>
            </a:xfrm>
          </p:grpSpPr>
          <p:sp>
            <p:nvSpPr>
              <p:cNvPr id="3" name="Flowchart: Magnetic Disk 2"/>
              <p:cNvSpPr/>
              <p:nvPr/>
            </p:nvSpPr>
            <p:spPr>
              <a:xfrm>
                <a:off x="4526520" y="5120639"/>
                <a:ext cx="483582" cy="507649"/>
              </a:xfrm>
              <a:prstGeom prst="flowChartMagneticDisk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802813" y="5628290"/>
                <a:ext cx="19640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</a:t>
                </a:r>
              </a:p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(Cassandra, </a:t>
                </a:r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MongoDb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799926" y="5741661"/>
              <a:ext cx="2018859" cy="908232"/>
              <a:chOff x="3707722" y="6072879"/>
              <a:chExt cx="2018859" cy="90823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707722" y="6519446"/>
                <a:ext cx="20188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Queue </a:t>
                </a:r>
              </a:p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(Service Bus, </a:t>
                </a:r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RabbitMQ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032" name="Picture 8" descr="http://colby.id.au/files/sqs.png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567" y="6072879"/>
                <a:ext cx="685423" cy="446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4677319" y="5717979"/>
              <a:ext cx="1944522" cy="931913"/>
              <a:chOff x="5129736" y="6049197"/>
              <a:chExt cx="1944522" cy="931913"/>
            </a:xfrm>
          </p:grpSpPr>
          <p:pic>
            <p:nvPicPr>
              <p:cNvPr id="1028" name="Picture 4" descr="http://images.clipartpanda.com/cloud-icon-png-CloudIc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776" y="6049197"/>
                <a:ext cx="796371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5129736" y="6519445"/>
                <a:ext cx="19445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Cloud API (Facebook Graph API, Twitter API, …)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308363" y="5463463"/>
              <a:ext cx="1853927" cy="1187971"/>
              <a:chOff x="7737615" y="5498103"/>
              <a:chExt cx="1853927" cy="1187971"/>
            </a:xfrm>
          </p:grpSpPr>
          <p:pic>
            <p:nvPicPr>
              <p:cNvPr id="1026" name="Picture 2" descr="https://cdn4.iconfinder.com/data/icons/refresh_cl/256/System/Memory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0603" y="5498103"/>
                <a:ext cx="967950" cy="96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7737615" y="6224409"/>
                <a:ext cx="18539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Redis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MemcacheDB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1020416" y="5620553"/>
              <a:ext cx="6943894" cy="1115945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187990" y="2044405"/>
            <a:ext cx="6838362" cy="1126190"/>
            <a:chOff x="2063346" y="1151859"/>
            <a:chExt cx="6838362" cy="1126190"/>
          </a:xfrm>
        </p:grpSpPr>
        <p:grpSp>
          <p:nvGrpSpPr>
            <p:cNvPr id="31" name="Group 30"/>
            <p:cNvGrpSpPr/>
            <p:nvPr/>
          </p:nvGrpSpPr>
          <p:grpSpPr>
            <a:xfrm>
              <a:off x="2063346" y="1151859"/>
              <a:ext cx="6838362" cy="1126190"/>
              <a:chOff x="2076994" y="742424"/>
              <a:chExt cx="6838362" cy="112619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076994" y="742424"/>
                <a:ext cx="6838362" cy="112619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156111" y="1133864"/>
                <a:ext cx="3289346" cy="6436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UI (MVC, Window Form, …)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5534891" y="1133864"/>
                <a:ext cx="3289346" cy="6436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API (</a:t>
                </a:r>
                <a:r>
                  <a:rPr lang="en-US" sz="16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RESTful</a:t>
                </a:r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API, WCF, …)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4807435" y="1151859"/>
              <a:ext cx="13067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Presentation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35572" y="1718440"/>
            <a:ext cx="10421008" cy="5108028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835572" y="72639"/>
            <a:ext cx="10421008" cy="1554734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3252163" y="72636"/>
            <a:ext cx="1426899" cy="1426900"/>
            <a:chOff x="1732491" y="103878"/>
            <a:chExt cx="1426899" cy="1426900"/>
          </a:xfrm>
        </p:grpSpPr>
        <p:pic>
          <p:nvPicPr>
            <p:cNvPr id="45" name="Picture 4" descr="http://iconshow.me/media/images/ui/Streamline-Icon/png/512/37-browser-streamline-window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2491" y="103878"/>
              <a:ext cx="1426899" cy="1426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1915386" y="785012"/>
              <a:ext cx="10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835572" y="47236"/>
            <a:ext cx="1095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2585" y="1673778"/>
            <a:ext cx="1409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Web Server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4672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2631077" y="1258929"/>
            <a:ext cx="6130382" cy="767277"/>
          </a:xfrm>
          <a:prstGeom prst="roundRect">
            <a:avLst>
              <a:gd name="adj" fmla="val 25632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631077" y="4739474"/>
            <a:ext cx="6131923" cy="6120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External Services Layer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431877" y="5720953"/>
            <a:ext cx="6437943" cy="1077573"/>
            <a:chOff x="1072818" y="5463463"/>
            <a:chExt cx="7089472" cy="1194722"/>
          </a:xfrm>
        </p:grpSpPr>
        <p:grpSp>
          <p:nvGrpSpPr>
            <p:cNvPr id="17" name="Group 16"/>
            <p:cNvGrpSpPr/>
            <p:nvPr/>
          </p:nvGrpSpPr>
          <p:grpSpPr>
            <a:xfrm>
              <a:off x="1190637" y="5680576"/>
              <a:ext cx="1741701" cy="938538"/>
              <a:chOff x="3997901" y="5120639"/>
              <a:chExt cx="1741701" cy="938538"/>
            </a:xfrm>
          </p:grpSpPr>
          <p:sp>
            <p:nvSpPr>
              <p:cNvPr id="28" name="Flowchart: Magnetic Disk 27"/>
              <p:cNvSpPr/>
              <p:nvPr/>
            </p:nvSpPr>
            <p:spPr>
              <a:xfrm>
                <a:off x="4610432" y="5120639"/>
                <a:ext cx="483582" cy="507649"/>
              </a:xfrm>
              <a:prstGeom prst="flowChartMagneticDisk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997901" y="5628290"/>
                <a:ext cx="174170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(MySQL, SQL Server,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821957" y="5741661"/>
              <a:ext cx="1974796" cy="877454"/>
              <a:chOff x="3729753" y="6072879"/>
              <a:chExt cx="1974796" cy="877454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3729753" y="6519446"/>
                <a:ext cx="19747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Queue 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(Service Bus,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RabbitMQ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7" name="Picture 8" descr="http://colby.id.au/files/sqs.png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567" y="6072879"/>
                <a:ext cx="685423" cy="446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4677319" y="5717979"/>
              <a:ext cx="1944522" cy="901135"/>
              <a:chOff x="5129736" y="6049197"/>
              <a:chExt cx="1944522" cy="901135"/>
            </a:xfrm>
          </p:grpSpPr>
          <p:pic>
            <p:nvPicPr>
              <p:cNvPr id="24" name="Picture 4" descr="http://images.clipartpanda.com/cloud-icon-png-CloudIc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776" y="6049197"/>
                <a:ext cx="796371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5129736" y="6519445"/>
                <a:ext cx="194452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Cloud API (Facebook Graph API, Twitter API,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308363" y="5463463"/>
              <a:ext cx="1853927" cy="1157193"/>
              <a:chOff x="7737615" y="5498103"/>
              <a:chExt cx="1853927" cy="1157193"/>
            </a:xfrm>
          </p:grpSpPr>
          <p:pic>
            <p:nvPicPr>
              <p:cNvPr id="22" name="Picture 2" descr="https://cdn4.iconfinder.com/data/icons/refresh_cl/256/System/Memory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0603" y="5498103"/>
                <a:ext cx="967950" cy="96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7737615" y="6224409"/>
                <a:ext cx="1853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Cache (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Redis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MemcacheDB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" name="Rounded Rectangle 20"/>
            <p:cNvSpPr/>
            <p:nvPr/>
          </p:nvSpPr>
          <p:spPr>
            <a:xfrm>
              <a:off x="1072818" y="5605009"/>
              <a:ext cx="6970303" cy="1053176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2431876" y="1197686"/>
            <a:ext cx="8731424" cy="4271586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2431876" y="46129"/>
            <a:ext cx="6329727" cy="945072"/>
          </a:xfrm>
          <a:prstGeom prst="roundRect">
            <a:avLst>
              <a:gd name="adj" fmla="val 1548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666615" y="302394"/>
            <a:ext cx="765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43" name="Rounded Rectangle 42"/>
          <p:cNvSpPr/>
          <p:nvPr/>
        </p:nvSpPr>
        <p:spPr>
          <a:xfrm>
            <a:off x="2717800" y="1330865"/>
            <a:ext cx="4017787" cy="643683"/>
          </a:xfrm>
          <a:prstGeom prst="roundRect">
            <a:avLst>
              <a:gd name="adj" fmla="val 2484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(MVC, RESTful API, …)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856459" y="1326704"/>
            <a:ext cx="1827259" cy="6436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Window Form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8983642" y="1270000"/>
            <a:ext cx="2065366" cy="4087035"/>
            <a:chOff x="8848912" y="1270000"/>
            <a:chExt cx="2065366" cy="4087035"/>
          </a:xfrm>
        </p:grpSpPr>
        <p:grpSp>
          <p:nvGrpSpPr>
            <p:cNvPr id="55" name="Group 54"/>
            <p:cNvGrpSpPr/>
            <p:nvPr/>
          </p:nvGrpSpPr>
          <p:grpSpPr>
            <a:xfrm>
              <a:off x="8848912" y="1270000"/>
              <a:ext cx="2065366" cy="4087035"/>
              <a:chOff x="8835611" y="1440262"/>
              <a:chExt cx="2065366" cy="408703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8835611" y="1440262"/>
                <a:ext cx="2065366" cy="4087035"/>
                <a:chOff x="1214771" y="742951"/>
                <a:chExt cx="1899473" cy="4165761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1214771" y="742951"/>
                  <a:ext cx="1899473" cy="4165761"/>
                  <a:chOff x="3004853" y="1289845"/>
                  <a:chExt cx="1841410" cy="4249601"/>
                </a:xfrm>
              </p:grpSpPr>
              <p:sp>
                <p:nvSpPr>
                  <p:cNvPr id="11" name="Rounded Rectangle 10"/>
                  <p:cNvSpPr/>
                  <p:nvPr/>
                </p:nvSpPr>
                <p:spPr>
                  <a:xfrm>
                    <a:off x="3047586" y="1289845"/>
                    <a:ext cx="1718442" cy="4249601"/>
                  </a:xfrm>
                  <a:prstGeom prst="roundRect">
                    <a:avLst>
                      <a:gd name="adj" fmla="val 9305"/>
                    </a:avLst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lt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3004853" y="1322892"/>
                    <a:ext cx="1841410" cy="6080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ctr">
                      <a:defRPr sz="1600">
                        <a:solidFill>
                          <a:schemeClr val="l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Cross-cutting Infrastructure Layers</a:t>
                    </a:r>
                  </a:p>
                </p:txBody>
              </p:sp>
            </p:grpSp>
            <p:sp>
              <p:nvSpPr>
                <p:cNvPr id="7" name="Rounded Rectangle 6"/>
                <p:cNvSpPr/>
                <p:nvPr/>
              </p:nvSpPr>
              <p:spPr>
                <a:xfrm>
                  <a:off x="1383424" y="3143247"/>
                  <a:ext cx="1548962" cy="504441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Logging</a:t>
                  </a: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1403129" y="3698939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Utilities</a:t>
                  </a:r>
                </a:p>
              </p:txBody>
            </p:sp>
            <p:sp>
              <p:nvSpPr>
                <p:cNvPr id="10" name="Rounded Rectangle 9"/>
                <p:cNvSpPr/>
                <p:nvPr/>
              </p:nvSpPr>
              <p:spPr>
                <a:xfrm>
                  <a:off x="1403129" y="4258532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Other Common Blocks</a:t>
                  </a:r>
                </a:p>
              </p:txBody>
            </p:sp>
          </p:grpSp>
          <p:sp>
            <p:nvSpPr>
              <p:cNvPr id="48" name="Rounded Rectangle 47"/>
              <p:cNvSpPr/>
              <p:nvPr/>
            </p:nvSpPr>
            <p:spPr>
              <a:xfrm>
                <a:off x="9024492" y="3243008"/>
                <a:ext cx="1684242" cy="49490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IoC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1" name="Rounded Rectangle 50"/>
            <p:cNvSpPr/>
            <p:nvPr/>
          </p:nvSpPr>
          <p:spPr>
            <a:xfrm>
              <a:off x="9035721" y="2519291"/>
              <a:ext cx="1661784" cy="48908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Business Entity</a:t>
              </a:r>
            </a:p>
          </p:txBody>
        </p:sp>
      </p:grpSp>
      <p:sp>
        <p:nvSpPr>
          <p:cNvPr id="86" name="Rounded Rectangle 85"/>
          <p:cNvSpPr/>
          <p:nvPr/>
        </p:nvSpPr>
        <p:spPr>
          <a:xfrm>
            <a:off x="2631077" y="2225279"/>
            <a:ext cx="6131923" cy="22902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Up-Down Arrow 106"/>
          <p:cNvSpPr/>
          <p:nvPr/>
        </p:nvSpPr>
        <p:spPr>
          <a:xfrm>
            <a:off x="3214031" y="5481632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Up-Down Arrow 107"/>
          <p:cNvSpPr/>
          <p:nvPr/>
        </p:nvSpPr>
        <p:spPr>
          <a:xfrm>
            <a:off x="4800268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9" name="Up-Down Arrow 108"/>
          <p:cNvSpPr/>
          <p:nvPr/>
        </p:nvSpPr>
        <p:spPr>
          <a:xfrm>
            <a:off x="6474786" y="5492060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10" name="Up-Down Arrow 109"/>
          <p:cNvSpPr/>
          <p:nvPr/>
        </p:nvSpPr>
        <p:spPr>
          <a:xfrm>
            <a:off x="7914905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764446" y="3111194"/>
            <a:ext cx="4730674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1280" y="6145712"/>
            <a:ext cx="169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External Services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1156669" y="3201121"/>
            <a:ext cx="123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61" name="Rounded Rectangle 60"/>
          <p:cNvSpPr/>
          <p:nvPr/>
        </p:nvSpPr>
        <p:spPr>
          <a:xfrm>
            <a:off x="2901191" y="3864225"/>
            <a:ext cx="5590898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 - 1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901190" y="2361616"/>
            <a:ext cx="5589636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Top Business Level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96294" y="2910312"/>
            <a:ext cx="0" cy="20088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78200" y="2921000"/>
            <a:ext cx="0" cy="939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705121" y="3659890"/>
            <a:ext cx="0" cy="2043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5" name="Straight Arrow Connector 64"/>
          <p:cNvCxnSpPr>
            <a:stCxn id="86" idx="2"/>
            <a:endCxn id="13" idx="0"/>
          </p:cNvCxnSpPr>
          <p:nvPr/>
        </p:nvCxnSpPr>
        <p:spPr>
          <a:xfrm>
            <a:off x="5697039" y="4515518"/>
            <a:ext cx="0" cy="22395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8" name="Straight Arrow Connector 67"/>
          <p:cNvCxnSpPr>
            <a:stCxn id="103" idx="2"/>
            <a:endCxn id="86" idx="0"/>
          </p:cNvCxnSpPr>
          <p:nvPr/>
        </p:nvCxnSpPr>
        <p:spPr>
          <a:xfrm>
            <a:off x="5696268" y="2026206"/>
            <a:ext cx="771" cy="19907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grpSp>
        <p:nvGrpSpPr>
          <p:cNvPr id="45" name="Group 44"/>
          <p:cNvGrpSpPr/>
          <p:nvPr/>
        </p:nvGrpSpPr>
        <p:grpSpPr>
          <a:xfrm>
            <a:off x="3122717" y="112629"/>
            <a:ext cx="1057934" cy="845543"/>
            <a:chOff x="3408047" y="122639"/>
            <a:chExt cx="1061107" cy="1012049"/>
          </a:xfrm>
        </p:grpSpPr>
        <p:sp>
          <p:nvSpPr>
            <p:cNvPr id="94" name="TextBox 93"/>
            <p:cNvSpPr txBox="1"/>
            <p:nvPr/>
          </p:nvSpPr>
          <p:spPr>
            <a:xfrm>
              <a:off x="3408047" y="796134"/>
              <a:ext cx="10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Browsers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22639"/>
              <a:ext cx="310966" cy="691860"/>
            </a:xfrm>
            <a:prstGeom prst="rect">
              <a:avLst/>
            </a:prstGeom>
          </p:spPr>
        </p:pic>
      </p:grpSp>
      <p:grpSp>
        <p:nvGrpSpPr>
          <p:cNvPr id="80" name="Group 79"/>
          <p:cNvGrpSpPr/>
          <p:nvPr/>
        </p:nvGrpSpPr>
        <p:grpSpPr>
          <a:xfrm>
            <a:off x="4703262" y="105298"/>
            <a:ext cx="1941704" cy="904599"/>
            <a:chOff x="3408046" y="165885"/>
            <a:chExt cx="1947527" cy="1082735"/>
          </a:xfrm>
        </p:grpSpPr>
        <p:sp>
          <p:nvSpPr>
            <p:cNvPr id="81" name="TextBox 80"/>
            <p:cNvSpPr txBox="1"/>
            <p:nvPr/>
          </p:nvSpPr>
          <p:spPr>
            <a:xfrm>
              <a:off x="3408046" y="843397"/>
              <a:ext cx="194752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Service Consumers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406" y="165885"/>
              <a:ext cx="302837" cy="673776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7299272" y="101266"/>
            <a:ext cx="1057934" cy="894059"/>
            <a:chOff x="3408047" y="131238"/>
            <a:chExt cx="1061107" cy="1070119"/>
          </a:xfrm>
        </p:grpSpPr>
        <p:sp>
          <p:nvSpPr>
            <p:cNvPr id="85" name="TextBox 84"/>
            <p:cNvSpPr txBox="1"/>
            <p:nvPr/>
          </p:nvSpPr>
          <p:spPr>
            <a:xfrm>
              <a:off x="3408047" y="796134"/>
              <a:ext cx="106110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31238"/>
              <a:ext cx="303237" cy="674664"/>
            </a:xfrm>
            <a:prstGeom prst="rect">
              <a:avLst/>
            </a:prstGeom>
          </p:spPr>
        </p:pic>
      </p:grpSp>
      <p:sp>
        <p:nvSpPr>
          <p:cNvPr id="49" name="Down Arrow 48"/>
          <p:cNvSpPr/>
          <p:nvPr/>
        </p:nvSpPr>
        <p:spPr>
          <a:xfrm>
            <a:off x="3480988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104" name="Straight Arrow Connector 103"/>
          <p:cNvCxnSpPr>
            <a:stCxn id="103" idx="3"/>
          </p:cNvCxnSpPr>
          <p:nvPr/>
        </p:nvCxnSpPr>
        <p:spPr>
          <a:xfrm>
            <a:off x="8761459" y="1642568"/>
            <a:ext cx="268241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stCxn id="86" idx="3"/>
          </p:cNvCxnSpPr>
          <p:nvPr/>
        </p:nvCxnSpPr>
        <p:spPr>
          <a:xfrm>
            <a:off x="8763000" y="3370399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12" name="Straight Arrow Connector 111"/>
          <p:cNvCxnSpPr>
            <a:stCxn id="13" idx="3"/>
          </p:cNvCxnSpPr>
          <p:nvPr/>
        </p:nvCxnSpPr>
        <p:spPr>
          <a:xfrm>
            <a:off x="8763000" y="5045490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16" name="Down Arrow 115"/>
          <p:cNvSpPr/>
          <p:nvPr/>
        </p:nvSpPr>
        <p:spPr>
          <a:xfrm>
            <a:off x="5513825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own Arrow 116"/>
          <p:cNvSpPr/>
          <p:nvPr/>
        </p:nvSpPr>
        <p:spPr>
          <a:xfrm>
            <a:off x="7701833" y="1001064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40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>
          <a:xfrm>
            <a:off x="2631077" y="1258929"/>
            <a:ext cx="6130382" cy="767277"/>
          </a:xfrm>
          <a:prstGeom prst="roundRect">
            <a:avLst>
              <a:gd name="adj" fmla="val 25632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631077" y="4739474"/>
            <a:ext cx="6131923" cy="6120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External Services Layer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2431877" y="5720953"/>
            <a:ext cx="6437943" cy="1077573"/>
            <a:chOff x="1072818" y="5463463"/>
            <a:chExt cx="7089472" cy="1194722"/>
          </a:xfrm>
        </p:grpSpPr>
        <p:grpSp>
          <p:nvGrpSpPr>
            <p:cNvPr id="70" name="Group 69"/>
            <p:cNvGrpSpPr/>
            <p:nvPr/>
          </p:nvGrpSpPr>
          <p:grpSpPr>
            <a:xfrm>
              <a:off x="1190637" y="5680576"/>
              <a:ext cx="1741701" cy="938538"/>
              <a:chOff x="3997901" y="5120639"/>
              <a:chExt cx="1741701" cy="938538"/>
            </a:xfrm>
          </p:grpSpPr>
          <p:sp>
            <p:nvSpPr>
              <p:cNvPr id="89" name="Flowchart: Magnetic Disk 88"/>
              <p:cNvSpPr/>
              <p:nvPr/>
            </p:nvSpPr>
            <p:spPr>
              <a:xfrm>
                <a:off x="4610432" y="5120639"/>
                <a:ext cx="483582" cy="507649"/>
              </a:xfrm>
              <a:prstGeom prst="flowChartMagneticDisk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3997901" y="5628290"/>
                <a:ext cx="174170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(MySQL, SQL Server,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2821957" y="5741661"/>
              <a:ext cx="1974796" cy="877454"/>
              <a:chOff x="3729753" y="6072879"/>
              <a:chExt cx="1974796" cy="877454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3729753" y="6519446"/>
                <a:ext cx="19747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Queue 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(Service Bus,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RabbitMQ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87" name="Picture 8" descr="http://colby.id.au/files/sqs.png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567" y="6072879"/>
                <a:ext cx="685423" cy="446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3" name="Group 72"/>
            <p:cNvGrpSpPr/>
            <p:nvPr/>
          </p:nvGrpSpPr>
          <p:grpSpPr>
            <a:xfrm>
              <a:off x="4677319" y="5717979"/>
              <a:ext cx="1944522" cy="901135"/>
              <a:chOff x="5129736" y="6049197"/>
              <a:chExt cx="1944522" cy="901135"/>
            </a:xfrm>
          </p:grpSpPr>
          <p:pic>
            <p:nvPicPr>
              <p:cNvPr id="78" name="Picture 4" descr="http://images.clipartpanda.com/cloud-icon-png-CloudIc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776" y="6049197"/>
                <a:ext cx="796371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9" name="TextBox 78"/>
              <p:cNvSpPr txBox="1"/>
              <p:nvPr/>
            </p:nvSpPr>
            <p:spPr>
              <a:xfrm>
                <a:off x="5129736" y="6519445"/>
                <a:ext cx="194452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Cloud API (Facebook Graph API, Twitter API,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6308363" y="5463463"/>
              <a:ext cx="1853927" cy="1157193"/>
              <a:chOff x="7737615" y="5498103"/>
              <a:chExt cx="1853927" cy="1157193"/>
            </a:xfrm>
          </p:grpSpPr>
          <p:pic>
            <p:nvPicPr>
              <p:cNvPr id="76" name="Picture 2" descr="https://cdn4.iconfinder.com/data/icons/refresh_cl/256/System/Memory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0603" y="5498103"/>
                <a:ext cx="967950" cy="96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7737615" y="6224409"/>
                <a:ext cx="1853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Cache (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Redis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MemcacheDB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5" name="Rounded Rectangle 74"/>
            <p:cNvSpPr/>
            <p:nvPr/>
          </p:nvSpPr>
          <p:spPr>
            <a:xfrm>
              <a:off x="1072818" y="5605009"/>
              <a:ext cx="6970303" cy="105317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1" name="Rounded Rectangle 90"/>
          <p:cNvSpPr/>
          <p:nvPr/>
        </p:nvSpPr>
        <p:spPr>
          <a:xfrm>
            <a:off x="2431876" y="1197686"/>
            <a:ext cx="8731424" cy="4271586"/>
          </a:xfrm>
          <a:prstGeom prst="roundRect">
            <a:avLst>
              <a:gd name="adj" fmla="val 3395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2431876" y="46129"/>
            <a:ext cx="6329727" cy="945072"/>
          </a:xfrm>
          <a:prstGeom prst="roundRect">
            <a:avLst>
              <a:gd name="adj" fmla="val 1548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666615" y="302394"/>
            <a:ext cx="765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95" name="Rounded Rectangle 94"/>
          <p:cNvSpPr/>
          <p:nvPr/>
        </p:nvSpPr>
        <p:spPr>
          <a:xfrm>
            <a:off x="2717800" y="1330865"/>
            <a:ext cx="4017787" cy="643683"/>
          </a:xfrm>
          <a:prstGeom prst="roundRect">
            <a:avLst>
              <a:gd name="adj" fmla="val 2484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(MVC, RESTful API, …)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856459" y="1326704"/>
            <a:ext cx="1827259" cy="6436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Window Form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8983642" y="1270000"/>
            <a:ext cx="2065366" cy="4087035"/>
            <a:chOff x="8848912" y="1270000"/>
            <a:chExt cx="2065366" cy="4087035"/>
          </a:xfrm>
        </p:grpSpPr>
        <p:grpSp>
          <p:nvGrpSpPr>
            <p:cNvPr id="98" name="Group 97"/>
            <p:cNvGrpSpPr/>
            <p:nvPr/>
          </p:nvGrpSpPr>
          <p:grpSpPr>
            <a:xfrm>
              <a:off x="8848912" y="1270000"/>
              <a:ext cx="2065366" cy="4087035"/>
              <a:chOff x="8835611" y="1440262"/>
              <a:chExt cx="2065366" cy="4087035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8835611" y="1440262"/>
                <a:ext cx="2065366" cy="4087035"/>
                <a:chOff x="1214771" y="742951"/>
                <a:chExt cx="1899473" cy="4165761"/>
              </a:xfrm>
            </p:grpSpPr>
            <p:grpSp>
              <p:nvGrpSpPr>
                <p:cNvPr id="102" name="Group 101"/>
                <p:cNvGrpSpPr/>
                <p:nvPr/>
              </p:nvGrpSpPr>
              <p:grpSpPr>
                <a:xfrm>
                  <a:off x="1214771" y="742951"/>
                  <a:ext cx="1899473" cy="4165761"/>
                  <a:chOff x="3004853" y="1289845"/>
                  <a:chExt cx="1841410" cy="4249601"/>
                </a:xfrm>
              </p:grpSpPr>
              <p:sp>
                <p:nvSpPr>
                  <p:cNvPr id="114" name="Rounded Rectangle 113"/>
                  <p:cNvSpPr/>
                  <p:nvPr/>
                </p:nvSpPr>
                <p:spPr>
                  <a:xfrm>
                    <a:off x="3047586" y="1289845"/>
                    <a:ext cx="1718442" cy="4249601"/>
                  </a:xfrm>
                  <a:prstGeom prst="roundRect">
                    <a:avLst>
                      <a:gd name="adj" fmla="val 9305"/>
                    </a:avLst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lt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3004853" y="1322892"/>
                    <a:ext cx="1841410" cy="6080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ctr">
                      <a:defRPr sz="1600">
                        <a:solidFill>
                          <a:schemeClr val="l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Cross-cutting Infrastructure Layers</a:t>
                    </a:r>
                  </a:p>
                </p:txBody>
              </p:sp>
            </p:grpSp>
            <p:sp>
              <p:nvSpPr>
                <p:cNvPr id="105" name="Rounded Rectangle 104"/>
                <p:cNvSpPr/>
                <p:nvPr/>
              </p:nvSpPr>
              <p:spPr>
                <a:xfrm>
                  <a:off x="1383424" y="3143247"/>
                  <a:ext cx="1548962" cy="504441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Logging</a:t>
                  </a:r>
                </a:p>
              </p:txBody>
            </p:sp>
            <p:sp>
              <p:nvSpPr>
                <p:cNvPr id="106" name="Rounded Rectangle 105"/>
                <p:cNvSpPr/>
                <p:nvPr/>
              </p:nvSpPr>
              <p:spPr>
                <a:xfrm>
                  <a:off x="1403129" y="3698939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Utilities</a:t>
                  </a:r>
                </a:p>
              </p:txBody>
            </p:sp>
            <p:sp>
              <p:nvSpPr>
                <p:cNvPr id="113" name="Rounded Rectangle 112"/>
                <p:cNvSpPr/>
                <p:nvPr/>
              </p:nvSpPr>
              <p:spPr>
                <a:xfrm>
                  <a:off x="1403129" y="4258532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Other Common Blocks</a:t>
                  </a:r>
                </a:p>
              </p:txBody>
            </p:sp>
          </p:grpSp>
          <p:sp>
            <p:nvSpPr>
              <p:cNvPr id="101" name="Rounded Rectangle 100"/>
              <p:cNvSpPr/>
              <p:nvPr/>
            </p:nvSpPr>
            <p:spPr>
              <a:xfrm>
                <a:off x="9024492" y="3243008"/>
                <a:ext cx="1684242" cy="49490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IoC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9" name="Rounded Rectangle 98"/>
            <p:cNvSpPr/>
            <p:nvPr/>
          </p:nvSpPr>
          <p:spPr>
            <a:xfrm>
              <a:off x="9035721" y="2519291"/>
              <a:ext cx="1661784" cy="48908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Business Entity</a:t>
              </a:r>
            </a:p>
          </p:txBody>
        </p:sp>
      </p:grpSp>
      <p:sp>
        <p:nvSpPr>
          <p:cNvPr id="118" name="Rounded Rectangle 117"/>
          <p:cNvSpPr/>
          <p:nvPr/>
        </p:nvSpPr>
        <p:spPr>
          <a:xfrm>
            <a:off x="2631077" y="2225279"/>
            <a:ext cx="6131923" cy="229023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Up-Down Arrow 118"/>
          <p:cNvSpPr/>
          <p:nvPr/>
        </p:nvSpPr>
        <p:spPr>
          <a:xfrm>
            <a:off x="3214031" y="5481632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Up-Down Arrow 119"/>
          <p:cNvSpPr/>
          <p:nvPr/>
        </p:nvSpPr>
        <p:spPr>
          <a:xfrm>
            <a:off x="4800268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1" name="Up-Down Arrow 120"/>
          <p:cNvSpPr/>
          <p:nvPr/>
        </p:nvSpPr>
        <p:spPr>
          <a:xfrm>
            <a:off x="6474786" y="5492060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2" name="Up-Down Arrow 121"/>
          <p:cNvSpPr/>
          <p:nvPr/>
        </p:nvSpPr>
        <p:spPr>
          <a:xfrm>
            <a:off x="7914905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3764446" y="3111194"/>
            <a:ext cx="4730674" cy="5486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41280" y="6145712"/>
            <a:ext cx="169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External Services</a:t>
            </a:r>
            <a:endParaRPr lang="en-US" sz="1600" dirty="0"/>
          </a:p>
        </p:txBody>
      </p:sp>
      <p:sp>
        <p:nvSpPr>
          <p:cNvPr id="125" name="TextBox 124"/>
          <p:cNvSpPr txBox="1"/>
          <p:nvPr/>
        </p:nvSpPr>
        <p:spPr>
          <a:xfrm>
            <a:off x="1156669" y="3201121"/>
            <a:ext cx="123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126" name="Rounded Rectangle 125"/>
          <p:cNvSpPr/>
          <p:nvPr/>
        </p:nvSpPr>
        <p:spPr>
          <a:xfrm>
            <a:off x="2901191" y="3864225"/>
            <a:ext cx="5590898" cy="5486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 - 1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2901190" y="2361616"/>
            <a:ext cx="5589636" cy="5486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Top Business Level</a:t>
            </a: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696294" y="2910312"/>
            <a:ext cx="0" cy="20088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378200" y="2921000"/>
            <a:ext cx="0" cy="939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05121" y="3659890"/>
            <a:ext cx="0" cy="2043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31" name="Straight Arrow Connector 130"/>
          <p:cNvCxnSpPr>
            <a:stCxn id="118" idx="2"/>
            <a:endCxn id="67" idx="0"/>
          </p:cNvCxnSpPr>
          <p:nvPr/>
        </p:nvCxnSpPr>
        <p:spPr>
          <a:xfrm>
            <a:off x="5697039" y="4515518"/>
            <a:ext cx="0" cy="22395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32" name="Straight Arrow Connector 131"/>
          <p:cNvCxnSpPr>
            <a:stCxn id="66" idx="2"/>
            <a:endCxn id="118" idx="0"/>
          </p:cNvCxnSpPr>
          <p:nvPr/>
        </p:nvCxnSpPr>
        <p:spPr>
          <a:xfrm>
            <a:off x="5696268" y="2026206"/>
            <a:ext cx="771" cy="19907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grpSp>
        <p:nvGrpSpPr>
          <p:cNvPr id="133" name="Group 132"/>
          <p:cNvGrpSpPr/>
          <p:nvPr/>
        </p:nvGrpSpPr>
        <p:grpSpPr>
          <a:xfrm>
            <a:off x="3122717" y="112629"/>
            <a:ext cx="1057934" cy="845543"/>
            <a:chOff x="3408047" y="122639"/>
            <a:chExt cx="1061107" cy="1012049"/>
          </a:xfrm>
        </p:grpSpPr>
        <p:sp>
          <p:nvSpPr>
            <p:cNvPr id="134" name="TextBox 133"/>
            <p:cNvSpPr txBox="1"/>
            <p:nvPr/>
          </p:nvSpPr>
          <p:spPr>
            <a:xfrm>
              <a:off x="3408047" y="796134"/>
              <a:ext cx="10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Browsers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22639"/>
              <a:ext cx="310966" cy="691860"/>
            </a:xfrm>
            <a:prstGeom prst="rect">
              <a:avLst/>
            </a:prstGeom>
          </p:spPr>
        </p:pic>
      </p:grpSp>
      <p:grpSp>
        <p:nvGrpSpPr>
          <p:cNvPr id="136" name="Group 135"/>
          <p:cNvGrpSpPr/>
          <p:nvPr/>
        </p:nvGrpSpPr>
        <p:grpSpPr>
          <a:xfrm>
            <a:off x="4703262" y="105298"/>
            <a:ext cx="1941704" cy="904599"/>
            <a:chOff x="3408046" y="165885"/>
            <a:chExt cx="1947527" cy="1082735"/>
          </a:xfrm>
        </p:grpSpPr>
        <p:sp>
          <p:nvSpPr>
            <p:cNvPr id="137" name="TextBox 136"/>
            <p:cNvSpPr txBox="1"/>
            <p:nvPr/>
          </p:nvSpPr>
          <p:spPr>
            <a:xfrm>
              <a:off x="3408046" y="843397"/>
              <a:ext cx="194752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Service Consumers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406" y="165885"/>
              <a:ext cx="302837" cy="673776"/>
            </a:xfrm>
            <a:prstGeom prst="rect">
              <a:avLst/>
            </a:prstGeom>
          </p:spPr>
        </p:pic>
      </p:grpSp>
      <p:grpSp>
        <p:nvGrpSpPr>
          <p:cNvPr id="139" name="Group 138"/>
          <p:cNvGrpSpPr/>
          <p:nvPr/>
        </p:nvGrpSpPr>
        <p:grpSpPr>
          <a:xfrm>
            <a:off x="7299272" y="101266"/>
            <a:ext cx="1057934" cy="894059"/>
            <a:chOff x="3408047" y="131238"/>
            <a:chExt cx="1061107" cy="1070119"/>
          </a:xfrm>
        </p:grpSpPr>
        <p:sp>
          <p:nvSpPr>
            <p:cNvPr id="140" name="TextBox 139"/>
            <p:cNvSpPr txBox="1"/>
            <p:nvPr/>
          </p:nvSpPr>
          <p:spPr>
            <a:xfrm>
              <a:off x="3408047" y="796134"/>
              <a:ext cx="106110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31238"/>
              <a:ext cx="303237" cy="674664"/>
            </a:xfrm>
            <a:prstGeom prst="rect">
              <a:avLst/>
            </a:prstGeom>
          </p:spPr>
        </p:pic>
      </p:grpSp>
      <p:sp>
        <p:nvSpPr>
          <p:cNvPr id="142" name="Down Arrow 141"/>
          <p:cNvSpPr/>
          <p:nvPr/>
        </p:nvSpPr>
        <p:spPr>
          <a:xfrm>
            <a:off x="3480988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143" name="Straight Arrow Connector 142"/>
          <p:cNvCxnSpPr>
            <a:stCxn id="66" idx="3"/>
          </p:cNvCxnSpPr>
          <p:nvPr/>
        </p:nvCxnSpPr>
        <p:spPr>
          <a:xfrm>
            <a:off x="8761459" y="1642568"/>
            <a:ext cx="268241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44" name="Straight Arrow Connector 143"/>
          <p:cNvCxnSpPr>
            <a:stCxn id="118" idx="3"/>
          </p:cNvCxnSpPr>
          <p:nvPr/>
        </p:nvCxnSpPr>
        <p:spPr>
          <a:xfrm>
            <a:off x="8763000" y="3370399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45" name="Straight Arrow Connector 144"/>
          <p:cNvCxnSpPr>
            <a:stCxn id="67" idx="3"/>
          </p:cNvCxnSpPr>
          <p:nvPr/>
        </p:nvCxnSpPr>
        <p:spPr>
          <a:xfrm>
            <a:off x="8763000" y="5045490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46" name="Down Arrow 145"/>
          <p:cNvSpPr/>
          <p:nvPr/>
        </p:nvSpPr>
        <p:spPr>
          <a:xfrm>
            <a:off x="5513825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Down Arrow 146"/>
          <p:cNvSpPr/>
          <p:nvPr/>
        </p:nvSpPr>
        <p:spPr>
          <a:xfrm>
            <a:off x="7701833" y="1001064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3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638674" y="2371724"/>
            <a:ext cx="3790950" cy="1609725"/>
            <a:chOff x="1019257" y="2063812"/>
            <a:chExt cx="3790950" cy="1609725"/>
          </a:xfrm>
        </p:grpSpPr>
        <p:sp>
          <p:nvSpPr>
            <p:cNvPr id="20" name="Rounded Rectangle 19"/>
            <p:cNvSpPr/>
            <p:nvPr/>
          </p:nvSpPr>
          <p:spPr>
            <a:xfrm>
              <a:off x="1019257" y="2063812"/>
              <a:ext cx="3790949" cy="1609725"/>
            </a:xfrm>
            <a:prstGeom prst="roundRect">
              <a:avLst>
                <a:gd name="adj" fmla="val 4384"/>
              </a:avLst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161144" y="2668814"/>
              <a:ext cx="3449039" cy="387866"/>
              <a:chOff x="1161144" y="1393371"/>
              <a:chExt cx="3449039" cy="387866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1161144" y="1393371"/>
                <a:ext cx="370412" cy="38786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531555" y="1411905"/>
                <a:ext cx="3078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Covered by GUI </a:t>
                </a:r>
                <a:r>
                  <a:rPr lang="en-US" dirty="0" smtClean="0"/>
                  <a:t>Unit Testing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161142" y="3189772"/>
              <a:ext cx="3649065" cy="387866"/>
              <a:chOff x="1161143" y="1253928"/>
              <a:chExt cx="3649065" cy="387866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161143" y="1253928"/>
                <a:ext cx="370412" cy="38786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531555" y="1272462"/>
                <a:ext cx="32786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Covered by Integration </a:t>
                </a:r>
                <a:r>
                  <a:rPr lang="en-US" dirty="0" smtClean="0"/>
                  <a:t>Testing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161144" y="2170992"/>
              <a:ext cx="3039464" cy="387866"/>
              <a:chOff x="1161144" y="1531581"/>
              <a:chExt cx="3039464" cy="387866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1161144" y="1531581"/>
                <a:ext cx="370412" cy="387866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531555" y="1550115"/>
                <a:ext cx="26690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Covered by Unit Testing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507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ounded Rectangle 132"/>
          <p:cNvSpPr/>
          <p:nvPr/>
        </p:nvSpPr>
        <p:spPr>
          <a:xfrm>
            <a:off x="2631077" y="1389245"/>
            <a:ext cx="6130382" cy="636961"/>
          </a:xfrm>
          <a:prstGeom prst="roundRect">
            <a:avLst>
              <a:gd name="adj" fmla="val 25632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(MVC,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RESTful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API,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…)		      Window Form	</a:t>
            </a:r>
            <a:endParaRPr lang="en-US" dirty="0"/>
          </a:p>
        </p:txBody>
      </p:sp>
      <p:sp>
        <p:nvSpPr>
          <p:cNvPr id="134" name="Rounded Rectangle 133"/>
          <p:cNvSpPr/>
          <p:nvPr/>
        </p:nvSpPr>
        <p:spPr>
          <a:xfrm>
            <a:off x="2631077" y="4739474"/>
            <a:ext cx="6131923" cy="612032"/>
          </a:xfrm>
          <a:prstGeom prst="round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External Services Layer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2431877" y="5720953"/>
            <a:ext cx="6437943" cy="1077573"/>
            <a:chOff x="1072818" y="5463463"/>
            <a:chExt cx="7089472" cy="1194722"/>
          </a:xfrm>
        </p:grpSpPr>
        <p:grpSp>
          <p:nvGrpSpPr>
            <p:cNvPr id="136" name="Group 135"/>
            <p:cNvGrpSpPr/>
            <p:nvPr/>
          </p:nvGrpSpPr>
          <p:grpSpPr>
            <a:xfrm>
              <a:off x="1190637" y="5680576"/>
              <a:ext cx="1741701" cy="938538"/>
              <a:chOff x="3997901" y="5120639"/>
              <a:chExt cx="1741701" cy="938538"/>
            </a:xfrm>
          </p:grpSpPr>
          <p:sp>
            <p:nvSpPr>
              <p:cNvPr id="147" name="Flowchart: Magnetic Disk 146"/>
              <p:cNvSpPr/>
              <p:nvPr/>
            </p:nvSpPr>
            <p:spPr>
              <a:xfrm>
                <a:off x="4610432" y="5120639"/>
                <a:ext cx="483582" cy="507649"/>
              </a:xfrm>
              <a:prstGeom prst="flowChartMagneticDisk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3997901" y="5628290"/>
                <a:ext cx="174170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(MySQL, SQL Server,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821957" y="5741661"/>
              <a:ext cx="1974796" cy="877454"/>
              <a:chOff x="3729753" y="6072879"/>
              <a:chExt cx="1974796" cy="877454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3729753" y="6519446"/>
                <a:ext cx="19747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Queue 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(Service Bus,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RabbitMQ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46" name="Picture 8" descr="http://colby.id.au/files/sqs.png"/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567" y="6072879"/>
                <a:ext cx="685423" cy="446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8" name="Group 137"/>
            <p:cNvGrpSpPr/>
            <p:nvPr/>
          </p:nvGrpSpPr>
          <p:grpSpPr>
            <a:xfrm>
              <a:off x="4677319" y="5717979"/>
              <a:ext cx="1944522" cy="901135"/>
              <a:chOff x="5129736" y="6049197"/>
              <a:chExt cx="1944522" cy="901135"/>
            </a:xfrm>
          </p:grpSpPr>
          <p:pic>
            <p:nvPicPr>
              <p:cNvPr id="143" name="Picture 4" descr="http://images.clipartpanda.com/cloud-icon-png-CloudIc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776" y="6049197"/>
                <a:ext cx="796371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4" name="TextBox 143"/>
              <p:cNvSpPr txBox="1"/>
              <p:nvPr/>
            </p:nvSpPr>
            <p:spPr>
              <a:xfrm>
                <a:off x="5129736" y="6519445"/>
                <a:ext cx="194452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Cloud API (Facebook Graph API, Twitter API,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308363" y="5463463"/>
              <a:ext cx="1853927" cy="1157193"/>
              <a:chOff x="7737615" y="5498103"/>
              <a:chExt cx="1853927" cy="1157193"/>
            </a:xfrm>
          </p:grpSpPr>
          <p:pic>
            <p:nvPicPr>
              <p:cNvPr id="141" name="Picture 2" descr="https://cdn4.iconfinder.com/data/icons/refresh_cl/256/System/Memory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0603" y="5498103"/>
                <a:ext cx="967950" cy="96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2" name="TextBox 141"/>
              <p:cNvSpPr txBox="1"/>
              <p:nvPr/>
            </p:nvSpPr>
            <p:spPr>
              <a:xfrm>
                <a:off x="7737615" y="6224409"/>
                <a:ext cx="1853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Cache (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Redis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MemcacheDB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0" name="Rounded Rectangle 139"/>
            <p:cNvSpPr/>
            <p:nvPr/>
          </p:nvSpPr>
          <p:spPr>
            <a:xfrm>
              <a:off x="1072818" y="5605009"/>
              <a:ext cx="6970303" cy="1053176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9" name="Rounded Rectangle 148"/>
          <p:cNvSpPr/>
          <p:nvPr/>
        </p:nvSpPr>
        <p:spPr>
          <a:xfrm>
            <a:off x="2431876" y="1253350"/>
            <a:ext cx="8731424" cy="4215921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>
            <a:off x="2431876" y="46129"/>
            <a:ext cx="6329727" cy="945072"/>
          </a:xfrm>
          <a:prstGeom prst="roundRect">
            <a:avLst>
              <a:gd name="adj" fmla="val 1548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1666615" y="302394"/>
            <a:ext cx="765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163" name="Rounded Rectangle 162"/>
          <p:cNvSpPr/>
          <p:nvPr/>
        </p:nvSpPr>
        <p:spPr>
          <a:xfrm>
            <a:off x="8844357" y="1362274"/>
            <a:ext cx="1927442" cy="3989232"/>
          </a:xfrm>
          <a:prstGeom prst="roundRect">
            <a:avLst>
              <a:gd name="adj" fmla="val 9305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8796427" y="1362274"/>
            <a:ext cx="2065366" cy="51875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Cross-cutting Infrastructure </a:t>
            </a:r>
            <a:r>
              <a:rPr lang="en-US" dirty="0" smtClean="0">
                <a:solidFill>
                  <a:schemeClr val="tx1"/>
                </a:solidFill>
              </a:rPr>
              <a:t>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8979810" y="3619405"/>
            <a:ext cx="1684243" cy="494908"/>
          </a:xfrm>
          <a:prstGeom prst="round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Logging</a:t>
            </a:r>
          </a:p>
        </p:txBody>
      </p:sp>
      <p:sp>
        <p:nvSpPr>
          <p:cNvPr id="161" name="Rounded Rectangle 160"/>
          <p:cNvSpPr/>
          <p:nvPr/>
        </p:nvSpPr>
        <p:spPr>
          <a:xfrm>
            <a:off x="9001235" y="4164596"/>
            <a:ext cx="1662817" cy="491081"/>
          </a:xfrm>
          <a:prstGeom prst="round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Utilities</a:t>
            </a:r>
          </a:p>
        </p:txBody>
      </p:sp>
      <p:sp>
        <p:nvSpPr>
          <p:cNvPr id="162" name="Rounded Rectangle 161"/>
          <p:cNvSpPr/>
          <p:nvPr/>
        </p:nvSpPr>
        <p:spPr>
          <a:xfrm>
            <a:off x="9001235" y="4713613"/>
            <a:ext cx="1662817" cy="491081"/>
          </a:xfrm>
          <a:prstGeom prst="round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Other Common Blocks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8985308" y="3067217"/>
            <a:ext cx="1684242" cy="494908"/>
          </a:xfrm>
          <a:prstGeom prst="round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IoC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8983236" y="2513762"/>
            <a:ext cx="1661784" cy="489084"/>
          </a:xfrm>
          <a:prstGeom prst="round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Entity</a:t>
            </a:r>
          </a:p>
        </p:txBody>
      </p:sp>
      <p:sp>
        <p:nvSpPr>
          <p:cNvPr id="170" name="Rounded Rectangle 169"/>
          <p:cNvSpPr/>
          <p:nvPr/>
        </p:nvSpPr>
        <p:spPr>
          <a:xfrm>
            <a:off x="3764446" y="3111194"/>
            <a:ext cx="4730674" cy="548696"/>
          </a:xfrm>
          <a:prstGeom prst="round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41280" y="6145712"/>
            <a:ext cx="169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External Services</a:t>
            </a:r>
            <a:endParaRPr lang="en-US" sz="1600" dirty="0"/>
          </a:p>
        </p:txBody>
      </p:sp>
      <p:sp>
        <p:nvSpPr>
          <p:cNvPr id="172" name="TextBox 171"/>
          <p:cNvSpPr txBox="1"/>
          <p:nvPr/>
        </p:nvSpPr>
        <p:spPr>
          <a:xfrm>
            <a:off x="1156669" y="3201121"/>
            <a:ext cx="123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173" name="Rounded Rectangle 172"/>
          <p:cNvSpPr/>
          <p:nvPr/>
        </p:nvSpPr>
        <p:spPr>
          <a:xfrm>
            <a:off x="2901191" y="3864225"/>
            <a:ext cx="4687357" cy="548696"/>
          </a:xfrm>
          <a:prstGeom prst="round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 - 1</a:t>
            </a:r>
          </a:p>
        </p:txBody>
      </p:sp>
      <p:sp>
        <p:nvSpPr>
          <p:cNvPr id="174" name="Rounded Rectangle 173"/>
          <p:cNvSpPr/>
          <p:nvPr/>
        </p:nvSpPr>
        <p:spPr>
          <a:xfrm>
            <a:off x="2901190" y="2361616"/>
            <a:ext cx="5589636" cy="548696"/>
          </a:xfrm>
          <a:prstGeom prst="round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Top Business Level</a:t>
            </a:r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5696294" y="2910312"/>
            <a:ext cx="0" cy="20088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3378200" y="2921000"/>
            <a:ext cx="0" cy="93980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5705121" y="3659890"/>
            <a:ext cx="0" cy="20433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78" name="Straight Arrow Connector 177"/>
          <p:cNvCxnSpPr>
            <a:endCxn id="134" idx="0"/>
          </p:cNvCxnSpPr>
          <p:nvPr/>
        </p:nvCxnSpPr>
        <p:spPr>
          <a:xfrm>
            <a:off x="5697039" y="4412921"/>
            <a:ext cx="0" cy="32655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79" name="Straight Arrow Connector 178"/>
          <p:cNvCxnSpPr>
            <a:stCxn id="133" idx="2"/>
            <a:endCxn id="174" idx="0"/>
          </p:cNvCxnSpPr>
          <p:nvPr/>
        </p:nvCxnSpPr>
        <p:spPr>
          <a:xfrm flipH="1">
            <a:off x="5696008" y="2026206"/>
            <a:ext cx="260" cy="33541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grpSp>
        <p:nvGrpSpPr>
          <p:cNvPr id="180" name="Group 179"/>
          <p:cNvGrpSpPr/>
          <p:nvPr/>
        </p:nvGrpSpPr>
        <p:grpSpPr>
          <a:xfrm>
            <a:off x="3122717" y="112629"/>
            <a:ext cx="1057934" cy="845543"/>
            <a:chOff x="3408047" y="122639"/>
            <a:chExt cx="1061107" cy="1012049"/>
          </a:xfrm>
        </p:grpSpPr>
        <p:sp>
          <p:nvSpPr>
            <p:cNvPr id="181" name="TextBox 180"/>
            <p:cNvSpPr txBox="1"/>
            <p:nvPr/>
          </p:nvSpPr>
          <p:spPr>
            <a:xfrm>
              <a:off x="3408047" y="796134"/>
              <a:ext cx="10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Browsers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82" name="Picture 18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900" y="122639"/>
              <a:ext cx="309558" cy="691860"/>
            </a:xfrm>
            <a:prstGeom prst="rect">
              <a:avLst/>
            </a:prstGeom>
          </p:spPr>
        </p:pic>
      </p:grpSp>
      <p:grpSp>
        <p:nvGrpSpPr>
          <p:cNvPr id="183" name="Group 182"/>
          <p:cNvGrpSpPr/>
          <p:nvPr/>
        </p:nvGrpSpPr>
        <p:grpSpPr>
          <a:xfrm>
            <a:off x="4703262" y="105298"/>
            <a:ext cx="1941704" cy="904599"/>
            <a:chOff x="3408046" y="165885"/>
            <a:chExt cx="1947527" cy="1082735"/>
          </a:xfrm>
        </p:grpSpPr>
        <p:sp>
          <p:nvSpPr>
            <p:cNvPr id="184" name="TextBox 183"/>
            <p:cNvSpPr txBox="1"/>
            <p:nvPr/>
          </p:nvSpPr>
          <p:spPr>
            <a:xfrm>
              <a:off x="3408046" y="843397"/>
              <a:ext cx="194752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Service Consumers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85" name="Picture 18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7091" y="165885"/>
              <a:ext cx="301466" cy="673776"/>
            </a:xfrm>
            <a:prstGeom prst="rect">
              <a:avLst/>
            </a:prstGeom>
          </p:spPr>
        </p:pic>
      </p:grpSp>
      <p:grpSp>
        <p:nvGrpSpPr>
          <p:cNvPr id="186" name="Group 185"/>
          <p:cNvGrpSpPr/>
          <p:nvPr/>
        </p:nvGrpSpPr>
        <p:grpSpPr>
          <a:xfrm>
            <a:off x="7299272" y="101266"/>
            <a:ext cx="1057934" cy="894059"/>
            <a:chOff x="3408047" y="131238"/>
            <a:chExt cx="1061107" cy="1070119"/>
          </a:xfrm>
        </p:grpSpPr>
        <p:sp>
          <p:nvSpPr>
            <p:cNvPr id="187" name="TextBox 186"/>
            <p:cNvSpPr txBox="1"/>
            <p:nvPr/>
          </p:nvSpPr>
          <p:spPr>
            <a:xfrm>
              <a:off x="3408047" y="796134"/>
              <a:ext cx="106110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88" name="Picture 18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882" y="131238"/>
              <a:ext cx="301864" cy="674664"/>
            </a:xfrm>
            <a:prstGeom prst="rect">
              <a:avLst/>
            </a:prstGeom>
          </p:spPr>
        </p:pic>
      </p:grpSp>
      <p:cxnSp>
        <p:nvCxnSpPr>
          <p:cNvPr id="65" name="Straight Arrow Connector 64"/>
          <p:cNvCxnSpPr/>
          <p:nvPr/>
        </p:nvCxnSpPr>
        <p:spPr>
          <a:xfrm>
            <a:off x="7960167" y="3659890"/>
            <a:ext cx="0" cy="105925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632219" y="1001714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697590" y="995382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7820364" y="995382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916715" y="5469271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539738" y="5469271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968476" y="5469271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3349172" y="5469271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43445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/>
              <a:t>Product Quality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400" dirty="0" smtClean="0">
                <a:sym typeface="Wingdings 3" panose="05040102010807070707" pitchFamily="18" charset="2"/>
              </a:rPr>
              <a:t></a:t>
            </a:r>
            <a:r>
              <a:rPr lang="en-US" sz="3400" dirty="0" smtClean="0"/>
              <a:t>The conceptual structure of an application to software testing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924" y="1972631"/>
            <a:ext cx="6308005" cy="410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2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ounded Rectangle 132"/>
          <p:cNvSpPr/>
          <p:nvPr/>
        </p:nvSpPr>
        <p:spPr>
          <a:xfrm>
            <a:off x="2631077" y="1389245"/>
            <a:ext cx="6130382" cy="636961"/>
          </a:xfrm>
          <a:prstGeom prst="roundRect">
            <a:avLst>
              <a:gd name="adj" fmla="val 25632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(MVC,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RESTful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API,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…)		      Window Form	</a:t>
            </a:r>
            <a:endParaRPr lang="en-US" dirty="0"/>
          </a:p>
        </p:txBody>
      </p:sp>
      <p:sp>
        <p:nvSpPr>
          <p:cNvPr id="134" name="Rounded Rectangle 133"/>
          <p:cNvSpPr/>
          <p:nvPr/>
        </p:nvSpPr>
        <p:spPr>
          <a:xfrm>
            <a:off x="2631077" y="4739474"/>
            <a:ext cx="6131923" cy="612032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External Services Layer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2431877" y="5720953"/>
            <a:ext cx="6437943" cy="1077573"/>
            <a:chOff x="1072818" y="5463463"/>
            <a:chExt cx="7089472" cy="1194722"/>
          </a:xfrm>
        </p:grpSpPr>
        <p:grpSp>
          <p:nvGrpSpPr>
            <p:cNvPr id="136" name="Group 135"/>
            <p:cNvGrpSpPr/>
            <p:nvPr/>
          </p:nvGrpSpPr>
          <p:grpSpPr>
            <a:xfrm>
              <a:off x="1190637" y="5680576"/>
              <a:ext cx="1741701" cy="938538"/>
              <a:chOff x="3997901" y="5120639"/>
              <a:chExt cx="1741701" cy="938538"/>
            </a:xfrm>
          </p:grpSpPr>
          <p:sp>
            <p:nvSpPr>
              <p:cNvPr id="147" name="Flowchart: Magnetic Disk 146"/>
              <p:cNvSpPr/>
              <p:nvPr/>
            </p:nvSpPr>
            <p:spPr>
              <a:xfrm>
                <a:off x="4610432" y="5120639"/>
                <a:ext cx="483582" cy="507649"/>
              </a:xfrm>
              <a:prstGeom prst="flowChartMagneticDisk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3997901" y="5628290"/>
                <a:ext cx="174170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(MySQL, SQL Server,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821957" y="5741661"/>
              <a:ext cx="1974796" cy="877454"/>
              <a:chOff x="3729753" y="6072879"/>
              <a:chExt cx="1974796" cy="877454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3729753" y="6519446"/>
                <a:ext cx="19747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Queue 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(Service Bus,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RabbitMQ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46" name="Picture 8" descr="http://colby.id.au/files/sqs.png"/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567" y="6072879"/>
                <a:ext cx="685423" cy="446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8" name="Group 137"/>
            <p:cNvGrpSpPr/>
            <p:nvPr/>
          </p:nvGrpSpPr>
          <p:grpSpPr>
            <a:xfrm>
              <a:off x="4677319" y="5717979"/>
              <a:ext cx="1944522" cy="901135"/>
              <a:chOff x="5129736" y="6049197"/>
              <a:chExt cx="1944522" cy="901135"/>
            </a:xfrm>
          </p:grpSpPr>
          <p:pic>
            <p:nvPicPr>
              <p:cNvPr id="143" name="Picture 4" descr="http://images.clipartpanda.com/cloud-icon-png-CloudIc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776" y="6049197"/>
                <a:ext cx="796371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4" name="TextBox 143"/>
              <p:cNvSpPr txBox="1"/>
              <p:nvPr/>
            </p:nvSpPr>
            <p:spPr>
              <a:xfrm>
                <a:off x="5129736" y="6519445"/>
                <a:ext cx="194452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Cloud API (Facebook Graph API, Twitter API,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308363" y="5463463"/>
              <a:ext cx="1853927" cy="1157193"/>
              <a:chOff x="7737615" y="5498103"/>
              <a:chExt cx="1853927" cy="1157193"/>
            </a:xfrm>
          </p:grpSpPr>
          <p:pic>
            <p:nvPicPr>
              <p:cNvPr id="141" name="Picture 2" descr="https://cdn4.iconfinder.com/data/icons/refresh_cl/256/System/Memory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0603" y="5498103"/>
                <a:ext cx="967950" cy="96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2" name="TextBox 141"/>
              <p:cNvSpPr txBox="1"/>
              <p:nvPr/>
            </p:nvSpPr>
            <p:spPr>
              <a:xfrm>
                <a:off x="7737615" y="6224409"/>
                <a:ext cx="1853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Cache (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Redis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MemcacheDB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0" name="Rounded Rectangle 139"/>
            <p:cNvSpPr/>
            <p:nvPr/>
          </p:nvSpPr>
          <p:spPr>
            <a:xfrm>
              <a:off x="1072818" y="5605009"/>
              <a:ext cx="6970303" cy="1053176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9" name="Rounded Rectangle 148"/>
          <p:cNvSpPr/>
          <p:nvPr/>
        </p:nvSpPr>
        <p:spPr>
          <a:xfrm>
            <a:off x="2431876" y="1253350"/>
            <a:ext cx="8731424" cy="4215921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>
            <a:off x="2431876" y="46129"/>
            <a:ext cx="6329727" cy="945072"/>
          </a:xfrm>
          <a:prstGeom prst="roundRect">
            <a:avLst>
              <a:gd name="adj" fmla="val 1548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1666615" y="302394"/>
            <a:ext cx="765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163" name="Rounded Rectangle 162"/>
          <p:cNvSpPr/>
          <p:nvPr/>
        </p:nvSpPr>
        <p:spPr>
          <a:xfrm>
            <a:off x="8844357" y="1362274"/>
            <a:ext cx="1927442" cy="3989232"/>
          </a:xfrm>
          <a:prstGeom prst="roundRect">
            <a:avLst>
              <a:gd name="adj" fmla="val 930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8796427" y="1362274"/>
            <a:ext cx="2065366" cy="51875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Cross-cutting Infrastructure </a:t>
            </a:r>
            <a:r>
              <a:rPr lang="en-US" dirty="0" smtClean="0">
                <a:solidFill>
                  <a:schemeClr val="bg1"/>
                </a:solidFill>
              </a:rPr>
              <a:t>Layer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8979810" y="3619405"/>
            <a:ext cx="1684243" cy="49490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Logging</a:t>
            </a:r>
          </a:p>
        </p:txBody>
      </p:sp>
      <p:sp>
        <p:nvSpPr>
          <p:cNvPr id="161" name="Rounded Rectangle 160"/>
          <p:cNvSpPr/>
          <p:nvPr/>
        </p:nvSpPr>
        <p:spPr>
          <a:xfrm>
            <a:off x="9001235" y="4164596"/>
            <a:ext cx="1662817" cy="49108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Utilities</a:t>
            </a:r>
          </a:p>
        </p:txBody>
      </p:sp>
      <p:sp>
        <p:nvSpPr>
          <p:cNvPr id="162" name="Rounded Rectangle 161"/>
          <p:cNvSpPr/>
          <p:nvPr/>
        </p:nvSpPr>
        <p:spPr>
          <a:xfrm>
            <a:off x="9001235" y="4713613"/>
            <a:ext cx="1662817" cy="49108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Other Common Blocks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8985308" y="3067217"/>
            <a:ext cx="1684242" cy="49490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IoC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8983236" y="2513762"/>
            <a:ext cx="1661784" cy="48908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Entity</a:t>
            </a:r>
          </a:p>
        </p:txBody>
      </p:sp>
      <p:sp>
        <p:nvSpPr>
          <p:cNvPr id="170" name="Rounded Rectangle 169"/>
          <p:cNvSpPr/>
          <p:nvPr/>
        </p:nvSpPr>
        <p:spPr>
          <a:xfrm>
            <a:off x="3764446" y="3111194"/>
            <a:ext cx="4730674" cy="54869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41280" y="6145712"/>
            <a:ext cx="169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External Services</a:t>
            </a:r>
            <a:endParaRPr lang="en-US" sz="1600" dirty="0"/>
          </a:p>
        </p:txBody>
      </p:sp>
      <p:sp>
        <p:nvSpPr>
          <p:cNvPr id="172" name="TextBox 171"/>
          <p:cNvSpPr txBox="1"/>
          <p:nvPr/>
        </p:nvSpPr>
        <p:spPr>
          <a:xfrm>
            <a:off x="1156669" y="3201121"/>
            <a:ext cx="123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173" name="Rounded Rectangle 172"/>
          <p:cNvSpPr/>
          <p:nvPr/>
        </p:nvSpPr>
        <p:spPr>
          <a:xfrm>
            <a:off x="2901191" y="3864225"/>
            <a:ext cx="4687357" cy="54869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 - 1</a:t>
            </a:r>
          </a:p>
        </p:txBody>
      </p:sp>
      <p:sp>
        <p:nvSpPr>
          <p:cNvPr id="174" name="Rounded Rectangle 173"/>
          <p:cNvSpPr/>
          <p:nvPr/>
        </p:nvSpPr>
        <p:spPr>
          <a:xfrm>
            <a:off x="2901190" y="2361616"/>
            <a:ext cx="5589636" cy="54869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Top Business Level</a:t>
            </a:r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5696294" y="2910312"/>
            <a:ext cx="0" cy="20088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3378200" y="2921000"/>
            <a:ext cx="0" cy="93980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5705121" y="3659890"/>
            <a:ext cx="0" cy="20433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78" name="Straight Arrow Connector 177"/>
          <p:cNvCxnSpPr>
            <a:endCxn id="134" idx="0"/>
          </p:cNvCxnSpPr>
          <p:nvPr/>
        </p:nvCxnSpPr>
        <p:spPr>
          <a:xfrm>
            <a:off x="5697039" y="4412921"/>
            <a:ext cx="0" cy="32655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79" name="Straight Arrow Connector 178"/>
          <p:cNvCxnSpPr>
            <a:stCxn id="133" idx="2"/>
            <a:endCxn id="174" idx="0"/>
          </p:cNvCxnSpPr>
          <p:nvPr/>
        </p:nvCxnSpPr>
        <p:spPr>
          <a:xfrm flipH="1">
            <a:off x="5696008" y="2026206"/>
            <a:ext cx="260" cy="33541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grpSp>
        <p:nvGrpSpPr>
          <p:cNvPr id="180" name="Group 179"/>
          <p:cNvGrpSpPr/>
          <p:nvPr/>
        </p:nvGrpSpPr>
        <p:grpSpPr>
          <a:xfrm>
            <a:off x="3122717" y="113938"/>
            <a:ext cx="1057934" cy="844234"/>
            <a:chOff x="3408047" y="124206"/>
            <a:chExt cx="1061107" cy="1010482"/>
          </a:xfrm>
        </p:grpSpPr>
        <p:sp>
          <p:nvSpPr>
            <p:cNvPr id="181" name="TextBox 180"/>
            <p:cNvSpPr txBox="1"/>
            <p:nvPr/>
          </p:nvSpPr>
          <p:spPr>
            <a:xfrm>
              <a:off x="3408047" y="796134"/>
              <a:ext cx="10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Browsers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82" name="Picture 18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900" y="124206"/>
              <a:ext cx="309558" cy="688727"/>
            </a:xfrm>
            <a:prstGeom prst="rect">
              <a:avLst/>
            </a:prstGeom>
          </p:spPr>
        </p:pic>
      </p:grpSp>
      <p:grpSp>
        <p:nvGrpSpPr>
          <p:cNvPr id="183" name="Group 182"/>
          <p:cNvGrpSpPr/>
          <p:nvPr/>
        </p:nvGrpSpPr>
        <p:grpSpPr>
          <a:xfrm>
            <a:off x="4703262" y="105298"/>
            <a:ext cx="1941704" cy="904599"/>
            <a:chOff x="3408046" y="165885"/>
            <a:chExt cx="1947527" cy="1082735"/>
          </a:xfrm>
        </p:grpSpPr>
        <p:sp>
          <p:nvSpPr>
            <p:cNvPr id="184" name="TextBox 183"/>
            <p:cNvSpPr txBox="1"/>
            <p:nvPr/>
          </p:nvSpPr>
          <p:spPr>
            <a:xfrm>
              <a:off x="3408046" y="843397"/>
              <a:ext cx="194752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Service Consumers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85" name="Picture 18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7091" y="165885"/>
              <a:ext cx="301466" cy="673776"/>
            </a:xfrm>
            <a:prstGeom prst="rect">
              <a:avLst/>
            </a:prstGeom>
          </p:spPr>
        </p:pic>
      </p:grpSp>
      <p:grpSp>
        <p:nvGrpSpPr>
          <p:cNvPr id="186" name="Group 185"/>
          <p:cNvGrpSpPr/>
          <p:nvPr/>
        </p:nvGrpSpPr>
        <p:grpSpPr>
          <a:xfrm>
            <a:off x="7299272" y="101266"/>
            <a:ext cx="1057934" cy="894059"/>
            <a:chOff x="3408047" y="131238"/>
            <a:chExt cx="1061107" cy="1070119"/>
          </a:xfrm>
        </p:grpSpPr>
        <p:sp>
          <p:nvSpPr>
            <p:cNvPr id="187" name="TextBox 186"/>
            <p:cNvSpPr txBox="1"/>
            <p:nvPr/>
          </p:nvSpPr>
          <p:spPr>
            <a:xfrm>
              <a:off x="3408047" y="796134"/>
              <a:ext cx="106110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88" name="Picture 18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882" y="131238"/>
              <a:ext cx="301864" cy="674664"/>
            </a:xfrm>
            <a:prstGeom prst="rect">
              <a:avLst/>
            </a:prstGeom>
          </p:spPr>
        </p:pic>
      </p:grpSp>
      <p:cxnSp>
        <p:nvCxnSpPr>
          <p:cNvPr id="65" name="Straight Arrow Connector 64"/>
          <p:cNvCxnSpPr/>
          <p:nvPr/>
        </p:nvCxnSpPr>
        <p:spPr>
          <a:xfrm>
            <a:off x="7960167" y="3659890"/>
            <a:ext cx="0" cy="105925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632219" y="1001714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697590" y="995382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7820364" y="995382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916715" y="5469271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539738" y="5469271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968476" y="5469271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3349172" y="5469271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41765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orlando2014.zonta.org/portals/0/images2014/Golden%20Z/iconmonstr-laptop-4-icon-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083" y="2288881"/>
            <a:ext cx="1583683" cy="158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rw-designer.com/icon-image/7507-256x256x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992" y="1727600"/>
            <a:ext cx="1585391" cy="158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teamed.io/images/tech/datab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491" y="445142"/>
            <a:ext cx="1306945" cy="130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loud 8"/>
          <p:cNvSpPr/>
          <p:nvPr/>
        </p:nvSpPr>
        <p:spPr>
          <a:xfrm>
            <a:off x="5565913" y="1323200"/>
            <a:ext cx="993914" cy="59634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3053" y="1919549"/>
            <a:ext cx="203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Source Repository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91078" y="3503232"/>
            <a:ext cx="140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Build Server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1615" y="3687898"/>
            <a:ext cx="2480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Development Machine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21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487340" y="5048511"/>
            <a:ext cx="684426" cy="1307839"/>
            <a:chOff x="467189" y="5197791"/>
            <a:chExt cx="684426" cy="1307839"/>
          </a:xfrm>
        </p:grpSpPr>
        <p:sp>
          <p:nvSpPr>
            <p:cNvPr id="11" name="Oval 10"/>
            <p:cNvSpPr/>
            <p:nvPr/>
          </p:nvSpPr>
          <p:spPr>
            <a:xfrm>
              <a:off x="542206" y="5197791"/>
              <a:ext cx="542734" cy="516912"/>
            </a:xfrm>
            <a:prstGeom prst="ellips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11" idx="4"/>
            </p:cNvCxnSpPr>
            <p:nvPr/>
          </p:nvCxnSpPr>
          <p:spPr>
            <a:xfrm flipH="1">
              <a:off x="808715" y="5714703"/>
              <a:ext cx="4858" cy="44272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67189" y="6157425"/>
              <a:ext cx="341528" cy="348205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08715" y="6157425"/>
              <a:ext cx="342900" cy="33593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7189" y="5943304"/>
              <a:ext cx="684426" cy="2825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269757" y="4257584"/>
            <a:ext cx="684426" cy="1307839"/>
            <a:chOff x="467189" y="5197791"/>
            <a:chExt cx="684426" cy="1307839"/>
          </a:xfrm>
        </p:grpSpPr>
        <p:sp>
          <p:nvSpPr>
            <p:cNvPr id="19" name="Oval 18"/>
            <p:cNvSpPr/>
            <p:nvPr/>
          </p:nvSpPr>
          <p:spPr>
            <a:xfrm>
              <a:off x="542206" y="5197791"/>
              <a:ext cx="542734" cy="516912"/>
            </a:xfrm>
            <a:prstGeom prst="ellips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9" idx="4"/>
            </p:cNvCxnSpPr>
            <p:nvPr/>
          </p:nvCxnSpPr>
          <p:spPr>
            <a:xfrm flipH="1">
              <a:off x="808715" y="5714703"/>
              <a:ext cx="4858" cy="44272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467189" y="6157425"/>
              <a:ext cx="341528" cy="34820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08715" y="6157425"/>
              <a:ext cx="342900" cy="3359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7189" y="5943304"/>
              <a:ext cx="684426" cy="28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460375" y="4700306"/>
            <a:ext cx="684426" cy="1307839"/>
            <a:chOff x="467189" y="5197791"/>
            <a:chExt cx="684426" cy="1307839"/>
          </a:xfrm>
        </p:grpSpPr>
        <p:sp>
          <p:nvSpPr>
            <p:cNvPr id="25" name="Oval 24"/>
            <p:cNvSpPr/>
            <p:nvPr/>
          </p:nvSpPr>
          <p:spPr>
            <a:xfrm>
              <a:off x="542206" y="5197791"/>
              <a:ext cx="542734" cy="516912"/>
            </a:xfrm>
            <a:prstGeom prst="ellips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stCxn id="25" idx="4"/>
            </p:cNvCxnSpPr>
            <p:nvPr/>
          </p:nvCxnSpPr>
          <p:spPr>
            <a:xfrm flipH="1">
              <a:off x="808715" y="5714703"/>
              <a:ext cx="4858" cy="442722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67189" y="6157425"/>
              <a:ext cx="341528" cy="348205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08715" y="6157425"/>
              <a:ext cx="342900" cy="335936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7189" y="5943304"/>
              <a:ext cx="684426" cy="2825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9449473" y="4868274"/>
            <a:ext cx="684426" cy="1307839"/>
            <a:chOff x="467189" y="5197791"/>
            <a:chExt cx="684426" cy="1307839"/>
          </a:xfrm>
        </p:grpSpPr>
        <p:sp>
          <p:nvSpPr>
            <p:cNvPr id="31" name="Oval 30"/>
            <p:cNvSpPr/>
            <p:nvPr/>
          </p:nvSpPr>
          <p:spPr>
            <a:xfrm>
              <a:off x="542206" y="5197791"/>
              <a:ext cx="542734" cy="516912"/>
            </a:xfrm>
            <a:prstGeom prst="ellips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stCxn id="31" idx="4"/>
            </p:cNvCxnSpPr>
            <p:nvPr/>
          </p:nvCxnSpPr>
          <p:spPr>
            <a:xfrm flipH="1">
              <a:off x="808715" y="5714703"/>
              <a:ext cx="4858" cy="442722"/>
            </a:xfrm>
            <a:prstGeom prst="lin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467189" y="6157425"/>
              <a:ext cx="341528" cy="348205"/>
            </a:xfrm>
            <a:prstGeom prst="lin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08715" y="6157425"/>
              <a:ext cx="342900" cy="335936"/>
            </a:xfrm>
            <a:prstGeom prst="lin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7189" y="5943304"/>
              <a:ext cx="684426" cy="2825"/>
            </a:xfrm>
            <a:prstGeom prst="lin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51688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 Quality</a:t>
            </a:r>
            <a:br>
              <a:rPr lang="en-US" dirty="0" smtClean="0"/>
            </a:br>
            <a:r>
              <a:rPr lang="en-US" sz="3100" dirty="0" smtClean="0">
                <a:sym typeface="Wingdings 3" panose="05040102010807070707" pitchFamily="18" charset="2"/>
              </a:rPr>
              <a:t> Software components and their testing</a:t>
            </a: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18" y="1870183"/>
            <a:ext cx="6524625" cy="424328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562850" y="3183625"/>
            <a:ext cx="3790950" cy="1609725"/>
            <a:chOff x="1019257" y="2063812"/>
            <a:chExt cx="3790950" cy="1609725"/>
          </a:xfrm>
        </p:grpSpPr>
        <p:sp>
          <p:nvSpPr>
            <p:cNvPr id="13" name="Rounded Rectangle 12"/>
            <p:cNvSpPr/>
            <p:nvPr/>
          </p:nvSpPr>
          <p:spPr>
            <a:xfrm>
              <a:off x="1019257" y="2063812"/>
              <a:ext cx="3790949" cy="1609725"/>
            </a:xfrm>
            <a:prstGeom prst="roundRect">
              <a:avLst>
                <a:gd name="adj" fmla="val 4384"/>
              </a:avLst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175962" y="2203743"/>
              <a:ext cx="3634243" cy="387866"/>
              <a:chOff x="1175962" y="928300"/>
              <a:chExt cx="3634243" cy="387866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1175962" y="928300"/>
                <a:ext cx="370412" cy="387866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46372" y="946834"/>
                <a:ext cx="3263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Covered by </a:t>
                </a:r>
                <a:r>
                  <a:rPr lang="en-US" dirty="0" smtClean="0"/>
                  <a:t>“GUI Unit” Testing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161142" y="3189772"/>
              <a:ext cx="3649065" cy="387866"/>
              <a:chOff x="1161143" y="1253928"/>
              <a:chExt cx="3649065" cy="387866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1161143" y="1253928"/>
                <a:ext cx="370412" cy="38786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531555" y="1272462"/>
                <a:ext cx="32786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Covered by Integration </a:t>
                </a:r>
                <a:r>
                  <a:rPr lang="en-US" dirty="0" smtClean="0"/>
                  <a:t>Testing</a:t>
                </a:r>
                <a:endParaRPr lang="en-US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161142" y="2706007"/>
              <a:ext cx="3039464" cy="387866"/>
              <a:chOff x="1161142" y="2066596"/>
              <a:chExt cx="3039464" cy="38786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161142" y="2066596"/>
                <a:ext cx="370412" cy="3878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531553" y="2085130"/>
                <a:ext cx="26690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Covered by Unit Testing</a:t>
                </a:r>
                <a:endParaRPr lang="en-US" dirty="0"/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0" y="0"/>
            <a:ext cx="261257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Quality</a:t>
            </a:r>
            <a:br>
              <a:rPr lang="en-US" dirty="0"/>
            </a:br>
            <a:r>
              <a:rPr lang="en-US" sz="3100" dirty="0">
                <a:sym typeface="Wingdings 3" panose="05040102010807070707" pitchFamily="18" charset="2"/>
              </a:rPr>
              <a:t> Software components and their testing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2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 Quality</a:t>
            </a:r>
            <a:br>
              <a:rPr lang="en-US" dirty="0"/>
            </a:br>
            <a:r>
              <a:rPr lang="en-US" sz="3100" dirty="0">
                <a:sym typeface="Wingdings 3" panose="05040102010807070707" pitchFamily="18" charset="2"/>
              </a:rPr>
              <a:t> </a:t>
            </a:r>
            <a:r>
              <a:rPr lang="en-US" sz="3100" dirty="0" smtClean="0">
                <a:sym typeface="Wingdings 3" panose="05040102010807070707" pitchFamily="18" charset="2"/>
              </a:rPr>
              <a:t>Perform “System Testing” to test the entire application</a:t>
            </a: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7" name="Elbow Connector 6"/>
          <p:cNvCxnSpPr>
            <a:stCxn id="9" idx="2"/>
            <a:endCxn id="10" idx="0"/>
          </p:cNvCxnSpPr>
          <p:nvPr/>
        </p:nvCxnSpPr>
        <p:spPr>
          <a:xfrm rot="5400000">
            <a:off x="4556692" y="1711193"/>
            <a:ext cx="217578" cy="24970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8" name="Elbow Connector 7"/>
          <p:cNvCxnSpPr>
            <a:stCxn id="9" idx="2"/>
            <a:endCxn id="11" idx="0"/>
          </p:cNvCxnSpPr>
          <p:nvPr/>
        </p:nvCxnSpPr>
        <p:spPr>
          <a:xfrm rot="16200000" flipH="1">
            <a:off x="7057854" y="1707067"/>
            <a:ext cx="217118" cy="25048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9" name="Rounded Rectangle 8"/>
          <p:cNvSpPr/>
          <p:nvPr/>
        </p:nvSpPr>
        <p:spPr>
          <a:xfrm>
            <a:off x="4592947" y="2442420"/>
            <a:ext cx="2642103" cy="40850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Automated System Testing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2240976" y="3068500"/>
            <a:ext cx="2351971" cy="40850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End-To-End Testing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015474" y="3068040"/>
            <a:ext cx="2806706" cy="40850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“Behind-The-Scenes” Testing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7015474" y="1810528"/>
            <a:ext cx="1795521" cy="40850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System Testing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8657369" y="2442419"/>
            <a:ext cx="2556715" cy="40850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Manual System Testing</a:t>
            </a:r>
            <a:endParaRPr lang="en-US" sz="1600" dirty="0"/>
          </a:p>
        </p:txBody>
      </p:sp>
      <p:cxnSp>
        <p:nvCxnSpPr>
          <p:cNvPr id="18" name="Elbow Connector 17"/>
          <p:cNvCxnSpPr>
            <a:stCxn id="12" idx="2"/>
            <a:endCxn id="9" idx="0"/>
          </p:cNvCxnSpPr>
          <p:nvPr/>
        </p:nvCxnSpPr>
        <p:spPr>
          <a:xfrm rot="5400000">
            <a:off x="6801922" y="1331107"/>
            <a:ext cx="223390" cy="19992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2" name="Elbow Connector 21"/>
          <p:cNvCxnSpPr>
            <a:stCxn id="12" idx="2"/>
            <a:endCxn id="13" idx="0"/>
          </p:cNvCxnSpPr>
          <p:nvPr/>
        </p:nvCxnSpPr>
        <p:spPr>
          <a:xfrm rot="16200000" flipH="1">
            <a:off x="8812787" y="1319478"/>
            <a:ext cx="223389" cy="20224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4" y="3625868"/>
            <a:ext cx="3900812" cy="253689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65" y="3625866"/>
            <a:ext cx="3900812" cy="2536892"/>
          </a:xfrm>
          <a:prstGeom prst="rect">
            <a:avLst/>
          </a:prstGeom>
        </p:spPr>
      </p:pic>
      <p:sp>
        <p:nvSpPr>
          <p:cNvPr id="21" name="Rounded Rectangular Callout 20"/>
          <p:cNvSpPr/>
          <p:nvPr/>
        </p:nvSpPr>
        <p:spPr>
          <a:xfrm>
            <a:off x="572073" y="3505315"/>
            <a:ext cx="1798891" cy="600539"/>
          </a:xfrm>
          <a:prstGeom prst="wedgeRoundRectCallout">
            <a:avLst>
              <a:gd name="adj1" fmla="val 52786"/>
              <a:gd name="adj2" fmla="val 19994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Simulate real user scenarios to test the entire application.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5614" y="3640931"/>
            <a:ext cx="1457333" cy="329309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7058025" y="3640931"/>
            <a:ext cx="2281241" cy="329309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7091363" y="4119564"/>
            <a:ext cx="2326482" cy="259556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ular Callout 22"/>
          <p:cNvSpPr/>
          <p:nvPr/>
        </p:nvSpPr>
        <p:spPr>
          <a:xfrm>
            <a:off x="6327946" y="3769563"/>
            <a:ext cx="1814208" cy="653301"/>
          </a:xfrm>
          <a:prstGeom prst="wedgeRoundRectCallout">
            <a:avLst>
              <a:gd name="adj1" fmla="val 52519"/>
              <a:gd name="adj2" fmla="val 26076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Call the top business level to test the application.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80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 Quality</a:t>
            </a:r>
            <a:br>
              <a:rPr lang="en-US" dirty="0"/>
            </a:br>
            <a:r>
              <a:rPr lang="en-US" sz="3100" dirty="0">
                <a:sym typeface="Wingdings 3" panose="05040102010807070707" pitchFamily="18" charset="2"/>
              </a:rPr>
              <a:t> </a:t>
            </a:r>
            <a:r>
              <a:rPr lang="en-US" sz="3100" dirty="0" smtClean="0">
                <a:sym typeface="Wingdings 3" panose="05040102010807070707" pitchFamily="18" charset="2"/>
              </a:rPr>
              <a:t>Demonstrate how we performed those types of testing</a:t>
            </a:r>
            <a:endParaRPr lang="en-US" sz="31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41585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 Quality</a:t>
            </a:r>
            <a:br>
              <a:rPr lang="en-US" dirty="0"/>
            </a:br>
            <a:r>
              <a:rPr lang="en-US" sz="3100" dirty="0">
                <a:sym typeface="Wingdings 3" panose="05040102010807070707" pitchFamily="18" charset="2"/>
              </a:rPr>
              <a:t> </a:t>
            </a:r>
            <a:r>
              <a:rPr lang="en-US" sz="3100" dirty="0" smtClean="0">
                <a:sym typeface="Wingdings 3" panose="05040102010807070707" pitchFamily="18" charset="2"/>
              </a:rPr>
              <a:t>Demonstrate how we performed those types of testing</a:t>
            </a: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0924"/>
            <a:ext cx="10515600" cy="3856039"/>
          </a:xfrm>
        </p:spPr>
        <p:txBody>
          <a:bodyPr/>
          <a:lstStyle/>
          <a:p>
            <a:r>
              <a:rPr lang="en-US" dirty="0" smtClean="0"/>
              <a:t>TODO: Show sample code and screenshots</a:t>
            </a: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838200" y="1758156"/>
            <a:ext cx="3333750" cy="495300"/>
          </a:xfrm>
          <a:prstGeom prst="chevro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 Unit Testing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6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 Quality</a:t>
            </a:r>
            <a:br>
              <a:rPr lang="en-US" dirty="0"/>
            </a:br>
            <a:r>
              <a:rPr lang="en-US" sz="3100" dirty="0">
                <a:sym typeface="Wingdings 3" panose="05040102010807070707" pitchFamily="18" charset="2"/>
              </a:rPr>
              <a:t> </a:t>
            </a:r>
            <a:r>
              <a:rPr lang="en-US" sz="3100" dirty="0" smtClean="0">
                <a:sym typeface="Wingdings 3" panose="05040102010807070707" pitchFamily="18" charset="2"/>
              </a:rPr>
              <a:t>Demonstrate how we performed those types of testing</a:t>
            </a: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0924"/>
            <a:ext cx="10515600" cy="3856039"/>
          </a:xfrm>
        </p:spPr>
        <p:txBody>
          <a:bodyPr/>
          <a:lstStyle/>
          <a:p>
            <a:r>
              <a:rPr lang="en-US" dirty="0"/>
              <a:t>TODO: Show sample code and screenshots</a:t>
            </a:r>
          </a:p>
          <a:p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838200" y="1758156"/>
            <a:ext cx="3333750" cy="495300"/>
          </a:xfrm>
          <a:prstGeom prst="chevro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</a:t>
            </a:r>
            <a:r>
              <a:rPr lang="en-US" dirty="0"/>
              <a:t>Testing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75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 Quality</a:t>
            </a:r>
            <a:br>
              <a:rPr lang="en-US" dirty="0"/>
            </a:br>
            <a:r>
              <a:rPr lang="en-US" sz="3100" dirty="0">
                <a:sym typeface="Wingdings 3" panose="05040102010807070707" pitchFamily="18" charset="2"/>
              </a:rPr>
              <a:t> </a:t>
            </a:r>
            <a:r>
              <a:rPr lang="en-US" sz="3100" dirty="0" smtClean="0">
                <a:sym typeface="Wingdings 3" panose="05040102010807070707" pitchFamily="18" charset="2"/>
              </a:rPr>
              <a:t>Demonstrate how we performed those types of testing</a:t>
            </a: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0924"/>
            <a:ext cx="10515600" cy="3856039"/>
          </a:xfrm>
        </p:spPr>
        <p:txBody>
          <a:bodyPr/>
          <a:lstStyle/>
          <a:p>
            <a:r>
              <a:rPr lang="en-US" dirty="0"/>
              <a:t>TODO: Show sample code and screenshots</a:t>
            </a:r>
          </a:p>
          <a:p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838200" y="1758156"/>
            <a:ext cx="3333750" cy="495300"/>
          </a:xfrm>
          <a:prstGeom prst="chevro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 Testing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77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4692</TotalTime>
  <Words>759</Words>
  <Application>Microsoft Office PowerPoint</Application>
  <PresentationFormat>Widescreen</PresentationFormat>
  <Paragraphs>219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Calibri</vt:lpstr>
      <vt:lpstr>Calibri Light</vt:lpstr>
      <vt:lpstr>Segoe Print</vt:lpstr>
      <vt:lpstr>Segoe UI</vt:lpstr>
      <vt:lpstr>Segoe UI Light</vt:lpstr>
      <vt:lpstr>Wingdings 2</vt:lpstr>
      <vt:lpstr>Wingdings 3</vt:lpstr>
      <vt:lpstr>HDOfficeLightV0</vt:lpstr>
      <vt:lpstr>1_HDOfficeLightV0</vt:lpstr>
      <vt:lpstr>2_HDOfficeLightV0</vt:lpstr>
      <vt:lpstr>Office Theme</vt:lpstr>
      <vt:lpstr>Lessons Learned From Agile Quality Assurance In Scrum</vt:lpstr>
      <vt:lpstr>Product Quality The conceptual structure of an application to software testing</vt:lpstr>
      <vt:lpstr>Product Quality  Software components and their testing</vt:lpstr>
      <vt:lpstr>Product Quality  Software components and their testing</vt:lpstr>
      <vt:lpstr>Product Quality  Perform “System Testing” to test the entire application</vt:lpstr>
      <vt:lpstr>Product Quality  Demonstrate how we performed those types of testing</vt:lpstr>
      <vt:lpstr>Product Quality  Demonstrate how we performed those types of testing</vt:lpstr>
      <vt:lpstr>Product Quality  Demonstrate how we performed those types of testing</vt:lpstr>
      <vt:lpstr>Product Quality  Demonstrate how we performed those types of testing</vt:lpstr>
      <vt:lpstr>Code Quality  Code review</vt:lpstr>
      <vt:lpstr>The conceptual structure of an application to software testing</vt:lpstr>
      <vt:lpstr>The conceptual structure of an application to software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 From Agile Quality Assurance In Scrum</dc:title>
  <dc:creator>Liep Nguyen</dc:creator>
  <cp:lastModifiedBy>Liep Nguyen</cp:lastModifiedBy>
  <cp:revision>215</cp:revision>
  <dcterms:created xsi:type="dcterms:W3CDTF">2015-05-31T04:40:56Z</dcterms:created>
  <dcterms:modified xsi:type="dcterms:W3CDTF">2015-06-25T10:16:48Z</dcterms:modified>
</cp:coreProperties>
</file>