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88" r:id="rId2"/>
    <p:sldId id="282" r:id="rId3"/>
    <p:sldId id="283" r:id="rId4"/>
    <p:sldId id="289" r:id="rId5"/>
    <p:sldId id="291" r:id="rId6"/>
    <p:sldId id="290" r:id="rId7"/>
    <p:sldId id="292" r:id="rId8"/>
    <p:sldId id="293" r:id="rId9"/>
    <p:sldId id="294" r:id="rId10"/>
    <p:sldId id="296" r:id="rId11"/>
    <p:sldId id="295" r:id="rId12"/>
    <p:sldId id="299" r:id="rId13"/>
    <p:sldId id="297" r:id="rId14"/>
    <p:sldId id="300" r:id="rId15"/>
    <p:sldId id="298" r:id="rId16"/>
    <p:sldId id="301" r:id="rId17"/>
    <p:sldId id="302" r:id="rId18"/>
    <p:sldId id="284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485B7D"/>
    <a:srgbClr val="29406A"/>
    <a:srgbClr val="FFCC00"/>
    <a:srgbClr val="7E8AA0"/>
    <a:srgbClr val="A686BE"/>
    <a:srgbClr val="BFAECC"/>
    <a:srgbClr val="BA3E9F"/>
    <a:srgbClr val="D9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4" autoAdjust="0"/>
    <p:restoredTop sz="92394" autoAdjust="0"/>
  </p:normalViewPr>
  <p:slideViewPr>
    <p:cSldViewPr snapToGrid="0">
      <p:cViewPr>
        <p:scale>
          <a:sx n="100" d="100"/>
          <a:sy n="100" d="100"/>
        </p:scale>
        <p:origin x="10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326B-DD9B-4637-8373-2D89CD9854B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81C-C18C-4279-ABBC-A4F7CB56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-외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C7B0A1-BFE8-474B-A680-690C1DCCFCA1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5" name="그림 4" descr="표지판이(가) 표시된 사진&#10;&#10;자동 생성된 설명">
              <a:extLst>
                <a:ext uri="{FF2B5EF4-FFF2-40B4-BE49-F238E27FC236}">
                  <a16:creationId xmlns:a16="http://schemas.microsoft.com/office/drawing/2014/main" id="{CA432010-9C4F-4213-A7FC-4F99AD987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6" name="그림 5" descr="표지판이(가) 표시된 사진&#10;&#10;자동 생성된 설명">
              <a:extLst>
                <a:ext uri="{FF2B5EF4-FFF2-40B4-BE49-F238E27FC236}">
                  <a16:creationId xmlns:a16="http://schemas.microsoft.com/office/drawing/2014/main" id="{E60601AA-4499-46CB-8B3F-0BE4696F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F08BCB-E837-4115-8AAA-D2037DC1444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63" y="1311214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99000" y="3787379"/>
            <a:ext cx="3784120" cy="107950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</p:spTree>
    <p:extLst>
      <p:ext uri="{BB962C8B-B14F-4D97-AF65-F5344CB8AC3E}">
        <p14:creationId xmlns:p14="http://schemas.microsoft.com/office/powerpoint/2010/main" val="7431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-내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6" y="1311214"/>
            <a:ext cx="9989128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3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6817B-3EB9-4AC3-9F00-1928D5D9060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0" name="그림 19" descr="표지판이(가) 표시된 사진&#10;&#10;자동 생성된 설명">
              <a:extLst>
                <a:ext uri="{FF2B5EF4-FFF2-40B4-BE49-F238E27FC236}">
                  <a16:creationId xmlns:a16="http://schemas.microsoft.com/office/drawing/2014/main" id="{870CDE2D-E32E-4442-BCA4-38628F5A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1" name="그림 20" descr="표지판이(가) 표시된 사진&#10;&#10;자동 생성된 설명">
              <a:extLst>
                <a:ext uri="{FF2B5EF4-FFF2-40B4-BE49-F238E27FC236}">
                  <a16:creationId xmlns:a16="http://schemas.microsoft.com/office/drawing/2014/main" id="{89E0A5C2-FD67-4DAA-9364-FE5025A2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381541-5F81-499A-A9B6-74B0E6603DFF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54129EE-BB08-4153-AA14-FA5F4B0B12E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01436" y="2351181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0B5896E-18B0-444E-998B-DD1F34C0F8C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763455" y="2351181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-내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133672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6" y="1376697"/>
            <a:ext cx="9989128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3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6817B-3EB9-4AC3-9F00-1928D5D90605}"/>
              </a:ext>
            </a:extLst>
          </p:cNvPr>
          <p:cNvGrpSpPr/>
          <p:nvPr userDrawn="1"/>
        </p:nvGrpSpPr>
        <p:grpSpPr>
          <a:xfrm>
            <a:off x="5321474" y="3263719"/>
            <a:ext cx="1549052" cy="1285082"/>
            <a:chOff x="5124687" y="2997246"/>
            <a:chExt cx="1750597" cy="1452282"/>
          </a:xfrm>
        </p:grpSpPr>
        <p:pic>
          <p:nvPicPr>
            <p:cNvPr id="20" name="그림 19" descr="표지판이(가) 표시된 사진&#10;&#10;자동 생성된 설명">
              <a:extLst>
                <a:ext uri="{FF2B5EF4-FFF2-40B4-BE49-F238E27FC236}">
                  <a16:creationId xmlns:a16="http://schemas.microsoft.com/office/drawing/2014/main" id="{870CDE2D-E32E-4442-BCA4-38628F5A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1" name="그림 20" descr="표지판이(가) 표시된 사진&#10;&#10;자동 생성된 설명">
              <a:extLst>
                <a:ext uri="{FF2B5EF4-FFF2-40B4-BE49-F238E27FC236}">
                  <a16:creationId xmlns:a16="http://schemas.microsoft.com/office/drawing/2014/main" id="{89E0A5C2-FD67-4DAA-9364-FE5025A2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381541-5F81-499A-A9B6-74B0E6603DFF}"/>
              </a:ext>
            </a:extLst>
          </p:cNvPr>
          <p:cNvSpPr txBox="1"/>
          <p:nvPr userDrawn="1"/>
        </p:nvSpPr>
        <p:spPr>
          <a:xfrm>
            <a:off x="4193001" y="4616856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F7015F14-8E1C-493F-A82F-3E2FF45332E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01436" y="1969184"/>
            <a:ext cx="998912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8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64BF2337-20F6-4814-977D-A3926B156B7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01436" y="2396897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641D4868-CC52-46CD-BF91-B027A9D1F77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763455" y="2396897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2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CONTENTS</a:t>
            </a:r>
          </a:p>
        </p:txBody>
      </p:sp>
      <p:pic>
        <p:nvPicPr>
          <p:cNvPr id="4" name="Picture 9" descr="H:\블로그\20151201 ppt\idea14.png">
            <a:extLst>
              <a:ext uri="{FF2B5EF4-FFF2-40B4-BE49-F238E27FC236}">
                <a16:creationId xmlns:a16="http://schemas.microsoft.com/office/drawing/2014/main" id="{CC782E16-4D5A-4BCC-8516-1CD8882A4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2934596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:\블로그\20151201 ppt\three115 (1).png">
            <a:extLst>
              <a:ext uri="{FF2B5EF4-FFF2-40B4-BE49-F238E27FC236}">
                <a16:creationId xmlns:a16="http://schemas.microsoft.com/office/drawing/2014/main" id="{1BD66456-AE52-4E35-AE69-14D45BB81D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3485809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:\블로그\20151201 ppt\smartphones17.png">
            <a:extLst>
              <a:ext uri="{FF2B5EF4-FFF2-40B4-BE49-F238E27FC236}">
                <a16:creationId xmlns:a16="http://schemas.microsoft.com/office/drawing/2014/main" id="{6CCA11A3-1821-40FF-9416-089C102CA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1832170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블로그\20151201 ppt\calendar159.png">
            <a:extLst>
              <a:ext uri="{FF2B5EF4-FFF2-40B4-BE49-F238E27FC236}">
                <a16:creationId xmlns:a16="http://schemas.microsoft.com/office/drawing/2014/main" id="{498CF422-5222-40F3-A435-00BF6A076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5690664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:\블로그\20151201 ppt\calculator69.png">
            <a:extLst>
              <a:ext uri="{FF2B5EF4-FFF2-40B4-BE49-F238E27FC236}">
                <a16:creationId xmlns:a16="http://schemas.microsoft.com/office/drawing/2014/main" id="{F0FC39F2-1FD6-4F03-B555-93E1FFD49B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5139448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H:\블로그\20151201 ppt\envelope14.png">
            <a:extLst>
              <a:ext uri="{FF2B5EF4-FFF2-40B4-BE49-F238E27FC236}">
                <a16:creationId xmlns:a16="http://schemas.microsoft.com/office/drawing/2014/main" id="{23158729-5DA4-4E64-AE4D-C23AA286E0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4588235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:\블로그\20151201 ppt\camera153.png">
            <a:extLst>
              <a:ext uri="{FF2B5EF4-FFF2-40B4-BE49-F238E27FC236}">
                <a16:creationId xmlns:a16="http://schemas.microsoft.com/office/drawing/2014/main" id="{9605BA0E-F1FE-4697-A964-9376C42E55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4037022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블로그\20151201 ppt\pc6.png">
            <a:extLst>
              <a:ext uri="{FF2B5EF4-FFF2-40B4-BE49-F238E27FC236}">
                <a16:creationId xmlns:a16="http://schemas.microsoft.com/office/drawing/2014/main" id="{AB9CC822-A9AA-469B-9253-0B2D8060A5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2383383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12B9376-0AFF-4639-A123-6B01EB26A5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55698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27509DB-BAB0-4926-B540-A7E9766394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222" y="1782792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Content#1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FD756441-E077-4D5D-8652-68A3F69056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38222" y="2334005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Content#2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A1A86B7-FEC5-48F3-8C94-841142E9A8C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738222" y="2885218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Content#3</a:t>
            </a:r>
            <a:endParaRPr lang="ko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0EBCF4E-7E2D-4790-AC85-D6F00F7BB73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738222" y="3436431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Content#4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FCC7575-E328-40AB-A358-E063D2D21AC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738222" y="3987644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Content#5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7F96D3A-3310-46D8-A2DA-C616315CB75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38222" y="4538857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Content#6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DB47CBE-BC23-4C61-9242-85B9F7B89DA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738222" y="5090070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Content#7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D4AA189-3910-4C87-8E15-503D1C116D8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738222" y="5641286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Content#8</a:t>
            </a:r>
            <a:endParaRPr lang="ko-KR" altLang="en-US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2F8CE0F-EA2D-4FB1-8D79-91CE32066F9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2044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58716BA-CEE6-43DD-921A-424916DA714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67">
            <a:extLst>
              <a:ext uri="{FF2B5EF4-FFF2-40B4-BE49-F238E27FC236}">
                <a16:creationId xmlns:a16="http://schemas.microsoft.com/office/drawing/2014/main" id="{5DB72E38-149F-40EA-A02E-C644604F1609}"/>
              </a:ext>
            </a:extLst>
          </p:cNvPr>
          <p:cNvSpPr/>
          <p:nvPr userDrawn="1"/>
        </p:nvSpPr>
        <p:spPr>
          <a:xfrm>
            <a:off x="667110" y="2065525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01A3F5-FED8-4103-BC17-75999488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63" y="2116346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CAA3768-BE8B-454F-81D1-84E8C408C6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제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CAA3768-BE8B-454F-81D1-84E8C408C6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7" name="모서리가 둥근 직사각형 67">
            <a:extLst>
              <a:ext uri="{FF2B5EF4-FFF2-40B4-BE49-F238E27FC236}">
                <a16:creationId xmlns:a16="http://schemas.microsoft.com/office/drawing/2014/main" id="{DCDA2086-D9AB-4C54-8576-0533744E3440}"/>
              </a:ext>
            </a:extLst>
          </p:cNvPr>
          <p:cNvSpPr/>
          <p:nvPr userDrawn="1"/>
        </p:nvSpPr>
        <p:spPr>
          <a:xfrm>
            <a:off x="667110" y="2083357"/>
            <a:ext cx="10857780" cy="1133672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C85B0E6-DD81-44D9-8D0A-5D0F3C09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251" y="2199661"/>
            <a:ext cx="9839498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D72EB21-8337-4C49-ABB5-31F94A82CF8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76251" y="2792148"/>
            <a:ext cx="983949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</p:spTree>
    <p:extLst>
      <p:ext uri="{BB962C8B-B14F-4D97-AF65-F5344CB8AC3E}">
        <p14:creationId xmlns:p14="http://schemas.microsoft.com/office/powerpoint/2010/main" val="22958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999931-9C46-4798-8D0B-769E4C55A301}"/>
              </a:ext>
            </a:extLst>
          </p:cNvPr>
          <p:cNvSpPr/>
          <p:nvPr userDrawn="1"/>
        </p:nvSpPr>
        <p:spPr>
          <a:xfrm>
            <a:off x="0" y="6537365"/>
            <a:ext cx="12192000" cy="3206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슬라이드 번호 개체 틀 7">
            <a:extLst>
              <a:ext uri="{FF2B5EF4-FFF2-40B4-BE49-F238E27FC236}">
                <a16:creationId xmlns:a16="http://schemas.microsoft.com/office/drawing/2014/main" id="{E8AC9777-127F-4C0D-BDA0-D01F60C75303}"/>
              </a:ext>
            </a:extLst>
          </p:cNvPr>
          <p:cNvSpPr txBox="1">
            <a:spLocks/>
          </p:cNvSpPr>
          <p:nvPr userDrawn="1"/>
        </p:nvSpPr>
        <p:spPr>
          <a:xfrm>
            <a:off x="11445875" y="6581490"/>
            <a:ext cx="562149" cy="228779"/>
          </a:xfrm>
          <a:prstGeom prst="parallelogram">
            <a:avLst>
              <a:gd name="adj" fmla="val 38406"/>
            </a:avLst>
          </a:prstGeom>
          <a:solidFill>
            <a:srgbClr val="7E8AA0"/>
          </a:solidFill>
        </p:spPr>
        <p:txBody>
          <a:bodyPr wrap="square" tIns="0" bIns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DF7836-E6E9-4EFF-995A-5630EC5FB7E8}" type="slidenum">
              <a:rPr lang="ko-KR" altLang="en-US" sz="1050" b="1" smtClean="0">
                <a:solidFill>
                  <a:schemeClr val="accent5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5F5BB-D32D-40AA-847D-101CA91BB3FE}"/>
              </a:ext>
            </a:extLst>
          </p:cNvPr>
          <p:cNvSpPr txBox="1"/>
          <p:nvPr userDrawn="1"/>
        </p:nvSpPr>
        <p:spPr>
          <a:xfrm>
            <a:off x="1" y="6580920"/>
            <a:ext cx="3225800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2020</a:t>
            </a:r>
            <a:endParaRPr lang="ko-KR" altLang="en-US" sz="1100" b="1" i="0" u="none" dirty="0">
              <a:solidFill>
                <a:srgbClr val="D91E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38D36-BD34-44C4-A83F-35EA46201B24}"/>
              </a:ext>
            </a:extLst>
          </p:cNvPr>
          <p:cNvSpPr txBox="1"/>
          <p:nvPr userDrawn="1"/>
        </p:nvSpPr>
        <p:spPr>
          <a:xfrm>
            <a:off x="9880651" y="6625551"/>
            <a:ext cx="1603324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Be</a:t>
            </a:r>
            <a:r>
              <a:rPr lang="ko-KR" altLang="en-US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Crazy ZZO~~M!!</a:t>
            </a:r>
            <a:endParaRPr lang="ko-KR" altLang="en-US" sz="1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8429F0E-59C3-43A7-AE11-16D776E3E82B}"/>
              </a:ext>
            </a:extLst>
          </p:cNvPr>
          <p:cNvSpPr/>
          <p:nvPr userDrawn="1"/>
        </p:nvSpPr>
        <p:spPr>
          <a:xfrm>
            <a:off x="0" y="1"/>
            <a:ext cx="12192000" cy="879230"/>
          </a:xfrm>
          <a:prstGeom prst="flowChartDocumen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8" y="177564"/>
            <a:ext cx="8153401" cy="387798"/>
          </a:xfrm>
          <a:prstGeom prst="rect">
            <a:avLst/>
          </a:prstGeom>
        </p:spPr>
        <p:txBody>
          <a:bodyPr vert="horz" lIns="91440" tIns="0" rIns="91440" bIns="0" rtlCol="0" anchor="ctr">
            <a:spAutoFit/>
          </a:bodyPr>
          <a:lstStyle>
            <a:lvl1pPr>
              <a:defRPr sz="28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11815937" cy="520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8" name="그림 17" descr="표지판이(가) 표시된 사진&#10;&#10;자동 생성된 설명">
            <a:extLst>
              <a:ext uri="{FF2B5EF4-FFF2-40B4-BE49-F238E27FC236}">
                <a16:creationId xmlns:a16="http://schemas.microsoft.com/office/drawing/2014/main" id="{332BA4DE-A082-43C6-9F15-786CEDE9DC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69014"/>
            <a:ext cx="678228" cy="561124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3097EF4-F429-40B0-9005-16505A14E16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93838" y="602270"/>
            <a:ext cx="10515600" cy="138499"/>
          </a:xfrm>
          <a:prstGeom prst="rect">
            <a:avLst/>
          </a:prstGeom>
        </p:spPr>
        <p:txBody>
          <a:bodyPr vert="horz" lIns="91440" tIns="0" rIns="91440" bIns="0" rtlCol="0">
            <a:spAutoFit/>
          </a:bodyPr>
          <a:lstStyle>
            <a:lvl1pPr marL="0" indent="0">
              <a:buNone/>
              <a:defRPr sz="1000" b="1" baseline="0">
                <a:solidFill>
                  <a:srgbClr val="FFFF99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마스터 제목에 대한 부가 설명 편집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575F001-29BE-4BA9-B900-C2A746739401}"/>
              </a:ext>
            </a:extLst>
          </p:cNvPr>
          <p:cNvSpPr/>
          <p:nvPr userDrawn="1"/>
        </p:nvSpPr>
        <p:spPr>
          <a:xfrm>
            <a:off x="206836" y="147209"/>
            <a:ext cx="162442" cy="608611"/>
          </a:xfrm>
          <a:prstGeom prst="flowChartProcess">
            <a:avLst/>
          </a:prstGeom>
          <a:solidFill>
            <a:srgbClr val="7E8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34784BA0-5E80-4933-A0D3-AA89C146D321}"/>
              </a:ext>
            </a:extLst>
          </p:cNvPr>
          <p:cNvSpPr/>
          <p:nvPr userDrawn="1"/>
        </p:nvSpPr>
        <p:spPr>
          <a:xfrm>
            <a:off x="411990" y="147209"/>
            <a:ext cx="45719" cy="608611"/>
          </a:xfrm>
          <a:prstGeom prst="flowChartProcess">
            <a:avLst/>
          </a:prstGeom>
          <a:solidFill>
            <a:srgbClr val="7E8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7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1" userDrawn="1">
          <p15:clr>
            <a:srgbClr val="FBAE40"/>
          </p15:clr>
        </p15:guide>
        <p15:guide id="4" pos="75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Appendix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C5BB62F-897C-46C7-8ACC-C163AA56326F}"/>
              </a:ext>
            </a:extLst>
          </p:cNvPr>
          <p:cNvSpPr>
            <a:spLocks/>
          </p:cNvSpPr>
          <p:nvPr userDrawn="1"/>
        </p:nvSpPr>
        <p:spPr bwMode="auto">
          <a:xfrm>
            <a:off x="4433728" y="828135"/>
            <a:ext cx="383713" cy="3401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91484CC-79DA-4924-8D8B-D2C9351961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651" y="1679275"/>
            <a:ext cx="11074698" cy="462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9875" indent="-269875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D40EA64-ACCD-4DF2-BEF4-3F7845A2EC62}"/>
              </a:ext>
            </a:extLst>
          </p:cNvPr>
          <p:cNvSpPr>
            <a:spLocks/>
          </p:cNvSpPr>
          <p:nvPr userDrawn="1"/>
        </p:nvSpPr>
        <p:spPr bwMode="auto">
          <a:xfrm>
            <a:off x="7374561" y="828135"/>
            <a:ext cx="383713" cy="3401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54918BD-9042-4E14-A5DB-D21DCDEFF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5F3DA1D-E7F3-4A9A-891F-EA34F7D33E92}"/>
              </a:ext>
            </a:extLst>
          </p:cNvPr>
          <p:cNvSpPr txBox="1"/>
          <p:nvPr userDrawn="1"/>
        </p:nvSpPr>
        <p:spPr>
          <a:xfrm>
            <a:off x="2516702" y="2018399"/>
            <a:ext cx="7158596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spc="-100" baseline="0" dirty="0">
                <a:solidFill>
                  <a:prstClr val="white"/>
                </a:solidFill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Thank you</a:t>
            </a:r>
            <a:endParaRPr lang="ko-KR" altLang="en-US" sz="7200" b="1" spc="-100" baseline="0" dirty="0">
              <a:solidFill>
                <a:prstClr val="white"/>
              </a:solidFill>
              <a:latin typeface="Arial Black" panose="020B0A04020102020204" pitchFamily="34" charset="0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9" name="그래픽 28" descr="악수">
            <a:extLst>
              <a:ext uri="{FF2B5EF4-FFF2-40B4-BE49-F238E27FC236}">
                <a16:creationId xmlns:a16="http://schemas.microsoft.com/office/drawing/2014/main" id="{B929F671-0DE5-4FD4-8432-3442766E9E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535" y="3750875"/>
            <a:ext cx="1604930" cy="1604930"/>
          </a:xfrm>
          <a:prstGeom prst="rect">
            <a:avLst/>
          </a:prstGeom>
        </p:spPr>
      </p:pic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D974BAC-B1D4-4A07-99BF-C970708578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8" r:id="rId3"/>
    <p:sldLayoutId id="2147483672" r:id="rId4"/>
    <p:sldLayoutId id="2147483677" r:id="rId5"/>
    <p:sldLayoutId id="2147483679" r:id="rId6"/>
    <p:sldLayoutId id="2147483674" r:id="rId7"/>
    <p:sldLayoutId id="2147483676" r:id="rId8"/>
    <p:sldLayoutId id="2147483675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circuits.com/technical-articles/how-to-use-i-q-signals-to-design-a-robust-fsk-decoder/" TargetMode="External"/><Relationship Id="rId2" Type="http://schemas.openxmlformats.org/officeDocument/2006/relationships/hyperlink" Target="https://www.allaboutcircuits.com/technical-articles/digital-signal-processing-in-scilab-how-to-decode-an-fsk-signal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llaboutcircuits.com/technical-articles/understanding-phase-misalignment-in-fsk-decod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EAB92A7-C39E-49A1-AA38-1BD632EC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pen MPP2.0 IC:</a:t>
            </a:r>
            <a:br>
              <a:rPr lang="en-US" altLang="ko-KR" dirty="0"/>
            </a:br>
            <a:r>
              <a:rPr lang="en-US" altLang="ko-KR" sz="2400" dirty="0"/>
              <a:t>Pen signal decoding scheme based on Offsets calculation</a:t>
            </a:r>
            <a:endParaRPr lang="ko-KR" altLang="en-US" sz="24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D957C0C-0516-459C-A669-05FB78335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mducng</a:t>
            </a:r>
            <a:r>
              <a:rPr lang="en-US" altLang="ko-KR" dirty="0"/>
              <a:t>, G2touch </a:t>
            </a:r>
            <a:r>
              <a:rPr lang="ko-KR" altLang="en-US" dirty="0"/>
              <a:t>개발센터</a:t>
            </a:r>
          </a:p>
          <a:p>
            <a:r>
              <a:rPr lang="en-US" altLang="ko-KR" dirty="0"/>
              <a:t>2020. 11. 6.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6258DE-0E6A-4BFF-8792-60684BD10B31}"/>
              </a:ext>
            </a:extLst>
          </p:cNvPr>
          <p:cNvSpPr/>
          <p:nvPr/>
        </p:nvSpPr>
        <p:spPr>
          <a:xfrm>
            <a:off x="5570381" y="5126427"/>
            <a:ext cx="6270548" cy="1415512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귀사에서 요청하신 본 기술자료는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 ?????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 과제의 </a:t>
            </a:r>
            <a:r>
              <a:rPr lang="ko-KR" altLang="en-US" sz="1100" b="1" dirty="0">
                <a:latin typeface="+mj-lt"/>
                <a:ea typeface="맑은 고딕" panose="020B0503020000020004" pitchFamily="50" charset="-127"/>
              </a:rPr>
              <a:t>소개를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 위한 목적의 범위에서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 ???</a:t>
            </a:r>
            <a:r>
              <a:rPr lang="ko-KR" altLang="en-US" sz="1100" b="1" dirty="0">
                <a:latin typeface="+mj-lt"/>
                <a:ea typeface="맑은 고딕" panose="020B0503020000020004" pitchFamily="50" charset="-127"/>
              </a:rPr>
              <a:t>사와 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G2touch 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사이의 미팅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회의에 한정하여 그 회의 장소에서 허용된 참가자 사이의 목적 달성을 위한 리뷰의 범위에서만 사용되는 것에 동의합니다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. </a:t>
            </a:r>
            <a:endParaRPr lang="ko-KR" altLang="ko-KR" sz="1100" b="1" dirty="0">
              <a:latin typeface="+mj-lt"/>
              <a:ea typeface="맑은 고딕" panose="020B0503020000020004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그 이외의 장소에서 허용된 목적 및 기술자료제공 회사와 합의된 사용범위를 벗어나 제공될 수 없으며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기술자료제공회사는 이러한 목적 및 사용범위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장소가 준수되는 것을 조건으로 하여 기술자료를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 ???</a:t>
            </a:r>
            <a:r>
              <a:rPr lang="ko-KR" altLang="ko-KR" sz="1100" b="1" dirty="0">
                <a:latin typeface="+mj-lt"/>
                <a:ea typeface="맑은 고딕" panose="020B0503020000020004" pitchFamily="50" charset="-127"/>
              </a:rPr>
              <a:t>사에 제공합니다</a:t>
            </a:r>
            <a:r>
              <a:rPr lang="en-US" altLang="ko-KR" sz="1100" b="1" dirty="0">
                <a:latin typeface="+mj-lt"/>
                <a:ea typeface="맑은 고딕" panose="020B0503020000020004" pitchFamily="50" charset="-127"/>
              </a:rPr>
              <a:t>.  </a:t>
            </a:r>
            <a:endParaRPr lang="ko-KR" altLang="ko-KR" sz="1100" b="1" dirty="0"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6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2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00FD-8710-4564-B389-0C0A58F7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11815937" cy="1769613"/>
          </a:xfrm>
        </p:spPr>
        <p:txBody>
          <a:bodyPr/>
          <a:lstStyle/>
          <a:p>
            <a:r>
              <a:rPr lang="en-US" altLang="ko-KR" dirty="0"/>
              <a:t>Simulation of Ring pressure signal: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CA2FC-27C5-4FA6-AAE2-3DABF3DB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488" y="1092869"/>
            <a:ext cx="5657150" cy="6055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29C14C-0F91-490C-AD7C-C76B52AB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43" y="1781175"/>
            <a:ext cx="7763895" cy="469469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3821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3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2100FD-8710-4564-B389-0C0A58F75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89" y="1092869"/>
                <a:ext cx="3875086" cy="5276106"/>
              </a:xfrm>
            </p:spPr>
            <p:txBody>
              <a:bodyPr/>
              <a:lstStyle/>
              <a:p>
                <a:r>
                  <a:rPr lang="en-US" altLang="ko-KR" dirty="0"/>
                  <a:t>Comparison the offset of two different signals:</a:t>
                </a:r>
              </a:p>
              <a:p>
                <a:pPr lvl="1"/>
                <a:r>
                  <a:rPr lang="en-US" altLang="ko-KR" sz="1400" dirty="0"/>
                  <a:t>Same frequencies: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Different amplitudes</a:t>
                </a:r>
              </a:p>
              <a:p>
                <a:pPr lvl="1"/>
                <a:r>
                  <a:rPr lang="en-US" altLang="ko-KR" sz="1400" dirty="0"/>
                  <a:t>Signal 2 has </a:t>
                </a:r>
                <a:r>
                  <a:rPr lang="en-US" altLang="ko-KR" sz="1400" dirty="0">
                    <a:highlight>
                      <a:srgbClr val="FFFF00"/>
                    </a:highlight>
                  </a:rPr>
                  <a:t>DC value</a:t>
                </a:r>
              </a:p>
              <a:p>
                <a:pPr marL="457200" lvl="1" indent="0">
                  <a:buNone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400" dirty="0">
                    <a:highlight>
                      <a:srgbClr val="FFFF00"/>
                    </a:highlight>
                  </a:rPr>
                  <a:t>DC value</a:t>
                </a:r>
                <a:r>
                  <a:rPr lang="en-US" altLang="ko-KR" sz="1400" dirty="0"/>
                  <a:t> in signal 2 no influence to result offset.</a:t>
                </a:r>
              </a:p>
              <a:p>
                <a:pPr marL="457200" lvl="1" indent="0">
                  <a:buNone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 Signal with lager amplitude will have larger result offset.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2100FD-8710-4564-B389-0C0A58F75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89" y="1092869"/>
                <a:ext cx="3875086" cy="5276106"/>
              </a:xfrm>
              <a:blipFill>
                <a:blip r:embed="rId2"/>
                <a:stretch>
                  <a:fillRect l="-1102" t="-1155" r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95BC968-4A42-4E8B-9339-94E0AA47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14" y="1340153"/>
            <a:ext cx="8009625" cy="47815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894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 pressure levels in MPP2.0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4903787" cy="5208285"/>
          </a:xfrm>
        </p:spPr>
        <p:txBody>
          <a:bodyPr/>
          <a:lstStyle/>
          <a:p>
            <a:r>
              <a:rPr lang="en-US" altLang="ko-KR" dirty="0"/>
              <a:t>Position of Ring pressure in MPP2.0 signal</a:t>
            </a:r>
          </a:p>
          <a:p>
            <a:pPr lvl="1"/>
            <a:r>
              <a:rPr lang="en-US" altLang="ko-KR" dirty="0"/>
              <a:t>Frequencies and Timing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33FD52-1E16-4E3A-88B9-C846CD7B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7" y="890704"/>
            <a:ext cx="4739797" cy="5612614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1CD9DD3-2BBF-46ED-8B19-9F7C87DB48D3}"/>
              </a:ext>
            </a:extLst>
          </p:cNvPr>
          <p:cNvGrpSpPr/>
          <p:nvPr/>
        </p:nvGrpSpPr>
        <p:grpSpPr>
          <a:xfrm>
            <a:off x="474788" y="2935224"/>
            <a:ext cx="6066511" cy="3466514"/>
            <a:chOff x="297713" y="2270703"/>
            <a:chExt cx="6798414" cy="40304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8ABABE-437D-46F8-AC85-A085DD54C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713" y="2270703"/>
              <a:ext cx="6798414" cy="4030451"/>
            </a:xfrm>
            <a:prstGeom prst="rect">
              <a:avLst/>
            </a:prstGeom>
            <a:ln w="6350">
              <a:solidFill>
                <a:srgbClr val="FF0000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36F10D-24B8-4D5C-B72A-B9C9AFA104E2}"/>
                </a:ext>
              </a:extLst>
            </p:cNvPr>
            <p:cNvSpPr/>
            <p:nvPr/>
          </p:nvSpPr>
          <p:spPr>
            <a:xfrm>
              <a:off x="3884738" y="2298135"/>
              <a:ext cx="6667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A9DD28-46C9-4369-8581-102DDED700FC}"/>
                </a:ext>
              </a:extLst>
            </p:cNvPr>
            <p:cNvSpPr/>
            <p:nvPr/>
          </p:nvSpPr>
          <p:spPr>
            <a:xfrm>
              <a:off x="3881690" y="3666687"/>
              <a:ext cx="6667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FF45B4-34D9-487F-A898-6DEC749A67CB}"/>
              </a:ext>
            </a:extLst>
          </p:cNvPr>
          <p:cNvGrpSpPr/>
          <p:nvPr/>
        </p:nvGrpSpPr>
        <p:grpSpPr>
          <a:xfrm>
            <a:off x="474788" y="1930556"/>
            <a:ext cx="5210747" cy="856291"/>
            <a:chOff x="902669" y="1941427"/>
            <a:chExt cx="5210747" cy="8562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5361AF-7BAB-436F-B963-2119D915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669" y="1955835"/>
              <a:ext cx="5210747" cy="84188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ABA8A1-EB7E-44D2-8528-398D0528ED4B}"/>
                </a:ext>
              </a:extLst>
            </p:cNvPr>
            <p:cNvSpPr/>
            <p:nvPr/>
          </p:nvSpPr>
          <p:spPr>
            <a:xfrm>
              <a:off x="3328416" y="1941427"/>
              <a:ext cx="649224" cy="4480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55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4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2100FD-8710-4564-B389-0C0A58F75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89" y="1092869"/>
                <a:ext cx="6446836" cy="5276106"/>
              </a:xfrm>
            </p:spPr>
            <p:txBody>
              <a:bodyPr/>
              <a:lstStyle/>
              <a:p>
                <a:r>
                  <a:rPr lang="en-US" altLang="ko-KR" dirty="0"/>
                  <a:t>256 levels of pressure:</a:t>
                </a:r>
              </a:p>
              <a:p>
                <a:pPr lvl="1"/>
                <a:r>
                  <a:rPr lang="en-US" altLang="ko-KR" dirty="0"/>
                  <a:t>Choose a base frequency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=37,500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Calculate offsets for 256 frequency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2100FD-8710-4564-B389-0C0A58F75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89" y="1092869"/>
                <a:ext cx="6446836" cy="5276106"/>
              </a:xfrm>
              <a:blipFill>
                <a:blip r:embed="rId2"/>
                <a:stretch>
                  <a:fillRect l="-662" t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1F4499-5AFC-4F17-BDC0-5B5BFA36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923998"/>
            <a:ext cx="4646611" cy="55234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4484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LF in MPP2.0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4903787" cy="5208285"/>
          </a:xfrm>
        </p:spPr>
        <p:txBody>
          <a:bodyPr/>
          <a:lstStyle/>
          <a:p>
            <a:r>
              <a:rPr lang="en-US" altLang="ko-KR" dirty="0"/>
              <a:t>Phase shift keying modulation:</a:t>
            </a:r>
          </a:p>
          <a:p>
            <a:pPr lvl="1"/>
            <a:r>
              <a:rPr lang="en-US" altLang="ko-KR" dirty="0"/>
              <a:t>ER: Eraser</a:t>
            </a:r>
          </a:p>
          <a:p>
            <a:pPr lvl="1"/>
            <a:r>
              <a:rPr lang="en-US" altLang="ko-KR" dirty="0"/>
              <a:t>RC: right click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9F1A6-1CAC-4DF3-A8DE-F8F6C9B62817}"/>
              </a:ext>
            </a:extLst>
          </p:cNvPr>
          <p:cNvGrpSpPr/>
          <p:nvPr/>
        </p:nvGrpSpPr>
        <p:grpSpPr>
          <a:xfrm>
            <a:off x="5933401" y="2049323"/>
            <a:ext cx="6066511" cy="3466514"/>
            <a:chOff x="297713" y="2270703"/>
            <a:chExt cx="6798414" cy="40304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88DDE9-3623-4F73-9A40-CF80DD92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713" y="2270703"/>
              <a:ext cx="6798414" cy="403045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B03082-39A8-4C09-ADF1-522D15444CAB}"/>
                </a:ext>
              </a:extLst>
            </p:cNvPr>
            <p:cNvSpPr/>
            <p:nvPr/>
          </p:nvSpPr>
          <p:spPr>
            <a:xfrm>
              <a:off x="1458657" y="2391056"/>
              <a:ext cx="6667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CE4BBF-EDA1-40B2-A561-3452A25D28A8}"/>
                </a:ext>
              </a:extLst>
            </p:cNvPr>
            <p:cNvSpPr/>
            <p:nvPr/>
          </p:nvSpPr>
          <p:spPr>
            <a:xfrm>
              <a:off x="1447983" y="3692280"/>
              <a:ext cx="6667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20AF09-5DF6-489A-B9D5-BDF686D09EAF}"/>
              </a:ext>
            </a:extLst>
          </p:cNvPr>
          <p:cNvGrpSpPr/>
          <p:nvPr/>
        </p:nvGrpSpPr>
        <p:grpSpPr>
          <a:xfrm>
            <a:off x="493838" y="3234101"/>
            <a:ext cx="5000624" cy="1039449"/>
            <a:chOff x="493838" y="3234101"/>
            <a:chExt cx="5000624" cy="10394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78E46F2-673E-4460-97A1-0E0CB3FDC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838" y="3291609"/>
              <a:ext cx="5000624" cy="98194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25A937-BA50-4134-A617-FE10D95EB1C2}"/>
                </a:ext>
              </a:extLst>
            </p:cNvPr>
            <p:cNvSpPr/>
            <p:nvPr/>
          </p:nvSpPr>
          <p:spPr>
            <a:xfrm>
              <a:off x="1905000" y="3234101"/>
              <a:ext cx="2000250" cy="4915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80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5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00FD-8710-4564-B389-0C0A58F7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9" y="1092869"/>
            <a:ext cx="3635255" cy="5276106"/>
          </a:xfrm>
        </p:spPr>
        <p:txBody>
          <a:bodyPr/>
          <a:lstStyle/>
          <a:p>
            <a:r>
              <a:rPr lang="en-US" altLang="ko-KR" dirty="0"/>
              <a:t>Phase shift keying modulation:</a:t>
            </a:r>
          </a:p>
          <a:p>
            <a:pPr lvl="1"/>
            <a:r>
              <a:rPr lang="en-US" altLang="ko-KR" dirty="0"/>
              <a:t>ER: Eraser</a:t>
            </a:r>
          </a:p>
          <a:p>
            <a:pPr lvl="1"/>
            <a:r>
              <a:rPr lang="en-US" altLang="ko-KR" dirty="0"/>
              <a:t>RC: right click</a:t>
            </a:r>
          </a:p>
          <a:p>
            <a:pPr lvl="1"/>
            <a:endParaRPr lang="en-US" altLang="ko-KR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B332A2-8EA7-432F-8C77-9B77F32407DC}"/>
              </a:ext>
            </a:extLst>
          </p:cNvPr>
          <p:cNvGrpSpPr/>
          <p:nvPr/>
        </p:nvGrpSpPr>
        <p:grpSpPr>
          <a:xfrm>
            <a:off x="7639050" y="887601"/>
            <a:ext cx="4360861" cy="5669119"/>
            <a:chOff x="7639050" y="887601"/>
            <a:chExt cx="4360861" cy="56691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1A0337-0EE6-4B93-9A43-741B87D5A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050" y="887601"/>
              <a:ext cx="4360861" cy="566911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2418EA-A83A-4354-9084-DB282F4C85D6}"/>
                </a:ext>
              </a:extLst>
            </p:cNvPr>
            <p:cNvSpPr txBox="1"/>
            <p:nvPr/>
          </p:nvSpPr>
          <p:spPr>
            <a:xfrm>
              <a:off x="11009438" y="5486400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2CB303-9B66-4FB0-BD4D-985C426AD362}"/>
                </a:ext>
              </a:extLst>
            </p:cNvPr>
            <p:cNvSpPr txBox="1"/>
            <p:nvPr/>
          </p:nvSpPr>
          <p:spPr>
            <a:xfrm>
              <a:off x="11009438" y="581789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48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Mixed signal in MPP2.0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5438245" cy="5208285"/>
          </a:xfrm>
        </p:spPr>
        <p:txBody>
          <a:bodyPr/>
          <a:lstStyle/>
          <a:p>
            <a:r>
              <a:rPr lang="en-US" altLang="ko-KR" dirty="0"/>
              <a:t>TIP + Ring mixed signal: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9F1A6-1CAC-4DF3-A8DE-F8F6C9B62817}"/>
              </a:ext>
            </a:extLst>
          </p:cNvPr>
          <p:cNvGrpSpPr/>
          <p:nvPr/>
        </p:nvGrpSpPr>
        <p:grpSpPr>
          <a:xfrm>
            <a:off x="5740400" y="2667390"/>
            <a:ext cx="6259512" cy="3466514"/>
            <a:chOff x="81427" y="2270703"/>
            <a:chExt cx="7014700" cy="40304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88DDE9-3623-4F73-9A40-CF80DD92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713" y="2270703"/>
              <a:ext cx="6798414" cy="403045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B03082-39A8-4C09-ADF1-522D15444CAB}"/>
                </a:ext>
              </a:extLst>
            </p:cNvPr>
            <p:cNvSpPr/>
            <p:nvPr/>
          </p:nvSpPr>
          <p:spPr>
            <a:xfrm>
              <a:off x="81427" y="2378535"/>
              <a:ext cx="5904729" cy="11812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65C1545-34AE-46F2-9B47-E737D9B2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01" y="893819"/>
            <a:ext cx="3704461" cy="159816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2BEEF38-530B-4414-9E9A-3CCCC1BBFFCA}"/>
              </a:ext>
            </a:extLst>
          </p:cNvPr>
          <p:cNvGrpSpPr/>
          <p:nvPr/>
        </p:nvGrpSpPr>
        <p:grpSpPr>
          <a:xfrm>
            <a:off x="192088" y="2548234"/>
            <a:ext cx="5209649" cy="1168634"/>
            <a:chOff x="192088" y="2548234"/>
            <a:chExt cx="5209649" cy="11686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E996584-2F95-4B50-B0D6-9AD0BFEDBD25}"/>
                </a:ext>
              </a:extLst>
            </p:cNvPr>
            <p:cNvGrpSpPr/>
            <p:nvPr/>
          </p:nvGrpSpPr>
          <p:grpSpPr>
            <a:xfrm>
              <a:off x="192088" y="2548234"/>
              <a:ext cx="5151561" cy="1168634"/>
              <a:chOff x="192088" y="2548234"/>
              <a:chExt cx="5151561" cy="116863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9F071C5-249C-49C1-9A7D-7AE03D965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88" y="2667390"/>
                <a:ext cx="5151561" cy="94191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702ECC-28A6-47C4-8D8C-CE9EE10834B5}"/>
                  </a:ext>
                </a:extLst>
              </p:cNvPr>
              <p:cNvSpPr/>
              <p:nvPr/>
            </p:nvSpPr>
            <p:spPr>
              <a:xfrm>
                <a:off x="2556934" y="2548234"/>
                <a:ext cx="736600" cy="11686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EFE2A3-8C40-4F4F-9AB3-DFD9D7038A69}"/>
                </a:ext>
              </a:extLst>
            </p:cNvPr>
            <p:cNvSpPr/>
            <p:nvPr/>
          </p:nvSpPr>
          <p:spPr>
            <a:xfrm>
              <a:off x="4665137" y="2548234"/>
              <a:ext cx="736600" cy="1168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11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6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00FD-8710-4564-B389-0C0A58F7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9" y="1092869"/>
            <a:ext cx="7321231" cy="3761071"/>
          </a:xfrm>
        </p:spPr>
        <p:txBody>
          <a:bodyPr/>
          <a:lstStyle/>
          <a:p>
            <a:r>
              <a:rPr lang="en-US" altLang="ko-KR" dirty="0"/>
              <a:t>Mixed signal with two frequencies</a:t>
            </a:r>
          </a:p>
          <a:p>
            <a:endParaRPr lang="en-US" altLang="ko-KR" dirty="0"/>
          </a:p>
          <a:p>
            <a:r>
              <a:rPr lang="en-US" altLang="ko-KR" dirty="0"/>
              <a:t>Three decoding symbols:</a:t>
            </a:r>
          </a:p>
          <a:p>
            <a:pPr lvl="1"/>
            <a:r>
              <a:rPr lang="en-US" altLang="ko-KR" dirty="0"/>
              <a:t>Decoding with two frequencies of mixed signal</a:t>
            </a:r>
          </a:p>
          <a:p>
            <a:pPr lvl="1"/>
            <a:r>
              <a:rPr lang="en-US" altLang="ko-KR" dirty="0"/>
              <a:t>Decoding with one another frequency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can determine 1 or 0 based on threshold level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D59EE-C386-4D58-BF47-03D3183C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381" y="838199"/>
            <a:ext cx="4226051" cy="5623997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F5675D-AAA5-4D6A-A719-40BC5E7DE811}"/>
              </a:ext>
            </a:extLst>
          </p:cNvPr>
          <p:cNvGrpSpPr/>
          <p:nvPr/>
        </p:nvGrpSpPr>
        <p:grpSpPr>
          <a:xfrm>
            <a:off x="1117969" y="4960183"/>
            <a:ext cx="6150269" cy="1502013"/>
            <a:chOff x="752209" y="2934183"/>
            <a:chExt cx="6150269" cy="1502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C27C44-3A63-4CE8-AAE9-75FFD71D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209" y="2934183"/>
              <a:ext cx="6150269" cy="79673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1E709CA-0B7D-49F1-8822-9CE04E91D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209" y="3930769"/>
              <a:ext cx="5130431" cy="50542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7905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D327C87-69F9-401C-85D0-FAA6A1E3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>
                <a:hlinkClick r:id="rId2"/>
              </a:rPr>
              <a:t>https://www.allaboutcircuits.com/technical-articles/digital-signal-processing-in-scilab-how-to-decode-an-fsk-signal/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>
                <a:hlinkClick r:id="rId3"/>
              </a:rPr>
              <a:t>https://www.allaboutcircuits.com/technical-articles/how-to-use-i-q-signals-to-design-a-robust-fsk-decoder/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>
                <a:hlinkClick r:id="rId4"/>
              </a:rPr>
              <a:t>https://www.allaboutcircuits.com/technical-articles/understanding-phase-misalignment-in-fsk-decoding/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849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1AE258-0D99-4E53-921E-0CACCCF2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FSK and decoding scheme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BCB86-B8DD-4D87-BEB3-9346D782CA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Digital HF in MPP2.0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04D00-4D93-4675-BFCA-C23B8D17950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Ring pressure in MPP2.0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1A3D3E-209E-46EE-B2F1-A29026C418E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738222" y="3436431"/>
            <a:ext cx="7671760" cy="863996"/>
          </a:xfrm>
        </p:spPr>
        <p:txBody>
          <a:bodyPr/>
          <a:lstStyle/>
          <a:p>
            <a:r>
              <a:rPr lang="en-US" altLang="ko-KR" dirty="0"/>
              <a:t>Simulation results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6B02E8-D8F1-4B60-B341-B406F88AB9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05F7EE-D398-4A51-88D1-9DF3E7AA34C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86FCE00-B72F-406F-A979-8F89165B4C7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0029412-20EF-4D39-9255-CEB54E02AC8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09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FSK and decoding scheme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5B041601-35F9-43BF-A6E1-D766307C9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87" y="1092869"/>
                <a:ext cx="7866063" cy="1559279"/>
              </a:xfrm>
            </p:spPr>
            <p:txBody>
              <a:bodyPr/>
              <a:lstStyle/>
              <a:p>
                <a:r>
                  <a:rPr lang="en-US" altLang="ko-KR" dirty="0"/>
                  <a:t>Frequency shift keying modulation:</a:t>
                </a:r>
              </a:p>
              <a:p>
                <a:pPr lvl="1"/>
                <a:r>
                  <a:rPr lang="en-US" altLang="ko-KR" b="0" dirty="0"/>
                  <a:t>Bit 0 as sine wave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/>
                  <a:t> (symbol of binary 0)</a:t>
                </a:r>
              </a:p>
              <a:p>
                <a:pPr lvl="1"/>
                <a:r>
                  <a:rPr lang="en-US" altLang="ko-KR" b="0" dirty="0"/>
                  <a:t>Bit 1 as sine wave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(symbol of binary 1)</a:t>
                </a:r>
                <a:endParaRPr lang="en-US" altLang="ko-KR" b="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5B041601-35F9-43BF-A6E1-D766307C9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87" y="1092869"/>
                <a:ext cx="7866063" cy="1559279"/>
              </a:xfrm>
              <a:blipFill>
                <a:blip r:embed="rId2"/>
                <a:stretch>
                  <a:fillRect l="-543" t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80BD88-1C80-4BDA-89E5-81796676705B}"/>
              </a:ext>
            </a:extLst>
          </p:cNvPr>
          <p:cNvGrpSpPr/>
          <p:nvPr/>
        </p:nvGrpSpPr>
        <p:grpSpPr>
          <a:xfrm>
            <a:off x="133413" y="3004248"/>
            <a:ext cx="11925173" cy="2459936"/>
            <a:chOff x="144463" y="2846217"/>
            <a:chExt cx="11925173" cy="24599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EC63962-A4CC-4DC6-A383-B9DFC0E8ABD4}"/>
                    </a:ext>
                  </a:extLst>
                </p:cNvPr>
                <p:cNvSpPr/>
                <p:nvPr/>
              </p:nvSpPr>
              <p:spPr>
                <a:xfrm>
                  <a:off x="3876677" y="3424802"/>
                  <a:ext cx="1986242" cy="600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𝐴𝑙𝑙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𝑠𝑦𝑚𝑏𝑜𝑙𝑠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EC63962-A4CC-4DC6-A383-B9DFC0E8A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677" y="3424802"/>
                  <a:ext cx="1986242" cy="6000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80E56B5-85F7-4453-8F26-948E41EC371B}"/>
                    </a:ext>
                  </a:extLst>
                </p:cNvPr>
                <p:cNvSpPr/>
                <p:nvPr/>
              </p:nvSpPr>
              <p:spPr>
                <a:xfrm>
                  <a:off x="3876677" y="4129652"/>
                  <a:ext cx="1986242" cy="600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𝐴𝑙𝑙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𝑠𝑦𝑚𝑏𝑜𝑙𝑠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80E56B5-85F7-4453-8F26-948E41EC37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677" y="4129652"/>
                  <a:ext cx="1986242" cy="6000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A6DA1-1EF1-482C-AE21-A7B147CDEF7F}"/>
                    </a:ext>
                  </a:extLst>
                </p:cNvPr>
                <p:cNvSpPr txBox="1"/>
                <p:nvPr/>
              </p:nvSpPr>
              <p:spPr>
                <a:xfrm>
                  <a:off x="144463" y="3010998"/>
                  <a:ext cx="10668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𝑠𝑦𝑚𝑏𝑜𝑙</m:t>
                      </m:r>
                    </m:oMath>
                  </a14:m>
                  <a:r>
                    <a:rPr lang="en-US" sz="1200" dirty="0"/>
                    <a:t> 1</a:t>
                  </a: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A6DA1-1EF1-482C-AE21-A7B147CDE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63" y="3010998"/>
                  <a:ext cx="10668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09EDFC-8129-469B-BA9F-F5F4FC4FE85F}"/>
                    </a:ext>
                  </a:extLst>
                </p:cNvPr>
                <p:cNvSpPr txBox="1"/>
                <p:nvPr/>
              </p:nvSpPr>
              <p:spPr>
                <a:xfrm>
                  <a:off x="1021348" y="3010997"/>
                  <a:ext cx="10668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𝑠𝑦𝑚𝑏𝑜𝑙</m:t>
                      </m:r>
                    </m:oMath>
                  </a14:m>
                  <a:r>
                    <a:rPr lang="en-US" sz="1200" dirty="0"/>
                    <a:t> 2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09EDFC-8129-469B-BA9F-F5F4FC4FE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48" y="3010997"/>
                  <a:ext cx="1066800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9D4DBB-19D1-418B-B5E1-783A615029B6}"/>
                    </a:ext>
                  </a:extLst>
                </p:cNvPr>
                <p:cNvSpPr txBox="1"/>
                <p:nvPr/>
              </p:nvSpPr>
              <p:spPr>
                <a:xfrm>
                  <a:off x="1874963" y="3010997"/>
                  <a:ext cx="10668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𝑠𝑦𝑚𝑏𝑜𝑙</m:t>
                      </m:r>
                    </m:oMath>
                  </a14:m>
                  <a:r>
                    <a:rPr lang="en-US" sz="1200" dirty="0"/>
                    <a:t> 3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9D4DBB-19D1-418B-B5E1-783A61502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63" y="3010997"/>
                  <a:ext cx="1066800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C6032B-1E57-4F2C-B384-3F0D1B9D1098}"/>
                    </a:ext>
                  </a:extLst>
                </p:cNvPr>
                <p:cNvSpPr txBox="1"/>
                <p:nvPr/>
              </p:nvSpPr>
              <p:spPr>
                <a:xfrm>
                  <a:off x="2728579" y="2993044"/>
                  <a:ext cx="10668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𝑠𝑦𝑚𝑏𝑜𝑙</m:t>
                      </m:r>
                    </m:oMath>
                  </a14:m>
                  <a:r>
                    <a:rPr lang="en-US" sz="1200" dirty="0"/>
                    <a:t> 4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C6032B-1E57-4F2C-B384-3F0D1B9D1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579" y="2993044"/>
                  <a:ext cx="1066800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3F29403-4EAB-470B-A316-07DE4D510C52}"/>
                    </a:ext>
                  </a:extLst>
                </p:cNvPr>
                <p:cNvSpPr/>
                <p:nvPr/>
              </p:nvSpPr>
              <p:spPr>
                <a:xfrm>
                  <a:off x="6386737" y="3424802"/>
                  <a:ext cx="1671414" cy="600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𝐷𝑒𝑐𝑜𝑑𝑒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𝑠𝑦𝑚𝑏𝑜𝑙𝑠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3F29403-4EAB-470B-A316-07DE4D510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737" y="3424802"/>
                  <a:ext cx="1671414" cy="6000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50FA853-EC3A-4D04-ADE1-2C4F03AC379F}"/>
                    </a:ext>
                  </a:extLst>
                </p:cNvPr>
                <p:cNvSpPr/>
                <p:nvPr/>
              </p:nvSpPr>
              <p:spPr>
                <a:xfrm>
                  <a:off x="6386737" y="4129652"/>
                  <a:ext cx="1671414" cy="600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𝐷𝑒𝑐𝑜𝑑𝑒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𝑠𝑦𝑚𝑏𝑜𝑙𝑠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50FA853-EC3A-4D04-ADE1-2C4F03AC3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737" y="4129652"/>
                  <a:ext cx="1671414" cy="6000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quals 38">
              <a:extLst>
                <a:ext uri="{FF2B5EF4-FFF2-40B4-BE49-F238E27FC236}">
                  <a16:creationId xmlns:a16="http://schemas.microsoft.com/office/drawing/2014/main" id="{1F76E964-B674-4846-9402-909FBC99FC94}"/>
                </a:ext>
              </a:extLst>
            </p:cNvPr>
            <p:cNvSpPr/>
            <p:nvPr/>
          </p:nvSpPr>
          <p:spPr>
            <a:xfrm>
              <a:off x="5891437" y="3915167"/>
              <a:ext cx="495300" cy="30064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Multiplication Sign 39">
              <a:extLst>
                <a:ext uri="{FF2B5EF4-FFF2-40B4-BE49-F238E27FC236}">
                  <a16:creationId xmlns:a16="http://schemas.microsoft.com/office/drawing/2014/main" id="{E6B32EB9-715D-436E-8A80-ED16FCB4B883}"/>
                </a:ext>
              </a:extLst>
            </p:cNvPr>
            <p:cNvSpPr/>
            <p:nvPr/>
          </p:nvSpPr>
          <p:spPr>
            <a:xfrm>
              <a:off x="3486150" y="3863450"/>
              <a:ext cx="381000" cy="423298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8AB5D3C-3ADF-404D-AD0A-B6CCF9FC9EF5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8058151" y="3724840"/>
              <a:ext cx="1104899" cy="8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D9C4702-EFE8-4879-9275-474A9C830576}"/>
                    </a:ext>
                  </a:extLst>
                </p:cNvPr>
                <p:cNvSpPr txBox="1"/>
                <p:nvPr/>
              </p:nvSpPr>
              <p:spPr>
                <a:xfrm>
                  <a:off x="8077200" y="3274412"/>
                  <a:ext cx="10668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𝑐𝑎𝑙𝑐𝑢𝑙𝑎𝑡𝑒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𝑒𝑎𝑐h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D9C4702-EFE8-4879-9275-474A9C830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3274412"/>
                  <a:ext cx="1066800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1709B91-6A35-4D44-B47D-E1349FBCC904}"/>
                </a:ext>
              </a:extLst>
            </p:cNvPr>
            <p:cNvCxnSpPr/>
            <p:nvPr/>
          </p:nvCxnSpPr>
          <p:spPr>
            <a:xfrm>
              <a:off x="8077200" y="4381005"/>
              <a:ext cx="1104900" cy="8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F92CEDF-BF16-40A6-8788-B90D2B27873A}"/>
                    </a:ext>
                  </a:extLst>
                </p:cNvPr>
                <p:cNvSpPr txBox="1"/>
                <p:nvPr/>
              </p:nvSpPr>
              <p:spPr>
                <a:xfrm>
                  <a:off x="8096250" y="3930577"/>
                  <a:ext cx="10668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𝑐𝑎𝑙𝑐𝑢𝑙𝑎𝑡𝑒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𝑒𝑎𝑐h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F92CEDF-BF16-40A6-8788-B90D2B278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250" y="3930577"/>
                  <a:ext cx="1066800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CB70454-4B2E-46C0-B341-CF5AF0743F85}"/>
                    </a:ext>
                  </a:extLst>
                </p:cNvPr>
                <p:cNvSpPr/>
                <p:nvPr/>
              </p:nvSpPr>
              <p:spPr>
                <a:xfrm>
                  <a:off x="9163050" y="3424802"/>
                  <a:ext cx="1104901" cy="600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CB70454-4B2E-46C0-B341-CF5AF0743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3050" y="3424802"/>
                  <a:ext cx="1104901" cy="6000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746DBF4-F268-4F7F-80BF-7C2A6E9E6970}"/>
                    </a:ext>
                  </a:extLst>
                </p:cNvPr>
                <p:cNvSpPr/>
                <p:nvPr/>
              </p:nvSpPr>
              <p:spPr>
                <a:xfrm>
                  <a:off x="9163051" y="4129652"/>
                  <a:ext cx="1104900" cy="600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𝑂𝑓𝑓𝑠𝑒𝑡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746DBF4-F268-4F7F-80BF-7C2A6E9E6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3051" y="4129652"/>
                  <a:ext cx="1104900" cy="6000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36DC291-0E8E-4B97-8A11-884D0A53F67A}"/>
                </a:ext>
              </a:extLst>
            </p:cNvPr>
            <p:cNvCxnSpPr/>
            <p:nvPr/>
          </p:nvCxnSpPr>
          <p:spPr>
            <a:xfrm>
              <a:off x="10287001" y="3733800"/>
              <a:ext cx="1104900" cy="8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525067C-0A86-45EF-A68F-EAA3E65AE49C}"/>
                    </a:ext>
                  </a:extLst>
                </p:cNvPr>
                <p:cNvSpPr txBox="1"/>
                <p:nvPr/>
              </p:nvSpPr>
              <p:spPr>
                <a:xfrm>
                  <a:off x="10248900" y="3357502"/>
                  <a:ext cx="10668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𝑇h𝑟𝑒𝑠h𝑜𝑙𝑑</m:t>
                        </m:r>
                      </m:oMath>
                    </m:oMathPara>
                  </a14:m>
                  <a:endParaRPr lang="en-US" altLang="ko-KR" sz="1000" b="0" dirty="0"/>
                </a:p>
                <a:p>
                  <a:r>
                    <a:rPr lang="en-US" sz="1000" dirty="0"/>
                    <a:t>     &gt;?, &lt;?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525067C-0A86-45EF-A68F-EAA3E65AE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900" y="3357502"/>
                  <a:ext cx="1066800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7183EFC-1460-4B8E-9C11-A69C2D5ABEFF}"/>
                </a:ext>
              </a:extLst>
            </p:cNvPr>
            <p:cNvCxnSpPr/>
            <p:nvPr/>
          </p:nvCxnSpPr>
          <p:spPr>
            <a:xfrm>
              <a:off x="10287002" y="4366153"/>
              <a:ext cx="1104900" cy="8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B7C1B1D-11D0-498E-9815-324EEB4239BA}"/>
                    </a:ext>
                  </a:extLst>
                </p:cNvPr>
                <p:cNvSpPr txBox="1"/>
                <p:nvPr/>
              </p:nvSpPr>
              <p:spPr>
                <a:xfrm>
                  <a:off x="10248901" y="3989855"/>
                  <a:ext cx="106680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𝑇h𝑟𝑒𝑠h𝑜𝑙𝑑</m:t>
                        </m:r>
                      </m:oMath>
                    </m:oMathPara>
                  </a14:m>
                  <a:endParaRPr lang="en-US" altLang="ko-KR" sz="1000" b="0" dirty="0"/>
                </a:p>
                <a:p>
                  <a:r>
                    <a:rPr lang="en-US" sz="1000" dirty="0"/>
                    <a:t>     &gt;?, &lt;?</a:t>
                  </a: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B7C1B1D-11D0-498E-9815-324EEB423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901" y="3989855"/>
                  <a:ext cx="1066800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9E2096F-2F3A-463D-A2ED-A946FB27470A}"/>
                    </a:ext>
                  </a:extLst>
                </p:cNvPr>
                <p:cNvSpPr/>
                <p:nvPr/>
              </p:nvSpPr>
              <p:spPr>
                <a:xfrm>
                  <a:off x="11477625" y="3424802"/>
                  <a:ext cx="592011" cy="600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altLang="ko-KR" sz="12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9E2096F-2F3A-463D-A2ED-A946FB274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7625" y="3424802"/>
                  <a:ext cx="592011" cy="6000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9707C59-C9B6-4390-84BA-FE935212AE4F}"/>
                    </a:ext>
                  </a:extLst>
                </p:cNvPr>
                <p:cNvSpPr/>
                <p:nvPr/>
              </p:nvSpPr>
              <p:spPr>
                <a:xfrm>
                  <a:off x="11477626" y="4129652"/>
                  <a:ext cx="592010" cy="6000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altLang="ko-KR" sz="12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9707C59-C9B6-4390-84BA-FE935212A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7626" y="4129652"/>
                  <a:ext cx="592010" cy="6000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8CEB200-6249-4DCE-8FE5-121C1FE48FF5}"/>
                </a:ext>
              </a:extLst>
            </p:cNvPr>
            <p:cNvGrpSpPr/>
            <p:nvPr/>
          </p:nvGrpSpPr>
          <p:grpSpPr>
            <a:xfrm>
              <a:off x="153740" y="3474467"/>
              <a:ext cx="3258684" cy="1152525"/>
              <a:chOff x="153740" y="3474467"/>
              <a:chExt cx="3258684" cy="11525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EC8C21A-E97C-41B4-B464-169F39CEF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740" y="3474467"/>
                <a:ext cx="3258684" cy="1152525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A8B6176-D0A9-4999-AC6C-0A2142854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98" y="3606800"/>
                <a:ext cx="0" cy="60901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87D3A2F-103B-4FAD-AFCE-4C7E87BCC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398" y="3613150"/>
                <a:ext cx="0" cy="60901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1AF301-E61B-421E-BEC3-9560C5108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2448" y="3600450"/>
                <a:ext cx="0" cy="60901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03D269-21BA-4AE9-8A1C-362312604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7748" y="3613150"/>
                <a:ext cx="0" cy="60901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5A7596-9234-42C7-A51B-DB384D4EF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846939" y="2846217"/>
              <a:ext cx="2044498" cy="43758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DDA1BF-5C21-4856-8734-4B891B5D4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876678" y="4901031"/>
              <a:ext cx="2014760" cy="40512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350E30-6114-49DC-9E9C-4A5845C2A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183972" y="2850452"/>
              <a:ext cx="1979702" cy="4375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F085F9-5D01-4682-AE7A-DD93D529E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183630" y="4795908"/>
              <a:ext cx="1980044" cy="41666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342D02B-8C87-41E6-94F6-4CB8E41A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954086" y="2853370"/>
              <a:ext cx="1979702" cy="43083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8534BEF-317F-45F9-9ACF-F49B7CEA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954086" y="4790173"/>
              <a:ext cx="1979702" cy="435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71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FSK and decoding scheme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5B041601-35F9-43BF-A6E1-D766307C9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88" y="1092869"/>
                <a:ext cx="7104062" cy="5208285"/>
              </a:xfrm>
            </p:spPr>
            <p:txBody>
              <a:bodyPr/>
              <a:lstStyle/>
              <a:p>
                <a:r>
                  <a:rPr lang="en-US" altLang="ko-KR" dirty="0"/>
                  <a:t>Idea of decoding scheme:</a:t>
                </a:r>
              </a:p>
              <a:p>
                <a:pPr lvl="1"/>
                <a:r>
                  <a:rPr lang="en-US" altLang="ko-KR" dirty="0"/>
                  <a:t>Based on the multiplication of sinusoidal signals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For example: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 is clear from above’s: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</a:p>
              <a:p>
                <a:pPr lvl="2"/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Thus, multiply of two sine or cosine waves of equal frequency, the resulting waveform will have relatively large 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DC offset</a:t>
                </a:r>
              </a:p>
              <a:p>
                <a:pPr lvl="2"/>
                <a:r>
                  <a:rPr lang="en-US" altLang="ko-KR" dirty="0"/>
                  <a:t>Based on 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DC offset </a:t>
                </a:r>
                <a:r>
                  <a:rPr lang="en-US" altLang="ko-KR" dirty="0"/>
                  <a:t>we can decode 0 and 1 bit.</a:t>
                </a:r>
              </a:p>
              <a:p>
                <a:pPr lvl="2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5B041601-35F9-43BF-A6E1-D766307C9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88" y="1092869"/>
                <a:ext cx="7104062" cy="5208285"/>
              </a:xfrm>
              <a:blipFill>
                <a:blip r:embed="rId2"/>
                <a:stretch>
                  <a:fillRect l="-601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F6F290-60A6-4C0A-BF11-E4B15BF1E8B0}"/>
              </a:ext>
            </a:extLst>
          </p:cNvPr>
          <p:cNvGrpSpPr/>
          <p:nvPr/>
        </p:nvGrpSpPr>
        <p:grpSpPr>
          <a:xfrm>
            <a:off x="3686176" y="1052986"/>
            <a:ext cx="8389935" cy="5288050"/>
            <a:chOff x="3686176" y="1052986"/>
            <a:chExt cx="8389935" cy="52880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4B0883-671D-4C03-B816-84DB95985C26}"/>
                </a:ext>
              </a:extLst>
            </p:cNvPr>
            <p:cNvGrpSpPr/>
            <p:nvPr/>
          </p:nvGrpSpPr>
          <p:grpSpPr>
            <a:xfrm>
              <a:off x="3686176" y="1052986"/>
              <a:ext cx="8389935" cy="5288050"/>
              <a:chOff x="3686176" y="1052986"/>
              <a:chExt cx="8389935" cy="528805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E053AAF-1AC8-485F-BE79-C96138A78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0400" y="1052986"/>
                <a:ext cx="5065711" cy="528805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E567EB-EEC5-4299-9D78-A4ED9CB579C2}"/>
                  </a:ext>
                </a:extLst>
              </p:cNvPr>
              <p:cNvGrpSpPr/>
              <p:nvPr/>
            </p:nvGrpSpPr>
            <p:grpSpPr>
              <a:xfrm>
                <a:off x="3686176" y="5176837"/>
                <a:ext cx="5857875" cy="504825"/>
                <a:chOff x="3686176" y="5176837"/>
                <a:chExt cx="5857875" cy="50482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8F4A2C5-6856-4ED2-A495-033CEA6FD33A}"/>
                    </a:ext>
                  </a:extLst>
                </p:cNvPr>
                <p:cNvSpPr/>
                <p:nvPr/>
              </p:nvSpPr>
              <p:spPr>
                <a:xfrm>
                  <a:off x="6677026" y="5324475"/>
                  <a:ext cx="2867025" cy="85725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1F62C4E6-F63A-4C85-9A6B-BD944AEEA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6176" y="5176837"/>
                  <a:ext cx="2990850" cy="5048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6BAB23E-DCB7-4A2A-9F0F-8B7810E7B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6494" y="5781349"/>
              <a:ext cx="298132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74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HF in MPP2.0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4903787" cy="5208285"/>
          </a:xfrm>
        </p:spPr>
        <p:txBody>
          <a:bodyPr/>
          <a:lstStyle/>
          <a:p>
            <a:r>
              <a:rPr lang="en-US" altLang="ko-KR" dirty="0"/>
              <a:t>Position of Digital HF in MPP2.0 signal</a:t>
            </a:r>
          </a:p>
          <a:p>
            <a:pPr lvl="1"/>
            <a:r>
              <a:rPr lang="en-US" altLang="ko-KR" dirty="0"/>
              <a:t>Frequencies and Timing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6D273-7510-4238-9632-3DC7E3B167BD}"/>
              </a:ext>
            </a:extLst>
          </p:cNvPr>
          <p:cNvGrpSpPr/>
          <p:nvPr/>
        </p:nvGrpSpPr>
        <p:grpSpPr>
          <a:xfrm>
            <a:off x="5190917" y="2154050"/>
            <a:ext cx="6798414" cy="4154597"/>
            <a:chOff x="5228982" y="1552575"/>
            <a:chExt cx="6798414" cy="4154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D6C799-D14E-4E7F-A4B0-4CF3AD6AA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8982" y="1676721"/>
              <a:ext cx="6798414" cy="403045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DE2AD3-A36A-48B2-8A08-2F0FE3355CAB}"/>
                </a:ext>
              </a:extLst>
            </p:cNvPr>
            <p:cNvSpPr/>
            <p:nvPr/>
          </p:nvSpPr>
          <p:spPr>
            <a:xfrm>
              <a:off x="7705725" y="1552575"/>
              <a:ext cx="666750" cy="27527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FAD332-FB56-43B2-8F65-E6B5F2AA203B}"/>
              </a:ext>
            </a:extLst>
          </p:cNvPr>
          <p:cNvGrpSpPr/>
          <p:nvPr/>
        </p:nvGrpSpPr>
        <p:grpSpPr>
          <a:xfrm>
            <a:off x="192088" y="3697011"/>
            <a:ext cx="4758501" cy="1293336"/>
            <a:chOff x="155044" y="2278196"/>
            <a:chExt cx="4758501" cy="12933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9FF569-9B85-422C-A464-771B04C95458}"/>
                </a:ext>
              </a:extLst>
            </p:cNvPr>
            <p:cNvGrpSpPr/>
            <p:nvPr/>
          </p:nvGrpSpPr>
          <p:grpSpPr>
            <a:xfrm>
              <a:off x="155044" y="2278196"/>
              <a:ext cx="4758501" cy="1293336"/>
              <a:chOff x="155044" y="2278196"/>
              <a:chExt cx="4758501" cy="129333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6EB1503-2B13-41E0-A5C7-307B0959C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44" y="2278196"/>
                <a:ext cx="4758501" cy="12933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FD89E41-7CA9-471D-963E-7A69FE578435}"/>
                  </a:ext>
                </a:extLst>
              </p:cNvPr>
              <p:cNvSpPr/>
              <p:nvPr/>
            </p:nvSpPr>
            <p:spPr>
              <a:xfrm>
                <a:off x="4391025" y="2847975"/>
                <a:ext cx="447675" cy="33337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BD3358-D10F-45EC-8CA7-351FAC114D16}"/>
                </a:ext>
              </a:extLst>
            </p:cNvPr>
            <p:cNvSpPr/>
            <p:nvPr/>
          </p:nvSpPr>
          <p:spPr>
            <a:xfrm>
              <a:off x="2324516" y="2679191"/>
              <a:ext cx="666750" cy="7498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888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1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00FD-8710-4564-B389-0C0A58F7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11815937" cy="1769613"/>
          </a:xfrm>
        </p:spPr>
        <p:txBody>
          <a:bodyPr/>
          <a:lstStyle/>
          <a:p>
            <a:r>
              <a:rPr lang="en-US" altLang="ko-KR" dirty="0"/>
              <a:t>Simulation of Digital LF signal: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D9F67-8413-4220-941A-8CBD48F6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342696"/>
            <a:ext cx="10591800" cy="409575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EDFE27-5437-49A7-946D-26ACC532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8" y="1174177"/>
            <a:ext cx="5686044" cy="90476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C27CE-ECA7-4224-9165-D599545B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1" y="2943790"/>
            <a:ext cx="11150461" cy="34474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1097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1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C38129E-8D39-4DCD-947C-4FA919396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88" y="1092870"/>
                <a:ext cx="11815937" cy="1806290"/>
              </a:xfrm>
            </p:spPr>
            <p:txBody>
              <a:bodyPr/>
              <a:lstStyle/>
              <a:p>
                <a:r>
                  <a:rPr lang="en-US" dirty="0"/>
                  <a:t>Decoding zero’s:</a:t>
                </a:r>
              </a:p>
              <a:p>
                <a:pPr lvl="1"/>
                <a:r>
                  <a:rPr lang="en-US" dirty="0"/>
                  <a:t>Multiply by </a:t>
                </a:r>
                <a:r>
                  <a:rPr lang="en-US" altLang="ko-KR" b="0" dirty="0"/>
                  <a:t>sine wave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Decoding one’s:</a:t>
                </a:r>
              </a:p>
              <a:p>
                <a:pPr lvl="1"/>
                <a:r>
                  <a:rPr lang="en-US" dirty="0"/>
                  <a:t>Multiply by </a:t>
                </a:r>
                <a:r>
                  <a:rPr lang="en-US" altLang="ko-KR" b="0" dirty="0"/>
                  <a:t>sine wave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C38129E-8D39-4DCD-947C-4FA91939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88" y="1092870"/>
                <a:ext cx="11815937" cy="1806290"/>
              </a:xfrm>
              <a:blipFill>
                <a:blip r:embed="rId2"/>
                <a:stretch>
                  <a:fillRect l="-361" t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CA2AB6E-7DBF-48B9-BF8E-77A1BE13CBC9}"/>
              </a:ext>
            </a:extLst>
          </p:cNvPr>
          <p:cNvGrpSpPr/>
          <p:nvPr/>
        </p:nvGrpSpPr>
        <p:grpSpPr>
          <a:xfrm>
            <a:off x="0" y="2625953"/>
            <a:ext cx="12192000" cy="1266517"/>
            <a:chOff x="0" y="1173323"/>
            <a:chExt cx="12192000" cy="12665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16EDC3-1962-4EF2-85F7-FDB973B7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40719"/>
              <a:ext cx="12192000" cy="37359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F0281A-80F0-496C-9E04-B97C170D46FA}"/>
                </a:ext>
              </a:extLst>
            </p:cNvPr>
            <p:cNvSpPr/>
            <p:nvPr/>
          </p:nvSpPr>
          <p:spPr>
            <a:xfrm>
              <a:off x="3629025" y="1819275"/>
              <a:ext cx="247650" cy="6205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AF417A-3304-4A1C-8CF1-73B19AFB5C51}"/>
                </a:ext>
              </a:extLst>
            </p:cNvPr>
            <p:cNvSpPr txBox="1"/>
            <p:nvPr/>
          </p:nvSpPr>
          <p:spPr>
            <a:xfrm>
              <a:off x="4637213" y="1173323"/>
              <a:ext cx="276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Vector multiplication.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803496-B89D-4F68-84F3-F1BA000C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8982" y="1338939"/>
              <a:ext cx="796806" cy="552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B8CCAF-812F-4575-8E50-60681CCCB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1134"/>
            <a:ext cx="12192000" cy="17825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1302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results 1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8129E-8D39-4DCD-947C-4FA91939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70"/>
            <a:ext cx="11815937" cy="1806290"/>
          </a:xfrm>
        </p:spPr>
        <p:txBody>
          <a:bodyPr/>
          <a:lstStyle/>
          <a:p>
            <a:r>
              <a:rPr lang="en-US" dirty="0"/>
              <a:t>Offset zero’s, one's calculation:</a:t>
            </a:r>
          </a:p>
          <a:p>
            <a:pPr lvl="1"/>
            <a:r>
              <a:rPr lang="en-US" dirty="0"/>
              <a:t>Offset is calculated by the mean of each symbol.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DCADE-BBB7-430F-A2C7-7836338E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14" y="1922562"/>
            <a:ext cx="9191073" cy="19531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A7D78-B12F-4B42-9A7D-67CFEF75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1284"/>
            <a:ext cx="12192000" cy="19144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49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Ring pressure in MPP2.0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B041601-35F9-43BF-A6E1-D766307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4903787" cy="5208285"/>
          </a:xfrm>
        </p:spPr>
        <p:txBody>
          <a:bodyPr/>
          <a:lstStyle/>
          <a:p>
            <a:r>
              <a:rPr lang="en-US" altLang="ko-KR" dirty="0"/>
              <a:t>Position of Ring pressure in MPP2.0 signal</a:t>
            </a:r>
          </a:p>
          <a:p>
            <a:pPr lvl="1"/>
            <a:r>
              <a:rPr lang="en-US" altLang="ko-KR" dirty="0"/>
              <a:t>Frequencies and Timing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슬라이드 내용에 관한 간단한 설명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6D273-7510-4238-9632-3DC7E3B167BD}"/>
              </a:ext>
            </a:extLst>
          </p:cNvPr>
          <p:cNvGrpSpPr/>
          <p:nvPr/>
        </p:nvGrpSpPr>
        <p:grpSpPr>
          <a:xfrm>
            <a:off x="5190917" y="2278196"/>
            <a:ext cx="6798414" cy="4030451"/>
            <a:chOff x="5228982" y="1676721"/>
            <a:chExt cx="6798414" cy="40304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D6C799-D14E-4E7F-A4B0-4CF3AD6AA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8982" y="1676721"/>
              <a:ext cx="6798414" cy="403045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1C9615-E317-477D-B82E-C29C30366459}"/>
                </a:ext>
              </a:extLst>
            </p:cNvPr>
            <p:cNvSpPr/>
            <p:nvPr/>
          </p:nvSpPr>
          <p:spPr>
            <a:xfrm>
              <a:off x="8820150" y="2400301"/>
              <a:ext cx="6667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CAC65-6D34-43E1-85E0-A5F5B6B096C0}"/>
              </a:ext>
            </a:extLst>
          </p:cNvPr>
          <p:cNvGrpSpPr/>
          <p:nvPr/>
        </p:nvGrpSpPr>
        <p:grpSpPr>
          <a:xfrm>
            <a:off x="202669" y="3623104"/>
            <a:ext cx="4758501" cy="1340633"/>
            <a:chOff x="155044" y="2230899"/>
            <a:chExt cx="4758501" cy="134063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D06B4D-188F-414F-8B11-5F38422DE81F}"/>
                </a:ext>
              </a:extLst>
            </p:cNvPr>
            <p:cNvGrpSpPr/>
            <p:nvPr/>
          </p:nvGrpSpPr>
          <p:grpSpPr>
            <a:xfrm>
              <a:off x="155044" y="2278196"/>
              <a:ext cx="4758501" cy="1293336"/>
              <a:chOff x="155044" y="2278196"/>
              <a:chExt cx="4758501" cy="129333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BEC561C-280B-4769-93AF-F7F8962AE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44" y="2278196"/>
                <a:ext cx="4758501" cy="12933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82848BF-3CCC-49C0-BA4F-5BE1A9EB882C}"/>
                  </a:ext>
                </a:extLst>
              </p:cNvPr>
              <p:cNvSpPr/>
              <p:nvPr/>
            </p:nvSpPr>
            <p:spPr>
              <a:xfrm>
                <a:off x="4351486" y="2336673"/>
                <a:ext cx="447675" cy="33337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CD34FE-F642-42AC-B124-37CF5F795AC4}"/>
                </a:ext>
              </a:extLst>
            </p:cNvPr>
            <p:cNvSpPr/>
            <p:nvPr/>
          </p:nvSpPr>
          <p:spPr>
            <a:xfrm>
              <a:off x="2324516" y="2230899"/>
              <a:ext cx="666750" cy="4665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8082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648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HY견고딕</vt:lpstr>
      <vt:lpstr>맑은 고딕</vt:lpstr>
      <vt:lpstr>Arial</vt:lpstr>
      <vt:lpstr>Arial Black</vt:lpstr>
      <vt:lpstr>Cambria Math</vt:lpstr>
      <vt:lpstr>Verdana</vt:lpstr>
      <vt:lpstr>Wingdings</vt:lpstr>
      <vt:lpstr>1_Office 테마</vt:lpstr>
      <vt:lpstr>Active pen MPP2.0 IC: Pen signal decoding scheme based on Offsets calculation</vt:lpstr>
      <vt:lpstr>PowerPoint Presentation</vt:lpstr>
      <vt:lpstr>FSK and decoding scheme</vt:lpstr>
      <vt:lpstr>FSK and decoding scheme</vt:lpstr>
      <vt:lpstr>Digital HF in MPP2.0</vt:lpstr>
      <vt:lpstr>Simulation results 1</vt:lpstr>
      <vt:lpstr>Simulation results 1</vt:lpstr>
      <vt:lpstr>Simulation results 1</vt:lpstr>
      <vt:lpstr>Ring pressure in MPP2.0</vt:lpstr>
      <vt:lpstr>Simulation results 2</vt:lpstr>
      <vt:lpstr>Simulation results 3</vt:lpstr>
      <vt:lpstr>256 pressure levels in MPP2.0</vt:lpstr>
      <vt:lpstr>Simulation results 4</vt:lpstr>
      <vt:lpstr>Digital LF in MPP2.0</vt:lpstr>
      <vt:lpstr>Simulation results 5</vt:lpstr>
      <vt:lpstr>Mixed signal in MPP2.0</vt:lpstr>
      <vt:lpstr>Simulation results 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오기환</dc:creator>
  <cp:lastModifiedBy>Nguyen Manh Duc</cp:lastModifiedBy>
  <cp:revision>152</cp:revision>
  <dcterms:created xsi:type="dcterms:W3CDTF">2017-04-11T06:08:10Z</dcterms:created>
  <dcterms:modified xsi:type="dcterms:W3CDTF">2020-11-06T02:17:48Z</dcterms:modified>
</cp:coreProperties>
</file>