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5"/>
  </p:notesMasterIdLst>
  <p:handoutMasterIdLst>
    <p:handoutMasterId r:id="rId16"/>
  </p:handoutMasterIdLst>
  <p:sldIdLst>
    <p:sldId id="273" r:id="rId2"/>
    <p:sldId id="934" r:id="rId3"/>
    <p:sldId id="937" r:id="rId4"/>
    <p:sldId id="936" r:id="rId5"/>
    <p:sldId id="935" r:id="rId6"/>
    <p:sldId id="938" r:id="rId7"/>
    <p:sldId id="939" r:id="rId8"/>
    <p:sldId id="940" r:id="rId9"/>
    <p:sldId id="941" r:id="rId10"/>
    <p:sldId id="942" r:id="rId11"/>
    <p:sldId id="943" r:id="rId12"/>
    <p:sldId id="944" r:id="rId13"/>
    <p:sldId id="263" r:id="rId14"/>
  </p:sldIdLst>
  <p:sldSz cx="24382413" cy="13716000"/>
  <p:notesSz cx="6858000" cy="9144000"/>
  <p:defaultTextStyle>
    <a:defPPr>
      <a:defRPr lang="zh-CN"/>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165" algn="l" defTabSz="1828800" rtl="0" eaLnBrk="1" latinLnBrk="0" hangingPunct="1">
      <a:defRPr sz="3600" kern="1200">
        <a:solidFill>
          <a:schemeClr val="tx1"/>
        </a:solidFill>
        <a:latin typeface="+mn-lt"/>
        <a:ea typeface="+mn-ea"/>
        <a:cs typeface="+mn-cs"/>
      </a:defRPr>
    </a:lvl8pPr>
    <a:lvl9pPr marL="7314565"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32" userDrawn="1">
          <p15:clr>
            <a:srgbClr val="A4A3A4"/>
          </p15:clr>
        </p15:guide>
        <p15:guide id="2" pos="765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4F7F"/>
    <a:srgbClr val="FFFFFF"/>
    <a:srgbClr val="44AB9A"/>
    <a:srgbClr val="41A998"/>
    <a:srgbClr val="B1B1FF"/>
    <a:srgbClr val="D455A5"/>
    <a:srgbClr val="575757"/>
    <a:srgbClr val="5B5B5B"/>
    <a:srgbClr val="1EB9C8"/>
    <a:srgbClr val="501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03" autoAdjust="0"/>
    <p:restoredTop sz="94660"/>
  </p:normalViewPr>
  <p:slideViewPr>
    <p:cSldViewPr snapToGrid="0" showGuides="1">
      <p:cViewPr varScale="1">
        <p:scale>
          <a:sx n="82" d="100"/>
          <a:sy n="82" d="100"/>
        </p:scale>
        <p:origin x="474" y="108"/>
      </p:cViewPr>
      <p:guideLst>
        <p:guide orient="horz" pos="4332"/>
        <p:guide pos="7658"/>
      </p:guideLst>
    </p:cSldViewPr>
  </p:slideViewPr>
  <p:notesTextViewPr>
    <p:cViewPr>
      <p:scale>
        <a:sx n="1" d="1"/>
        <a:sy n="1" d="1"/>
      </p:scale>
      <p:origin x="0" y="0"/>
    </p:cViewPr>
  </p:notesTextViewPr>
  <p:notesViewPr>
    <p:cSldViewPr snapToGrid="0">
      <p:cViewPr varScale="1">
        <p:scale>
          <a:sx n="86" d="100"/>
          <a:sy n="86" d="100"/>
        </p:scale>
        <p:origin x="386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173634-415C-4F91-9803-CB944D024D1D}" type="datetimeFigureOut">
              <a:rPr lang="zh-CN" altLang="en-US" smtClean="0"/>
              <a:t>2024/11/17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8EA6F3-EF02-4157-9106-250C8B7B3E5E}"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72FFC6-E021-424A-AF7F-FBE6544AE105}" type="datetimeFigureOut">
              <a:rPr lang="zh-CN" altLang="en-US" smtClean="0"/>
              <a:t>2024/11/17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209A2B-2ED1-4919-8F0A-80C46070F47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1828800" rtl="0" eaLnBrk="1" latinLnBrk="0" hangingPunct="1">
      <a:defRPr sz="2400" kern="1200">
        <a:solidFill>
          <a:schemeClr val="tx1"/>
        </a:solidFill>
        <a:latin typeface="+mn-lt"/>
        <a:ea typeface="+mn-ea"/>
        <a:cs typeface="+mn-cs"/>
      </a:defRPr>
    </a:lvl1pPr>
    <a:lvl2pPr marL="914400" algn="l" defTabSz="1828800" rtl="0" eaLnBrk="1" latinLnBrk="0" hangingPunct="1">
      <a:defRPr sz="2400" kern="1200">
        <a:solidFill>
          <a:schemeClr val="tx1"/>
        </a:solidFill>
        <a:latin typeface="+mn-lt"/>
        <a:ea typeface="+mn-ea"/>
        <a:cs typeface="+mn-cs"/>
      </a:defRPr>
    </a:lvl2pPr>
    <a:lvl3pPr marL="1828800" algn="l" defTabSz="1828800" rtl="0" eaLnBrk="1" latinLnBrk="0" hangingPunct="1">
      <a:defRPr sz="2400" kern="1200">
        <a:solidFill>
          <a:schemeClr val="tx1"/>
        </a:solidFill>
        <a:latin typeface="+mn-lt"/>
        <a:ea typeface="+mn-ea"/>
        <a:cs typeface="+mn-cs"/>
      </a:defRPr>
    </a:lvl3pPr>
    <a:lvl4pPr marL="2743200" algn="l" defTabSz="1828800" rtl="0" eaLnBrk="1" latinLnBrk="0" hangingPunct="1">
      <a:defRPr sz="2400" kern="1200">
        <a:solidFill>
          <a:schemeClr val="tx1"/>
        </a:solidFill>
        <a:latin typeface="+mn-lt"/>
        <a:ea typeface="+mn-ea"/>
        <a:cs typeface="+mn-cs"/>
      </a:defRPr>
    </a:lvl4pPr>
    <a:lvl5pPr marL="3657600" algn="l" defTabSz="1828800" rtl="0" eaLnBrk="1" latinLnBrk="0" hangingPunct="1">
      <a:defRPr sz="2400" kern="1200">
        <a:solidFill>
          <a:schemeClr val="tx1"/>
        </a:solidFill>
        <a:latin typeface="+mn-lt"/>
        <a:ea typeface="+mn-ea"/>
        <a:cs typeface="+mn-cs"/>
      </a:defRPr>
    </a:lvl5pPr>
    <a:lvl6pPr marL="4572000" algn="l" defTabSz="1828800" rtl="0" eaLnBrk="1" latinLnBrk="0" hangingPunct="1">
      <a:defRPr sz="2400" kern="1200">
        <a:solidFill>
          <a:schemeClr val="tx1"/>
        </a:solidFill>
        <a:latin typeface="+mn-lt"/>
        <a:ea typeface="+mn-ea"/>
        <a:cs typeface="+mn-cs"/>
      </a:defRPr>
    </a:lvl6pPr>
    <a:lvl7pPr marL="5486400" algn="l" defTabSz="1828800" rtl="0" eaLnBrk="1" latinLnBrk="0" hangingPunct="1">
      <a:defRPr sz="2400" kern="1200">
        <a:solidFill>
          <a:schemeClr val="tx1"/>
        </a:solidFill>
        <a:latin typeface="+mn-lt"/>
        <a:ea typeface="+mn-ea"/>
        <a:cs typeface="+mn-cs"/>
      </a:defRPr>
    </a:lvl7pPr>
    <a:lvl8pPr marL="6400165" algn="l" defTabSz="1828800" rtl="0" eaLnBrk="1" latinLnBrk="0" hangingPunct="1">
      <a:defRPr sz="2400" kern="1200">
        <a:solidFill>
          <a:schemeClr val="tx1"/>
        </a:solidFill>
        <a:latin typeface="+mn-lt"/>
        <a:ea typeface="+mn-ea"/>
        <a:cs typeface="+mn-cs"/>
      </a:defRPr>
    </a:lvl8pPr>
    <a:lvl9pPr marL="7314565" algn="l" defTabSz="1828800"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3047802" y="2244726"/>
            <a:ext cx="18286810" cy="4775200"/>
          </a:xfrm>
        </p:spPr>
        <p:txBody>
          <a:bodyPr anchor="b"/>
          <a:lstStyle>
            <a:lvl1pPr algn="ctr">
              <a:defRPr sz="12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3047802" y="7204076"/>
            <a:ext cx="1828681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165" indent="0" algn="ctr">
              <a:buNone/>
              <a:defRPr sz="3200"/>
            </a:lvl8pPr>
            <a:lvl9pPr marL="7314565" indent="0" algn="ctr">
              <a:buNone/>
              <a:defRPr sz="32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66F43DE2-7CA1-4BD6-B4A0-C8FC2506521E}" type="datetime1">
              <a:rPr lang="zh-CN" altLang="en-US" smtClean="0"/>
              <a:t>2024/11/17</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深圳脉图精准技术有限公司保留所有权利</a:t>
            </a:r>
            <a:endParaRPr lang="zh-CN" altLang="en-US" dirty="0"/>
          </a:p>
        </p:txBody>
      </p:sp>
      <p:sp>
        <p:nvSpPr>
          <p:cNvPr id="6" name="Slide Number Placeholder 5"/>
          <p:cNvSpPr>
            <a:spLocks noGrp="1"/>
          </p:cNvSpPr>
          <p:nvPr>
            <p:ph type="sldNum" sz="quarter" idx="12"/>
          </p:nvPr>
        </p:nvSpPr>
        <p:spPr/>
        <p:txBody>
          <a:bodyPr/>
          <a:lstStyle/>
          <a:p>
            <a:fld id="{6548B1BC-FA46-4497-BC86-63691735AD7D}" type="slidenum">
              <a:rPr lang="zh-CN" altLang="en-US" smtClean="0"/>
              <a:t>‹#›</a:t>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71523" y="496692"/>
            <a:ext cx="3182388" cy="76816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001EF5E7-972B-4DD4-9EA8-27A4B98A260B}" type="datetime1">
              <a:rPr lang="zh-CN" altLang="en-US" smtClean="0"/>
              <a:t>2024/11/17</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深圳脉图精准技术有限公司保留所有权利</a:t>
            </a:r>
          </a:p>
        </p:txBody>
      </p:sp>
      <p:sp>
        <p:nvSpPr>
          <p:cNvPr id="6" name="Slide Number Placeholder 5"/>
          <p:cNvSpPr>
            <a:spLocks noGrp="1"/>
          </p:cNvSpPr>
          <p:nvPr>
            <p:ph type="sldNum" sz="quarter" idx="12"/>
          </p:nvPr>
        </p:nvSpPr>
        <p:spPr/>
        <p:txBody>
          <a:bodyPr/>
          <a:lstStyle/>
          <a:p>
            <a:fld id="{6548B1BC-FA46-4497-BC86-63691735AD7D}" type="slidenum">
              <a:rPr lang="zh-CN" altLang="en-US" smtClean="0"/>
              <a:t>‹#›</a:t>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71523" y="496692"/>
            <a:ext cx="3182388" cy="76816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368656" y="1524000"/>
            <a:ext cx="2783286" cy="10829926"/>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676291" y="1523999"/>
            <a:ext cx="17304436" cy="10829926"/>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D5EE5354-E183-4A27-BB87-3065D79999E4}" type="datetime1">
              <a:rPr lang="zh-CN" altLang="en-US" smtClean="0"/>
              <a:t>2024/11/17</a:t>
            </a:fld>
            <a:endParaRPr lang="zh-CN" altLang="en-US" dirty="0"/>
          </a:p>
        </p:txBody>
      </p:sp>
      <p:sp>
        <p:nvSpPr>
          <p:cNvPr id="5" name="Footer Placeholder 4"/>
          <p:cNvSpPr>
            <a:spLocks noGrp="1"/>
          </p:cNvSpPr>
          <p:nvPr>
            <p:ph type="ftr" sz="quarter" idx="11"/>
          </p:nvPr>
        </p:nvSpPr>
        <p:spPr/>
        <p:txBody>
          <a:bodyPr/>
          <a:lstStyle/>
          <a:p>
            <a:r>
              <a:rPr lang="en-US" altLang="zh-CN"/>
              <a:t>©</a:t>
            </a:r>
            <a:r>
              <a:rPr lang="zh-CN" altLang="en-US"/>
              <a:t>深圳脉图精准技术有限公司保留所有权利</a:t>
            </a:r>
            <a:endParaRPr lang="zh-CN" altLang="en-US" dirty="0"/>
          </a:p>
        </p:txBody>
      </p:sp>
      <p:sp>
        <p:nvSpPr>
          <p:cNvPr id="6" name="Slide Number Placeholder 5"/>
          <p:cNvSpPr>
            <a:spLocks noGrp="1"/>
          </p:cNvSpPr>
          <p:nvPr>
            <p:ph type="sldNum" sz="quarter" idx="12"/>
          </p:nvPr>
        </p:nvSpPr>
        <p:spPr/>
        <p:txBody>
          <a:bodyPr/>
          <a:lstStyle/>
          <a:p>
            <a:fld id="{6548B1BC-FA46-4497-BC86-63691735AD7D}" type="slidenum">
              <a:rPr lang="zh-CN" altLang="en-US" smtClean="0"/>
              <a:t>‹#›</a:t>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71523" y="496692"/>
            <a:ext cx="3182388" cy="76816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2C489B22-ECA6-4D11-B862-6D0D2CFCBE1E}" type="datetime1">
              <a:rPr lang="zh-CN" altLang="en-US" smtClean="0"/>
              <a:t>2024/11/17</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深圳脉图精准技术有限公司保留所有权利</a:t>
            </a:r>
            <a:endParaRPr lang="zh-CN" altLang="en-US" dirty="0"/>
          </a:p>
        </p:txBody>
      </p:sp>
      <p:sp>
        <p:nvSpPr>
          <p:cNvPr id="6" name="Slide Number Placeholder 5"/>
          <p:cNvSpPr>
            <a:spLocks noGrp="1"/>
          </p:cNvSpPr>
          <p:nvPr>
            <p:ph type="sldNum" sz="quarter" idx="12"/>
          </p:nvPr>
        </p:nvSpPr>
        <p:spPr/>
        <p:txBody>
          <a:bodyPr/>
          <a:lstStyle/>
          <a:p>
            <a:fld id="{6548B1BC-FA46-4497-BC86-63691735AD7D}" type="slidenum">
              <a:rPr lang="zh-CN" altLang="en-US" smtClean="0"/>
              <a:t>‹#›</a:t>
            </a:fld>
            <a:endParaRPr lang="zh-CN" altLang="en-US" dirty="0"/>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71523" y="496692"/>
            <a:ext cx="3182388" cy="76816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663592" y="5237018"/>
            <a:ext cx="21029831" cy="3638551"/>
          </a:xfrm>
        </p:spPr>
        <p:txBody>
          <a:bodyPr anchor="ctr" anchorCtr="0"/>
          <a:lstStyle>
            <a:lvl1pPr>
              <a:defRPr sz="12000"/>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663592" y="8929546"/>
            <a:ext cx="21029831"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165" indent="0">
              <a:buNone/>
              <a:defRPr sz="3200">
                <a:solidFill>
                  <a:schemeClr val="tx1">
                    <a:tint val="75000"/>
                  </a:schemeClr>
                </a:solidFill>
              </a:defRPr>
            </a:lvl8pPr>
            <a:lvl9pPr marL="7314565" indent="0">
              <a:buNone/>
              <a:defRPr sz="3200">
                <a:solidFill>
                  <a:schemeClr val="tx1">
                    <a:tint val="75000"/>
                  </a:schemeClr>
                </a:solidFill>
              </a:defRPr>
            </a:lvl9pPr>
          </a:lstStyle>
          <a:p>
            <a:pPr lvl="0"/>
            <a:r>
              <a:rPr lang="zh-CN" altLang="en-US" dirty="0"/>
              <a:t>单击此处编辑母版文本样式</a:t>
            </a:r>
          </a:p>
        </p:txBody>
      </p:sp>
      <p:sp>
        <p:nvSpPr>
          <p:cNvPr id="4" name="Date Placeholder 3"/>
          <p:cNvSpPr>
            <a:spLocks noGrp="1"/>
          </p:cNvSpPr>
          <p:nvPr>
            <p:ph type="dt" sz="half" idx="10"/>
          </p:nvPr>
        </p:nvSpPr>
        <p:spPr/>
        <p:txBody>
          <a:bodyPr/>
          <a:lstStyle/>
          <a:p>
            <a:fld id="{81F508C4-AEB3-4464-8CB1-AC72053D75F3}" type="datetime1">
              <a:rPr lang="zh-CN" altLang="en-US" smtClean="0"/>
              <a:t>2024/11/17</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深圳脉图精准技术有限公司保留所有权利</a:t>
            </a:r>
          </a:p>
        </p:txBody>
      </p:sp>
      <p:sp>
        <p:nvSpPr>
          <p:cNvPr id="6" name="Slide Number Placeholder 5"/>
          <p:cNvSpPr>
            <a:spLocks noGrp="1"/>
          </p:cNvSpPr>
          <p:nvPr>
            <p:ph type="sldNum" sz="quarter" idx="12"/>
          </p:nvPr>
        </p:nvSpPr>
        <p:spPr/>
        <p:txBody>
          <a:bodyPr/>
          <a:lstStyle/>
          <a:p>
            <a:fld id="{6548B1BC-FA46-4497-BC86-63691735AD7D}" type="slidenum">
              <a:rPr lang="zh-CN" altLang="en-US" smtClean="0"/>
              <a:t>‹#›</a:t>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71523" y="496692"/>
            <a:ext cx="3182388" cy="76816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Microsoft YaHei" panose="020B0503020204020204" pitchFamily="34" charset="-122"/>
                <a:ea typeface="Microsoft YaHei"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sz="half" idx="1"/>
          </p:nvPr>
        </p:nvSpPr>
        <p:spPr>
          <a:xfrm>
            <a:off x="1676291" y="3651250"/>
            <a:ext cx="10362526" cy="8702676"/>
          </a:xfrm>
        </p:spPr>
        <p:txBody>
          <a:bodyPr/>
          <a:lstStyle>
            <a:lvl1pPr>
              <a:defRPr>
                <a:latin typeface="Microsoft YaHei" panose="020B0503020204020204" pitchFamily="34" charset="-122"/>
                <a:ea typeface="Microsoft YaHei" panose="020B0503020204020204" pitchFamily="34" charset="-122"/>
              </a:defRPr>
            </a:lvl1pPr>
            <a:lvl2pPr>
              <a:defRPr>
                <a:latin typeface="Microsoft YaHei" panose="020B0503020204020204" pitchFamily="34" charset="-122"/>
                <a:ea typeface="Microsoft YaHei" panose="020B0503020204020204" pitchFamily="34" charset="-122"/>
              </a:defRPr>
            </a:lvl2pPr>
            <a:lvl3pPr>
              <a:defRPr>
                <a:latin typeface="Microsoft YaHei" panose="020B0503020204020204" pitchFamily="34" charset="-122"/>
                <a:ea typeface="Microsoft YaHei" panose="020B0503020204020204" pitchFamily="34" charset="-122"/>
              </a:defRPr>
            </a:lvl3pPr>
            <a:lvl4pPr>
              <a:defRPr>
                <a:latin typeface="Microsoft YaHei" panose="020B0503020204020204" pitchFamily="34" charset="-122"/>
                <a:ea typeface="Microsoft YaHei" panose="020B0503020204020204" pitchFamily="34" charset="-122"/>
              </a:defRPr>
            </a:lvl4pPr>
            <a:lvl5pPr>
              <a:defRPr>
                <a:latin typeface="Microsoft YaHei" panose="020B0503020204020204" pitchFamily="34" charset="-122"/>
                <a:ea typeface="Microsoft YaHei"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12343596" y="3651250"/>
            <a:ext cx="10362526" cy="8702676"/>
          </a:xfrm>
        </p:spPr>
        <p:txBody>
          <a:bodyPr/>
          <a:lstStyle>
            <a:lvl1pPr>
              <a:defRPr>
                <a:latin typeface="Microsoft YaHei" panose="020B0503020204020204" pitchFamily="34" charset="-122"/>
                <a:ea typeface="Microsoft YaHei" panose="020B0503020204020204" pitchFamily="34" charset="-122"/>
              </a:defRPr>
            </a:lvl1pPr>
            <a:lvl2pPr>
              <a:defRPr>
                <a:latin typeface="Microsoft YaHei" panose="020B0503020204020204" pitchFamily="34" charset="-122"/>
                <a:ea typeface="Microsoft YaHei" panose="020B0503020204020204" pitchFamily="34" charset="-122"/>
              </a:defRPr>
            </a:lvl2pPr>
            <a:lvl3pPr>
              <a:defRPr>
                <a:latin typeface="Microsoft YaHei" panose="020B0503020204020204" pitchFamily="34" charset="-122"/>
                <a:ea typeface="Microsoft YaHei" panose="020B0503020204020204" pitchFamily="34" charset="-122"/>
              </a:defRPr>
            </a:lvl3pPr>
            <a:lvl4pPr>
              <a:defRPr>
                <a:latin typeface="Microsoft YaHei" panose="020B0503020204020204" pitchFamily="34" charset="-122"/>
                <a:ea typeface="Microsoft YaHei" panose="020B0503020204020204" pitchFamily="34" charset="-122"/>
              </a:defRPr>
            </a:lvl4pPr>
            <a:lvl5pPr>
              <a:defRPr>
                <a:latin typeface="Microsoft YaHei" panose="020B0503020204020204" pitchFamily="34" charset="-122"/>
                <a:ea typeface="Microsoft YaHei"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p:txBody>
          <a:bodyPr/>
          <a:lstStyle/>
          <a:p>
            <a:fld id="{DDA5C399-5E1F-45F9-980E-D6AC0D9FD606}" type="datetime1">
              <a:rPr lang="zh-CN" altLang="en-US" smtClean="0"/>
              <a:t>2024/11/17</a:t>
            </a:fld>
            <a:endParaRPr lang="zh-CN" altLang="en-US"/>
          </a:p>
        </p:txBody>
      </p:sp>
      <p:sp>
        <p:nvSpPr>
          <p:cNvPr id="6" name="Footer Placeholder 5"/>
          <p:cNvSpPr>
            <a:spLocks noGrp="1"/>
          </p:cNvSpPr>
          <p:nvPr>
            <p:ph type="ftr" sz="quarter" idx="11"/>
          </p:nvPr>
        </p:nvSpPr>
        <p:spPr/>
        <p:txBody>
          <a:bodyPr/>
          <a:lstStyle/>
          <a:p>
            <a:r>
              <a:rPr lang="en-US" altLang="zh-CN"/>
              <a:t>©</a:t>
            </a:r>
            <a:r>
              <a:rPr lang="zh-CN" altLang="en-US"/>
              <a:t>深圳脉图精准技术有限公司保留所有权利</a:t>
            </a:r>
          </a:p>
        </p:txBody>
      </p:sp>
      <p:sp>
        <p:nvSpPr>
          <p:cNvPr id="7" name="Slide Number Placeholder 6"/>
          <p:cNvSpPr>
            <a:spLocks noGrp="1"/>
          </p:cNvSpPr>
          <p:nvPr>
            <p:ph type="sldNum" sz="quarter" idx="12"/>
          </p:nvPr>
        </p:nvSpPr>
        <p:spPr/>
        <p:txBody>
          <a:bodyPr/>
          <a:lstStyle/>
          <a:p>
            <a:fld id="{6548B1BC-FA46-4497-BC86-63691735AD7D}" type="slidenum">
              <a:rPr lang="zh-CN" altLang="en-US" smtClean="0"/>
              <a:t>‹#›</a:t>
            </a:fld>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71523" y="496692"/>
            <a:ext cx="3182388" cy="76816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679467" y="1264855"/>
            <a:ext cx="21029831" cy="211652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679467" y="3362326"/>
            <a:ext cx="10314903" cy="1647824"/>
          </a:xfrm>
        </p:spPr>
        <p:txBody>
          <a:bodyPr anchor="ctr" anchorCtr="0"/>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165" indent="0">
              <a:buNone/>
              <a:defRPr sz="3200" b="1"/>
            </a:lvl8pPr>
            <a:lvl9pPr marL="7314565" indent="0">
              <a:buNone/>
              <a:defRPr sz="3200" b="1"/>
            </a:lvl9pPr>
          </a:lstStyle>
          <a:p>
            <a:pPr lvl="0"/>
            <a:r>
              <a:rPr lang="zh-CN" altLang="en-US" dirty="0"/>
              <a:t>单击此处编辑母版文本样式</a:t>
            </a:r>
          </a:p>
        </p:txBody>
      </p:sp>
      <p:sp>
        <p:nvSpPr>
          <p:cNvPr id="4" name="Content Placeholder 3"/>
          <p:cNvSpPr>
            <a:spLocks noGrp="1"/>
          </p:cNvSpPr>
          <p:nvPr>
            <p:ph sz="half" idx="2"/>
          </p:nvPr>
        </p:nvSpPr>
        <p:spPr>
          <a:xfrm>
            <a:off x="1679467" y="5010150"/>
            <a:ext cx="10314903" cy="7369176"/>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Text Placeholder 4"/>
          <p:cNvSpPr>
            <a:spLocks noGrp="1"/>
          </p:cNvSpPr>
          <p:nvPr>
            <p:ph type="body" sz="quarter" idx="3"/>
          </p:nvPr>
        </p:nvSpPr>
        <p:spPr>
          <a:xfrm>
            <a:off x="12343597" y="3362326"/>
            <a:ext cx="10365701" cy="1647824"/>
          </a:xfrm>
        </p:spPr>
        <p:txBody>
          <a:bodyPr anchor="ctr" anchorCtr="0"/>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165" indent="0">
              <a:buNone/>
              <a:defRPr sz="3200" b="1"/>
            </a:lvl8pPr>
            <a:lvl9pPr marL="7314565" indent="0">
              <a:buNone/>
              <a:defRPr sz="3200" b="1"/>
            </a:lvl9pPr>
          </a:lstStyle>
          <a:p>
            <a:pPr lvl="0"/>
            <a:r>
              <a:rPr lang="zh-CN" altLang="en-US"/>
              <a:t>单击此处编辑母版文本样式</a:t>
            </a:r>
          </a:p>
        </p:txBody>
      </p:sp>
      <p:sp>
        <p:nvSpPr>
          <p:cNvPr id="6" name="Content Placeholder 5"/>
          <p:cNvSpPr>
            <a:spLocks noGrp="1"/>
          </p:cNvSpPr>
          <p:nvPr>
            <p:ph sz="quarter" idx="4"/>
          </p:nvPr>
        </p:nvSpPr>
        <p:spPr>
          <a:xfrm>
            <a:off x="12343597" y="5010150"/>
            <a:ext cx="10365701" cy="736917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329A023-0D40-437A-A5FE-EFB77EA669FB}" type="datetime1">
              <a:rPr lang="zh-CN" altLang="en-US" smtClean="0"/>
              <a:t>2024/11/17</a:t>
            </a:fld>
            <a:endParaRPr lang="zh-CN" altLang="en-US"/>
          </a:p>
        </p:txBody>
      </p:sp>
      <p:sp>
        <p:nvSpPr>
          <p:cNvPr id="8" name="Footer Placeholder 7"/>
          <p:cNvSpPr>
            <a:spLocks noGrp="1"/>
          </p:cNvSpPr>
          <p:nvPr>
            <p:ph type="ftr" sz="quarter" idx="11"/>
          </p:nvPr>
        </p:nvSpPr>
        <p:spPr/>
        <p:txBody>
          <a:bodyPr/>
          <a:lstStyle/>
          <a:p>
            <a:r>
              <a:rPr lang="en-US" altLang="zh-CN"/>
              <a:t>©</a:t>
            </a:r>
            <a:r>
              <a:rPr lang="zh-CN" altLang="en-US"/>
              <a:t>深圳脉图精准技术有限公司保留所有权利</a:t>
            </a:r>
          </a:p>
        </p:txBody>
      </p:sp>
      <p:sp>
        <p:nvSpPr>
          <p:cNvPr id="9" name="Slide Number Placeholder 8"/>
          <p:cNvSpPr>
            <a:spLocks noGrp="1"/>
          </p:cNvSpPr>
          <p:nvPr>
            <p:ph type="sldNum" sz="quarter" idx="12"/>
          </p:nvPr>
        </p:nvSpPr>
        <p:spPr/>
        <p:txBody>
          <a:bodyPr/>
          <a:lstStyle/>
          <a:p>
            <a:fld id="{6548B1BC-FA46-4497-BC86-63691735AD7D}" type="slidenum">
              <a:rPr lang="zh-CN" altLang="en-US" smtClean="0"/>
              <a:t>‹#›</a:t>
            </a:fld>
            <a:endParaRPr lang="zh-CN" altLang="en-US"/>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71523" y="496692"/>
            <a:ext cx="3182388" cy="76816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5ACA459-FC1B-4512-978D-A14681F81F86}" type="datetime1">
              <a:rPr lang="zh-CN" altLang="en-US" smtClean="0"/>
              <a:t>2024/11/17</a:t>
            </a:fld>
            <a:endParaRPr lang="zh-CN" altLang="en-US"/>
          </a:p>
        </p:txBody>
      </p:sp>
      <p:sp>
        <p:nvSpPr>
          <p:cNvPr id="4" name="Footer Placeholder 3"/>
          <p:cNvSpPr>
            <a:spLocks noGrp="1"/>
          </p:cNvSpPr>
          <p:nvPr>
            <p:ph type="ftr" sz="quarter" idx="11"/>
          </p:nvPr>
        </p:nvSpPr>
        <p:spPr/>
        <p:txBody>
          <a:bodyPr/>
          <a:lstStyle/>
          <a:p>
            <a:r>
              <a:rPr lang="en-US" altLang="zh-CN"/>
              <a:t>©</a:t>
            </a:r>
            <a:r>
              <a:rPr lang="zh-CN" altLang="en-US"/>
              <a:t>深圳脉图精准技术有限公司保留所有权利</a:t>
            </a:r>
          </a:p>
        </p:txBody>
      </p:sp>
      <p:sp>
        <p:nvSpPr>
          <p:cNvPr id="5" name="Slide Number Placeholder 4"/>
          <p:cNvSpPr>
            <a:spLocks noGrp="1"/>
          </p:cNvSpPr>
          <p:nvPr>
            <p:ph type="sldNum" sz="quarter" idx="12"/>
          </p:nvPr>
        </p:nvSpPr>
        <p:spPr/>
        <p:txBody>
          <a:bodyPr/>
          <a:lstStyle/>
          <a:p>
            <a:fld id="{6548B1BC-FA46-4497-BC86-63691735AD7D}" type="slidenum">
              <a:rPr lang="zh-CN" altLang="en-US" smtClean="0"/>
              <a:t>‹#›</a:t>
            </a:fld>
            <a:endParaRPr lang="zh-CN"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71523" y="496692"/>
            <a:ext cx="3182388" cy="76816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524B2-E991-4638-99B4-2CC7E80AC950}" type="datetime1">
              <a:rPr lang="zh-CN" altLang="en-US" smtClean="0"/>
              <a:t>2024/11/17</a:t>
            </a:fld>
            <a:endParaRPr lang="zh-CN" altLang="en-US"/>
          </a:p>
        </p:txBody>
      </p:sp>
      <p:sp>
        <p:nvSpPr>
          <p:cNvPr id="3" name="Footer Placeholder 2"/>
          <p:cNvSpPr>
            <a:spLocks noGrp="1"/>
          </p:cNvSpPr>
          <p:nvPr>
            <p:ph type="ftr" sz="quarter" idx="11"/>
          </p:nvPr>
        </p:nvSpPr>
        <p:spPr/>
        <p:txBody>
          <a:bodyPr/>
          <a:lstStyle/>
          <a:p>
            <a:r>
              <a:rPr lang="en-US" altLang="zh-CN"/>
              <a:t>©</a:t>
            </a:r>
            <a:r>
              <a:rPr lang="zh-CN" altLang="en-US"/>
              <a:t>深圳脉图精准技术有限公司保留所有权利</a:t>
            </a:r>
          </a:p>
        </p:txBody>
      </p:sp>
      <p:sp>
        <p:nvSpPr>
          <p:cNvPr id="4" name="Slide Number Placeholder 3"/>
          <p:cNvSpPr>
            <a:spLocks noGrp="1"/>
          </p:cNvSpPr>
          <p:nvPr>
            <p:ph type="sldNum" sz="quarter" idx="12"/>
          </p:nvPr>
        </p:nvSpPr>
        <p:spPr/>
        <p:txBody>
          <a:bodyPr/>
          <a:lstStyle/>
          <a:p>
            <a:fld id="{6548B1BC-FA46-4497-BC86-63691735AD7D}" type="slidenum">
              <a:rPr lang="zh-CN" altLang="en-US" smtClean="0"/>
              <a:t>‹#›</a:t>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71523" y="496692"/>
            <a:ext cx="3182388" cy="76816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468" y="914400"/>
            <a:ext cx="7863962" cy="3200400"/>
          </a:xfrm>
        </p:spPr>
        <p:txBody>
          <a:bodyPr anchor="ctr" anchorCtr="0"/>
          <a:lstStyle>
            <a:lvl1pPr>
              <a:defRPr sz="6400"/>
            </a:lvl1pPr>
          </a:lstStyle>
          <a:p>
            <a:r>
              <a:rPr lang="zh-CN" altLang="en-US" dirty="0"/>
              <a:t>单击此处编辑母版标题样式</a:t>
            </a:r>
            <a:endParaRPr lang="en-US" dirty="0"/>
          </a:p>
        </p:txBody>
      </p:sp>
      <p:sp>
        <p:nvSpPr>
          <p:cNvPr id="3" name="Content Placeholder 2"/>
          <p:cNvSpPr>
            <a:spLocks noGrp="1"/>
          </p:cNvSpPr>
          <p:nvPr>
            <p:ph idx="1"/>
          </p:nvPr>
        </p:nvSpPr>
        <p:spPr>
          <a:xfrm>
            <a:off x="10365701" y="1974851"/>
            <a:ext cx="12343597"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Text Placeholder 3"/>
          <p:cNvSpPr>
            <a:spLocks noGrp="1"/>
          </p:cNvSpPr>
          <p:nvPr>
            <p:ph type="body" sz="half" idx="2"/>
          </p:nvPr>
        </p:nvSpPr>
        <p:spPr>
          <a:xfrm>
            <a:off x="1679468" y="4114800"/>
            <a:ext cx="7863962"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165" indent="0">
              <a:buNone/>
              <a:defRPr sz="2000"/>
            </a:lvl8pPr>
            <a:lvl9pPr marL="7314565" indent="0">
              <a:buNone/>
              <a:defRPr sz="2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FC5E817-D171-4A26-86C8-E79379537A4F}" type="datetime1">
              <a:rPr lang="zh-CN" altLang="en-US" smtClean="0"/>
              <a:t>2024/11/17</a:t>
            </a:fld>
            <a:endParaRPr lang="zh-CN" altLang="en-US"/>
          </a:p>
        </p:txBody>
      </p:sp>
      <p:sp>
        <p:nvSpPr>
          <p:cNvPr id="6" name="Footer Placeholder 5"/>
          <p:cNvSpPr>
            <a:spLocks noGrp="1"/>
          </p:cNvSpPr>
          <p:nvPr>
            <p:ph type="ftr" sz="quarter" idx="11"/>
          </p:nvPr>
        </p:nvSpPr>
        <p:spPr/>
        <p:txBody>
          <a:bodyPr/>
          <a:lstStyle/>
          <a:p>
            <a:r>
              <a:rPr lang="en-US" altLang="zh-CN"/>
              <a:t>©</a:t>
            </a:r>
            <a:r>
              <a:rPr lang="zh-CN" altLang="en-US"/>
              <a:t>深圳脉图精准技术有限公司保留所有权利</a:t>
            </a:r>
          </a:p>
        </p:txBody>
      </p:sp>
      <p:sp>
        <p:nvSpPr>
          <p:cNvPr id="7" name="Slide Number Placeholder 6"/>
          <p:cNvSpPr>
            <a:spLocks noGrp="1"/>
          </p:cNvSpPr>
          <p:nvPr>
            <p:ph type="sldNum" sz="quarter" idx="12"/>
          </p:nvPr>
        </p:nvSpPr>
        <p:spPr/>
        <p:txBody>
          <a:bodyPr/>
          <a:lstStyle/>
          <a:p>
            <a:fld id="{6548B1BC-FA46-4497-BC86-63691735AD7D}" type="slidenum">
              <a:rPr lang="zh-CN" altLang="en-US" smtClean="0"/>
              <a:t>‹#›</a:t>
            </a:fld>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71523" y="496692"/>
            <a:ext cx="3182388" cy="76816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468" y="914400"/>
            <a:ext cx="7863962" cy="3200400"/>
          </a:xfrm>
        </p:spPr>
        <p:txBody>
          <a:bodyPr anchor="ctr" anchorCtr="0"/>
          <a:lstStyle>
            <a:lvl1pPr>
              <a:defRPr sz="6400"/>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10907568" y="1990726"/>
            <a:ext cx="12343597"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165" indent="0">
              <a:buNone/>
              <a:defRPr sz="4000"/>
            </a:lvl8pPr>
            <a:lvl9pPr marL="7314565" indent="0">
              <a:buNone/>
              <a:defRPr sz="4000"/>
            </a:lvl9pPr>
          </a:lstStyle>
          <a:p>
            <a:r>
              <a:rPr lang="zh-CN" altLang="en-US"/>
              <a:t>单击图标添加图片</a:t>
            </a:r>
            <a:endParaRPr lang="en-US" dirty="0"/>
          </a:p>
        </p:txBody>
      </p:sp>
      <p:sp>
        <p:nvSpPr>
          <p:cNvPr id="4" name="Text Placeholder 3"/>
          <p:cNvSpPr>
            <a:spLocks noGrp="1"/>
          </p:cNvSpPr>
          <p:nvPr>
            <p:ph type="body" sz="half" idx="2"/>
          </p:nvPr>
        </p:nvSpPr>
        <p:spPr>
          <a:xfrm>
            <a:off x="1679468" y="4114800"/>
            <a:ext cx="7863962"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165" indent="0">
              <a:buNone/>
              <a:defRPr sz="2000"/>
            </a:lvl8pPr>
            <a:lvl9pPr marL="7314565" indent="0">
              <a:buNone/>
              <a:defRPr sz="2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BC4666C-C087-4A3F-A214-9EC35D1FF930}" type="datetime1">
              <a:rPr lang="zh-CN" altLang="en-US" smtClean="0"/>
              <a:t>2024/11/17</a:t>
            </a:fld>
            <a:endParaRPr lang="zh-CN" altLang="en-US"/>
          </a:p>
        </p:txBody>
      </p:sp>
      <p:sp>
        <p:nvSpPr>
          <p:cNvPr id="6" name="Footer Placeholder 5"/>
          <p:cNvSpPr>
            <a:spLocks noGrp="1"/>
          </p:cNvSpPr>
          <p:nvPr>
            <p:ph type="ftr" sz="quarter" idx="11"/>
          </p:nvPr>
        </p:nvSpPr>
        <p:spPr/>
        <p:txBody>
          <a:bodyPr/>
          <a:lstStyle/>
          <a:p>
            <a:r>
              <a:rPr lang="en-US" altLang="zh-CN"/>
              <a:t>©</a:t>
            </a:r>
            <a:r>
              <a:rPr lang="zh-CN" altLang="en-US"/>
              <a:t>深圳脉图精准技术有限公司保留所有权利</a:t>
            </a:r>
          </a:p>
        </p:txBody>
      </p:sp>
      <p:sp>
        <p:nvSpPr>
          <p:cNvPr id="7" name="Slide Number Placeholder 6"/>
          <p:cNvSpPr>
            <a:spLocks noGrp="1"/>
          </p:cNvSpPr>
          <p:nvPr>
            <p:ph type="sldNum" sz="quarter" idx="12"/>
          </p:nvPr>
        </p:nvSpPr>
        <p:spPr/>
        <p:txBody>
          <a:bodyPr/>
          <a:lstStyle/>
          <a:p>
            <a:fld id="{6548B1BC-FA46-4497-BC86-63691735AD7D}" type="slidenum">
              <a:rPr lang="zh-CN" altLang="en-US" smtClean="0"/>
              <a:t>‹#›</a:t>
            </a:fld>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71523" y="496692"/>
            <a:ext cx="3182388" cy="76816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291" y="1312140"/>
            <a:ext cx="21029831" cy="190211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676291" y="3235615"/>
            <a:ext cx="21029831" cy="870267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1676291" y="12878955"/>
            <a:ext cx="5486043" cy="730250"/>
          </a:xfrm>
          <a:prstGeom prst="rect">
            <a:avLst/>
          </a:prstGeom>
        </p:spPr>
        <p:txBody>
          <a:bodyPr vert="horz" lIns="91440" tIns="45720" rIns="91440" bIns="45720" rtlCol="0" anchor="ctr"/>
          <a:lstStyle>
            <a:lvl1pPr algn="l">
              <a:defRPr sz="1800">
                <a:solidFill>
                  <a:schemeClr val="tx1"/>
                </a:solidFill>
              </a:defRPr>
            </a:lvl1pPr>
          </a:lstStyle>
          <a:p>
            <a:fld id="{EAA77F88-DFD3-478B-BFF3-4267C79FFACC}" type="datetime1">
              <a:rPr lang="zh-CN" altLang="en-US" smtClean="0"/>
              <a:t>2024/11/17</a:t>
            </a:fld>
            <a:endParaRPr lang="zh-CN" altLang="en-US" dirty="0"/>
          </a:p>
        </p:txBody>
      </p:sp>
      <p:sp>
        <p:nvSpPr>
          <p:cNvPr id="5" name="Footer Placeholder 4"/>
          <p:cNvSpPr>
            <a:spLocks noGrp="1"/>
          </p:cNvSpPr>
          <p:nvPr>
            <p:ph type="ftr" sz="quarter" idx="3"/>
          </p:nvPr>
        </p:nvSpPr>
        <p:spPr>
          <a:xfrm>
            <a:off x="8076675" y="12878955"/>
            <a:ext cx="8229064" cy="730250"/>
          </a:xfrm>
          <a:prstGeom prst="rect">
            <a:avLst/>
          </a:prstGeom>
        </p:spPr>
        <p:txBody>
          <a:bodyPr vert="horz" lIns="91440" tIns="45720" rIns="91440" bIns="45720" rtlCol="0" anchor="ctr"/>
          <a:lstStyle>
            <a:lvl1pPr algn="ctr">
              <a:defRPr sz="1800">
                <a:solidFill>
                  <a:schemeClr val="tx1"/>
                </a:solidFill>
              </a:defRPr>
            </a:lvl1pPr>
          </a:lstStyle>
          <a:p>
            <a:r>
              <a:rPr lang="en-US" altLang="zh-CN"/>
              <a:t>©</a:t>
            </a:r>
            <a:r>
              <a:rPr lang="zh-CN" altLang="en-US"/>
              <a:t>深圳脉图精准技术有限公司保留所有权利</a:t>
            </a:r>
            <a:endParaRPr lang="zh-CN" altLang="en-US" dirty="0"/>
          </a:p>
        </p:txBody>
      </p:sp>
      <p:sp>
        <p:nvSpPr>
          <p:cNvPr id="6" name="Slide Number Placeholder 5"/>
          <p:cNvSpPr>
            <a:spLocks noGrp="1"/>
          </p:cNvSpPr>
          <p:nvPr>
            <p:ph type="sldNum" sz="quarter" idx="4"/>
          </p:nvPr>
        </p:nvSpPr>
        <p:spPr>
          <a:xfrm>
            <a:off x="17220079" y="12878955"/>
            <a:ext cx="5486043" cy="730250"/>
          </a:xfrm>
          <a:prstGeom prst="rect">
            <a:avLst/>
          </a:prstGeom>
        </p:spPr>
        <p:txBody>
          <a:bodyPr vert="horz" lIns="91440" tIns="45720" rIns="91440" bIns="45720" rtlCol="0" anchor="ctr"/>
          <a:lstStyle>
            <a:lvl1pPr algn="r">
              <a:defRPr sz="1800">
                <a:solidFill>
                  <a:schemeClr val="tx1"/>
                </a:solidFill>
              </a:defRPr>
            </a:lvl1pPr>
          </a:lstStyle>
          <a:p>
            <a:fld id="{6548B1BC-FA46-4497-BC86-63691735AD7D}" type="slidenum">
              <a:rPr lang="zh-CN" altLang="en-US" smtClean="0"/>
              <a:t>‹#›</a:t>
            </a:fld>
            <a:endParaRPr lang="zh-CN" altLang="en-US"/>
          </a:p>
        </p:txBody>
      </p:sp>
      <p:pic>
        <p:nvPicPr>
          <p:cNvPr id="7" name="图片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0171523" y="496692"/>
            <a:ext cx="3182388" cy="76816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1828800" rtl="0" eaLnBrk="1" latinLnBrk="0" hangingPunct="1">
        <a:lnSpc>
          <a:spcPct val="90000"/>
        </a:lnSpc>
        <a:spcBef>
          <a:spcPct val="0"/>
        </a:spcBef>
        <a:buNone/>
        <a:defRPr sz="5400" b="1"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527050" indent="-527050" algn="l" defTabSz="1828800" rtl="0" eaLnBrk="1" latinLnBrk="0" hangingPunct="1">
        <a:lnSpc>
          <a:spcPct val="100000"/>
        </a:lnSpc>
        <a:spcBef>
          <a:spcPts val="2400"/>
        </a:spcBef>
        <a:buFont typeface="Wingdings" panose="05000000000000000000" pitchFamily="2" charset="2"/>
        <a:buChar char="u"/>
        <a:defRPr sz="3600" kern="1200">
          <a:solidFill>
            <a:schemeClr val="tx1"/>
          </a:solidFill>
          <a:latin typeface="+mn-lt"/>
          <a:ea typeface="Microsoft YaHei Light" panose="020B0502040204020203" pitchFamily="34" charset="-122"/>
          <a:cs typeface="+mn-cs"/>
        </a:defRPr>
      </a:lvl1pPr>
      <a:lvl2pPr marL="996950" indent="-469900" algn="l" defTabSz="1828800" rtl="0" eaLnBrk="1" latinLnBrk="0" hangingPunct="1">
        <a:lnSpc>
          <a:spcPct val="100000"/>
        </a:lnSpc>
        <a:spcBef>
          <a:spcPts val="2000"/>
        </a:spcBef>
        <a:buFont typeface="Wingdings" panose="05000000000000000000" pitchFamily="2" charset="2"/>
        <a:buChar char="u"/>
        <a:defRPr sz="3200" kern="1200">
          <a:solidFill>
            <a:schemeClr val="tx1"/>
          </a:solidFill>
          <a:latin typeface="Microsoft YaHei Light" panose="020B0502040204020203" pitchFamily="34" charset="-122"/>
          <a:ea typeface="Microsoft YaHei Light" panose="020B0502040204020203" pitchFamily="34" charset="-122"/>
          <a:cs typeface="+mn-cs"/>
        </a:defRPr>
      </a:lvl2pPr>
      <a:lvl3pPr marL="1441450" indent="-444500" algn="l" defTabSz="1828800" rtl="0" eaLnBrk="1" latinLnBrk="0" hangingPunct="1">
        <a:lnSpc>
          <a:spcPct val="100000"/>
        </a:lnSpc>
        <a:spcBef>
          <a:spcPts val="1600"/>
        </a:spcBef>
        <a:buFont typeface="Wingdings" panose="05000000000000000000" pitchFamily="2" charset="2"/>
        <a:buChar char="u"/>
        <a:defRPr sz="2800" kern="1200">
          <a:solidFill>
            <a:schemeClr val="tx1"/>
          </a:solidFill>
          <a:latin typeface="Microsoft YaHei Light" panose="020B0502040204020203" pitchFamily="34" charset="-122"/>
          <a:ea typeface="Microsoft YaHei Light" panose="020B0502040204020203" pitchFamily="34" charset="-122"/>
          <a:cs typeface="+mn-cs"/>
        </a:defRPr>
      </a:lvl3pPr>
      <a:lvl4pPr marL="1802130" indent="-360680" algn="l" defTabSz="1828800" rtl="0" eaLnBrk="1" latinLnBrk="0" hangingPunct="1">
        <a:lnSpc>
          <a:spcPct val="100000"/>
        </a:lnSpc>
        <a:spcBef>
          <a:spcPts val="1200"/>
        </a:spcBef>
        <a:buFont typeface="Wingdings" panose="05000000000000000000" pitchFamily="2" charset="2"/>
        <a:buChar char="u"/>
        <a:defRPr sz="2400" kern="1200">
          <a:solidFill>
            <a:schemeClr val="tx1"/>
          </a:solidFill>
          <a:latin typeface="Microsoft YaHei Light" panose="020B0502040204020203" pitchFamily="34" charset="-122"/>
          <a:ea typeface="Microsoft YaHei Light" panose="020B0502040204020203" pitchFamily="34" charset="-122"/>
          <a:cs typeface="+mn-cs"/>
        </a:defRPr>
      </a:lvl4pPr>
      <a:lvl5pPr marL="2160905" indent="-358775" algn="l" defTabSz="1828800" rtl="0" eaLnBrk="1" latinLnBrk="0" hangingPunct="1">
        <a:lnSpc>
          <a:spcPct val="100000"/>
        </a:lnSpc>
        <a:spcBef>
          <a:spcPts val="800"/>
        </a:spcBef>
        <a:buFont typeface="Wingdings" panose="05000000000000000000" pitchFamily="2" charset="2"/>
        <a:buChar char="u"/>
        <a:defRPr sz="2000" kern="1200">
          <a:solidFill>
            <a:schemeClr val="tx1"/>
          </a:solidFill>
          <a:latin typeface="Microsoft YaHei Light" panose="020B0502040204020203" pitchFamily="34" charset="-122"/>
          <a:ea typeface="Microsoft YaHei Light" panose="020B0502040204020203" pitchFamily="34" charset="-122"/>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365"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1765"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165" algn="l" defTabSz="1828800" rtl="0" eaLnBrk="1" latinLnBrk="0" hangingPunct="1">
        <a:defRPr sz="3600" kern="1200">
          <a:solidFill>
            <a:schemeClr val="tx1"/>
          </a:solidFill>
          <a:latin typeface="+mn-lt"/>
          <a:ea typeface="+mn-ea"/>
          <a:cs typeface="+mn-cs"/>
        </a:defRPr>
      </a:lvl8pPr>
      <a:lvl9pPr marL="7314565"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a:stretch>
            <a:fillRect/>
          </a:stretch>
        </p:blipFill>
        <p:spPr>
          <a:xfrm>
            <a:off x="19125565" y="11012805"/>
            <a:ext cx="4298315" cy="1552575"/>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2413" cy="10286807"/>
          </a:xfrm>
          <a:prstGeom prst="rect">
            <a:avLst/>
          </a:prstGeom>
        </p:spPr>
      </p:pic>
      <p:sp>
        <p:nvSpPr>
          <p:cNvPr id="15" name="矩形 14"/>
          <p:cNvSpPr/>
          <p:nvPr/>
        </p:nvSpPr>
        <p:spPr>
          <a:xfrm>
            <a:off x="1825345" y="11502380"/>
            <a:ext cx="2111475" cy="422680"/>
          </a:xfrm>
          <a:prstGeom prst="rect">
            <a:avLst/>
          </a:prstGeom>
        </p:spPr>
        <p:txBody>
          <a:bodyPr wrap="none">
            <a:spAutoFit/>
          </a:bodyPr>
          <a:lstStyle/>
          <a:p>
            <a:pPr>
              <a:lnSpc>
                <a:spcPts val="2800"/>
              </a:lnSpc>
            </a:pPr>
            <a:r>
              <a:rPr lang="en-US" altLang="zh-CN" sz="2000" dirty="0">
                <a:latin typeface="Microsoft YaHei" panose="020B0503020204020204" pitchFamily="34" charset="-122"/>
                <a:ea typeface="Microsoft YaHei" panose="020B0503020204020204" pitchFamily="34" charset="-122"/>
                <a:cs typeface="Arial" panose="020B0604020202020204" pitchFamily="34" charset="0"/>
              </a:rPr>
              <a:t>Metanotitia Inc.</a:t>
            </a:r>
            <a:endParaRPr lang="zh-CN" altLang="en-US" sz="2000" dirty="0">
              <a:latin typeface="Microsoft YaHei" panose="020B0503020204020204" pitchFamily="34" charset="-122"/>
              <a:ea typeface="Microsoft YaHei" panose="020B0503020204020204" pitchFamily="34" charset="-122"/>
              <a:cs typeface="Arial" panose="020B0604020202020204" pitchFamily="34" charset="0"/>
            </a:endParaRPr>
          </a:p>
        </p:txBody>
      </p:sp>
      <p:sp>
        <p:nvSpPr>
          <p:cNvPr id="12" name="矩形 11"/>
          <p:cNvSpPr/>
          <p:nvPr/>
        </p:nvSpPr>
        <p:spPr>
          <a:xfrm>
            <a:off x="1801444" y="6111757"/>
            <a:ext cx="2929007" cy="826637"/>
          </a:xfrm>
          <a:prstGeom prst="rect">
            <a:avLst/>
          </a:prstGeom>
        </p:spPr>
        <p:txBody>
          <a:bodyPr wrap="none">
            <a:spAutoFit/>
          </a:bodyPr>
          <a:lstStyle/>
          <a:p>
            <a:pPr>
              <a:lnSpc>
                <a:spcPts val="3000"/>
              </a:lnSpc>
            </a:pPr>
            <a:r>
              <a:rPr lang="zh-CN" altLang="en-US" sz="2000" dirty="0">
                <a:solidFill>
                  <a:schemeClr val="bg1"/>
                </a:solidFill>
                <a:latin typeface="Microsoft YaHei" panose="020B0503020204020204" pitchFamily="34" charset="-122"/>
                <a:ea typeface="Microsoft YaHei" panose="020B0503020204020204" pitchFamily="34" charset="-122"/>
                <a:cs typeface="Arial" panose="020B0604020202020204" pitchFamily="34" charset="0"/>
              </a:rPr>
              <a:t>部 门：生信组</a:t>
            </a:r>
          </a:p>
          <a:p>
            <a:pPr>
              <a:lnSpc>
                <a:spcPts val="3000"/>
              </a:lnSpc>
            </a:pPr>
            <a:r>
              <a:rPr lang="zh-CN" altLang="en-US" sz="2000" dirty="0">
                <a:solidFill>
                  <a:schemeClr val="bg1"/>
                </a:solidFill>
                <a:latin typeface="Microsoft YaHei" panose="020B0503020204020204" pitchFamily="34" charset="-122"/>
                <a:ea typeface="Microsoft YaHei" panose="020B0503020204020204" pitchFamily="34" charset="-122"/>
                <a:cs typeface="Arial" panose="020B0604020202020204" pitchFamily="34" charset="0"/>
              </a:rPr>
              <a:t>时间：</a:t>
            </a:r>
            <a:r>
              <a:rPr lang="en-US" altLang="zh-CN" sz="2000" dirty="0">
                <a:solidFill>
                  <a:schemeClr val="bg1"/>
                </a:solidFill>
                <a:latin typeface="Microsoft YaHei" panose="020B0503020204020204" pitchFamily="34" charset="-122"/>
                <a:ea typeface="Microsoft YaHei" panose="020B0503020204020204" pitchFamily="34" charset="-122"/>
                <a:cs typeface="Arial" panose="020B0604020202020204" pitchFamily="34" charset="0"/>
              </a:rPr>
              <a:t>2024</a:t>
            </a:r>
            <a:r>
              <a:rPr lang="zh-CN" altLang="en-US" sz="2000" dirty="0">
                <a:solidFill>
                  <a:schemeClr val="bg1"/>
                </a:solidFill>
                <a:latin typeface="Microsoft YaHei" panose="020B0503020204020204" pitchFamily="34" charset="-122"/>
                <a:ea typeface="Microsoft YaHei" panose="020B0503020204020204" pitchFamily="34" charset="-122"/>
                <a:cs typeface="Arial" panose="020B0604020202020204" pitchFamily="34" charset="0"/>
              </a:rPr>
              <a:t>年</a:t>
            </a:r>
            <a:r>
              <a:rPr lang="en-US" altLang="zh-CN" sz="2000" dirty="0">
                <a:solidFill>
                  <a:schemeClr val="bg1"/>
                </a:solidFill>
                <a:latin typeface="Microsoft YaHei" panose="020B0503020204020204" pitchFamily="34" charset="-122"/>
                <a:ea typeface="Microsoft YaHei" panose="020B0503020204020204" pitchFamily="34" charset="-122"/>
                <a:cs typeface="Arial" panose="020B0604020202020204" pitchFamily="34" charset="0"/>
              </a:rPr>
              <a:t>04</a:t>
            </a:r>
            <a:r>
              <a:rPr lang="zh-CN" altLang="en-US" sz="2000" dirty="0">
                <a:solidFill>
                  <a:schemeClr val="bg1"/>
                </a:solidFill>
                <a:latin typeface="Microsoft YaHei" panose="020B0503020204020204" pitchFamily="34" charset="-122"/>
                <a:ea typeface="Microsoft YaHei" panose="020B0503020204020204" pitchFamily="34" charset="-122"/>
                <a:cs typeface="Arial" panose="020B0604020202020204" pitchFamily="34" charset="0"/>
              </a:rPr>
              <a:t>月</a:t>
            </a:r>
            <a:r>
              <a:rPr lang="en-US" altLang="zh-CN" sz="2000" dirty="0">
                <a:solidFill>
                  <a:schemeClr val="bg1"/>
                </a:solidFill>
                <a:latin typeface="Microsoft YaHei" panose="020B0503020204020204" pitchFamily="34" charset="-122"/>
                <a:ea typeface="Microsoft YaHei" panose="020B0503020204020204" pitchFamily="34" charset="-122"/>
                <a:cs typeface="Arial" panose="020B0604020202020204" pitchFamily="34" charset="0"/>
              </a:rPr>
              <a:t>18</a:t>
            </a:r>
            <a:r>
              <a:rPr lang="zh-CN" altLang="en-US" sz="2000" dirty="0">
                <a:solidFill>
                  <a:schemeClr val="bg1"/>
                </a:solidFill>
                <a:latin typeface="Microsoft YaHei" panose="020B0503020204020204" pitchFamily="34" charset="-122"/>
                <a:ea typeface="Microsoft YaHei" panose="020B0503020204020204" pitchFamily="34" charset="-122"/>
                <a:cs typeface="Arial" panose="020B0604020202020204" pitchFamily="34" charset="0"/>
              </a:rPr>
              <a:t>日</a:t>
            </a:r>
          </a:p>
        </p:txBody>
      </p:sp>
      <p:sp>
        <p:nvSpPr>
          <p:cNvPr id="13" name="矩形 12"/>
          <p:cNvSpPr/>
          <p:nvPr/>
        </p:nvSpPr>
        <p:spPr>
          <a:xfrm>
            <a:off x="1801444" y="2781950"/>
            <a:ext cx="12188825" cy="2862322"/>
          </a:xfrm>
          <a:prstGeom prst="rect">
            <a:avLst/>
          </a:prstGeom>
        </p:spPr>
        <p:txBody>
          <a:bodyPr>
            <a:spAutoFit/>
          </a:bodyPr>
          <a:lstStyle/>
          <a:p>
            <a:r>
              <a:rPr lang="en-US" altLang="zh-CN" sz="6000" dirty="0">
                <a:solidFill>
                  <a:schemeClr val="bg1"/>
                </a:solidFill>
                <a:latin typeface="Microsoft YaHei" panose="020B0503020204020204" pitchFamily="34" charset="-122"/>
                <a:ea typeface="Microsoft YaHei" panose="020B0503020204020204" pitchFamily="34" charset="-122"/>
                <a:cs typeface="Arial Unicode MS" panose="020B0604020202020204" pitchFamily="34" charset="-122"/>
              </a:rPr>
              <a:t>Nonlinear dynamics of multi-omics profiles during human aging</a:t>
            </a:r>
            <a:endParaRPr lang="zh-CN" altLang="en-US" sz="6000" dirty="0">
              <a:solidFill>
                <a:schemeClr val="bg1"/>
              </a:solidFill>
              <a:latin typeface="Microsoft YaHei" panose="020B0503020204020204" pitchFamily="34" charset="-122"/>
              <a:ea typeface="Microsoft YaHei" panose="020B0503020204020204" pitchFamily="34" charset="-122"/>
              <a:cs typeface="Arial Unicode MS" panose="020B0604020202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C5F0E-71C5-C10C-2F7F-82CB6F98C659}"/>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716C77C6-96EB-9AB3-022A-4370B13BA7DE}"/>
              </a:ext>
            </a:extLst>
          </p:cNvPr>
          <p:cNvSpPr>
            <a:spLocks noGrp="1"/>
          </p:cNvSpPr>
          <p:nvPr>
            <p:ph type="dt" sz="half" idx="10"/>
          </p:nvPr>
        </p:nvSpPr>
        <p:spPr/>
        <p:txBody>
          <a:bodyPr/>
          <a:lstStyle/>
          <a:p>
            <a:fld id="{2C489B22-ECA6-4D11-B862-6D0D2CFCBE1E}" type="datetime1">
              <a:rPr lang="zh-CN" altLang="en-US" smtClean="0"/>
              <a:t>2024/11/17</a:t>
            </a:fld>
            <a:endParaRPr lang="zh-CN" altLang="en-US"/>
          </a:p>
        </p:txBody>
      </p:sp>
      <p:sp>
        <p:nvSpPr>
          <p:cNvPr id="5" name="Footer Placeholder 4">
            <a:extLst>
              <a:ext uri="{FF2B5EF4-FFF2-40B4-BE49-F238E27FC236}">
                <a16:creationId xmlns:a16="http://schemas.microsoft.com/office/drawing/2014/main" id="{7F4641E3-FEF9-C513-13BE-0816A28F37C3}"/>
              </a:ext>
            </a:extLst>
          </p:cNvPr>
          <p:cNvSpPr>
            <a:spLocks noGrp="1"/>
          </p:cNvSpPr>
          <p:nvPr>
            <p:ph type="ftr" sz="quarter" idx="11"/>
          </p:nvPr>
        </p:nvSpPr>
        <p:spPr/>
        <p:txBody>
          <a:bodyPr/>
          <a:lstStyle/>
          <a:p>
            <a:r>
              <a:rPr lang="en-US" altLang="zh-CN"/>
              <a:t>©</a:t>
            </a:r>
            <a:r>
              <a:rPr lang="zh-CN" altLang="en-US"/>
              <a:t>深圳脉图精准技术有限公司保留所有权利</a:t>
            </a:r>
            <a:endParaRPr lang="zh-CN" altLang="en-US" dirty="0"/>
          </a:p>
        </p:txBody>
      </p:sp>
      <p:sp>
        <p:nvSpPr>
          <p:cNvPr id="6" name="Slide Number Placeholder 5">
            <a:extLst>
              <a:ext uri="{FF2B5EF4-FFF2-40B4-BE49-F238E27FC236}">
                <a16:creationId xmlns:a16="http://schemas.microsoft.com/office/drawing/2014/main" id="{7329BCEB-07D9-10C9-8FA1-C39CE36054C3}"/>
              </a:ext>
            </a:extLst>
          </p:cNvPr>
          <p:cNvSpPr>
            <a:spLocks noGrp="1"/>
          </p:cNvSpPr>
          <p:nvPr>
            <p:ph type="sldNum" sz="quarter" idx="12"/>
          </p:nvPr>
        </p:nvSpPr>
        <p:spPr/>
        <p:txBody>
          <a:bodyPr/>
          <a:lstStyle/>
          <a:p>
            <a:fld id="{6548B1BC-FA46-4497-BC86-63691735AD7D}" type="slidenum">
              <a:rPr lang="zh-CN" altLang="en-US" smtClean="0"/>
              <a:t>10</a:t>
            </a:fld>
            <a:endParaRPr lang="zh-CN" altLang="en-US" dirty="0"/>
          </a:p>
        </p:txBody>
      </p:sp>
      <p:sp>
        <p:nvSpPr>
          <p:cNvPr id="7" name="Title 1">
            <a:extLst>
              <a:ext uri="{FF2B5EF4-FFF2-40B4-BE49-F238E27FC236}">
                <a16:creationId xmlns:a16="http://schemas.microsoft.com/office/drawing/2014/main" id="{E319D716-FB4B-6D59-2891-7F41DD6A37B8}"/>
              </a:ext>
            </a:extLst>
          </p:cNvPr>
          <p:cNvSpPr>
            <a:spLocks noGrp="1"/>
          </p:cNvSpPr>
          <p:nvPr>
            <p:ph type="title"/>
          </p:nvPr>
        </p:nvSpPr>
        <p:spPr>
          <a:xfrm>
            <a:off x="0" y="0"/>
            <a:ext cx="21029831" cy="1902113"/>
          </a:xfrm>
        </p:spPr>
        <p:txBody>
          <a:bodyPr/>
          <a:lstStyle/>
          <a:p>
            <a:r>
              <a:rPr lang="en-US" altLang="zh-CN" dirty="0"/>
              <a:t>	</a:t>
            </a:r>
            <a:r>
              <a:rPr lang="zh-CN" altLang="en-US" dirty="0"/>
              <a:t>主要内容</a:t>
            </a:r>
          </a:p>
        </p:txBody>
      </p:sp>
      <p:sp>
        <p:nvSpPr>
          <p:cNvPr id="2" name="矩形 1">
            <a:extLst>
              <a:ext uri="{FF2B5EF4-FFF2-40B4-BE49-F238E27FC236}">
                <a16:creationId xmlns:a16="http://schemas.microsoft.com/office/drawing/2014/main" id="{72465F73-D680-48D9-9970-EBE15963997C}"/>
              </a:ext>
            </a:extLst>
          </p:cNvPr>
          <p:cNvSpPr/>
          <p:nvPr/>
        </p:nvSpPr>
        <p:spPr>
          <a:xfrm>
            <a:off x="5943600" y="2449860"/>
            <a:ext cx="12188825" cy="2862322"/>
          </a:xfrm>
          <a:prstGeom prst="rect">
            <a:avLst/>
          </a:prstGeom>
        </p:spPr>
        <p:txBody>
          <a:bodyPr>
            <a:spAutoFit/>
          </a:bodyPr>
          <a:lstStyle/>
          <a:p>
            <a:r>
              <a:rPr lang="zh-CN" altLang="en-US" sz="1800" dirty="0"/>
              <a:t>改良版</a:t>
            </a:r>
            <a:r>
              <a:rPr lang="en-US" altLang="zh-CN" sz="1800" dirty="0"/>
              <a:t>DE-SWAN</a:t>
            </a:r>
          </a:p>
          <a:p>
            <a:r>
              <a:rPr lang="zh-CN" altLang="en-US" sz="1800" dirty="0"/>
              <a:t>使用了</a:t>
            </a:r>
            <a:r>
              <a:rPr lang="en-US" altLang="zh-CN" sz="1800" dirty="0"/>
              <a:t>DE-SWAN</a:t>
            </a:r>
            <a:r>
              <a:rPr lang="zh-CN" altLang="en-US" sz="1800" dirty="0"/>
              <a:t>算法</a:t>
            </a:r>
            <a:r>
              <a:rPr lang="en-US" altLang="zh-CN" sz="1800" dirty="0"/>
              <a:t>14</a:t>
            </a:r>
            <a:r>
              <a:rPr lang="zh-CN" altLang="en-US" sz="1800" dirty="0"/>
              <a:t>。首先，选择一个特定年龄作为</a:t>
            </a:r>
            <a:r>
              <a:rPr lang="en-US" altLang="zh-CN" sz="1800" dirty="0"/>
              <a:t>20</a:t>
            </a:r>
            <a:r>
              <a:rPr lang="zh-CN" altLang="en-US" sz="1800" dirty="0"/>
              <a:t>年时间窗口的中心。使用</a:t>
            </a:r>
            <a:r>
              <a:rPr lang="en-US" altLang="zh-CN" sz="1800" dirty="0"/>
              <a:t>Wilcoxon</a:t>
            </a:r>
            <a:r>
              <a:rPr lang="zh-CN" altLang="en-US" sz="1800" dirty="0"/>
              <a:t>检验比较该年龄前后个体的分子水平，以评估差异表达。为每个分子计算*</a:t>
            </a:r>
            <a:r>
              <a:rPr lang="en-US" altLang="zh-CN" sz="1800" dirty="0"/>
              <a:t>P*</a:t>
            </a:r>
            <a:r>
              <a:rPr lang="zh-CN" altLang="en-US" sz="1800" dirty="0"/>
              <a:t>值，表示观察到的差异的显著性。为确保每个时间窗口中有足够的样本量进行统计分析，初始窗口范围为</a:t>
            </a:r>
            <a:r>
              <a:rPr lang="en-US" altLang="zh-CN" sz="1800" dirty="0"/>
              <a:t>25</a:t>
            </a:r>
            <a:r>
              <a:rPr lang="zh-CN" altLang="en-US" sz="1800" dirty="0"/>
              <a:t>至</a:t>
            </a:r>
            <a:r>
              <a:rPr lang="en-US" altLang="zh-CN" sz="1800" dirty="0"/>
              <a:t>50</a:t>
            </a:r>
            <a:r>
              <a:rPr lang="zh-CN" altLang="en-US" sz="1800" dirty="0"/>
              <a:t>岁。窗口的左半部分覆盖</a:t>
            </a:r>
            <a:r>
              <a:rPr lang="en-US" altLang="zh-CN" sz="1800" dirty="0"/>
              <a:t>25-40</a:t>
            </a:r>
            <a:r>
              <a:rPr lang="zh-CN" altLang="en-US" sz="1800" dirty="0"/>
              <a:t>岁，右半部分跨越</a:t>
            </a:r>
            <a:r>
              <a:rPr lang="en-US" altLang="zh-CN" sz="1800" dirty="0"/>
              <a:t>41-50</a:t>
            </a:r>
            <a:r>
              <a:rPr lang="zh-CN" altLang="en-US" sz="1800" dirty="0"/>
              <a:t>岁。然后窗口以一年为步长移动；这就是为什么图</a:t>
            </a:r>
            <a:r>
              <a:rPr lang="en-US" altLang="zh-CN" sz="1800" dirty="0"/>
              <a:t>4</a:t>
            </a:r>
            <a:r>
              <a:rPr lang="zh-CN" altLang="en-US" sz="1800" dirty="0"/>
              <a:t>显示</a:t>
            </a:r>
            <a:r>
              <a:rPr lang="en-US" altLang="zh-CN" sz="1800" dirty="0"/>
              <a:t>40-65</a:t>
            </a:r>
            <a:r>
              <a:rPr lang="zh-CN" altLang="en-US" sz="1800" dirty="0"/>
              <a:t>岁的年龄范围。为了进行多重比较校正，使用</a:t>
            </a:r>
            <a:r>
              <a:rPr lang="en-US" altLang="zh-CN" sz="1800" dirty="0" err="1"/>
              <a:t>Benjamini</a:t>
            </a:r>
            <a:r>
              <a:rPr lang="en-US" altLang="zh-CN" sz="1800" dirty="0"/>
              <a:t>-Hochberg</a:t>
            </a:r>
            <a:r>
              <a:rPr lang="zh-CN" altLang="en-US" sz="1800" dirty="0"/>
              <a:t>方法对这些*</a:t>
            </a:r>
            <a:r>
              <a:rPr lang="en-US" altLang="zh-CN" sz="1800" dirty="0"/>
              <a:t>P*</a:t>
            </a:r>
            <a:r>
              <a:rPr lang="zh-CN" altLang="en-US" sz="1800" dirty="0"/>
              <a:t>值进行调整。为了评估</a:t>
            </a:r>
            <a:r>
              <a:rPr lang="en-US" altLang="zh-CN" sz="1800" dirty="0"/>
              <a:t>DE-SWAN</a:t>
            </a:r>
            <a:r>
              <a:rPr lang="zh-CN" altLang="en-US" sz="1800" dirty="0"/>
              <a:t>结果的稳健性和相关性，该算法使用了不同的时间段宽度进行测试，包括</a:t>
            </a:r>
            <a:r>
              <a:rPr lang="en-US" altLang="zh-CN" sz="1800" dirty="0"/>
              <a:t>15</a:t>
            </a:r>
            <a:r>
              <a:rPr lang="zh-CN" altLang="en-US" sz="1800" dirty="0"/>
              <a:t>年、</a:t>
            </a:r>
            <a:r>
              <a:rPr lang="en-US" altLang="zh-CN" sz="1800" dirty="0"/>
              <a:t>20</a:t>
            </a:r>
            <a:r>
              <a:rPr lang="zh-CN" altLang="en-US" sz="1800" dirty="0"/>
              <a:t>年、</a:t>
            </a:r>
            <a:r>
              <a:rPr lang="en-US" altLang="zh-CN" sz="1800" dirty="0"/>
              <a:t>25</a:t>
            </a:r>
            <a:r>
              <a:rPr lang="zh-CN" altLang="en-US" sz="1800" dirty="0"/>
              <a:t>年和</a:t>
            </a:r>
            <a:r>
              <a:rPr lang="en-US" altLang="zh-CN" sz="1800" dirty="0"/>
              <a:t>30</a:t>
            </a:r>
            <a:r>
              <a:rPr lang="zh-CN" altLang="en-US" sz="1800" dirty="0"/>
              <a:t>年。此外，还应用了不同的*</a:t>
            </a:r>
            <a:r>
              <a:rPr lang="en-US" altLang="zh-CN" sz="1800" dirty="0"/>
              <a:t>q*</a:t>
            </a:r>
            <a:r>
              <a:rPr lang="zh-CN" altLang="en-US" sz="1800" dirty="0"/>
              <a:t>值阈值，如</a:t>
            </a:r>
            <a:r>
              <a:rPr lang="en-US" altLang="zh-CN" sz="1800" dirty="0"/>
              <a:t>&lt;0.0001</a:t>
            </a:r>
            <a:r>
              <a:rPr lang="zh-CN" altLang="en-US" sz="1800" dirty="0"/>
              <a:t>、</a:t>
            </a:r>
            <a:r>
              <a:rPr lang="en-US" altLang="zh-CN" sz="1800" dirty="0"/>
              <a:t>&lt;0.001</a:t>
            </a:r>
            <a:r>
              <a:rPr lang="zh-CN" altLang="en-US" sz="1800" dirty="0"/>
              <a:t>、</a:t>
            </a:r>
            <a:r>
              <a:rPr lang="en-US" altLang="zh-CN" sz="1800" dirty="0"/>
              <a:t>&lt;0.01</a:t>
            </a:r>
            <a:r>
              <a:rPr lang="zh-CN" altLang="en-US" sz="1800" dirty="0"/>
              <a:t>和</a:t>
            </a:r>
            <a:r>
              <a:rPr lang="en-US" altLang="zh-CN" sz="1800" dirty="0"/>
              <a:t>&lt;0.05</a:t>
            </a:r>
            <a:r>
              <a:rPr lang="zh-CN" altLang="en-US" sz="1800" dirty="0"/>
              <a:t>。通过将这些不同参数获得的结果与随机获得的结果进行比较，我们可以评估研究发现的显著性。为了生成用于比较的随机结果，对个体的表型进行随机置换，并将改良版</a:t>
            </a:r>
            <a:r>
              <a:rPr lang="en-US" altLang="zh-CN" sz="1800" dirty="0"/>
              <a:t>DE-SWAN</a:t>
            </a:r>
            <a:r>
              <a:rPr lang="zh-CN" altLang="en-US" sz="1800" dirty="0"/>
              <a:t>算法应用于置换后的数据集。这使我们能够确定通过</a:t>
            </a:r>
            <a:r>
              <a:rPr lang="en-US" altLang="zh-CN" sz="1800" dirty="0"/>
              <a:t>DE-SWAN</a:t>
            </a:r>
            <a:r>
              <a:rPr lang="zh-CN" altLang="en-US" sz="1800" dirty="0"/>
              <a:t>获得的观察结果具有统计显著性，而不仅仅是偶然的结果。</a:t>
            </a:r>
          </a:p>
        </p:txBody>
      </p:sp>
    </p:spTree>
    <p:extLst>
      <p:ext uri="{BB962C8B-B14F-4D97-AF65-F5344CB8AC3E}">
        <p14:creationId xmlns:p14="http://schemas.microsoft.com/office/powerpoint/2010/main" val="498878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C5F0E-71C5-C10C-2F7F-82CB6F98C659}"/>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716C77C6-96EB-9AB3-022A-4370B13BA7DE}"/>
              </a:ext>
            </a:extLst>
          </p:cNvPr>
          <p:cNvSpPr>
            <a:spLocks noGrp="1"/>
          </p:cNvSpPr>
          <p:nvPr>
            <p:ph type="dt" sz="half" idx="10"/>
          </p:nvPr>
        </p:nvSpPr>
        <p:spPr/>
        <p:txBody>
          <a:bodyPr/>
          <a:lstStyle/>
          <a:p>
            <a:fld id="{2C489B22-ECA6-4D11-B862-6D0D2CFCBE1E}" type="datetime1">
              <a:rPr lang="zh-CN" altLang="en-US" smtClean="0"/>
              <a:t>2024/11/17</a:t>
            </a:fld>
            <a:endParaRPr lang="zh-CN" altLang="en-US"/>
          </a:p>
        </p:txBody>
      </p:sp>
      <p:sp>
        <p:nvSpPr>
          <p:cNvPr id="5" name="Footer Placeholder 4">
            <a:extLst>
              <a:ext uri="{FF2B5EF4-FFF2-40B4-BE49-F238E27FC236}">
                <a16:creationId xmlns:a16="http://schemas.microsoft.com/office/drawing/2014/main" id="{7F4641E3-FEF9-C513-13BE-0816A28F37C3}"/>
              </a:ext>
            </a:extLst>
          </p:cNvPr>
          <p:cNvSpPr>
            <a:spLocks noGrp="1"/>
          </p:cNvSpPr>
          <p:nvPr>
            <p:ph type="ftr" sz="quarter" idx="11"/>
          </p:nvPr>
        </p:nvSpPr>
        <p:spPr/>
        <p:txBody>
          <a:bodyPr/>
          <a:lstStyle/>
          <a:p>
            <a:r>
              <a:rPr lang="en-US" altLang="zh-CN"/>
              <a:t>©</a:t>
            </a:r>
            <a:r>
              <a:rPr lang="zh-CN" altLang="en-US"/>
              <a:t>深圳脉图精准技术有限公司保留所有权利</a:t>
            </a:r>
            <a:endParaRPr lang="zh-CN" altLang="en-US" dirty="0"/>
          </a:p>
        </p:txBody>
      </p:sp>
      <p:sp>
        <p:nvSpPr>
          <p:cNvPr id="6" name="Slide Number Placeholder 5">
            <a:extLst>
              <a:ext uri="{FF2B5EF4-FFF2-40B4-BE49-F238E27FC236}">
                <a16:creationId xmlns:a16="http://schemas.microsoft.com/office/drawing/2014/main" id="{7329BCEB-07D9-10C9-8FA1-C39CE36054C3}"/>
              </a:ext>
            </a:extLst>
          </p:cNvPr>
          <p:cNvSpPr>
            <a:spLocks noGrp="1"/>
          </p:cNvSpPr>
          <p:nvPr>
            <p:ph type="sldNum" sz="quarter" idx="12"/>
          </p:nvPr>
        </p:nvSpPr>
        <p:spPr/>
        <p:txBody>
          <a:bodyPr/>
          <a:lstStyle/>
          <a:p>
            <a:fld id="{6548B1BC-FA46-4497-BC86-63691735AD7D}" type="slidenum">
              <a:rPr lang="zh-CN" altLang="en-US" smtClean="0"/>
              <a:t>11</a:t>
            </a:fld>
            <a:endParaRPr lang="zh-CN" altLang="en-US" dirty="0"/>
          </a:p>
        </p:txBody>
      </p:sp>
      <p:sp>
        <p:nvSpPr>
          <p:cNvPr id="7" name="Title 1">
            <a:extLst>
              <a:ext uri="{FF2B5EF4-FFF2-40B4-BE49-F238E27FC236}">
                <a16:creationId xmlns:a16="http://schemas.microsoft.com/office/drawing/2014/main" id="{E319D716-FB4B-6D59-2891-7F41DD6A37B8}"/>
              </a:ext>
            </a:extLst>
          </p:cNvPr>
          <p:cNvSpPr>
            <a:spLocks noGrp="1"/>
          </p:cNvSpPr>
          <p:nvPr>
            <p:ph type="title"/>
          </p:nvPr>
        </p:nvSpPr>
        <p:spPr>
          <a:xfrm>
            <a:off x="0" y="0"/>
            <a:ext cx="21029831" cy="1902113"/>
          </a:xfrm>
        </p:spPr>
        <p:txBody>
          <a:bodyPr/>
          <a:lstStyle/>
          <a:p>
            <a:r>
              <a:rPr lang="en-US" altLang="zh-CN" dirty="0"/>
              <a:t>	</a:t>
            </a:r>
            <a:r>
              <a:rPr lang="zh-CN" altLang="en-US" dirty="0"/>
              <a:t>主要内容</a:t>
            </a:r>
          </a:p>
        </p:txBody>
      </p:sp>
    </p:spTree>
    <p:extLst>
      <p:ext uri="{BB962C8B-B14F-4D97-AF65-F5344CB8AC3E}">
        <p14:creationId xmlns:p14="http://schemas.microsoft.com/office/powerpoint/2010/main" val="1588076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C5F0E-71C5-C10C-2F7F-82CB6F98C659}"/>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716C77C6-96EB-9AB3-022A-4370B13BA7DE}"/>
              </a:ext>
            </a:extLst>
          </p:cNvPr>
          <p:cNvSpPr>
            <a:spLocks noGrp="1"/>
          </p:cNvSpPr>
          <p:nvPr>
            <p:ph type="dt" sz="half" idx="10"/>
          </p:nvPr>
        </p:nvSpPr>
        <p:spPr/>
        <p:txBody>
          <a:bodyPr/>
          <a:lstStyle/>
          <a:p>
            <a:fld id="{2C489B22-ECA6-4D11-B862-6D0D2CFCBE1E}" type="datetime1">
              <a:rPr lang="zh-CN" altLang="en-US" smtClean="0"/>
              <a:t>2024/11/17</a:t>
            </a:fld>
            <a:endParaRPr lang="zh-CN" altLang="en-US"/>
          </a:p>
        </p:txBody>
      </p:sp>
      <p:sp>
        <p:nvSpPr>
          <p:cNvPr id="5" name="Footer Placeholder 4">
            <a:extLst>
              <a:ext uri="{FF2B5EF4-FFF2-40B4-BE49-F238E27FC236}">
                <a16:creationId xmlns:a16="http://schemas.microsoft.com/office/drawing/2014/main" id="{7F4641E3-FEF9-C513-13BE-0816A28F37C3}"/>
              </a:ext>
            </a:extLst>
          </p:cNvPr>
          <p:cNvSpPr>
            <a:spLocks noGrp="1"/>
          </p:cNvSpPr>
          <p:nvPr>
            <p:ph type="ftr" sz="quarter" idx="11"/>
          </p:nvPr>
        </p:nvSpPr>
        <p:spPr/>
        <p:txBody>
          <a:bodyPr/>
          <a:lstStyle/>
          <a:p>
            <a:r>
              <a:rPr lang="en-US" altLang="zh-CN"/>
              <a:t>©</a:t>
            </a:r>
            <a:r>
              <a:rPr lang="zh-CN" altLang="en-US"/>
              <a:t>深圳脉图精准技术有限公司保留所有权利</a:t>
            </a:r>
            <a:endParaRPr lang="zh-CN" altLang="en-US" dirty="0"/>
          </a:p>
        </p:txBody>
      </p:sp>
      <p:sp>
        <p:nvSpPr>
          <p:cNvPr id="6" name="Slide Number Placeholder 5">
            <a:extLst>
              <a:ext uri="{FF2B5EF4-FFF2-40B4-BE49-F238E27FC236}">
                <a16:creationId xmlns:a16="http://schemas.microsoft.com/office/drawing/2014/main" id="{7329BCEB-07D9-10C9-8FA1-C39CE36054C3}"/>
              </a:ext>
            </a:extLst>
          </p:cNvPr>
          <p:cNvSpPr>
            <a:spLocks noGrp="1"/>
          </p:cNvSpPr>
          <p:nvPr>
            <p:ph type="sldNum" sz="quarter" idx="12"/>
          </p:nvPr>
        </p:nvSpPr>
        <p:spPr/>
        <p:txBody>
          <a:bodyPr/>
          <a:lstStyle/>
          <a:p>
            <a:fld id="{6548B1BC-FA46-4497-BC86-63691735AD7D}" type="slidenum">
              <a:rPr lang="zh-CN" altLang="en-US" smtClean="0"/>
              <a:t>12</a:t>
            </a:fld>
            <a:endParaRPr lang="zh-CN" altLang="en-US" dirty="0"/>
          </a:p>
        </p:txBody>
      </p:sp>
      <p:sp>
        <p:nvSpPr>
          <p:cNvPr id="7" name="Title 1">
            <a:extLst>
              <a:ext uri="{FF2B5EF4-FFF2-40B4-BE49-F238E27FC236}">
                <a16:creationId xmlns:a16="http://schemas.microsoft.com/office/drawing/2014/main" id="{E319D716-FB4B-6D59-2891-7F41DD6A37B8}"/>
              </a:ext>
            </a:extLst>
          </p:cNvPr>
          <p:cNvSpPr>
            <a:spLocks noGrp="1"/>
          </p:cNvSpPr>
          <p:nvPr>
            <p:ph type="title"/>
          </p:nvPr>
        </p:nvSpPr>
        <p:spPr>
          <a:xfrm>
            <a:off x="0" y="0"/>
            <a:ext cx="21029831" cy="1902113"/>
          </a:xfrm>
        </p:spPr>
        <p:txBody>
          <a:bodyPr/>
          <a:lstStyle/>
          <a:p>
            <a:r>
              <a:rPr lang="en-US" altLang="zh-CN" dirty="0"/>
              <a:t>	</a:t>
            </a:r>
            <a:r>
              <a:rPr lang="zh-CN" altLang="en-US" dirty="0"/>
              <a:t>主要内容</a:t>
            </a:r>
          </a:p>
        </p:txBody>
      </p:sp>
    </p:spTree>
    <p:extLst>
      <p:ext uri="{BB962C8B-B14F-4D97-AF65-F5344CB8AC3E}">
        <p14:creationId xmlns:p14="http://schemas.microsoft.com/office/powerpoint/2010/main" val="1173342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2413" cy="10286807"/>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690" y="2004245"/>
            <a:ext cx="7968163" cy="2341067"/>
          </a:xfrm>
          <a:prstGeom prst="rect">
            <a:avLst/>
          </a:prstGeom>
        </p:spPr>
      </p:pic>
      <p:sp>
        <p:nvSpPr>
          <p:cNvPr id="5" name="矩形 4"/>
          <p:cNvSpPr/>
          <p:nvPr/>
        </p:nvSpPr>
        <p:spPr>
          <a:xfrm>
            <a:off x="1813319" y="5085835"/>
            <a:ext cx="12188825" cy="1887696"/>
          </a:xfrm>
          <a:prstGeom prst="rect">
            <a:avLst/>
          </a:prstGeom>
        </p:spPr>
        <p:txBody>
          <a:bodyPr>
            <a:spAutoFit/>
          </a:bodyPr>
          <a:lstStyle/>
          <a:p>
            <a:pPr>
              <a:lnSpc>
                <a:spcPts val="2800"/>
              </a:lnSpc>
            </a:pPr>
            <a:r>
              <a:rPr lang="zh-CN" altLang="en-US" sz="2000" dirty="0">
                <a:solidFill>
                  <a:schemeClr val="bg1"/>
                </a:solidFill>
                <a:latin typeface="Microsoft YaHei" panose="020B0503020204020204" pitchFamily="34" charset="-122"/>
                <a:ea typeface="Microsoft YaHei" panose="020B0503020204020204" pitchFamily="34" charset="-122"/>
              </a:rPr>
              <a:t>深圳市南山区粤海街道高新南九道北科大厦13楼</a:t>
            </a:r>
          </a:p>
          <a:p>
            <a:pPr>
              <a:lnSpc>
                <a:spcPts val="2800"/>
              </a:lnSpc>
            </a:pPr>
            <a:r>
              <a:rPr lang="zh-CN" altLang="en-US" sz="2000" dirty="0">
                <a:solidFill>
                  <a:schemeClr val="bg1"/>
                </a:solidFill>
                <a:latin typeface="Microsoft YaHei" panose="020B0503020204020204" pitchFamily="34" charset="-122"/>
                <a:ea typeface="Microsoft YaHei" panose="020B0503020204020204" pitchFamily="34" charset="-122"/>
              </a:rPr>
              <a:t>Add: 13F Beike Bldg, No.59 Gaoxin South 9th Rd,</a:t>
            </a:r>
          </a:p>
          <a:p>
            <a:pPr>
              <a:lnSpc>
                <a:spcPts val="2800"/>
              </a:lnSpc>
            </a:pPr>
            <a:r>
              <a:rPr lang="zh-CN" altLang="en-US" sz="2000" dirty="0">
                <a:solidFill>
                  <a:schemeClr val="bg1"/>
                </a:solidFill>
                <a:latin typeface="Microsoft YaHei" panose="020B0503020204020204" pitchFamily="34" charset="-122"/>
                <a:ea typeface="Microsoft YaHei" panose="020B0503020204020204" pitchFamily="34" charset="-122"/>
              </a:rPr>
              <a:t>Hi-Tech Park, Nanshan, Shenzhen.</a:t>
            </a:r>
          </a:p>
          <a:p>
            <a:pPr>
              <a:lnSpc>
                <a:spcPts val="2800"/>
              </a:lnSpc>
            </a:pPr>
            <a:r>
              <a:rPr lang="zh-CN" altLang="en-US" sz="2000" dirty="0">
                <a:solidFill>
                  <a:schemeClr val="bg1"/>
                </a:solidFill>
                <a:latin typeface="Microsoft YaHei" panose="020B0503020204020204" pitchFamily="34" charset="-122"/>
                <a:ea typeface="Microsoft YaHei" panose="020B0503020204020204" pitchFamily="34" charset="-122"/>
              </a:rPr>
              <a:t>Tel: +86 0755-2692 1131</a:t>
            </a:r>
          </a:p>
          <a:p>
            <a:pPr>
              <a:lnSpc>
                <a:spcPts val="2800"/>
              </a:lnSpc>
            </a:pPr>
            <a:r>
              <a:rPr lang="zh-CN" altLang="en-US" sz="2000" dirty="0">
                <a:solidFill>
                  <a:schemeClr val="bg1"/>
                </a:solidFill>
                <a:latin typeface="Microsoft YaHei" panose="020B0503020204020204" pitchFamily="34" charset="-122"/>
                <a:ea typeface="Microsoft YaHei" panose="020B0503020204020204" pitchFamily="34" charset="-122"/>
              </a:rPr>
              <a:t>E-mail: info@metanotitia.com</a:t>
            </a:r>
          </a:p>
        </p:txBody>
      </p:sp>
      <p:pic>
        <p:nvPicPr>
          <p:cNvPr id="11" name="图片 10" descr="未标题-1"/>
          <p:cNvPicPr>
            <a:picLocks noChangeAspect="1"/>
          </p:cNvPicPr>
          <p:nvPr/>
        </p:nvPicPr>
        <p:blipFill>
          <a:blip r:embed="rId4"/>
          <a:stretch>
            <a:fillRect/>
          </a:stretch>
        </p:blipFill>
        <p:spPr>
          <a:xfrm>
            <a:off x="19125565" y="11012805"/>
            <a:ext cx="4298315" cy="1552575"/>
          </a:xfrm>
          <a:prstGeom prst="rect">
            <a:avLst/>
          </a:prstGeom>
        </p:spPr>
      </p:pic>
      <p:sp>
        <p:nvSpPr>
          <p:cNvPr id="12" name="矩形 11"/>
          <p:cNvSpPr/>
          <p:nvPr/>
        </p:nvSpPr>
        <p:spPr>
          <a:xfrm>
            <a:off x="1825345" y="11502380"/>
            <a:ext cx="2111475" cy="422680"/>
          </a:xfrm>
          <a:prstGeom prst="rect">
            <a:avLst/>
          </a:prstGeom>
        </p:spPr>
        <p:txBody>
          <a:bodyPr wrap="none">
            <a:spAutoFit/>
          </a:bodyPr>
          <a:lstStyle/>
          <a:p>
            <a:pPr>
              <a:lnSpc>
                <a:spcPts val="2800"/>
              </a:lnSpc>
            </a:pPr>
            <a:r>
              <a:rPr lang="en-US" altLang="zh-CN" sz="2000" dirty="0">
                <a:latin typeface="Microsoft YaHei" panose="020B0503020204020204" pitchFamily="34" charset="-122"/>
                <a:ea typeface="Microsoft YaHei" panose="020B0503020204020204" pitchFamily="34" charset="-122"/>
                <a:cs typeface="Arial" panose="020B0604020202020204" pitchFamily="34" charset="0"/>
              </a:rPr>
              <a:t>Metanotitia Inc.</a:t>
            </a:r>
            <a:endParaRPr lang="zh-CN" altLang="en-US" sz="2000" dirty="0">
              <a:latin typeface="Microsoft YaHei" panose="020B0503020204020204" pitchFamily="34" charset="-122"/>
              <a:ea typeface="Microsoft YaHei" panose="020B0503020204020204" pitchFamily="34" charset="-122"/>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C5F0E-71C5-C10C-2F7F-82CB6F98C659}"/>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716C77C6-96EB-9AB3-022A-4370B13BA7DE}"/>
              </a:ext>
            </a:extLst>
          </p:cNvPr>
          <p:cNvSpPr>
            <a:spLocks noGrp="1"/>
          </p:cNvSpPr>
          <p:nvPr>
            <p:ph type="dt" sz="half" idx="10"/>
          </p:nvPr>
        </p:nvSpPr>
        <p:spPr/>
        <p:txBody>
          <a:bodyPr/>
          <a:lstStyle/>
          <a:p>
            <a:fld id="{2C489B22-ECA6-4D11-B862-6D0D2CFCBE1E}" type="datetime1">
              <a:rPr lang="zh-CN" altLang="en-US" smtClean="0"/>
              <a:t>2024/11/17</a:t>
            </a:fld>
            <a:endParaRPr lang="zh-CN" altLang="en-US"/>
          </a:p>
        </p:txBody>
      </p:sp>
      <p:sp>
        <p:nvSpPr>
          <p:cNvPr id="5" name="Footer Placeholder 4">
            <a:extLst>
              <a:ext uri="{FF2B5EF4-FFF2-40B4-BE49-F238E27FC236}">
                <a16:creationId xmlns:a16="http://schemas.microsoft.com/office/drawing/2014/main" id="{7F4641E3-FEF9-C513-13BE-0816A28F37C3}"/>
              </a:ext>
            </a:extLst>
          </p:cNvPr>
          <p:cNvSpPr>
            <a:spLocks noGrp="1"/>
          </p:cNvSpPr>
          <p:nvPr>
            <p:ph type="ftr" sz="quarter" idx="11"/>
          </p:nvPr>
        </p:nvSpPr>
        <p:spPr/>
        <p:txBody>
          <a:bodyPr/>
          <a:lstStyle/>
          <a:p>
            <a:r>
              <a:rPr lang="en-US" altLang="zh-CN"/>
              <a:t>©</a:t>
            </a:r>
            <a:r>
              <a:rPr lang="zh-CN" altLang="en-US"/>
              <a:t>深圳脉图精准技术有限公司保留所有权利</a:t>
            </a:r>
            <a:endParaRPr lang="zh-CN" altLang="en-US" dirty="0"/>
          </a:p>
        </p:txBody>
      </p:sp>
      <p:sp>
        <p:nvSpPr>
          <p:cNvPr id="6" name="Slide Number Placeholder 5">
            <a:extLst>
              <a:ext uri="{FF2B5EF4-FFF2-40B4-BE49-F238E27FC236}">
                <a16:creationId xmlns:a16="http://schemas.microsoft.com/office/drawing/2014/main" id="{7329BCEB-07D9-10C9-8FA1-C39CE36054C3}"/>
              </a:ext>
            </a:extLst>
          </p:cNvPr>
          <p:cNvSpPr>
            <a:spLocks noGrp="1"/>
          </p:cNvSpPr>
          <p:nvPr>
            <p:ph type="sldNum" sz="quarter" idx="12"/>
          </p:nvPr>
        </p:nvSpPr>
        <p:spPr/>
        <p:txBody>
          <a:bodyPr/>
          <a:lstStyle/>
          <a:p>
            <a:fld id="{6548B1BC-FA46-4497-BC86-63691735AD7D}" type="slidenum">
              <a:rPr lang="zh-CN" altLang="en-US" smtClean="0"/>
              <a:t>2</a:t>
            </a:fld>
            <a:endParaRPr lang="zh-CN" altLang="en-US" dirty="0"/>
          </a:p>
        </p:txBody>
      </p:sp>
      <p:sp>
        <p:nvSpPr>
          <p:cNvPr id="7" name="Title 1">
            <a:extLst>
              <a:ext uri="{FF2B5EF4-FFF2-40B4-BE49-F238E27FC236}">
                <a16:creationId xmlns:a16="http://schemas.microsoft.com/office/drawing/2014/main" id="{E319D716-FB4B-6D59-2891-7F41DD6A37B8}"/>
              </a:ext>
            </a:extLst>
          </p:cNvPr>
          <p:cNvSpPr>
            <a:spLocks noGrp="1"/>
          </p:cNvSpPr>
          <p:nvPr>
            <p:ph type="title"/>
          </p:nvPr>
        </p:nvSpPr>
        <p:spPr>
          <a:xfrm>
            <a:off x="0" y="0"/>
            <a:ext cx="21029831" cy="1902113"/>
          </a:xfrm>
        </p:spPr>
        <p:txBody>
          <a:bodyPr/>
          <a:lstStyle/>
          <a:p>
            <a:r>
              <a:rPr lang="en-US" altLang="zh-CN" dirty="0"/>
              <a:t>	</a:t>
            </a:r>
            <a:r>
              <a:rPr lang="zh-CN" altLang="en-US" dirty="0"/>
              <a:t>主要内容</a:t>
            </a:r>
          </a:p>
        </p:txBody>
      </p:sp>
    </p:spTree>
    <p:extLst>
      <p:ext uri="{BB962C8B-B14F-4D97-AF65-F5344CB8AC3E}">
        <p14:creationId xmlns:p14="http://schemas.microsoft.com/office/powerpoint/2010/main" val="3507294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C5F0E-71C5-C10C-2F7F-82CB6F98C659}"/>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716C77C6-96EB-9AB3-022A-4370B13BA7DE}"/>
              </a:ext>
            </a:extLst>
          </p:cNvPr>
          <p:cNvSpPr>
            <a:spLocks noGrp="1"/>
          </p:cNvSpPr>
          <p:nvPr>
            <p:ph type="dt" sz="half" idx="10"/>
          </p:nvPr>
        </p:nvSpPr>
        <p:spPr/>
        <p:txBody>
          <a:bodyPr/>
          <a:lstStyle/>
          <a:p>
            <a:fld id="{2C489B22-ECA6-4D11-B862-6D0D2CFCBE1E}" type="datetime1">
              <a:rPr lang="zh-CN" altLang="en-US" smtClean="0"/>
              <a:t>2024/11/17</a:t>
            </a:fld>
            <a:endParaRPr lang="zh-CN" altLang="en-US"/>
          </a:p>
        </p:txBody>
      </p:sp>
      <p:sp>
        <p:nvSpPr>
          <p:cNvPr id="5" name="Footer Placeholder 4">
            <a:extLst>
              <a:ext uri="{FF2B5EF4-FFF2-40B4-BE49-F238E27FC236}">
                <a16:creationId xmlns:a16="http://schemas.microsoft.com/office/drawing/2014/main" id="{7F4641E3-FEF9-C513-13BE-0816A28F37C3}"/>
              </a:ext>
            </a:extLst>
          </p:cNvPr>
          <p:cNvSpPr>
            <a:spLocks noGrp="1"/>
          </p:cNvSpPr>
          <p:nvPr>
            <p:ph type="ftr" sz="quarter" idx="11"/>
          </p:nvPr>
        </p:nvSpPr>
        <p:spPr/>
        <p:txBody>
          <a:bodyPr/>
          <a:lstStyle/>
          <a:p>
            <a:r>
              <a:rPr lang="en-US" altLang="zh-CN"/>
              <a:t>©</a:t>
            </a:r>
            <a:r>
              <a:rPr lang="zh-CN" altLang="en-US"/>
              <a:t>深圳脉图精准技术有限公司保留所有权利</a:t>
            </a:r>
            <a:endParaRPr lang="zh-CN" altLang="en-US" dirty="0"/>
          </a:p>
        </p:txBody>
      </p:sp>
      <p:sp>
        <p:nvSpPr>
          <p:cNvPr id="6" name="Slide Number Placeholder 5">
            <a:extLst>
              <a:ext uri="{FF2B5EF4-FFF2-40B4-BE49-F238E27FC236}">
                <a16:creationId xmlns:a16="http://schemas.microsoft.com/office/drawing/2014/main" id="{7329BCEB-07D9-10C9-8FA1-C39CE36054C3}"/>
              </a:ext>
            </a:extLst>
          </p:cNvPr>
          <p:cNvSpPr>
            <a:spLocks noGrp="1"/>
          </p:cNvSpPr>
          <p:nvPr>
            <p:ph type="sldNum" sz="quarter" idx="12"/>
          </p:nvPr>
        </p:nvSpPr>
        <p:spPr/>
        <p:txBody>
          <a:bodyPr/>
          <a:lstStyle/>
          <a:p>
            <a:fld id="{6548B1BC-FA46-4497-BC86-63691735AD7D}" type="slidenum">
              <a:rPr lang="zh-CN" altLang="en-US" smtClean="0"/>
              <a:t>3</a:t>
            </a:fld>
            <a:endParaRPr lang="zh-CN" altLang="en-US" dirty="0"/>
          </a:p>
        </p:txBody>
      </p:sp>
      <p:sp>
        <p:nvSpPr>
          <p:cNvPr id="7" name="Title 1">
            <a:extLst>
              <a:ext uri="{FF2B5EF4-FFF2-40B4-BE49-F238E27FC236}">
                <a16:creationId xmlns:a16="http://schemas.microsoft.com/office/drawing/2014/main" id="{E319D716-FB4B-6D59-2891-7F41DD6A37B8}"/>
              </a:ext>
            </a:extLst>
          </p:cNvPr>
          <p:cNvSpPr>
            <a:spLocks noGrp="1"/>
          </p:cNvSpPr>
          <p:nvPr>
            <p:ph type="title"/>
          </p:nvPr>
        </p:nvSpPr>
        <p:spPr>
          <a:xfrm>
            <a:off x="0" y="0"/>
            <a:ext cx="21029831" cy="1902113"/>
          </a:xfrm>
        </p:spPr>
        <p:txBody>
          <a:bodyPr/>
          <a:lstStyle/>
          <a:p>
            <a:r>
              <a:rPr lang="en-US" altLang="zh-CN" dirty="0"/>
              <a:t>	</a:t>
            </a:r>
            <a:r>
              <a:rPr lang="zh-CN" altLang="en-US" dirty="0"/>
              <a:t>主要内容</a:t>
            </a:r>
          </a:p>
        </p:txBody>
      </p:sp>
      <p:pic>
        <p:nvPicPr>
          <p:cNvPr id="3" name="图片 2">
            <a:extLst>
              <a:ext uri="{FF2B5EF4-FFF2-40B4-BE49-F238E27FC236}">
                <a16:creationId xmlns:a16="http://schemas.microsoft.com/office/drawing/2014/main" id="{A820F688-3F51-450A-B69E-D06C573AB02D}"/>
              </a:ext>
            </a:extLst>
          </p:cNvPr>
          <p:cNvPicPr>
            <a:picLocks noChangeAspect="1"/>
          </p:cNvPicPr>
          <p:nvPr/>
        </p:nvPicPr>
        <p:blipFill rotWithShape="1">
          <a:blip r:embed="rId2"/>
          <a:srcRect b="62821"/>
          <a:stretch/>
        </p:blipFill>
        <p:spPr>
          <a:xfrm>
            <a:off x="6365130" y="4247891"/>
            <a:ext cx="11652150" cy="5099538"/>
          </a:xfrm>
          <a:prstGeom prst="rect">
            <a:avLst/>
          </a:prstGeom>
        </p:spPr>
      </p:pic>
      <p:sp>
        <p:nvSpPr>
          <p:cNvPr id="9" name="矩形 8">
            <a:extLst>
              <a:ext uri="{FF2B5EF4-FFF2-40B4-BE49-F238E27FC236}">
                <a16:creationId xmlns:a16="http://schemas.microsoft.com/office/drawing/2014/main" id="{E223A830-3AF8-42A8-A8F3-EF68D80B22F4}"/>
              </a:ext>
            </a:extLst>
          </p:cNvPr>
          <p:cNvSpPr/>
          <p:nvPr/>
        </p:nvSpPr>
        <p:spPr>
          <a:xfrm>
            <a:off x="6096793" y="10236029"/>
            <a:ext cx="12188825" cy="1754326"/>
          </a:xfrm>
          <a:prstGeom prst="rect">
            <a:avLst/>
          </a:prstGeom>
        </p:spPr>
        <p:txBody>
          <a:bodyPr>
            <a:spAutoFit/>
          </a:bodyPr>
          <a:lstStyle/>
          <a:p>
            <a:r>
              <a:rPr lang="zh-CN" altLang="en-US" sz="1800" dirty="0"/>
              <a:t>接下来，我们评估了从纵向队列中收集的多组学数据是否可以作为可靠的衰老过程指标。我们的分析显示，大部分组学数据与参与者年龄之间存在显著相关性（图</a:t>
            </a:r>
            <a:r>
              <a:rPr lang="en-US" altLang="zh-CN" sz="1800" dirty="0"/>
              <a:t>2a</a:t>
            </a:r>
            <a:r>
              <a:rPr lang="zh-CN" altLang="en-US" sz="1800" dirty="0"/>
              <a:t>）。特别值得注意的是，在所有被检验的组学数据中，代谢组学、细胞因子和口腔微生物组数据与年龄的相关性最强（图</a:t>
            </a:r>
            <a:r>
              <a:rPr lang="en-US" altLang="zh-CN" sz="1800" dirty="0"/>
              <a:t>2a</a:t>
            </a:r>
            <a:r>
              <a:rPr lang="zh-CN" altLang="en-US" sz="1800" dirty="0"/>
              <a:t>和扩展数据图</a:t>
            </a:r>
            <a:r>
              <a:rPr lang="en-US" altLang="zh-CN" sz="1800" dirty="0"/>
              <a:t>3a–c</a:t>
            </a:r>
            <a:r>
              <a:rPr lang="zh-CN" altLang="en-US" sz="1800" dirty="0"/>
              <a:t>）。进一步使用偏最小二乘回归（</a:t>
            </a:r>
            <a:r>
              <a:rPr lang="en-US" altLang="zh-CN" sz="1800" dirty="0"/>
              <a:t>PLS</a:t>
            </a:r>
            <a:r>
              <a:rPr lang="zh-CN" altLang="en-US" sz="1800" dirty="0"/>
              <a:t>回归）比较了不同组学数据类型中的年龄效应强度，结果与图</a:t>
            </a:r>
            <a:r>
              <a:rPr lang="en-US" altLang="zh-CN" sz="1800" dirty="0"/>
              <a:t>2a</a:t>
            </a:r>
            <a:r>
              <a:rPr lang="zh-CN" altLang="en-US" sz="1800" dirty="0"/>
              <a:t>中呈现的结果一致（方法部分）。这些发现表明，这些数据集具有作为衰老过程指标的潜力，但需要进一步研究加以验证</a:t>
            </a:r>
            <a:r>
              <a:rPr lang="en-US" altLang="zh-CN" sz="1800" dirty="0"/>
              <a:t>4</a:t>
            </a:r>
            <a:r>
              <a:rPr lang="zh-CN" altLang="en-US" sz="1800" dirty="0"/>
              <a:t>。由于组学数据在所有样本中无法完全准确匹配，我们随后采用先前发表的方法对组学数据进行了平滑处理</a:t>
            </a:r>
            <a:r>
              <a:rPr lang="en-US" altLang="zh-CN" sz="1800" dirty="0"/>
              <a:t>19</a:t>
            </a:r>
            <a:r>
              <a:rPr lang="zh-CN" altLang="en-US" sz="1800" dirty="0"/>
              <a:t>（方法部分和补充图</a:t>
            </a:r>
            <a:r>
              <a:rPr lang="en-US" altLang="zh-CN" sz="1800" dirty="0"/>
              <a:t>2a–c</a:t>
            </a:r>
            <a:r>
              <a:rPr lang="zh-CN" altLang="en-US" sz="1800" dirty="0"/>
              <a:t>）。</a:t>
            </a:r>
          </a:p>
        </p:txBody>
      </p:sp>
    </p:spTree>
    <p:extLst>
      <p:ext uri="{BB962C8B-B14F-4D97-AF65-F5344CB8AC3E}">
        <p14:creationId xmlns:p14="http://schemas.microsoft.com/office/powerpoint/2010/main" val="1256749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C5F0E-71C5-C10C-2F7F-82CB6F98C659}"/>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716C77C6-96EB-9AB3-022A-4370B13BA7DE}"/>
              </a:ext>
            </a:extLst>
          </p:cNvPr>
          <p:cNvSpPr>
            <a:spLocks noGrp="1"/>
          </p:cNvSpPr>
          <p:nvPr>
            <p:ph type="dt" sz="half" idx="10"/>
          </p:nvPr>
        </p:nvSpPr>
        <p:spPr/>
        <p:txBody>
          <a:bodyPr/>
          <a:lstStyle/>
          <a:p>
            <a:fld id="{2C489B22-ECA6-4D11-B862-6D0D2CFCBE1E}" type="datetime1">
              <a:rPr lang="zh-CN" altLang="en-US" smtClean="0"/>
              <a:t>2024/11/17</a:t>
            </a:fld>
            <a:endParaRPr lang="zh-CN" altLang="en-US"/>
          </a:p>
        </p:txBody>
      </p:sp>
      <p:sp>
        <p:nvSpPr>
          <p:cNvPr id="5" name="Footer Placeholder 4">
            <a:extLst>
              <a:ext uri="{FF2B5EF4-FFF2-40B4-BE49-F238E27FC236}">
                <a16:creationId xmlns:a16="http://schemas.microsoft.com/office/drawing/2014/main" id="{7F4641E3-FEF9-C513-13BE-0816A28F37C3}"/>
              </a:ext>
            </a:extLst>
          </p:cNvPr>
          <p:cNvSpPr>
            <a:spLocks noGrp="1"/>
          </p:cNvSpPr>
          <p:nvPr>
            <p:ph type="ftr" sz="quarter" idx="11"/>
          </p:nvPr>
        </p:nvSpPr>
        <p:spPr/>
        <p:txBody>
          <a:bodyPr/>
          <a:lstStyle/>
          <a:p>
            <a:r>
              <a:rPr lang="en-US" altLang="zh-CN"/>
              <a:t>©</a:t>
            </a:r>
            <a:r>
              <a:rPr lang="zh-CN" altLang="en-US"/>
              <a:t>深圳脉图精准技术有限公司保留所有权利</a:t>
            </a:r>
            <a:endParaRPr lang="zh-CN" altLang="en-US" dirty="0"/>
          </a:p>
        </p:txBody>
      </p:sp>
      <p:sp>
        <p:nvSpPr>
          <p:cNvPr id="6" name="Slide Number Placeholder 5">
            <a:extLst>
              <a:ext uri="{FF2B5EF4-FFF2-40B4-BE49-F238E27FC236}">
                <a16:creationId xmlns:a16="http://schemas.microsoft.com/office/drawing/2014/main" id="{7329BCEB-07D9-10C9-8FA1-C39CE36054C3}"/>
              </a:ext>
            </a:extLst>
          </p:cNvPr>
          <p:cNvSpPr>
            <a:spLocks noGrp="1"/>
          </p:cNvSpPr>
          <p:nvPr>
            <p:ph type="sldNum" sz="quarter" idx="12"/>
          </p:nvPr>
        </p:nvSpPr>
        <p:spPr/>
        <p:txBody>
          <a:bodyPr/>
          <a:lstStyle/>
          <a:p>
            <a:fld id="{6548B1BC-FA46-4497-BC86-63691735AD7D}" type="slidenum">
              <a:rPr lang="zh-CN" altLang="en-US" smtClean="0"/>
              <a:t>4</a:t>
            </a:fld>
            <a:endParaRPr lang="zh-CN" altLang="en-US" dirty="0"/>
          </a:p>
        </p:txBody>
      </p:sp>
      <p:sp>
        <p:nvSpPr>
          <p:cNvPr id="7" name="Title 1">
            <a:extLst>
              <a:ext uri="{FF2B5EF4-FFF2-40B4-BE49-F238E27FC236}">
                <a16:creationId xmlns:a16="http://schemas.microsoft.com/office/drawing/2014/main" id="{E319D716-FB4B-6D59-2891-7F41DD6A37B8}"/>
              </a:ext>
            </a:extLst>
          </p:cNvPr>
          <p:cNvSpPr>
            <a:spLocks noGrp="1"/>
          </p:cNvSpPr>
          <p:nvPr>
            <p:ph type="title"/>
          </p:nvPr>
        </p:nvSpPr>
        <p:spPr>
          <a:xfrm>
            <a:off x="0" y="0"/>
            <a:ext cx="21029831" cy="1902113"/>
          </a:xfrm>
        </p:spPr>
        <p:txBody>
          <a:bodyPr/>
          <a:lstStyle/>
          <a:p>
            <a:r>
              <a:rPr lang="en-US" altLang="zh-CN" dirty="0"/>
              <a:t>	</a:t>
            </a:r>
            <a:r>
              <a:rPr lang="zh-CN" altLang="en-US" dirty="0"/>
              <a:t>主要内容</a:t>
            </a:r>
          </a:p>
        </p:txBody>
      </p:sp>
      <p:pic>
        <p:nvPicPr>
          <p:cNvPr id="2" name="图片 1">
            <a:extLst>
              <a:ext uri="{FF2B5EF4-FFF2-40B4-BE49-F238E27FC236}">
                <a16:creationId xmlns:a16="http://schemas.microsoft.com/office/drawing/2014/main" id="{9438453E-6E34-4A95-9190-6B681003781A}"/>
              </a:ext>
            </a:extLst>
          </p:cNvPr>
          <p:cNvPicPr>
            <a:picLocks noChangeAspect="1"/>
          </p:cNvPicPr>
          <p:nvPr/>
        </p:nvPicPr>
        <p:blipFill rotWithShape="1">
          <a:blip r:embed="rId2"/>
          <a:srcRect t="37949" b="34359"/>
          <a:stretch/>
        </p:blipFill>
        <p:spPr>
          <a:xfrm>
            <a:off x="4858157" y="4384432"/>
            <a:ext cx="13594171" cy="4431322"/>
          </a:xfrm>
          <a:prstGeom prst="rect">
            <a:avLst/>
          </a:prstGeom>
        </p:spPr>
      </p:pic>
      <p:sp>
        <p:nvSpPr>
          <p:cNvPr id="8" name="矩形 7">
            <a:extLst>
              <a:ext uri="{FF2B5EF4-FFF2-40B4-BE49-F238E27FC236}">
                <a16:creationId xmlns:a16="http://schemas.microsoft.com/office/drawing/2014/main" id="{3A929C62-6180-471C-B6D9-F5758911F2FF}"/>
              </a:ext>
            </a:extLst>
          </p:cNvPr>
          <p:cNvSpPr/>
          <p:nvPr/>
        </p:nvSpPr>
        <p:spPr>
          <a:xfrm>
            <a:off x="5933963" y="9896061"/>
            <a:ext cx="12188825" cy="1200329"/>
          </a:xfrm>
          <a:prstGeom prst="rect">
            <a:avLst/>
          </a:prstGeom>
        </p:spPr>
        <p:txBody>
          <a:bodyPr>
            <a:spAutoFit/>
          </a:bodyPr>
          <a:lstStyle/>
          <a:p>
            <a:r>
              <a:rPr lang="zh-CN" altLang="en-US" sz="1800" dirty="0"/>
              <a:t>接下来，为揭示在人类衰老过程中发生变化的分子特定模式，我们使用无监督模糊</a:t>
            </a:r>
            <a:r>
              <a:rPr lang="en-US" altLang="zh-CN" sz="1800" dirty="0"/>
              <a:t>C</a:t>
            </a:r>
            <a:r>
              <a:rPr lang="zh-CN" altLang="en-US" sz="1800" dirty="0"/>
              <a:t>均值聚类方法</a:t>
            </a:r>
            <a:r>
              <a:rPr lang="en-US" altLang="zh-CN" sz="1800" dirty="0"/>
              <a:t>19</a:t>
            </a:r>
            <a:r>
              <a:rPr lang="zh-CN" altLang="en-US" sz="1800" dirty="0"/>
              <a:t>（方法部分、图</a:t>
            </a:r>
            <a:r>
              <a:rPr lang="en-US" altLang="zh-CN" sz="1800" dirty="0"/>
              <a:t>3b</a:t>
            </a:r>
            <a:r>
              <a:rPr lang="zh-CN" altLang="en-US" sz="1800" dirty="0"/>
              <a:t>和补充图</a:t>
            </a:r>
            <a:r>
              <a:rPr lang="en-US" altLang="zh-CN" sz="1800" dirty="0"/>
              <a:t>2d</a:t>
            </a:r>
            <a:r>
              <a:rPr lang="zh-CN" altLang="en-US" sz="1800" dirty="0"/>
              <a:t>、</a:t>
            </a:r>
            <a:r>
              <a:rPr lang="en-US" altLang="zh-CN" sz="1800" dirty="0"/>
              <a:t>e</a:t>
            </a:r>
            <a:r>
              <a:rPr lang="zh-CN" altLang="en-US" sz="1800" dirty="0"/>
              <a:t>）将具有相似轨迹的所有分子分组。我们识别出</a:t>
            </a:r>
            <a:r>
              <a:rPr lang="en-US" altLang="zh-CN" sz="1800" dirty="0"/>
              <a:t>11</a:t>
            </a:r>
            <a:r>
              <a:rPr lang="zh-CN" altLang="en-US" sz="1800" dirty="0"/>
              <a:t>个在衰老过程中发生变化的分子轨迹聚类，其大小从</a:t>
            </a:r>
            <a:r>
              <a:rPr lang="en-US" altLang="zh-CN" sz="1800" dirty="0"/>
              <a:t>638</a:t>
            </a:r>
            <a:r>
              <a:rPr lang="zh-CN" altLang="en-US" sz="1800" dirty="0"/>
              <a:t>到</a:t>
            </a:r>
            <a:r>
              <a:rPr lang="en-US" altLang="zh-CN" sz="1800" dirty="0"/>
              <a:t>1580</a:t>
            </a:r>
            <a:r>
              <a:rPr lang="zh-CN" altLang="en-US" sz="1800" dirty="0"/>
              <a:t>个分子</a:t>
            </a:r>
            <a:r>
              <a:rPr lang="en-US" altLang="zh-CN" sz="1800" dirty="0"/>
              <a:t>/</a:t>
            </a:r>
            <a:r>
              <a:rPr lang="zh-CN" altLang="en-US" sz="1800" dirty="0"/>
              <a:t>微生物不等（补充图</a:t>
            </a:r>
            <a:r>
              <a:rPr lang="en-US" altLang="zh-CN" sz="1800" dirty="0"/>
              <a:t>2f</a:t>
            </a:r>
            <a:r>
              <a:rPr lang="zh-CN" altLang="en-US" sz="1800" dirty="0"/>
              <a:t>和补充数据）。我们发现，大多数分子模式表现出非线性变化，这表明衰老并不是一个线性过程（图</a:t>
            </a:r>
            <a:r>
              <a:rPr lang="en-US" altLang="zh-CN" sz="1800" dirty="0"/>
              <a:t>2b</a:t>
            </a:r>
            <a:r>
              <a:rPr lang="zh-CN" altLang="en-US" sz="1800" dirty="0"/>
              <a:t>）。</a:t>
            </a:r>
          </a:p>
        </p:txBody>
      </p:sp>
    </p:spTree>
    <p:extLst>
      <p:ext uri="{BB962C8B-B14F-4D97-AF65-F5344CB8AC3E}">
        <p14:creationId xmlns:p14="http://schemas.microsoft.com/office/powerpoint/2010/main" val="2107211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C5F0E-71C5-C10C-2F7F-82CB6F98C659}"/>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716C77C6-96EB-9AB3-022A-4370B13BA7DE}"/>
              </a:ext>
            </a:extLst>
          </p:cNvPr>
          <p:cNvSpPr>
            <a:spLocks noGrp="1"/>
          </p:cNvSpPr>
          <p:nvPr>
            <p:ph type="dt" sz="half" idx="10"/>
          </p:nvPr>
        </p:nvSpPr>
        <p:spPr/>
        <p:txBody>
          <a:bodyPr/>
          <a:lstStyle/>
          <a:p>
            <a:fld id="{2C489B22-ECA6-4D11-B862-6D0D2CFCBE1E}" type="datetime1">
              <a:rPr lang="zh-CN" altLang="en-US" smtClean="0"/>
              <a:t>2024/11/17</a:t>
            </a:fld>
            <a:endParaRPr lang="zh-CN" altLang="en-US"/>
          </a:p>
        </p:txBody>
      </p:sp>
      <p:sp>
        <p:nvSpPr>
          <p:cNvPr id="5" name="Footer Placeholder 4">
            <a:extLst>
              <a:ext uri="{FF2B5EF4-FFF2-40B4-BE49-F238E27FC236}">
                <a16:creationId xmlns:a16="http://schemas.microsoft.com/office/drawing/2014/main" id="{7F4641E3-FEF9-C513-13BE-0816A28F37C3}"/>
              </a:ext>
            </a:extLst>
          </p:cNvPr>
          <p:cNvSpPr>
            <a:spLocks noGrp="1"/>
          </p:cNvSpPr>
          <p:nvPr>
            <p:ph type="ftr" sz="quarter" idx="11"/>
          </p:nvPr>
        </p:nvSpPr>
        <p:spPr/>
        <p:txBody>
          <a:bodyPr/>
          <a:lstStyle/>
          <a:p>
            <a:r>
              <a:rPr lang="en-US" altLang="zh-CN"/>
              <a:t>©</a:t>
            </a:r>
            <a:r>
              <a:rPr lang="zh-CN" altLang="en-US"/>
              <a:t>深圳脉图精准技术有限公司保留所有权利</a:t>
            </a:r>
            <a:endParaRPr lang="zh-CN" altLang="en-US" dirty="0"/>
          </a:p>
        </p:txBody>
      </p:sp>
      <p:sp>
        <p:nvSpPr>
          <p:cNvPr id="6" name="Slide Number Placeholder 5">
            <a:extLst>
              <a:ext uri="{FF2B5EF4-FFF2-40B4-BE49-F238E27FC236}">
                <a16:creationId xmlns:a16="http://schemas.microsoft.com/office/drawing/2014/main" id="{7329BCEB-07D9-10C9-8FA1-C39CE36054C3}"/>
              </a:ext>
            </a:extLst>
          </p:cNvPr>
          <p:cNvSpPr>
            <a:spLocks noGrp="1"/>
          </p:cNvSpPr>
          <p:nvPr>
            <p:ph type="sldNum" sz="quarter" idx="12"/>
          </p:nvPr>
        </p:nvSpPr>
        <p:spPr/>
        <p:txBody>
          <a:bodyPr/>
          <a:lstStyle/>
          <a:p>
            <a:fld id="{6548B1BC-FA46-4497-BC86-63691735AD7D}" type="slidenum">
              <a:rPr lang="zh-CN" altLang="en-US" smtClean="0"/>
              <a:t>5</a:t>
            </a:fld>
            <a:endParaRPr lang="zh-CN" altLang="en-US" dirty="0"/>
          </a:p>
        </p:txBody>
      </p:sp>
      <p:sp>
        <p:nvSpPr>
          <p:cNvPr id="7" name="Title 1">
            <a:extLst>
              <a:ext uri="{FF2B5EF4-FFF2-40B4-BE49-F238E27FC236}">
                <a16:creationId xmlns:a16="http://schemas.microsoft.com/office/drawing/2014/main" id="{E319D716-FB4B-6D59-2891-7F41DD6A37B8}"/>
              </a:ext>
            </a:extLst>
          </p:cNvPr>
          <p:cNvSpPr>
            <a:spLocks noGrp="1"/>
          </p:cNvSpPr>
          <p:nvPr>
            <p:ph type="title"/>
          </p:nvPr>
        </p:nvSpPr>
        <p:spPr>
          <a:xfrm>
            <a:off x="0" y="0"/>
            <a:ext cx="21029831" cy="1902113"/>
          </a:xfrm>
        </p:spPr>
        <p:txBody>
          <a:bodyPr/>
          <a:lstStyle/>
          <a:p>
            <a:r>
              <a:rPr lang="en-US" altLang="zh-CN" dirty="0"/>
              <a:t>	</a:t>
            </a:r>
            <a:r>
              <a:rPr lang="zh-CN" altLang="en-US" dirty="0"/>
              <a:t>主要内容</a:t>
            </a:r>
          </a:p>
        </p:txBody>
      </p:sp>
      <p:pic>
        <p:nvPicPr>
          <p:cNvPr id="2" name="图片 1">
            <a:extLst>
              <a:ext uri="{FF2B5EF4-FFF2-40B4-BE49-F238E27FC236}">
                <a16:creationId xmlns:a16="http://schemas.microsoft.com/office/drawing/2014/main" id="{E882B58D-DF0E-40C9-A706-F38D86C55C0E}"/>
              </a:ext>
            </a:extLst>
          </p:cNvPr>
          <p:cNvPicPr>
            <a:picLocks noChangeAspect="1"/>
          </p:cNvPicPr>
          <p:nvPr/>
        </p:nvPicPr>
        <p:blipFill rotWithShape="1">
          <a:blip r:embed="rId2"/>
          <a:srcRect t="66496"/>
          <a:stretch/>
        </p:blipFill>
        <p:spPr>
          <a:xfrm>
            <a:off x="5219810" y="3944408"/>
            <a:ext cx="12997525" cy="5126043"/>
          </a:xfrm>
          <a:prstGeom prst="rect">
            <a:avLst/>
          </a:prstGeom>
        </p:spPr>
      </p:pic>
      <p:sp>
        <p:nvSpPr>
          <p:cNvPr id="8" name="矩形 7">
            <a:extLst>
              <a:ext uri="{FF2B5EF4-FFF2-40B4-BE49-F238E27FC236}">
                <a16:creationId xmlns:a16="http://schemas.microsoft.com/office/drawing/2014/main" id="{6E50BFCB-91D5-4318-9F95-A6F0829C0815}"/>
              </a:ext>
            </a:extLst>
          </p:cNvPr>
          <p:cNvSpPr/>
          <p:nvPr/>
        </p:nvSpPr>
        <p:spPr>
          <a:xfrm>
            <a:off x="5721654" y="10026289"/>
            <a:ext cx="12188825" cy="2308324"/>
          </a:xfrm>
          <a:prstGeom prst="rect">
            <a:avLst/>
          </a:prstGeom>
        </p:spPr>
        <p:txBody>
          <a:bodyPr>
            <a:spAutoFit/>
          </a:bodyPr>
          <a:lstStyle/>
          <a:p>
            <a:r>
              <a:rPr lang="zh-CN" altLang="en-US" sz="1800" dirty="0"/>
              <a:t>在识别的</a:t>
            </a:r>
            <a:r>
              <a:rPr lang="en-US" altLang="zh-CN" sz="1800" dirty="0"/>
              <a:t>11</a:t>
            </a:r>
            <a:r>
              <a:rPr lang="zh-CN" altLang="en-US" sz="1800" dirty="0"/>
              <a:t>个聚类中，有三个独特的聚类（</a:t>
            </a:r>
            <a:r>
              <a:rPr lang="en-US" altLang="zh-CN" sz="1800" dirty="0"/>
              <a:t>2</a:t>
            </a:r>
            <a:r>
              <a:rPr lang="zh-CN" altLang="en-US" sz="1800" dirty="0"/>
              <a:t>、</a:t>
            </a:r>
            <a:r>
              <a:rPr lang="en-US" altLang="zh-CN" sz="1800" dirty="0"/>
              <a:t>4</a:t>
            </a:r>
            <a:r>
              <a:rPr lang="zh-CN" altLang="en-US" sz="1800" dirty="0"/>
              <a:t>和</a:t>
            </a:r>
            <a:r>
              <a:rPr lang="en-US" altLang="zh-CN" sz="1800" dirty="0"/>
              <a:t>5</a:t>
            </a:r>
            <a:r>
              <a:rPr lang="zh-CN" altLang="en-US" sz="1800" dirty="0"/>
              <a:t>）展示了贯穿整个生命周期的引人注目、直观且易于理解的模式（图</a:t>
            </a:r>
            <a:r>
              <a:rPr lang="en-US" altLang="zh-CN" sz="1800" dirty="0"/>
              <a:t>2c</a:t>
            </a:r>
            <a:r>
              <a:rPr lang="zh-CN" altLang="en-US" sz="1800" dirty="0"/>
              <a:t>）。这三个聚类中的大多数分子主要由转录物组成（补充图</a:t>
            </a:r>
            <a:r>
              <a:rPr lang="en-US" altLang="zh-CN" sz="1800" dirty="0"/>
              <a:t>2f</a:t>
            </a:r>
            <a:r>
              <a:rPr lang="zh-CN" altLang="en-US" sz="1800" dirty="0"/>
              <a:t>），这是预期的，因为转录物在多组学数据中占主导地位（</a:t>
            </a:r>
            <a:r>
              <a:rPr lang="en-US" altLang="zh-CN" sz="1800" dirty="0"/>
              <a:t>11,305</a:t>
            </a:r>
            <a:r>
              <a:rPr lang="zh-CN" altLang="en-US" sz="1800" dirty="0"/>
              <a:t>个分子中有</a:t>
            </a:r>
            <a:r>
              <a:rPr lang="en-US" altLang="zh-CN" sz="1800" dirty="0"/>
              <a:t>8,556</a:t>
            </a:r>
            <a:r>
              <a:rPr lang="zh-CN" altLang="en-US" sz="1800" dirty="0"/>
              <a:t>个，占比</a:t>
            </a:r>
            <a:r>
              <a:rPr lang="en-US" altLang="zh-CN" sz="1800" dirty="0"/>
              <a:t>75.7%</a:t>
            </a:r>
            <a:r>
              <a:rPr lang="zh-CN" altLang="en-US" sz="1800" dirty="0"/>
              <a:t>）。聚类</a:t>
            </a:r>
            <a:r>
              <a:rPr lang="en-US" altLang="zh-CN" sz="1800" dirty="0"/>
              <a:t>4</a:t>
            </a:r>
            <a:r>
              <a:rPr lang="zh-CN" altLang="en-US" sz="1800" dirty="0"/>
              <a:t>在大约</a:t>
            </a:r>
            <a:r>
              <a:rPr lang="en-US" altLang="zh-CN" sz="1800" dirty="0"/>
              <a:t>60</a:t>
            </a:r>
            <a:r>
              <a:rPr lang="zh-CN" altLang="en-US" sz="1800" dirty="0"/>
              <a:t>岁之前表现出相对稳定的模式，随后迅速下降（图</a:t>
            </a:r>
            <a:r>
              <a:rPr lang="en-US" altLang="zh-CN" sz="1800" dirty="0"/>
              <a:t>2c</a:t>
            </a:r>
            <a:r>
              <a:rPr lang="zh-CN" altLang="en-US" sz="1800" dirty="0"/>
              <a:t>）。相比之下，聚类</a:t>
            </a:r>
            <a:r>
              <a:rPr lang="en-US" altLang="zh-CN" sz="1800" dirty="0"/>
              <a:t>2</a:t>
            </a:r>
            <a:r>
              <a:rPr lang="zh-CN" altLang="en-US" sz="1800" dirty="0"/>
              <a:t>和</a:t>
            </a:r>
            <a:r>
              <a:rPr lang="en-US" altLang="zh-CN" sz="1800" dirty="0"/>
              <a:t>5</a:t>
            </a:r>
            <a:r>
              <a:rPr lang="zh-CN" altLang="en-US" sz="1800" dirty="0"/>
              <a:t>在</a:t>
            </a:r>
            <a:r>
              <a:rPr lang="en-US" altLang="zh-CN" sz="1800" dirty="0"/>
              <a:t>60</a:t>
            </a:r>
            <a:r>
              <a:rPr lang="zh-CN" altLang="en-US" sz="1800" dirty="0"/>
              <a:t>岁之前表现出波动，随后出现快速增长，并在大约</a:t>
            </a:r>
            <a:r>
              <a:rPr lang="en-US" altLang="zh-CN" sz="1800" dirty="0"/>
              <a:t>55–60</a:t>
            </a:r>
            <a:r>
              <a:rPr lang="zh-CN" altLang="en-US" sz="1800" dirty="0"/>
              <a:t>岁时达到一个上限拐点（图</a:t>
            </a:r>
            <a:r>
              <a:rPr lang="en-US" altLang="zh-CN" sz="1800" dirty="0"/>
              <a:t>2c</a:t>
            </a:r>
            <a:r>
              <a:rPr lang="zh-CN" altLang="en-US" sz="1800" dirty="0"/>
              <a:t>）。</a:t>
            </a:r>
          </a:p>
          <a:p>
            <a:endParaRPr lang="zh-CN" altLang="en-US" sz="1800" dirty="0"/>
          </a:p>
          <a:p>
            <a:r>
              <a:rPr lang="zh-CN" altLang="en-US" sz="1800" dirty="0"/>
              <a:t>我们还尝试在个体层面观察衰老过程中分子变化的模式。随访时间最长的参与者为</a:t>
            </a:r>
            <a:r>
              <a:rPr lang="en-US" altLang="zh-CN" sz="1800" dirty="0"/>
              <a:t>6.8</a:t>
            </a:r>
            <a:r>
              <a:rPr lang="zh-CN" altLang="en-US" sz="1800" dirty="0"/>
              <a:t>年（图</a:t>
            </a:r>
            <a:r>
              <a:rPr lang="en-US" altLang="zh-CN" sz="1800" dirty="0"/>
              <a:t>1c</a:t>
            </a:r>
            <a:r>
              <a:rPr lang="zh-CN" altLang="en-US" sz="1800" dirty="0"/>
              <a:t>），接近</a:t>
            </a:r>
            <a:r>
              <a:rPr lang="en-US" altLang="zh-CN" sz="1800" dirty="0"/>
              <a:t>60</a:t>
            </a:r>
            <a:r>
              <a:rPr lang="zh-CN" altLang="en-US" sz="1800" dirty="0"/>
              <a:t>岁（范围：</a:t>
            </a:r>
            <a:r>
              <a:rPr lang="en-US" altLang="zh-CN" sz="1800" dirty="0"/>
              <a:t>59.5–66.3</a:t>
            </a:r>
            <a:r>
              <a:rPr lang="zh-CN" altLang="en-US" sz="1800" dirty="0"/>
              <a:t>岁；扩展数据图</a:t>
            </a:r>
            <a:r>
              <a:rPr lang="en-US" altLang="zh-CN" sz="1800" dirty="0"/>
              <a:t>1g</a:t>
            </a:r>
            <a:r>
              <a:rPr lang="zh-CN" altLang="en-US" sz="1800" dirty="0"/>
              <a:t>），但在如此短的时间窗口内无法识别出明显的模式（补充图</a:t>
            </a:r>
            <a:r>
              <a:rPr lang="en-US" altLang="zh-CN" sz="1800" dirty="0"/>
              <a:t>2g</a:t>
            </a:r>
            <a:r>
              <a:rPr lang="zh-CN" altLang="en-US" sz="1800" dirty="0"/>
              <a:t>）。需要对个体进行更长时间（数十年）的纵向追踪，才能在个体层面观察这些轨迹。</a:t>
            </a:r>
          </a:p>
        </p:txBody>
      </p:sp>
    </p:spTree>
    <p:extLst>
      <p:ext uri="{BB962C8B-B14F-4D97-AF65-F5344CB8AC3E}">
        <p14:creationId xmlns:p14="http://schemas.microsoft.com/office/powerpoint/2010/main" val="3809811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C5F0E-71C5-C10C-2F7F-82CB6F98C659}"/>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716C77C6-96EB-9AB3-022A-4370B13BA7DE}"/>
              </a:ext>
            </a:extLst>
          </p:cNvPr>
          <p:cNvSpPr>
            <a:spLocks noGrp="1"/>
          </p:cNvSpPr>
          <p:nvPr>
            <p:ph type="dt" sz="half" idx="10"/>
          </p:nvPr>
        </p:nvSpPr>
        <p:spPr/>
        <p:txBody>
          <a:bodyPr/>
          <a:lstStyle/>
          <a:p>
            <a:fld id="{2C489B22-ECA6-4D11-B862-6D0D2CFCBE1E}" type="datetime1">
              <a:rPr lang="zh-CN" altLang="en-US" smtClean="0"/>
              <a:t>2024/11/17</a:t>
            </a:fld>
            <a:endParaRPr lang="zh-CN" altLang="en-US"/>
          </a:p>
        </p:txBody>
      </p:sp>
      <p:sp>
        <p:nvSpPr>
          <p:cNvPr id="5" name="Footer Placeholder 4">
            <a:extLst>
              <a:ext uri="{FF2B5EF4-FFF2-40B4-BE49-F238E27FC236}">
                <a16:creationId xmlns:a16="http://schemas.microsoft.com/office/drawing/2014/main" id="{7F4641E3-FEF9-C513-13BE-0816A28F37C3}"/>
              </a:ext>
            </a:extLst>
          </p:cNvPr>
          <p:cNvSpPr>
            <a:spLocks noGrp="1"/>
          </p:cNvSpPr>
          <p:nvPr>
            <p:ph type="ftr" sz="quarter" idx="11"/>
          </p:nvPr>
        </p:nvSpPr>
        <p:spPr/>
        <p:txBody>
          <a:bodyPr/>
          <a:lstStyle/>
          <a:p>
            <a:r>
              <a:rPr lang="en-US" altLang="zh-CN"/>
              <a:t>©</a:t>
            </a:r>
            <a:r>
              <a:rPr lang="zh-CN" altLang="en-US"/>
              <a:t>深圳脉图精准技术有限公司保留所有权利</a:t>
            </a:r>
            <a:endParaRPr lang="zh-CN" altLang="en-US" dirty="0"/>
          </a:p>
        </p:txBody>
      </p:sp>
      <p:sp>
        <p:nvSpPr>
          <p:cNvPr id="6" name="Slide Number Placeholder 5">
            <a:extLst>
              <a:ext uri="{FF2B5EF4-FFF2-40B4-BE49-F238E27FC236}">
                <a16:creationId xmlns:a16="http://schemas.microsoft.com/office/drawing/2014/main" id="{7329BCEB-07D9-10C9-8FA1-C39CE36054C3}"/>
              </a:ext>
            </a:extLst>
          </p:cNvPr>
          <p:cNvSpPr>
            <a:spLocks noGrp="1"/>
          </p:cNvSpPr>
          <p:nvPr>
            <p:ph type="sldNum" sz="quarter" idx="12"/>
          </p:nvPr>
        </p:nvSpPr>
        <p:spPr/>
        <p:txBody>
          <a:bodyPr/>
          <a:lstStyle/>
          <a:p>
            <a:fld id="{6548B1BC-FA46-4497-BC86-63691735AD7D}" type="slidenum">
              <a:rPr lang="zh-CN" altLang="en-US" smtClean="0"/>
              <a:t>6</a:t>
            </a:fld>
            <a:endParaRPr lang="zh-CN" altLang="en-US" dirty="0"/>
          </a:p>
        </p:txBody>
      </p:sp>
      <p:sp>
        <p:nvSpPr>
          <p:cNvPr id="7" name="Title 1">
            <a:extLst>
              <a:ext uri="{FF2B5EF4-FFF2-40B4-BE49-F238E27FC236}">
                <a16:creationId xmlns:a16="http://schemas.microsoft.com/office/drawing/2014/main" id="{E319D716-FB4B-6D59-2891-7F41DD6A37B8}"/>
              </a:ext>
            </a:extLst>
          </p:cNvPr>
          <p:cNvSpPr>
            <a:spLocks noGrp="1"/>
          </p:cNvSpPr>
          <p:nvPr>
            <p:ph type="title"/>
          </p:nvPr>
        </p:nvSpPr>
        <p:spPr>
          <a:xfrm>
            <a:off x="0" y="0"/>
            <a:ext cx="21029831" cy="1902113"/>
          </a:xfrm>
        </p:spPr>
        <p:txBody>
          <a:bodyPr/>
          <a:lstStyle/>
          <a:p>
            <a:r>
              <a:rPr lang="en-US" altLang="zh-CN" dirty="0"/>
              <a:t>	</a:t>
            </a:r>
            <a:r>
              <a:rPr lang="zh-CN" altLang="en-US" dirty="0"/>
              <a:t>主要内容</a:t>
            </a:r>
          </a:p>
        </p:txBody>
      </p:sp>
      <p:sp>
        <p:nvSpPr>
          <p:cNvPr id="2" name="矩形 1">
            <a:extLst>
              <a:ext uri="{FF2B5EF4-FFF2-40B4-BE49-F238E27FC236}">
                <a16:creationId xmlns:a16="http://schemas.microsoft.com/office/drawing/2014/main" id="{4F25618B-C6EC-48D3-A3A1-570838D5845B}"/>
              </a:ext>
            </a:extLst>
          </p:cNvPr>
          <p:cNvSpPr/>
          <p:nvPr/>
        </p:nvSpPr>
        <p:spPr>
          <a:xfrm>
            <a:off x="6096793" y="8361304"/>
            <a:ext cx="12188825" cy="2308324"/>
          </a:xfrm>
          <a:prstGeom prst="rect">
            <a:avLst/>
          </a:prstGeom>
        </p:spPr>
        <p:txBody>
          <a:bodyPr>
            <a:spAutoFit/>
          </a:bodyPr>
          <a:lstStyle/>
          <a:p>
            <a:r>
              <a:rPr lang="zh-CN" altLang="en-US" sz="1800" dirty="0"/>
              <a:t>尽管上述轨迹聚类方法能有效识别在人类衰老过程中呈现清晰且引人注目模式的非线性变化分子和微生物，但在捕捉特定年龄阶段发生的重大变化时可能不够有效。在这种情况下，可能需要采用其他分析方法来检测和表征这些动态变化。为了全面理解人类衰老过程中多组学谱的变化，我们使用了改良版的 </a:t>
            </a:r>
            <a:r>
              <a:rPr lang="en-US" altLang="zh-CN" sz="1800" dirty="0"/>
              <a:t>DE-SWAN </a:t>
            </a:r>
            <a:r>
              <a:rPr lang="zh-CN" altLang="en-US" sz="1800" dirty="0"/>
              <a:t>算法（详见方法部分）。该算法通过分析</a:t>
            </a:r>
            <a:r>
              <a:rPr lang="en-US" altLang="zh-CN" sz="1800" dirty="0"/>
              <a:t>20</a:t>
            </a:r>
            <a:r>
              <a:rPr lang="zh-CN" altLang="en-US" sz="1800" dirty="0"/>
              <a:t>年时间窗口内的分子水平，并在逐步从年轻到老年移动窗口的过程中比较</a:t>
            </a:r>
            <a:r>
              <a:rPr lang="en-US" altLang="zh-CN" sz="1800" dirty="0"/>
              <a:t>10</a:t>
            </a:r>
            <a:r>
              <a:rPr lang="zh-CN" altLang="en-US" sz="1800" dirty="0"/>
              <a:t>年间隔的两组数据，来识别人类寿命过程中失调的分子和微生物。使用这种方法和多组学数据，我们检测到了生命周期特定阶段的变化，揭示了衰老的连续效应。我们的分析发现数千种分子在衰老过程中呈现变化模式，形成不同的波浪，如图</a:t>
            </a:r>
            <a:r>
              <a:rPr lang="en-US" altLang="zh-CN" sz="1800" dirty="0"/>
              <a:t>3a</a:t>
            </a:r>
            <a:r>
              <a:rPr lang="zh-CN" altLang="en-US" sz="1800" dirty="0"/>
              <a:t>所示。值得注意的是，我们观察到两个显著的波峰分别出现在</a:t>
            </a:r>
            <a:r>
              <a:rPr lang="en-US" altLang="zh-CN" sz="1800" dirty="0"/>
              <a:t>45</a:t>
            </a:r>
            <a:r>
              <a:rPr lang="zh-CN" altLang="en-US" sz="1800" dirty="0"/>
              <a:t>岁和</a:t>
            </a:r>
            <a:r>
              <a:rPr lang="en-US" altLang="zh-CN" sz="1800" dirty="0"/>
              <a:t>65</a:t>
            </a:r>
            <a:r>
              <a:rPr lang="zh-CN" altLang="en-US" sz="1800" dirty="0"/>
              <a:t>岁左右（图</a:t>
            </a:r>
            <a:r>
              <a:rPr lang="en-US" altLang="zh-CN" sz="1800" dirty="0"/>
              <a:t>4a</a:t>
            </a:r>
            <a:r>
              <a:rPr lang="zh-CN" altLang="en-US" sz="1800" dirty="0"/>
              <a:t>）。特别值得一提的是，这些波峰与之前仅包含蛋白质组学数据的研究结果一致。具体来说，第二个波峰与我们之前的轨迹聚类结果相符，表明在约</a:t>
            </a:r>
            <a:r>
              <a:rPr lang="en-US" altLang="zh-CN" sz="1800" dirty="0"/>
              <a:t>60</a:t>
            </a:r>
            <a:r>
              <a:rPr lang="zh-CN" altLang="en-US" sz="1800" dirty="0"/>
              <a:t>岁时存在一个转折点（图</a:t>
            </a:r>
            <a:r>
              <a:rPr lang="en-US" altLang="zh-CN" sz="1800" dirty="0"/>
              <a:t>2c</a:t>
            </a:r>
            <a:r>
              <a:rPr lang="zh-CN" altLang="en-US" sz="1800" dirty="0"/>
              <a:t>）。</a:t>
            </a:r>
          </a:p>
        </p:txBody>
      </p:sp>
      <p:pic>
        <p:nvPicPr>
          <p:cNvPr id="3" name="图片 2">
            <a:extLst>
              <a:ext uri="{FF2B5EF4-FFF2-40B4-BE49-F238E27FC236}">
                <a16:creationId xmlns:a16="http://schemas.microsoft.com/office/drawing/2014/main" id="{5FF45DD3-9DC3-453C-8949-2D9484F5219F}"/>
              </a:ext>
            </a:extLst>
          </p:cNvPr>
          <p:cNvPicPr>
            <a:picLocks noChangeAspect="1"/>
          </p:cNvPicPr>
          <p:nvPr/>
        </p:nvPicPr>
        <p:blipFill rotWithShape="1">
          <a:blip r:embed="rId2"/>
          <a:srcRect b="58376"/>
          <a:stretch/>
        </p:blipFill>
        <p:spPr>
          <a:xfrm>
            <a:off x="4316009" y="2816650"/>
            <a:ext cx="16797358" cy="5076092"/>
          </a:xfrm>
          <a:prstGeom prst="rect">
            <a:avLst/>
          </a:prstGeom>
        </p:spPr>
      </p:pic>
    </p:spTree>
    <p:extLst>
      <p:ext uri="{BB962C8B-B14F-4D97-AF65-F5344CB8AC3E}">
        <p14:creationId xmlns:p14="http://schemas.microsoft.com/office/powerpoint/2010/main" val="1981216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C5F0E-71C5-C10C-2F7F-82CB6F98C659}"/>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716C77C6-96EB-9AB3-022A-4370B13BA7DE}"/>
              </a:ext>
            </a:extLst>
          </p:cNvPr>
          <p:cNvSpPr>
            <a:spLocks noGrp="1"/>
          </p:cNvSpPr>
          <p:nvPr>
            <p:ph type="dt" sz="half" idx="10"/>
          </p:nvPr>
        </p:nvSpPr>
        <p:spPr/>
        <p:txBody>
          <a:bodyPr/>
          <a:lstStyle/>
          <a:p>
            <a:fld id="{2C489B22-ECA6-4D11-B862-6D0D2CFCBE1E}" type="datetime1">
              <a:rPr lang="zh-CN" altLang="en-US" smtClean="0"/>
              <a:t>2024/11/17</a:t>
            </a:fld>
            <a:endParaRPr lang="zh-CN" altLang="en-US"/>
          </a:p>
        </p:txBody>
      </p:sp>
      <p:sp>
        <p:nvSpPr>
          <p:cNvPr id="5" name="Footer Placeholder 4">
            <a:extLst>
              <a:ext uri="{FF2B5EF4-FFF2-40B4-BE49-F238E27FC236}">
                <a16:creationId xmlns:a16="http://schemas.microsoft.com/office/drawing/2014/main" id="{7F4641E3-FEF9-C513-13BE-0816A28F37C3}"/>
              </a:ext>
            </a:extLst>
          </p:cNvPr>
          <p:cNvSpPr>
            <a:spLocks noGrp="1"/>
          </p:cNvSpPr>
          <p:nvPr>
            <p:ph type="ftr" sz="quarter" idx="11"/>
          </p:nvPr>
        </p:nvSpPr>
        <p:spPr/>
        <p:txBody>
          <a:bodyPr/>
          <a:lstStyle/>
          <a:p>
            <a:r>
              <a:rPr lang="en-US" altLang="zh-CN"/>
              <a:t>©</a:t>
            </a:r>
            <a:r>
              <a:rPr lang="zh-CN" altLang="en-US"/>
              <a:t>深圳脉图精准技术有限公司保留所有权利</a:t>
            </a:r>
            <a:endParaRPr lang="zh-CN" altLang="en-US" dirty="0"/>
          </a:p>
        </p:txBody>
      </p:sp>
      <p:sp>
        <p:nvSpPr>
          <p:cNvPr id="6" name="Slide Number Placeholder 5">
            <a:extLst>
              <a:ext uri="{FF2B5EF4-FFF2-40B4-BE49-F238E27FC236}">
                <a16:creationId xmlns:a16="http://schemas.microsoft.com/office/drawing/2014/main" id="{7329BCEB-07D9-10C9-8FA1-C39CE36054C3}"/>
              </a:ext>
            </a:extLst>
          </p:cNvPr>
          <p:cNvSpPr>
            <a:spLocks noGrp="1"/>
          </p:cNvSpPr>
          <p:nvPr>
            <p:ph type="sldNum" sz="quarter" idx="12"/>
          </p:nvPr>
        </p:nvSpPr>
        <p:spPr/>
        <p:txBody>
          <a:bodyPr/>
          <a:lstStyle/>
          <a:p>
            <a:fld id="{6548B1BC-FA46-4497-BC86-63691735AD7D}" type="slidenum">
              <a:rPr lang="zh-CN" altLang="en-US" smtClean="0"/>
              <a:t>7</a:t>
            </a:fld>
            <a:endParaRPr lang="zh-CN" altLang="en-US" dirty="0"/>
          </a:p>
        </p:txBody>
      </p:sp>
      <p:sp>
        <p:nvSpPr>
          <p:cNvPr id="7" name="Title 1">
            <a:extLst>
              <a:ext uri="{FF2B5EF4-FFF2-40B4-BE49-F238E27FC236}">
                <a16:creationId xmlns:a16="http://schemas.microsoft.com/office/drawing/2014/main" id="{E319D716-FB4B-6D59-2891-7F41DD6A37B8}"/>
              </a:ext>
            </a:extLst>
          </p:cNvPr>
          <p:cNvSpPr>
            <a:spLocks noGrp="1"/>
          </p:cNvSpPr>
          <p:nvPr>
            <p:ph type="title"/>
          </p:nvPr>
        </p:nvSpPr>
        <p:spPr>
          <a:xfrm>
            <a:off x="0" y="0"/>
            <a:ext cx="21029831" cy="1902113"/>
          </a:xfrm>
        </p:spPr>
        <p:txBody>
          <a:bodyPr/>
          <a:lstStyle/>
          <a:p>
            <a:r>
              <a:rPr lang="en-US" altLang="zh-CN" dirty="0"/>
              <a:t>	</a:t>
            </a:r>
            <a:r>
              <a:rPr lang="zh-CN" altLang="en-US" dirty="0"/>
              <a:t>主要内容</a:t>
            </a:r>
          </a:p>
        </p:txBody>
      </p:sp>
      <p:sp>
        <p:nvSpPr>
          <p:cNvPr id="2" name="矩形 1">
            <a:extLst>
              <a:ext uri="{FF2B5EF4-FFF2-40B4-BE49-F238E27FC236}">
                <a16:creationId xmlns:a16="http://schemas.microsoft.com/office/drawing/2014/main" id="{5599CB9E-E0BD-4583-A3AE-DF282ACF588E}"/>
              </a:ext>
            </a:extLst>
          </p:cNvPr>
          <p:cNvSpPr/>
          <p:nvPr/>
        </p:nvSpPr>
        <p:spPr>
          <a:xfrm>
            <a:off x="6096793" y="9876924"/>
            <a:ext cx="12188825" cy="1754326"/>
          </a:xfrm>
          <a:prstGeom prst="rect">
            <a:avLst/>
          </a:prstGeom>
        </p:spPr>
        <p:txBody>
          <a:bodyPr>
            <a:spAutoFit/>
          </a:bodyPr>
          <a:lstStyle/>
          <a:p>
            <a:r>
              <a:rPr lang="zh-CN" altLang="en-US" sz="1800" dirty="0"/>
              <a:t>为了展示这两个峰值的重要性，我们采用了不同的</a:t>
            </a:r>
            <a:r>
              <a:rPr lang="en-US" altLang="zh-CN" sz="1800" dirty="0"/>
              <a:t>q</a:t>
            </a:r>
            <a:r>
              <a:rPr lang="zh-CN" altLang="en-US" sz="1800" dirty="0"/>
              <a:t>值阈值和滑动窗口参数，结果始终显示出相同的可检测波形（图</a:t>
            </a:r>
            <a:r>
              <a:rPr lang="en-US" altLang="zh-CN" sz="1800" dirty="0"/>
              <a:t>4b,c</a:t>
            </a:r>
            <a:r>
              <a:rPr lang="zh-CN" altLang="en-US" sz="1800" dirty="0"/>
              <a:t>和补充图</a:t>
            </a:r>
            <a:r>
              <a:rPr lang="en-US" altLang="zh-CN" sz="1800" dirty="0"/>
              <a:t>4a,b</a:t>
            </a:r>
            <a:r>
              <a:rPr lang="zh-CN" altLang="en-US" sz="1800" dirty="0"/>
              <a:t>）。此外，当我们对个体的年龄进行置换时，这些峰值消失了（补充图</a:t>
            </a:r>
            <a:r>
              <a:rPr lang="en-US" altLang="zh-CN" sz="1800" dirty="0"/>
              <a:t>3a</a:t>
            </a:r>
            <a:r>
              <a:rPr lang="zh-CN" altLang="en-US" sz="1800" dirty="0"/>
              <a:t>和</a:t>
            </a:r>
            <a:r>
              <a:rPr lang="en-US" altLang="zh-CN" sz="1800" dirty="0"/>
              <a:t>4c</a:t>
            </a:r>
            <a:r>
              <a:rPr lang="zh-CN" altLang="en-US" sz="1800" dirty="0"/>
              <a:t>）（方法）。这些观察结果强调了与衰老相关的分子变化在整个生命周期中呈现的两大主要波动的稳健性。尽管我们在统计分析前已考虑了混杂因素，我们仍采取了额外措施探讨这些因素的影响。具体而言，我们研究了诸如胰岛素敏感性、性别和种族等混杂因素在不同年龄范围的两个峰值之间是否存在差异。正如预期，这些混杂因素在其他年龄范围内未显示出显著差异（补充图</a:t>
            </a:r>
            <a:r>
              <a:rPr lang="en-US" altLang="zh-CN" sz="1800" dirty="0"/>
              <a:t>4d</a:t>
            </a:r>
            <a:r>
              <a:rPr lang="zh-CN" altLang="en-US" sz="1800" dirty="0"/>
              <a:t>）。这进一步支持了我们的结论，即观察到的两个峰值差异归因于年龄，而非其他混杂变量。</a:t>
            </a:r>
          </a:p>
        </p:txBody>
      </p:sp>
      <p:pic>
        <p:nvPicPr>
          <p:cNvPr id="3" name="图片 2">
            <a:extLst>
              <a:ext uri="{FF2B5EF4-FFF2-40B4-BE49-F238E27FC236}">
                <a16:creationId xmlns:a16="http://schemas.microsoft.com/office/drawing/2014/main" id="{7FEB90B0-DE30-4B0C-A7ED-C273E6A8EB4B}"/>
              </a:ext>
            </a:extLst>
          </p:cNvPr>
          <p:cNvPicPr>
            <a:picLocks noChangeAspect="1"/>
          </p:cNvPicPr>
          <p:nvPr/>
        </p:nvPicPr>
        <p:blipFill rotWithShape="1">
          <a:blip r:embed="rId2"/>
          <a:srcRect t="43590"/>
          <a:stretch/>
        </p:blipFill>
        <p:spPr>
          <a:xfrm>
            <a:off x="5053425" y="3259016"/>
            <a:ext cx="14369503" cy="5884984"/>
          </a:xfrm>
          <a:prstGeom prst="rect">
            <a:avLst/>
          </a:prstGeom>
        </p:spPr>
      </p:pic>
    </p:spTree>
    <p:extLst>
      <p:ext uri="{BB962C8B-B14F-4D97-AF65-F5344CB8AC3E}">
        <p14:creationId xmlns:p14="http://schemas.microsoft.com/office/powerpoint/2010/main" val="3829145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C5F0E-71C5-C10C-2F7F-82CB6F98C659}"/>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716C77C6-96EB-9AB3-022A-4370B13BA7DE}"/>
              </a:ext>
            </a:extLst>
          </p:cNvPr>
          <p:cNvSpPr>
            <a:spLocks noGrp="1"/>
          </p:cNvSpPr>
          <p:nvPr>
            <p:ph type="dt" sz="half" idx="10"/>
          </p:nvPr>
        </p:nvSpPr>
        <p:spPr/>
        <p:txBody>
          <a:bodyPr/>
          <a:lstStyle/>
          <a:p>
            <a:fld id="{2C489B22-ECA6-4D11-B862-6D0D2CFCBE1E}" type="datetime1">
              <a:rPr lang="zh-CN" altLang="en-US" smtClean="0"/>
              <a:t>2024/11/17</a:t>
            </a:fld>
            <a:endParaRPr lang="zh-CN" altLang="en-US"/>
          </a:p>
        </p:txBody>
      </p:sp>
      <p:sp>
        <p:nvSpPr>
          <p:cNvPr id="5" name="Footer Placeholder 4">
            <a:extLst>
              <a:ext uri="{FF2B5EF4-FFF2-40B4-BE49-F238E27FC236}">
                <a16:creationId xmlns:a16="http://schemas.microsoft.com/office/drawing/2014/main" id="{7F4641E3-FEF9-C513-13BE-0816A28F37C3}"/>
              </a:ext>
            </a:extLst>
          </p:cNvPr>
          <p:cNvSpPr>
            <a:spLocks noGrp="1"/>
          </p:cNvSpPr>
          <p:nvPr>
            <p:ph type="ftr" sz="quarter" idx="11"/>
          </p:nvPr>
        </p:nvSpPr>
        <p:spPr/>
        <p:txBody>
          <a:bodyPr/>
          <a:lstStyle/>
          <a:p>
            <a:r>
              <a:rPr lang="en-US" altLang="zh-CN"/>
              <a:t>©</a:t>
            </a:r>
            <a:r>
              <a:rPr lang="zh-CN" altLang="en-US"/>
              <a:t>深圳脉图精准技术有限公司保留所有权利</a:t>
            </a:r>
            <a:endParaRPr lang="zh-CN" altLang="en-US" dirty="0"/>
          </a:p>
        </p:txBody>
      </p:sp>
      <p:sp>
        <p:nvSpPr>
          <p:cNvPr id="6" name="Slide Number Placeholder 5">
            <a:extLst>
              <a:ext uri="{FF2B5EF4-FFF2-40B4-BE49-F238E27FC236}">
                <a16:creationId xmlns:a16="http://schemas.microsoft.com/office/drawing/2014/main" id="{7329BCEB-07D9-10C9-8FA1-C39CE36054C3}"/>
              </a:ext>
            </a:extLst>
          </p:cNvPr>
          <p:cNvSpPr>
            <a:spLocks noGrp="1"/>
          </p:cNvSpPr>
          <p:nvPr>
            <p:ph type="sldNum" sz="quarter" idx="12"/>
          </p:nvPr>
        </p:nvSpPr>
        <p:spPr/>
        <p:txBody>
          <a:bodyPr/>
          <a:lstStyle/>
          <a:p>
            <a:fld id="{6548B1BC-FA46-4497-BC86-63691735AD7D}" type="slidenum">
              <a:rPr lang="zh-CN" altLang="en-US" smtClean="0"/>
              <a:t>8</a:t>
            </a:fld>
            <a:endParaRPr lang="zh-CN" altLang="en-US" dirty="0"/>
          </a:p>
        </p:txBody>
      </p:sp>
      <p:sp>
        <p:nvSpPr>
          <p:cNvPr id="7" name="Title 1">
            <a:extLst>
              <a:ext uri="{FF2B5EF4-FFF2-40B4-BE49-F238E27FC236}">
                <a16:creationId xmlns:a16="http://schemas.microsoft.com/office/drawing/2014/main" id="{E319D716-FB4B-6D59-2891-7F41DD6A37B8}"/>
              </a:ext>
            </a:extLst>
          </p:cNvPr>
          <p:cNvSpPr>
            <a:spLocks noGrp="1"/>
          </p:cNvSpPr>
          <p:nvPr>
            <p:ph type="title"/>
          </p:nvPr>
        </p:nvSpPr>
        <p:spPr>
          <a:xfrm>
            <a:off x="0" y="0"/>
            <a:ext cx="21029831" cy="1902113"/>
          </a:xfrm>
        </p:spPr>
        <p:txBody>
          <a:bodyPr/>
          <a:lstStyle/>
          <a:p>
            <a:r>
              <a:rPr lang="en-US" altLang="zh-CN" dirty="0"/>
              <a:t>	</a:t>
            </a:r>
            <a:r>
              <a:rPr lang="zh-CN" altLang="en-US" dirty="0"/>
              <a:t>主要内容</a:t>
            </a:r>
          </a:p>
        </p:txBody>
      </p:sp>
      <p:sp>
        <p:nvSpPr>
          <p:cNvPr id="2" name="矩形 1">
            <a:extLst>
              <a:ext uri="{FF2B5EF4-FFF2-40B4-BE49-F238E27FC236}">
                <a16:creationId xmlns:a16="http://schemas.microsoft.com/office/drawing/2014/main" id="{C948D250-FC0B-4249-8871-4EFE4EE4EDCA}"/>
              </a:ext>
            </a:extLst>
          </p:cNvPr>
          <p:cNvSpPr/>
          <p:nvPr/>
        </p:nvSpPr>
        <p:spPr>
          <a:xfrm>
            <a:off x="6096793" y="1772935"/>
            <a:ext cx="12188825" cy="2585323"/>
          </a:xfrm>
          <a:prstGeom prst="rect">
            <a:avLst/>
          </a:prstGeom>
        </p:spPr>
        <p:txBody>
          <a:bodyPr>
            <a:spAutoFit/>
          </a:bodyPr>
          <a:lstStyle/>
          <a:p>
            <a:r>
              <a:rPr lang="zh-CN" altLang="en-US" sz="1800" dirty="0"/>
              <a:t>非靶向代谢组学</a:t>
            </a:r>
          </a:p>
          <a:p>
            <a:r>
              <a:rPr lang="zh-CN" altLang="en-US" sz="1800" dirty="0"/>
              <a:t>采用丙酮、乙腈和甲醇按</a:t>
            </a:r>
            <a:r>
              <a:rPr lang="en-US" altLang="zh-CN" sz="1800" dirty="0"/>
              <a:t>1:1:1</a:t>
            </a:r>
            <a:r>
              <a:rPr lang="zh-CN" altLang="en-US" sz="1800" dirty="0"/>
              <a:t>比例配制的三元溶剂系统进行代谢物提取。提取的代谢物在氮气环境下干燥，并在分析前用</a:t>
            </a:r>
            <a:r>
              <a:rPr lang="en-US" altLang="zh-CN" sz="1800" dirty="0"/>
              <a:t>1:1</a:t>
            </a:r>
            <a:r>
              <a:rPr lang="zh-CN" altLang="en-US" sz="1800" dirty="0"/>
              <a:t>甲醇</a:t>
            </a:r>
            <a:r>
              <a:rPr lang="en-US" altLang="zh-CN" sz="1800" dirty="0"/>
              <a:t>:</a:t>
            </a:r>
            <a:r>
              <a:rPr lang="zh-CN" altLang="en-US" sz="1800" dirty="0"/>
              <a:t>水混合物重新溶解。使用亲水相互作用色谱</a:t>
            </a:r>
            <a:r>
              <a:rPr lang="en-US" altLang="zh-CN" sz="1800" dirty="0"/>
              <a:t>(HILIC)</a:t>
            </a:r>
            <a:r>
              <a:rPr lang="zh-CN" altLang="en-US" sz="1800" dirty="0"/>
              <a:t>和反相液相色谱</a:t>
            </a:r>
            <a:r>
              <a:rPr lang="en-US" altLang="zh-CN" sz="1800" dirty="0"/>
              <a:t>(RPLC)</a:t>
            </a:r>
            <a:r>
              <a:rPr lang="zh-CN" altLang="en-US" sz="1800" dirty="0"/>
              <a:t>在正离子和负离子模式下生成代谢物谱图。分别使用</a:t>
            </a:r>
            <a:r>
              <a:rPr lang="en-US" altLang="zh-CN" sz="1800" dirty="0"/>
              <a:t>Thermo Q </a:t>
            </a:r>
            <a:r>
              <a:rPr lang="en-US" altLang="zh-CN" sz="1800" dirty="0" err="1"/>
              <a:t>Exactive</a:t>
            </a:r>
            <a:r>
              <a:rPr lang="en-US" altLang="zh-CN" sz="1800" dirty="0"/>
              <a:t> Plus</a:t>
            </a:r>
            <a:r>
              <a:rPr lang="zh-CN" altLang="en-US" sz="1800" dirty="0"/>
              <a:t>质谱仪在全扫描模式下进行</a:t>
            </a:r>
            <a:r>
              <a:rPr lang="en-US" altLang="zh-CN" sz="1800" dirty="0"/>
              <a:t>HILIC</a:t>
            </a:r>
            <a:r>
              <a:rPr lang="zh-CN" altLang="en-US" sz="1800" dirty="0"/>
              <a:t>和</a:t>
            </a:r>
            <a:r>
              <a:rPr lang="en-US" altLang="zh-CN" sz="1800" dirty="0"/>
              <a:t>RPLC</a:t>
            </a:r>
            <a:r>
              <a:rPr lang="zh-CN" altLang="en-US" sz="1800" dirty="0"/>
              <a:t>分析。使用质量控制</a:t>
            </a:r>
            <a:r>
              <a:rPr lang="en-US" altLang="zh-CN" sz="1800" dirty="0"/>
              <a:t>(QC)</a:t>
            </a:r>
            <a:r>
              <a:rPr lang="zh-CN" altLang="en-US" sz="1800" dirty="0"/>
              <a:t>样品获取</a:t>
            </a:r>
            <a:r>
              <a:rPr lang="en-US" altLang="zh-CN" sz="1800" dirty="0"/>
              <a:t>MS/MS</a:t>
            </a:r>
            <a:r>
              <a:rPr lang="zh-CN" altLang="en-US" sz="1800" dirty="0"/>
              <a:t>数据。对于</a:t>
            </a:r>
            <a:r>
              <a:rPr lang="en-US" altLang="zh-CN" sz="1800" dirty="0"/>
              <a:t>HILIC</a:t>
            </a:r>
            <a:r>
              <a:rPr lang="zh-CN" altLang="en-US" sz="1800" dirty="0"/>
              <a:t>分离，使用</a:t>
            </a:r>
            <a:r>
              <a:rPr lang="en-US" altLang="zh-CN" sz="1800" dirty="0"/>
              <a:t>ZIC-HILIC</a:t>
            </a:r>
            <a:r>
              <a:rPr lang="zh-CN" altLang="en-US" sz="1800" dirty="0"/>
              <a:t>色谱柱，流动相为</a:t>
            </a:r>
            <a:r>
              <a:rPr lang="en-US" altLang="zh-CN" sz="1800" dirty="0"/>
              <a:t>10 mM</a:t>
            </a:r>
            <a:r>
              <a:rPr lang="zh-CN" altLang="en-US" sz="1800" dirty="0"/>
              <a:t>醋酸铵的</a:t>
            </a:r>
            <a:r>
              <a:rPr lang="en-US" altLang="zh-CN" sz="1800" dirty="0"/>
              <a:t>50:50</a:t>
            </a:r>
            <a:r>
              <a:rPr lang="zh-CN" altLang="en-US" sz="1800" dirty="0"/>
              <a:t>和</a:t>
            </a:r>
            <a:r>
              <a:rPr lang="en-US" altLang="zh-CN" sz="1800" dirty="0"/>
              <a:t>95:5</a:t>
            </a:r>
            <a:r>
              <a:rPr lang="zh-CN" altLang="en-US" sz="1800" dirty="0"/>
              <a:t>乙腈</a:t>
            </a:r>
            <a:r>
              <a:rPr lang="en-US" altLang="zh-CN" sz="1800" dirty="0"/>
              <a:t>:</a:t>
            </a:r>
            <a:r>
              <a:rPr lang="zh-CN" altLang="en-US" sz="1800" dirty="0"/>
              <a:t>水混合液。对于</a:t>
            </a:r>
            <a:r>
              <a:rPr lang="en-US" altLang="zh-CN" sz="1800" dirty="0"/>
              <a:t>RPLC</a:t>
            </a:r>
            <a:r>
              <a:rPr lang="zh-CN" altLang="en-US" sz="1800" dirty="0"/>
              <a:t>，使用</a:t>
            </a:r>
            <a:r>
              <a:rPr lang="en-US" altLang="zh-CN" sz="1800" dirty="0" err="1"/>
              <a:t>Zorbax</a:t>
            </a:r>
            <a:r>
              <a:rPr lang="en-US" altLang="zh-CN" sz="1800" dirty="0"/>
              <a:t> </a:t>
            </a:r>
            <a:r>
              <a:rPr lang="en-US" altLang="zh-CN" sz="1800" dirty="0" err="1"/>
              <a:t>SBaq</a:t>
            </a:r>
            <a:r>
              <a:rPr lang="zh-CN" altLang="en-US" sz="1800" dirty="0"/>
              <a:t>色谱柱，流动相由</a:t>
            </a:r>
            <a:r>
              <a:rPr lang="en-US" altLang="zh-CN" sz="1800" dirty="0"/>
              <a:t>0.06%</a:t>
            </a:r>
            <a:r>
              <a:rPr lang="zh-CN" altLang="en-US" sz="1800" dirty="0"/>
              <a:t>醋酸水溶液和甲醇组成。使用</a:t>
            </a:r>
            <a:r>
              <a:rPr lang="en-US" altLang="zh-CN" sz="1800" dirty="0" err="1"/>
              <a:t>Progenesis</a:t>
            </a:r>
            <a:r>
              <a:rPr lang="en-US" altLang="zh-CN" sz="1800" dirty="0"/>
              <a:t> QI</a:t>
            </a:r>
            <a:r>
              <a:rPr lang="zh-CN" altLang="en-US" sz="1800" dirty="0"/>
              <a:t>软件进行代谢特征检测。排除空白样品中的特征峰和稀释时缺乏足够线性的特征峰。仅保留在超过</a:t>
            </a:r>
            <a:r>
              <a:rPr lang="en-US" altLang="zh-CN" sz="1800" dirty="0"/>
              <a:t>33%</a:t>
            </a:r>
            <a:r>
              <a:rPr lang="zh-CN" altLang="en-US" sz="1800" dirty="0"/>
              <a:t>样品中出现的特征用于后续分析，任何缺失值都使用*</a:t>
            </a:r>
            <a:r>
              <a:rPr lang="en-US" altLang="zh-CN" sz="1800" dirty="0"/>
              <a:t>k*</a:t>
            </a:r>
            <a:r>
              <a:rPr lang="zh-CN" altLang="en-US" sz="1800" dirty="0"/>
              <a:t>近邻法进行插补。我们采用局部加权散点平滑法</a:t>
            </a:r>
            <a:r>
              <a:rPr lang="en-US" altLang="zh-CN" sz="1800" dirty="0"/>
              <a:t>(LOESS)</a:t>
            </a:r>
            <a:r>
              <a:rPr lang="zh-CN" altLang="en-US" sz="1800" dirty="0"/>
              <a:t>标准化来校正随时间推移的代谢物特异性信号漂移。使用</a:t>
            </a:r>
            <a:r>
              <a:rPr lang="en-US" altLang="zh-CN" sz="1800" dirty="0" err="1"/>
              <a:t>metid</a:t>
            </a:r>
            <a:r>
              <a:rPr lang="zh-CN" altLang="en-US" sz="1800" dirty="0"/>
              <a:t>软件包进行代谢物注释。</a:t>
            </a:r>
          </a:p>
        </p:txBody>
      </p:sp>
      <p:sp>
        <p:nvSpPr>
          <p:cNvPr id="3" name="矩形 2">
            <a:extLst>
              <a:ext uri="{FF2B5EF4-FFF2-40B4-BE49-F238E27FC236}">
                <a16:creationId xmlns:a16="http://schemas.microsoft.com/office/drawing/2014/main" id="{597C56F6-E169-4967-93A6-85CEEE8D581E}"/>
              </a:ext>
            </a:extLst>
          </p:cNvPr>
          <p:cNvSpPr/>
          <p:nvPr/>
        </p:nvSpPr>
        <p:spPr>
          <a:xfrm>
            <a:off x="6096793" y="5531028"/>
            <a:ext cx="12188825" cy="1200329"/>
          </a:xfrm>
          <a:prstGeom prst="rect">
            <a:avLst/>
          </a:prstGeom>
        </p:spPr>
        <p:txBody>
          <a:bodyPr>
            <a:spAutoFit/>
          </a:bodyPr>
          <a:lstStyle/>
          <a:p>
            <a:r>
              <a:rPr lang="zh-CN" altLang="en-US" sz="1800" dirty="0"/>
              <a:t>脂质组学</a:t>
            </a:r>
          </a:p>
          <a:p>
            <a:r>
              <a:rPr lang="zh-CN" altLang="en-US" sz="1800" dirty="0"/>
              <a:t>脂质提取和定量程序按照既定协议</a:t>
            </a:r>
            <a:r>
              <a:rPr lang="en-US" altLang="zh-CN" sz="1800" dirty="0"/>
              <a:t>78</a:t>
            </a:r>
            <a:r>
              <a:rPr lang="zh-CN" altLang="en-US" sz="1800" dirty="0"/>
              <a:t>进行。简而言之，使用甲基叔丁基醚、甲醇和水的溶剂混合物从</a:t>
            </a:r>
            <a:r>
              <a:rPr lang="en-US" altLang="zh-CN" sz="1800" dirty="0"/>
              <a:t>40 </a:t>
            </a:r>
            <a:r>
              <a:rPr lang="en-US" altLang="zh-CN" sz="1800" dirty="0" err="1"/>
              <a:t>μl</a:t>
            </a:r>
            <a:r>
              <a:rPr lang="en-US" altLang="zh-CN" sz="1800" dirty="0"/>
              <a:t> EDTA</a:t>
            </a:r>
            <a:r>
              <a:rPr lang="zh-CN" altLang="en-US" sz="1800" dirty="0"/>
              <a:t>血浆中分离复合脂质，随后进行两相分离。后续的脂质分析在</a:t>
            </a:r>
            <a:r>
              <a:rPr lang="en-US" altLang="zh-CN" sz="1800" dirty="0" err="1"/>
              <a:t>Lipidyzer</a:t>
            </a:r>
            <a:r>
              <a:rPr lang="zh-CN" altLang="en-US" sz="1800" dirty="0"/>
              <a:t>平台上进行，该平台配备差分离子迁移谱仪（</a:t>
            </a:r>
            <a:r>
              <a:rPr lang="en-US" altLang="zh-CN" sz="1800" dirty="0" err="1"/>
              <a:t>SelexION</a:t>
            </a:r>
            <a:r>
              <a:rPr lang="zh-CN" altLang="en-US" sz="1800" dirty="0"/>
              <a:t>技术）和</a:t>
            </a:r>
            <a:r>
              <a:rPr lang="en-US" altLang="zh-CN" sz="1800" dirty="0"/>
              <a:t>QTRAP 5500</a:t>
            </a:r>
            <a:r>
              <a:rPr lang="zh-CN" altLang="en-US" sz="1800" dirty="0"/>
              <a:t>质谱仪（</a:t>
            </a:r>
            <a:r>
              <a:rPr lang="en-US" altLang="zh-CN" sz="1800" dirty="0"/>
              <a:t>SCIEX</a:t>
            </a:r>
            <a:r>
              <a:rPr lang="zh-CN" altLang="en-US" sz="1800" dirty="0"/>
              <a:t>）。</a:t>
            </a:r>
          </a:p>
        </p:txBody>
      </p:sp>
    </p:spTree>
    <p:extLst>
      <p:ext uri="{BB962C8B-B14F-4D97-AF65-F5344CB8AC3E}">
        <p14:creationId xmlns:p14="http://schemas.microsoft.com/office/powerpoint/2010/main" val="2381530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C5F0E-71C5-C10C-2F7F-82CB6F98C659}"/>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716C77C6-96EB-9AB3-022A-4370B13BA7DE}"/>
              </a:ext>
            </a:extLst>
          </p:cNvPr>
          <p:cNvSpPr>
            <a:spLocks noGrp="1"/>
          </p:cNvSpPr>
          <p:nvPr>
            <p:ph type="dt" sz="half" idx="10"/>
          </p:nvPr>
        </p:nvSpPr>
        <p:spPr/>
        <p:txBody>
          <a:bodyPr/>
          <a:lstStyle/>
          <a:p>
            <a:fld id="{2C489B22-ECA6-4D11-B862-6D0D2CFCBE1E}" type="datetime1">
              <a:rPr lang="zh-CN" altLang="en-US" smtClean="0"/>
              <a:t>2024/11/17</a:t>
            </a:fld>
            <a:endParaRPr lang="zh-CN" altLang="en-US"/>
          </a:p>
        </p:txBody>
      </p:sp>
      <p:sp>
        <p:nvSpPr>
          <p:cNvPr id="5" name="Footer Placeholder 4">
            <a:extLst>
              <a:ext uri="{FF2B5EF4-FFF2-40B4-BE49-F238E27FC236}">
                <a16:creationId xmlns:a16="http://schemas.microsoft.com/office/drawing/2014/main" id="{7F4641E3-FEF9-C513-13BE-0816A28F37C3}"/>
              </a:ext>
            </a:extLst>
          </p:cNvPr>
          <p:cNvSpPr>
            <a:spLocks noGrp="1"/>
          </p:cNvSpPr>
          <p:nvPr>
            <p:ph type="ftr" sz="quarter" idx="11"/>
          </p:nvPr>
        </p:nvSpPr>
        <p:spPr/>
        <p:txBody>
          <a:bodyPr/>
          <a:lstStyle/>
          <a:p>
            <a:r>
              <a:rPr lang="en-US" altLang="zh-CN"/>
              <a:t>©</a:t>
            </a:r>
            <a:r>
              <a:rPr lang="zh-CN" altLang="en-US"/>
              <a:t>深圳脉图精准技术有限公司保留所有权利</a:t>
            </a:r>
            <a:endParaRPr lang="zh-CN" altLang="en-US" dirty="0"/>
          </a:p>
        </p:txBody>
      </p:sp>
      <p:sp>
        <p:nvSpPr>
          <p:cNvPr id="6" name="Slide Number Placeholder 5">
            <a:extLst>
              <a:ext uri="{FF2B5EF4-FFF2-40B4-BE49-F238E27FC236}">
                <a16:creationId xmlns:a16="http://schemas.microsoft.com/office/drawing/2014/main" id="{7329BCEB-07D9-10C9-8FA1-C39CE36054C3}"/>
              </a:ext>
            </a:extLst>
          </p:cNvPr>
          <p:cNvSpPr>
            <a:spLocks noGrp="1"/>
          </p:cNvSpPr>
          <p:nvPr>
            <p:ph type="sldNum" sz="quarter" idx="12"/>
          </p:nvPr>
        </p:nvSpPr>
        <p:spPr/>
        <p:txBody>
          <a:bodyPr/>
          <a:lstStyle/>
          <a:p>
            <a:fld id="{6548B1BC-FA46-4497-BC86-63691735AD7D}" type="slidenum">
              <a:rPr lang="zh-CN" altLang="en-US" smtClean="0"/>
              <a:t>9</a:t>
            </a:fld>
            <a:endParaRPr lang="zh-CN" altLang="en-US" dirty="0"/>
          </a:p>
        </p:txBody>
      </p:sp>
      <p:sp>
        <p:nvSpPr>
          <p:cNvPr id="7" name="Title 1">
            <a:extLst>
              <a:ext uri="{FF2B5EF4-FFF2-40B4-BE49-F238E27FC236}">
                <a16:creationId xmlns:a16="http://schemas.microsoft.com/office/drawing/2014/main" id="{E319D716-FB4B-6D59-2891-7F41DD6A37B8}"/>
              </a:ext>
            </a:extLst>
          </p:cNvPr>
          <p:cNvSpPr>
            <a:spLocks noGrp="1"/>
          </p:cNvSpPr>
          <p:nvPr>
            <p:ph type="title"/>
          </p:nvPr>
        </p:nvSpPr>
        <p:spPr>
          <a:xfrm>
            <a:off x="0" y="0"/>
            <a:ext cx="21029831" cy="1902113"/>
          </a:xfrm>
        </p:spPr>
        <p:txBody>
          <a:bodyPr/>
          <a:lstStyle/>
          <a:p>
            <a:r>
              <a:rPr lang="en-US" altLang="zh-CN" dirty="0"/>
              <a:t>	</a:t>
            </a:r>
            <a:r>
              <a:rPr lang="zh-CN" altLang="en-US" dirty="0"/>
              <a:t>主要内容</a:t>
            </a:r>
          </a:p>
        </p:txBody>
      </p:sp>
      <p:sp>
        <p:nvSpPr>
          <p:cNvPr id="2" name="矩形 1">
            <a:extLst>
              <a:ext uri="{FF2B5EF4-FFF2-40B4-BE49-F238E27FC236}">
                <a16:creationId xmlns:a16="http://schemas.microsoft.com/office/drawing/2014/main" id="{600EAB60-0977-4E91-ABBF-5BA017A18FE7}"/>
              </a:ext>
            </a:extLst>
          </p:cNvPr>
          <p:cNvSpPr/>
          <p:nvPr/>
        </p:nvSpPr>
        <p:spPr>
          <a:xfrm>
            <a:off x="5767754" y="1259522"/>
            <a:ext cx="12188825" cy="2862322"/>
          </a:xfrm>
          <a:prstGeom prst="rect">
            <a:avLst/>
          </a:prstGeom>
        </p:spPr>
        <p:txBody>
          <a:bodyPr>
            <a:spAutoFit/>
          </a:bodyPr>
          <a:lstStyle/>
          <a:p>
            <a:r>
              <a:rPr lang="zh-CN" altLang="en-US" sz="1800" dirty="0"/>
              <a:t>统计和可重复性</a:t>
            </a:r>
          </a:p>
          <a:p>
            <a:r>
              <a:rPr lang="zh-CN" altLang="en-US" sz="1800" dirty="0"/>
              <a:t>所有数据处理、统计分析和数据可视化任务均使用</a:t>
            </a:r>
            <a:r>
              <a:rPr lang="en-US" altLang="zh-CN" sz="1800" dirty="0"/>
              <a:t>RStudio</a:t>
            </a:r>
            <a:r>
              <a:rPr lang="zh-CN" altLang="en-US" sz="1800" dirty="0"/>
              <a:t>和</a:t>
            </a:r>
            <a:r>
              <a:rPr lang="en-US" altLang="zh-CN" sz="1800" dirty="0"/>
              <a:t>R</a:t>
            </a:r>
            <a:r>
              <a:rPr lang="zh-CN" altLang="en-US" sz="1800" dirty="0"/>
              <a:t>语言（</a:t>
            </a:r>
            <a:r>
              <a:rPr lang="en-US" altLang="zh-CN" sz="1800" dirty="0"/>
              <a:t>v.4.2.1</a:t>
            </a:r>
            <a:r>
              <a:rPr lang="zh-CN" altLang="en-US" sz="1800" dirty="0"/>
              <a:t>）完成。使用的软件包完整清单可在补充说明中找到。采用</a:t>
            </a:r>
            <a:r>
              <a:rPr lang="en-US" altLang="zh-CN" sz="1800" dirty="0" err="1"/>
              <a:t>Benjamini</a:t>
            </a:r>
            <a:r>
              <a:rPr lang="en-US" altLang="zh-CN" sz="1800" dirty="0"/>
              <a:t>-Hochberg</a:t>
            </a:r>
            <a:r>
              <a:rPr lang="zh-CN" altLang="en-US" sz="1800" dirty="0"/>
              <a:t>方法进行多重比较校正。使用</a:t>
            </a:r>
            <a:r>
              <a:rPr lang="en-US" altLang="zh-CN" sz="1800" dirty="0"/>
              <a:t>R</a:t>
            </a:r>
            <a:r>
              <a:rPr lang="zh-CN" altLang="en-US" sz="1800" dirty="0"/>
              <a:t>函数</a:t>
            </a:r>
            <a:r>
              <a:rPr lang="en-US" altLang="zh-CN" sz="1800" dirty="0"/>
              <a:t>'</a:t>
            </a:r>
            <a:r>
              <a:rPr lang="en-US" altLang="zh-CN" sz="1800" dirty="0" err="1"/>
              <a:t>cor</a:t>
            </a:r>
            <a:r>
              <a:rPr lang="en-US" altLang="zh-CN" sz="1800" dirty="0"/>
              <a:t>'</a:t>
            </a:r>
            <a:r>
              <a:rPr lang="zh-CN" altLang="en-US" sz="1800" dirty="0"/>
              <a:t>和</a:t>
            </a:r>
            <a:r>
              <a:rPr lang="en-US" altLang="zh-CN" sz="1800" dirty="0"/>
              <a:t>'</a:t>
            </a:r>
            <a:r>
              <a:rPr lang="en-US" altLang="zh-CN" sz="1800" dirty="0" err="1"/>
              <a:t>cor.test</a:t>
            </a:r>
            <a:r>
              <a:rPr lang="en-US" altLang="zh-CN" sz="1800" dirty="0"/>
              <a:t>'</a:t>
            </a:r>
            <a:r>
              <a:rPr lang="zh-CN" altLang="en-US" sz="1800" dirty="0"/>
              <a:t>计算</a:t>
            </a:r>
            <a:r>
              <a:rPr lang="en-US" altLang="zh-CN" sz="1800" dirty="0"/>
              <a:t>Spearman</a:t>
            </a:r>
            <a:r>
              <a:rPr lang="zh-CN" altLang="en-US" sz="1800" dirty="0"/>
              <a:t>相关系数。使用</a:t>
            </a:r>
            <a:r>
              <a:rPr lang="en-US" altLang="zh-CN" sz="1800" dirty="0"/>
              <a:t>R</a:t>
            </a:r>
            <a:r>
              <a:rPr lang="zh-CN" altLang="en-US" sz="1800" dirty="0"/>
              <a:t>函数</a:t>
            </a:r>
            <a:r>
              <a:rPr lang="en-US" altLang="zh-CN" sz="1800" dirty="0"/>
              <a:t>'</a:t>
            </a:r>
            <a:r>
              <a:rPr lang="en-US" altLang="zh-CN" sz="1800" dirty="0" err="1"/>
              <a:t>princomp</a:t>
            </a:r>
            <a:r>
              <a:rPr lang="en-US" altLang="zh-CN" sz="1800" dirty="0"/>
              <a:t>'</a:t>
            </a:r>
            <a:r>
              <a:rPr lang="zh-CN" altLang="en-US" sz="1800" dirty="0"/>
              <a:t>进行主成分分析（</a:t>
            </a:r>
            <a:r>
              <a:rPr lang="en-US" altLang="zh-CN" sz="1800" dirty="0"/>
              <a:t>PCA</a:t>
            </a:r>
            <a:r>
              <a:rPr lang="zh-CN" altLang="en-US" sz="1800" dirty="0"/>
              <a:t>）。在所有分析之前，使用先前发表的方法</a:t>
            </a:r>
            <a:r>
              <a:rPr lang="en-US" altLang="zh-CN" sz="1800" dirty="0"/>
              <a:t>19</a:t>
            </a:r>
            <a:r>
              <a:rPr lang="zh-CN" altLang="en-US" sz="1800" dirty="0"/>
              <a:t>对体重指数（</a:t>
            </a:r>
            <a:r>
              <a:rPr lang="en-US" altLang="zh-CN" sz="1800" dirty="0"/>
              <a:t>BMI</a:t>
            </a:r>
            <a:r>
              <a:rPr lang="zh-CN" altLang="en-US" sz="1800" dirty="0"/>
              <a:t>）、性别、</a:t>
            </a:r>
            <a:r>
              <a:rPr lang="en-US" altLang="zh-CN" sz="1800" dirty="0"/>
              <a:t>IRIS</a:t>
            </a:r>
            <a:r>
              <a:rPr lang="zh-CN" altLang="en-US" sz="1800" dirty="0"/>
              <a:t>和种族等混杂因素进行校正。简而言之，我们使用每个特征的强度作为因变量（</a:t>
            </a:r>
            <a:r>
              <a:rPr lang="en-US" altLang="zh-CN" sz="1800" dirty="0"/>
              <a:t>Y</a:t>
            </a:r>
            <a:r>
              <a:rPr lang="zh-CN" altLang="en-US" sz="1800" dirty="0"/>
              <a:t>），将混杂因素作为自变量（</a:t>
            </a:r>
            <a:r>
              <a:rPr lang="en-US" altLang="zh-CN" sz="1800" dirty="0"/>
              <a:t>X</a:t>
            </a:r>
            <a:r>
              <a:rPr lang="zh-CN" altLang="en-US" sz="1800" dirty="0"/>
              <a:t>）建立线性回归模型。然后将该模型的残差用作该特定特征的校正值。</a:t>
            </a:r>
          </a:p>
          <a:p>
            <a:endParaRPr lang="zh-CN" altLang="en-US" sz="1800" dirty="0"/>
          </a:p>
          <a:p>
            <a:r>
              <a:rPr lang="zh-CN" altLang="en-US" sz="1800" dirty="0"/>
              <a:t>所有组学数据均随机获取。未使用统计方法预先确定样本量，但我们的样本量与先前文献</a:t>
            </a:r>
            <a:r>
              <a:rPr lang="en-US" altLang="zh-CN" sz="1800" dirty="0"/>
              <a:t>5,76,77,78,79</a:t>
            </a:r>
            <a:r>
              <a:rPr lang="zh-CN" altLang="en-US" sz="1800" dirty="0"/>
              <a:t>报道的相似，且分析中未排除任何数据。此外，研究人员在实验过程和结果评估中对实验条件采用盲法。假定数据呈正态分布，但未进行正式检验。</a:t>
            </a:r>
          </a:p>
        </p:txBody>
      </p:sp>
      <p:sp>
        <p:nvSpPr>
          <p:cNvPr id="3" name="矩形 2">
            <a:extLst>
              <a:ext uri="{FF2B5EF4-FFF2-40B4-BE49-F238E27FC236}">
                <a16:creationId xmlns:a16="http://schemas.microsoft.com/office/drawing/2014/main" id="{35B07447-AF6B-4F6B-A8AE-77CB7828B838}"/>
              </a:ext>
            </a:extLst>
          </p:cNvPr>
          <p:cNvSpPr/>
          <p:nvPr/>
        </p:nvSpPr>
        <p:spPr>
          <a:xfrm>
            <a:off x="5767753" y="4263584"/>
            <a:ext cx="12188825" cy="2031325"/>
          </a:xfrm>
          <a:prstGeom prst="rect">
            <a:avLst/>
          </a:prstGeom>
        </p:spPr>
        <p:txBody>
          <a:bodyPr>
            <a:spAutoFit/>
          </a:bodyPr>
          <a:lstStyle/>
          <a:p>
            <a:r>
              <a:rPr lang="zh-CN" altLang="en-US" sz="1800" dirty="0"/>
              <a:t>线性变化分子检测</a:t>
            </a:r>
          </a:p>
          <a:p>
            <a:r>
              <a:rPr lang="zh-CN" altLang="en-US" sz="1800" dirty="0"/>
              <a:t>我们使用</a:t>
            </a:r>
            <a:r>
              <a:rPr lang="en-US" altLang="zh-CN" sz="1800" dirty="0"/>
              <a:t>Spearman</a:t>
            </a:r>
            <a:r>
              <a:rPr lang="zh-CN" altLang="en-US" sz="1800" dirty="0"/>
              <a:t>相关性分析和线性回归建模来检测人类衰老过程中的线性变化分子。使用先前发表的方法</a:t>
            </a:r>
            <a:r>
              <a:rPr lang="en-US" altLang="zh-CN" sz="1800" dirty="0"/>
              <a:t>19</a:t>
            </a:r>
            <a:r>
              <a:rPr lang="zh-CN" altLang="en-US" sz="1800" dirty="0"/>
              <a:t>对体重指数（</a:t>
            </a:r>
            <a:r>
              <a:rPr lang="en-US" altLang="zh-CN" sz="1800" dirty="0"/>
              <a:t>BMI</a:t>
            </a:r>
            <a:r>
              <a:rPr lang="zh-CN" altLang="en-US" sz="1800" dirty="0"/>
              <a:t>）、性别、</a:t>
            </a:r>
            <a:r>
              <a:rPr lang="en-US" altLang="zh-CN" sz="1800" dirty="0"/>
              <a:t>IRIS</a:t>
            </a:r>
            <a:r>
              <a:rPr lang="zh-CN" altLang="en-US" sz="1800" dirty="0"/>
              <a:t>和种族等混杂因素进行校正。我们的分析表明，这两种方法在识别此类分子时具有高度相关性。基于这些发现，我们使用</a:t>
            </a:r>
            <a:r>
              <a:rPr lang="en-US" altLang="zh-CN" sz="1800" dirty="0"/>
              <a:t>Spearman</a:t>
            </a:r>
            <a:r>
              <a:rPr lang="zh-CN" altLang="en-US" sz="1800" dirty="0"/>
              <a:t>相关性分析方法来展示人类衰老过程中的线性变化分子。同时还使用置换检验来获取每个特征的置换*</a:t>
            </a:r>
            <a:r>
              <a:rPr lang="en-US" altLang="zh-CN" sz="1800" dirty="0"/>
              <a:t>P*</a:t>
            </a:r>
            <a:r>
              <a:rPr lang="zh-CN" altLang="en-US" sz="1800" dirty="0"/>
              <a:t>值。简而言之，对每个特征进行样本标签随机重排，然后重新计算</a:t>
            </a:r>
            <a:r>
              <a:rPr lang="en-US" altLang="zh-CN" sz="1800" dirty="0"/>
              <a:t>Spearman</a:t>
            </a:r>
            <a:r>
              <a:rPr lang="zh-CN" altLang="en-US" sz="1800" dirty="0"/>
              <a:t>相关性。这个过程重复</a:t>
            </a:r>
            <a:r>
              <a:rPr lang="en-US" altLang="zh-CN" sz="1800" dirty="0"/>
              <a:t>10,000</a:t>
            </a:r>
            <a:r>
              <a:rPr lang="zh-CN" altLang="en-US" sz="1800" dirty="0"/>
              <a:t>次，得到</a:t>
            </a:r>
            <a:r>
              <a:rPr lang="en-US" altLang="zh-CN" sz="1800" dirty="0"/>
              <a:t>10,000</a:t>
            </a:r>
            <a:r>
              <a:rPr lang="zh-CN" altLang="en-US" sz="1800" dirty="0"/>
              <a:t>个置换后的</a:t>
            </a:r>
            <a:r>
              <a:rPr lang="en-US" altLang="zh-CN" sz="1800" dirty="0"/>
              <a:t>Spearman</a:t>
            </a:r>
            <a:r>
              <a:rPr lang="zh-CN" altLang="en-US" sz="1800" dirty="0"/>
              <a:t>相关性值。然后将原始</a:t>
            </a:r>
            <a:r>
              <a:rPr lang="en-US" altLang="zh-CN" sz="1800" dirty="0"/>
              <a:t>Spearman</a:t>
            </a:r>
            <a:r>
              <a:rPr lang="zh-CN" altLang="en-US" sz="1800" dirty="0"/>
              <a:t>相关性与这些置换值进行比较，以获得置换*</a:t>
            </a:r>
            <a:r>
              <a:rPr lang="en-US" altLang="zh-CN" sz="1800" dirty="0"/>
              <a:t>P*</a:t>
            </a:r>
            <a:r>
              <a:rPr lang="zh-CN" altLang="en-US" sz="1800" dirty="0"/>
              <a:t>值。</a:t>
            </a:r>
          </a:p>
        </p:txBody>
      </p:sp>
      <p:sp>
        <p:nvSpPr>
          <p:cNvPr id="8" name="矩形 7">
            <a:extLst>
              <a:ext uri="{FF2B5EF4-FFF2-40B4-BE49-F238E27FC236}">
                <a16:creationId xmlns:a16="http://schemas.microsoft.com/office/drawing/2014/main" id="{1719F5D5-8381-4CE7-B44C-618A1DBE20B2}"/>
              </a:ext>
            </a:extLst>
          </p:cNvPr>
          <p:cNvSpPr/>
          <p:nvPr/>
        </p:nvSpPr>
        <p:spPr>
          <a:xfrm>
            <a:off x="5767753" y="6436649"/>
            <a:ext cx="12188825" cy="2031325"/>
          </a:xfrm>
          <a:prstGeom prst="rect">
            <a:avLst/>
          </a:prstGeom>
        </p:spPr>
        <p:txBody>
          <a:bodyPr>
            <a:spAutoFit/>
          </a:bodyPr>
          <a:lstStyle/>
          <a:p>
            <a:r>
              <a:rPr lang="zh-CN" altLang="en-US" sz="1800" dirty="0"/>
              <a:t>与基线比较的人类衰老过程中失调分子</a:t>
            </a:r>
          </a:p>
          <a:p>
            <a:r>
              <a:rPr lang="zh-CN" altLang="en-US" sz="1800" dirty="0"/>
              <a:t>为了描述人类衰老过程中与基线相比的失调分子，我们根据参与者的年龄将其分为不同的年龄阶段。将</a:t>
            </a:r>
            <a:r>
              <a:rPr lang="en-US" altLang="zh-CN" sz="1800" dirty="0"/>
              <a:t>25-40</a:t>
            </a:r>
            <a:r>
              <a:rPr lang="zh-CN" altLang="en-US" sz="1800" dirty="0"/>
              <a:t>岁的个体定义为基线阶段。对于每个年龄段组，我们采用</a:t>
            </a:r>
            <a:r>
              <a:rPr lang="en-US" altLang="zh-CN" sz="1800" dirty="0"/>
              <a:t>Wilcoxon</a:t>
            </a:r>
            <a:r>
              <a:rPr lang="zh-CN" altLang="en-US" sz="1800" dirty="0"/>
              <a:t>检验来识别与基线相比的失调分子，显著性阈值设定为*</a:t>
            </a:r>
            <a:r>
              <a:rPr lang="en-US" altLang="zh-CN" sz="1800" dirty="0"/>
              <a:t>P* &lt; 0.05</a:t>
            </a:r>
            <a:r>
              <a:rPr lang="zh-CN" altLang="en-US" sz="1800" dirty="0"/>
              <a:t>。在进行统计分析之前，对所有混杂因素进行了校正。随后，我们使用桑基图可视化展示了不同年龄阶段的失调分子。同时还使用置换检验来获取每个特征的置换*</a:t>
            </a:r>
            <a:r>
              <a:rPr lang="en-US" altLang="zh-CN" sz="1800" dirty="0"/>
              <a:t>P*</a:t>
            </a:r>
            <a:r>
              <a:rPr lang="zh-CN" altLang="en-US" sz="1800" dirty="0"/>
              <a:t>值。简而言之，我们对样本标签进行随机重排，重新计算两组之间的绝对平均差异，将实际绝对平均差异与之进行比较，以获得置换*</a:t>
            </a:r>
            <a:r>
              <a:rPr lang="en-US" altLang="zh-CN" sz="1800" dirty="0"/>
              <a:t>P*</a:t>
            </a:r>
            <a:r>
              <a:rPr lang="zh-CN" altLang="en-US" sz="1800" dirty="0"/>
              <a:t>值。为了识别在任何给定年龄阶段表现出显著变化的分子和微生物，我们将每个特征的*</a:t>
            </a:r>
            <a:r>
              <a:rPr lang="en-US" altLang="zh-CN" sz="1800" dirty="0"/>
              <a:t>P*</a:t>
            </a:r>
            <a:r>
              <a:rPr lang="zh-CN" altLang="en-US" sz="1800" dirty="0"/>
              <a:t>值乘以</a:t>
            </a:r>
            <a:r>
              <a:rPr lang="en-US" altLang="zh-CN" sz="1800" dirty="0"/>
              <a:t>6</a:t>
            </a:r>
            <a:r>
              <a:rPr lang="zh-CN" altLang="en-US" sz="1800" dirty="0"/>
              <a:t>进行校正。这种调整遵循</a:t>
            </a:r>
            <a:r>
              <a:rPr lang="en-US" altLang="zh-CN" sz="1800" dirty="0"/>
              <a:t>Bonferroni</a:t>
            </a:r>
            <a:r>
              <a:rPr lang="zh-CN" altLang="en-US" sz="1800" dirty="0"/>
              <a:t>校正方法，确保了统计显著性的严格评估。</a:t>
            </a:r>
          </a:p>
        </p:txBody>
      </p:sp>
      <p:sp>
        <p:nvSpPr>
          <p:cNvPr id="9" name="矩形 8">
            <a:extLst>
              <a:ext uri="{FF2B5EF4-FFF2-40B4-BE49-F238E27FC236}">
                <a16:creationId xmlns:a16="http://schemas.microsoft.com/office/drawing/2014/main" id="{8C817EF0-587D-4273-A7D6-E69A4F09C6AA}"/>
              </a:ext>
            </a:extLst>
          </p:cNvPr>
          <p:cNvSpPr/>
          <p:nvPr/>
        </p:nvSpPr>
        <p:spPr>
          <a:xfrm>
            <a:off x="5767753" y="8609714"/>
            <a:ext cx="12188825" cy="1477328"/>
          </a:xfrm>
          <a:prstGeom prst="rect">
            <a:avLst/>
          </a:prstGeom>
        </p:spPr>
        <p:txBody>
          <a:bodyPr>
            <a:spAutoFit/>
          </a:bodyPr>
          <a:lstStyle/>
          <a:p>
            <a:r>
              <a:rPr lang="en-US" altLang="zh-CN" sz="1800" dirty="0"/>
              <a:t>LOESS</a:t>
            </a:r>
            <a:r>
              <a:rPr lang="zh-CN" altLang="en-US" sz="1800" dirty="0"/>
              <a:t>数据</a:t>
            </a:r>
          </a:p>
          <a:p>
            <a:r>
              <a:rPr lang="zh-CN" altLang="en-US" sz="1800" dirty="0"/>
              <a:t>为了适应生物学和组学数据的不同时间点，我们采用了</a:t>
            </a:r>
            <a:r>
              <a:rPr lang="en-US" altLang="zh-CN" sz="1800" dirty="0"/>
              <a:t>LOESS</a:t>
            </a:r>
            <a:r>
              <a:rPr lang="zh-CN" altLang="en-US" sz="1800" dirty="0"/>
              <a:t>方法。该方法允许我们在特定时间点（即每半年）对多组学数据进行平滑处理和预测</a:t>
            </a:r>
            <a:r>
              <a:rPr lang="en-US" altLang="zh-CN" sz="1800" dirty="0"/>
              <a:t>14,85</a:t>
            </a:r>
            <a:r>
              <a:rPr lang="zh-CN" altLang="en-US" sz="1800" dirty="0"/>
              <a:t>。简而言之，我们为每个分子拟合一个</a:t>
            </a:r>
            <a:r>
              <a:rPr lang="en-US" altLang="zh-CN" sz="1800" dirty="0"/>
              <a:t>LOESS</a:t>
            </a:r>
            <a:r>
              <a:rPr lang="zh-CN" altLang="en-US" sz="1800" dirty="0"/>
              <a:t>回归模型。在拟合过程中，通过交叉验证优化</a:t>
            </a:r>
            <a:r>
              <a:rPr lang="en-US" altLang="zh-CN" sz="1800" dirty="0"/>
              <a:t>LOESS</a:t>
            </a:r>
            <a:r>
              <a:rPr lang="zh-CN" altLang="en-US" sz="1800" dirty="0"/>
              <a:t>参数</a:t>
            </a:r>
            <a:r>
              <a:rPr lang="en-US" altLang="zh-CN" sz="1800" dirty="0"/>
              <a:t>'span'</a:t>
            </a:r>
            <a:r>
              <a:rPr lang="zh-CN" altLang="en-US" sz="1800" dirty="0"/>
              <a:t>。这确保了</a:t>
            </a:r>
            <a:r>
              <a:rPr lang="en-US" altLang="zh-CN" sz="1800" dirty="0"/>
              <a:t>LOESS</a:t>
            </a:r>
            <a:r>
              <a:rPr lang="zh-CN" altLang="en-US" sz="1800" dirty="0"/>
              <a:t>模型对数据提供准确且不过拟合的拟合效果（补充图</a:t>
            </a:r>
            <a:r>
              <a:rPr lang="en-US" altLang="zh-CN" sz="1800" dirty="0"/>
              <a:t>2a,b</a:t>
            </a:r>
            <a:r>
              <a:rPr lang="zh-CN" altLang="en-US" sz="1800" dirty="0"/>
              <a:t>）。一旦获得</a:t>
            </a:r>
            <a:r>
              <a:rPr lang="en-US" altLang="zh-CN" sz="1800" dirty="0"/>
              <a:t>LOESS</a:t>
            </a:r>
            <a:r>
              <a:rPr lang="zh-CN" altLang="en-US" sz="1800" dirty="0"/>
              <a:t>预测模型，我们就将其应用于预测每个半年时间点各分子的强度。</a:t>
            </a:r>
          </a:p>
        </p:txBody>
      </p:sp>
      <p:sp>
        <p:nvSpPr>
          <p:cNvPr id="10" name="矩形 9">
            <a:extLst>
              <a:ext uri="{FF2B5EF4-FFF2-40B4-BE49-F238E27FC236}">
                <a16:creationId xmlns:a16="http://schemas.microsoft.com/office/drawing/2014/main" id="{AA5D4036-7021-48BD-B5F1-A5BE89980B13}"/>
              </a:ext>
            </a:extLst>
          </p:cNvPr>
          <p:cNvSpPr/>
          <p:nvPr/>
        </p:nvSpPr>
        <p:spPr>
          <a:xfrm>
            <a:off x="5767753" y="10228782"/>
            <a:ext cx="12188825" cy="2031325"/>
          </a:xfrm>
          <a:prstGeom prst="rect">
            <a:avLst/>
          </a:prstGeom>
        </p:spPr>
        <p:txBody>
          <a:bodyPr>
            <a:spAutoFit/>
          </a:bodyPr>
          <a:lstStyle/>
          <a:p>
            <a:r>
              <a:rPr lang="zh-CN" altLang="en-US" sz="1800" dirty="0"/>
              <a:t>轨迹聚类分析</a:t>
            </a:r>
          </a:p>
          <a:p>
            <a:r>
              <a:rPr lang="zh-CN" altLang="en-US" sz="1800" dirty="0"/>
              <a:t>我们使用</a:t>
            </a:r>
            <a:r>
              <a:rPr lang="en-US" altLang="zh-CN" sz="1800" dirty="0"/>
              <a:t>R</a:t>
            </a:r>
            <a:r>
              <a:rPr lang="zh-CN" altLang="en-US" sz="1800" dirty="0"/>
              <a:t>软件包</a:t>
            </a:r>
            <a:r>
              <a:rPr lang="en-US" altLang="zh-CN" sz="1800" dirty="0"/>
              <a:t>'</a:t>
            </a:r>
            <a:r>
              <a:rPr lang="en-US" altLang="zh-CN" sz="1800" dirty="0" err="1"/>
              <a:t>Mfuzz</a:t>
            </a:r>
            <a:r>
              <a:rPr lang="en-US" altLang="zh-CN" sz="1800" dirty="0"/>
              <a:t>'</a:t>
            </a:r>
            <a:r>
              <a:rPr lang="zh-CN" altLang="en-US" sz="1800" dirty="0"/>
              <a:t>中的模糊</a:t>
            </a:r>
            <a:r>
              <a:rPr lang="en-US" altLang="zh-CN" sz="1800" dirty="0"/>
              <a:t>c</a:t>
            </a:r>
            <a:r>
              <a:rPr lang="zh-CN" altLang="en-US" sz="1800" dirty="0"/>
              <a:t>均值聚类方法进行轨迹聚类分析。该方法在我们之前的出版物</a:t>
            </a:r>
            <a:r>
              <a:rPr lang="en-US" altLang="zh-CN" sz="1800" dirty="0"/>
              <a:t>19</a:t>
            </a:r>
            <a:r>
              <a:rPr lang="zh-CN" altLang="en-US" sz="1800" dirty="0"/>
              <a:t>中已有描述。分析分为几个步骤进行。首先，对组学数据进行自动缩放以确保数据范围具有可比性。接着，我们在第一步中计算了聚类数量从</a:t>
            </a:r>
            <a:r>
              <a:rPr lang="en-US" altLang="zh-CN" sz="1800" dirty="0"/>
              <a:t>2</a:t>
            </a:r>
            <a:r>
              <a:rPr lang="zh-CN" altLang="en-US" sz="1800" dirty="0"/>
              <a:t>到</a:t>
            </a:r>
            <a:r>
              <a:rPr lang="en-US" altLang="zh-CN" sz="1800" dirty="0"/>
              <a:t>22</a:t>
            </a:r>
            <a:r>
              <a:rPr lang="zh-CN" altLang="en-US" sz="1800" dirty="0"/>
              <a:t>的最小质心距离。这些最小质心距离作为聚类有效性指标，帮助我们确定最优聚类数。基于预定规则，我们选择了最优聚类数。为了提高选择的准确性，我们将中心表达数据相关性大于</a:t>
            </a:r>
            <a:r>
              <a:rPr lang="en-US" altLang="zh-CN" sz="1800" dirty="0"/>
              <a:t>0.8</a:t>
            </a:r>
            <a:r>
              <a:rPr lang="zh-CN" altLang="en-US" sz="1800" dirty="0"/>
              <a:t>的聚类合并为单个聚类。这一步旨在捕捉数据中的相似模式。然后将得到的最优聚类数用于模糊</a:t>
            </a:r>
            <a:r>
              <a:rPr lang="en-US" altLang="zh-CN" sz="1800" dirty="0"/>
              <a:t>c</a:t>
            </a:r>
            <a:r>
              <a:rPr lang="zh-CN" altLang="en-US" sz="1800" dirty="0"/>
              <a:t>均值聚类。在每个聚类中，仅保留隶属度大于</a:t>
            </a:r>
            <a:r>
              <a:rPr lang="en-US" altLang="zh-CN" sz="1800" dirty="0"/>
              <a:t>0.5</a:t>
            </a:r>
            <a:r>
              <a:rPr lang="zh-CN" altLang="en-US" sz="1800" dirty="0"/>
              <a:t>的分子用于进一步分析。这个阈值确保了分子与其所分配的聚类具有强关联性，并对聚类特征做出重要贡献。</a:t>
            </a:r>
          </a:p>
        </p:txBody>
      </p:sp>
    </p:spTree>
    <p:extLst>
      <p:ext uri="{BB962C8B-B14F-4D97-AF65-F5344CB8AC3E}">
        <p14:creationId xmlns:p14="http://schemas.microsoft.com/office/powerpoint/2010/main" val="3474772566"/>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2338</TotalTime>
  <Words>2574</Words>
  <Application>Microsoft Office PowerPoint</Application>
  <PresentationFormat>自定义</PresentationFormat>
  <Paragraphs>79</Paragraphs>
  <Slides>13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Microsoft YaHei Light</vt:lpstr>
      <vt:lpstr>Microsoft YaHei</vt:lpstr>
      <vt:lpstr>Arial</vt:lpstr>
      <vt:lpstr>Calibri</vt:lpstr>
      <vt:lpstr>Wingdings</vt:lpstr>
      <vt:lpstr>Office 主题</vt:lpstr>
      <vt:lpstr>PowerPoint 演示文稿</vt:lpstr>
      <vt:lpstr> 主要内容</vt:lpstr>
      <vt:lpstr> 主要内容</vt:lpstr>
      <vt:lpstr> 主要内容</vt:lpstr>
      <vt:lpstr> 主要内容</vt:lpstr>
      <vt:lpstr> 主要内容</vt:lpstr>
      <vt:lpstr> 主要内容</vt:lpstr>
      <vt:lpstr> 主要内容</vt:lpstr>
      <vt:lpstr> 主要内容</vt:lpstr>
      <vt:lpstr> 主要内容</vt:lpstr>
      <vt:lpstr> 主要内容</vt:lpstr>
      <vt:lpstr> 主要内容</vt:lpstr>
      <vt:lpstr>PowerPoint 演示文稿</vt:lpstr>
    </vt:vector>
  </TitlesOfParts>
  <Company>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dc:creator>
  <cp:lastModifiedBy>尔汉 李</cp:lastModifiedBy>
  <cp:revision>567</cp:revision>
  <dcterms:created xsi:type="dcterms:W3CDTF">2018-01-06T06:35:00Z</dcterms:created>
  <dcterms:modified xsi:type="dcterms:W3CDTF">2024-11-17T10:08:38Z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654A30A1C69449959B9F41E30182A9D4</vt:lpwstr>
  </property>
  <property fmtid="{D5CDD505-2E9C-101B-9397-08002B2CF9AE}" pid="3" name="KSOProductBuildVer">
    <vt:lpwstr>1033-12.2.0.16731</vt:lpwstr>
  </property>
</Properties>
</file>