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handoutMasterIdLst>
    <p:handoutMasterId r:id="rId26"/>
  </p:handoutMasterIdLst>
  <p:sldIdLst>
    <p:sldId id="999" r:id="rId3"/>
    <p:sldId id="1892" r:id="rId4"/>
    <p:sldId id="1568" r:id="rId5"/>
    <p:sldId id="1200" r:id="rId6"/>
    <p:sldId id="1891" r:id="rId7"/>
    <p:sldId id="1890" r:id="rId8"/>
    <p:sldId id="1860" r:id="rId9"/>
    <p:sldId id="1858" r:id="rId10"/>
    <p:sldId id="1888" r:id="rId11"/>
    <p:sldId id="1866" r:id="rId12"/>
    <p:sldId id="1197" r:id="rId13"/>
    <p:sldId id="1352" r:id="rId14"/>
    <p:sldId id="1357" r:id="rId15"/>
    <p:sldId id="1878" r:id="rId16"/>
    <p:sldId id="1313" r:id="rId17"/>
    <p:sldId id="1883" r:id="rId18"/>
    <p:sldId id="1376" r:id="rId19"/>
    <p:sldId id="1440" r:id="rId20"/>
    <p:sldId id="1443" r:id="rId21"/>
    <p:sldId id="1452" r:id="rId22"/>
    <p:sldId id="1885" r:id="rId23"/>
    <p:sldId id="1893" r:id="rId24"/>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4">
          <p15:clr>
            <a:srgbClr val="A4A3A4"/>
          </p15:clr>
        </p15:guide>
        <p15:guide id="2" pos="14">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9B3"/>
    <a:srgbClr val="FCDD5B"/>
    <a:srgbClr val="FFF9EB"/>
    <a:srgbClr val="FFF4D9"/>
    <a:srgbClr val="FFDC6D"/>
    <a:srgbClr val="FDEBA1"/>
    <a:srgbClr val="FDE683"/>
    <a:srgbClr val="7A5D00"/>
    <a:srgbClr val="FFD13F"/>
    <a:srgbClr val="3B4A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9895" autoAdjust="0"/>
    <p:restoredTop sz="96970" autoAdjust="0"/>
  </p:normalViewPr>
  <p:slideViewPr>
    <p:cSldViewPr snapToGrid="0">
      <p:cViewPr varScale="1">
        <p:scale>
          <a:sx n="109" d="100"/>
          <a:sy n="109" d="100"/>
        </p:scale>
        <p:origin x="2358" y="96"/>
      </p:cViewPr>
      <p:guideLst>
        <p:guide orient="horz" pos="3884"/>
        <p:guide pos="14"/>
      </p:guideLst>
    </p:cSldViewPr>
  </p:slideViewPr>
  <p:outlineViewPr>
    <p:cViewPr>
      <p:scale>
        <a:sx n="33" d="100"/>
        <a:sy n="33" d="100"/>
      </p:scale>
      <p:origin x="0" y="13494"/>
    </p:cViewPr>
  </p:outlineViewPr>
  <p:notesTextViewPr>
    <p:cViewPr>
      <p:scale>
        <a:sx n="66" d="100"/>
        <a:sy n="66" d="100"/>
      </p:scale>
      <p:origin x="0" y="0"/>
    </p:cViewPr>
  </p:notesTextViewPr>
  <p:sorterViewPr>
    <p:cViewPr>
      <p:scale>
        <a:sx n="71" d="100"/>
        <a:sy n="71" d="100"/>
      </p:scale>
      <p:origin x="0" y="0"/>
    </p:cViewPr>
  </p:sorterViewPr>
  <p:notesViewPr>
    <p:cSldViewPr snapToGrid="0">
      <p:cViewPr varScale="1">
        <p:scale>
          <a:sx n="66" d="100"/>
          <a:sy n="66" d="100"/>
        </p:scale>
        <p:origin x="-2040" y="-120"/>
      </p:cViewPr>
      <p:guideLst>
        <p:guide orient="horz" pos="3127"/>
        <p:guide pos="210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GB"/>
          </a:p>
        </p:txBody>
      </p:sp>
      <p:sp>
        <p:nvSpPr>
          <p:cNvPr id="3" name="Platshållare för datum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679D54F4-570F-4A4C-BBB9-0B90F27CD9FE}" type="datetimeFigureOut">
              <a:rPr lang="en-US" smtClean="0"/>
              <a:pPr/>
              <a:t>9/23/2019</a:t>
            </a:fld>
            <a:endParaRPr lang="en-GB"/>
          </a:p>
        </p:txBody>
      </p:sp>
      <p:sp>
        <p:nvSpPr>
          <p:cNvPr id="4" name="Platshållare för sidfot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GB"/>
          </a:p>
        </p:txBody>
      </p:sp>
      <p:sp>
        <p:nvSpPr>
          <p:cNvPr id="5" name="Platshållare för bildnumm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11EEEA3C-1731-4962-9BCA-218C4D16FEB1}"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GB"/>
          </a:p>
        </p:txBody>
      </p:sp>
      <p:sp>
        <p:nvSpPr>
          <p:cNvPr id="3" name="Platshållare för datum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EE7CCB5A-2AF8-45C2-B5D6-60D1711D5104}" type="datetimeFigureOut">
              <a:rPr lang="en-US" smtClean="0"/>
              <a:pPr/>
              <a:t>9/23/2019</a:t>
            </a:fld>
            <a:endParaRPr lang="en-GB"/>
          </a:p>
        </p:txBody>
      </p:sp>
      <p:sp>
        <p:nvSpPr>
          <p:cNvPr id="4" name="Platshållare för bildobjekt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Platshållare för anteckningar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6" name="Platshållare för sidfot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GB"/>
          </a:p>
        </p:txBody>
      </p:sp>
      <p:sp>
        <p:nvSpPr>
          <p:cNvPr id="7" name="Platshållare för bildnumm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163D9D3-BF7D-4189-A984-3F44183927C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3</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12</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13</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14</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15</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16</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17</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19</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20</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21</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22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8</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9</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10</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bildnummer 3"/>
          <p:cNvSpPr>
            <a:spLocks noGrp="1"/>
          </p:cNvSpPr>
          <p:nvPr>
            <p:ph type="sldNum" sz="quarter" idx="10"/>
          </p:nvPr>
        </p:nvSpPr>
        <p:spPr/>
        <p:txBody>
          <a:bodyPr/>
          <a:lstStyle/>
          <a:p>
            <a:fld id="{5163D9D3-BF7D-4189-A984-3F44183927C1}" type="slidenum">
              <a:rPr lang="en-GB" smtClean="0"/>
              <a:pPr/>
              <a:t>11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6"/>
            <a:ext cx="7772400" cy="1470025"/>
          </a:xfrm>
        </p:spPr>
        <p:txBody>
          <a:bodyPr/>
          <a:lstStyle/>
          <a:p>
            <a:r>
              <a:rPr lang="sv-SE"/>
              <a:t>Klicka här för att ändra format</a:t>
            </a:r>
            <a:endParaRPr lang="en-GB"/>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endParaRPr lang="en-GB"/>
          </a:p>
        </p:txBody>
      </p:sp>
      <p:sp>
        <p:nvSpPr>
          <p:cNvPr id="4" name="Platshållare för datum 3"/>
          <p:cNvSpPr>
            <a:spLocks noGrp="1"/>
          </p:cNvSpPr>
          <p:nvPr>
            <p:ph type="dt" sz="half" idx="10"/>
          </p:nvPr>
        </p:nvSpPr>
        <p:spPr/>
        <p:txBody>
          <a:bodyPr/>
          <a:lstStyle/>
          <a:p>
            <a:fld id="{73C0265C-CF96-4A9F-B1AD-C9910DD93311}" type="datetimeFigureOut">
              <a:rPr lang="en-US" smtClean="0"/>
              <a:pPr/>
              <a:t>9/23/2019</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F5F13E34-E244-476D-9011-3403E7D6764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en-GB"/>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p:cNvSpPr>
            <a:spLocks noGrp="1"/>
          </p:cNvSpPr>
          <p:nvPr>
            <p:ph type="dt" sz="half" idx="10"/>
          </p:nvPr>
        </p:nvSpPr>
        <p:spPr/>
        <p:txBody>
          <a:bodyPr/>
          <a:lstStyle/>
          <a:p>
            <a:fld id="{73C0265C-CF96-4A9F-B1AD-C9910DD93311}" type="datetimeFigureOut">
              <a:rPr lang="en-US" smtClean="0"/>
              <a:pPr/>
              <a:t>9/23/2019</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F5F13E34-E244-476D-9011-3403E7D6764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9"/>
            <a:ext cx="2057400" cy="5851525"/>
          </a:xfrm>
        </p:spPr>
        <p:txBody>
          <a:bodyPr vert="eaVert"/>
          <a:lstStyle/>
          <a:p>
            <a:r>
              <a:rPr lang="sv-SE"/>
              <a:t>Klicka här för att ändra format</a:t>
            </a:r>
            <a:endParaRPr lang="en-GB"/>
          </a:p>
        </p:txBody>
      </p:sp>
      <p:sp>
        <p:nvSpPr>
          <p:cNvPr id="3" name="Platshållare för lodrät text 2"/>
          <p:cNvSpPr>
            <a:spLocks noGrp="1"/>
          </p:cNvSpPr>
          <p:nvPr>
            <p:ph type="body" orient="vert" idx="1"/>
          </p:nvPr>
        </p:nvSpPr>
        <p:spPr>
          <a:xfrm>
            <a:off x="457200" y="274639"/>
            <a:ext cx="6019800"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p:cNvSpPr>
            <a:spLocks noGrp="1"/>
          </p:cNvSpPr>
          <p:nvPr>
            <p:ph type="dt" sz="half" idx="10"/>
          </p:nvPr>
        </p:nvSpPr>
        <p:spPr/>
        <p:txBody>
          <a:bodyPr/>
          <a:lstStyle/>
          <a:p>
            <a:fld id="{73C0265C-CF96-4A9F-B1AD-C9910DD93311}" type="datetimeFigureOut">
              <a:rPr lang="en-US" smtClean="0"/>
              <a:pPr/>
              <a:t>9/23/2019</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F5F13E34-E244-476D-9011-3403E7D67646}"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6"/>
            <a:ext cx="7772400" cy="1470025"/>
          </a:xfrm>
        </p:spPr>
        <p:txBody>
          <a:bodyPr/>
          <a:lstStyle/>
          <a:p>
            <a:r>
              <a:rPr lang="sv-SE"/>
              <a:t>Klicka här för att ändra format</a:t>
            </a:r>
            <a:endParaRPr lang="en-GB"/>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endParaRPr lang="en-GB"/>
          </a:p>
        </p:txBody>
      </p:sp>
      <p:sp>
        <p:nvSpPr>
          <p:cNvPr id="4" name="Platshållare för datum 3"/>
          <p:cNvSpPr>
            <a:spLocks noGrp="1"/>
          </p:cNvSpPr>
          <p:nvPr>
            <p:ph type="dt" sz="half" idx="10"/>
          </p:nvPr>
        </p:nvSpPr>
        <p:spPr/>
        <p:txBody>
          <a:bodyPr/>
          <a:lstStyle/>
          <a:p>
            <a:fld id="{73C0265C-CF96-4A9F-B1AD-C9910DD93311}" type="datetimeFigureOut">
              <a:rPr lang="en-US" smtClean="0">
                <a:solidFill>
                  <a:prstClr val="black">
                    <a:tint val="75000"/>
                  </a:prstClr>
                </a:solidFill>
              </a:rPr>
              <a:pPr/>
              <a:t>9/23/2019</a:t>
            </a:fld>
            <a:endParaRPr lang="en-GB">
              <a:solidFill>
                <a:prstClr val="black">
                  <a:tint val="75000"/>
                </a:prstClr>
              </a:solidFill>
            </a:endParaRPr>
          </a:p>
        </p:txBody>
      </p:sp>
      <p:sp>
        <p:nvSpPr>
          <p:cNvPr id="5" name="Platshållare för sidfot 4"/>
          <p:cNvSpPr>
            <a:spLocks noGrp="1"/>
          </p:cNvSpPr>
          <p:nvPr>
            <p:ph type="ftr" sz="quarter" idx="11"/>
          </p:nvPr>
        </p:nvSpPr>
        <p:spPr/>
        <p:txBody>
          <a:bodyPr/>
          <a:lstStyle/>
          <a:p>
            <a:endParaRPr lang="en-GB">
              <a:solidFill>
                <a:prstClr val="black">
                  <a:tint val="75000"/>
                </a:prstClr>
              </a:solidFill>
            </a:endParaRPr>
          </a:p>
        </p:txBody>
      </p:sp>
      <p:sp>
        <p:nvSpPr>
          <p:cNvPr id="6" name="Platshållare för bildnummer 5"/>
          <p:cNvSpPr>
            <a:spLocks noGrp="1"/>
          </p:cNvSpPr>
          <p:nvPr>
            <p:ph type="sldNum" sz="quarter" idx="12"/>
          </p:nvPr>
        </p:nvSpPr>
        <p:spPr/>
        <p:txBody>
          <a:bodyPr/>
          <a:lstStyle/>
          <a:p>
            <a:fld id="{F5F13E34-E244-476D-9011-3403E7D67646}"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en-GB"/>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p:cNvSpPr>
            <a:spLocks noGrp="1"/>
          </p:cNvSpPr>
          <p:nvPr>
            <p:ph type="dt" sz="half" idx="10"/>
          </p:nvPr>
        </p:nvSpPr>
        <p:spPr/>
        <p:txBody>
          <a:bodyPr/>
          <a:lstStyle/>
          <a:p>
            <a:fld id="{73C0265C-CF96-4A9F-B1AD-C9910DD93311}" type="datetimeFigureOut">
              <a:rPr lang="en-US" smtClean="0">
                <a:solidFill>
                  <a:prstClr val="black">
                    <a:tint val="75000"/>
                  </a:prstClr>
                </a:solidFill>
              </a:rPr>
              <a:pPr/>
              <a:t>9/23/2019</a:t>
            </a:fld>
            <a:endParaRPr lang="en-GB">
              <a:solidFill>
                <a:prstClr val="black">
                  <a:tint val="75000"/>
                </a:prstClr>
              </a:solidFill>
            </a:endParaRPr>
          </a:p>
        </p:txBody>
      </p:sp>
      <p:sp>
        <p:nvSpPr>
          <p:cNvPr id="5" name="Platshållare för sidfot 4"/>
          <p:cNvSpPr>
            <a:spLocks noGrp="1"/>
          </p:cNvSpPr>
          <p:nvPr>
            <p:ph type="ftr" sz="quarter" idx="11"/>
          </p:nvPr>
        </p:nvSpPr>
        <p:spPr/>
        <p:txBody>
          <a:bodyPr/>
          <a:lstStyle/>
          <a:p>
            <a:endParaRPr lang="en-GB">
              <a:solidFill>
                <a:prstClr val="black">
                  <a:tint val="75000"/>
                </a:prstClr>
              </a:solidFill>
            </a:endParaRPr>
          </a:p>
        </p:txBody>
      </p:sp>
      <p:sp>
        <p:nvSpPr>
          <p:cNvPr id="6" name="Platshållare för bildnummer 5"/>
          <p:cNvSpPr>
            <a:spLocks noGrp="1"/>
          </p:cNvSpPr>
          <p:nvPr>
            <p:ph type="sldNum" sz="quarter" idx="12"/>
          </p:nvPr>
        </p:nvSpPr>
        <p:spPr/>
        <p:txBody>
          <a:bodyPr/>
          <a:lstStyle/>
          <a:p>
            <a:fld id="{F5F13E34-E244-476D-9011-3403E7D67646}"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a:t>Klicka här för att ändra format</a:t>
            </a:r>
            <a:endParaRPr lang="en-GB"/>
          </a:p>
        </p:txBody>
      </p:sp>
      <p:sp>
        <p:nvSpPr>
          <p:cNvPr id="3" name="Platshållare för text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73C0265C-CF96-4A9F-B1AD-C9910DD93311}" type="datetimeFigureOut">
              <a:rPr lang="en-US" smtClean="0">
                <a:solidFill>
                  <a:prstClr val="black">
                    <a:tint val="75000"/>
                  </a:prstClr>
                </a:solidFill>
              </a:rPr>
              <a:pPr/>
              <a:t>9/23/2019</a:t>
            </a:fld>
            <a:endParaRPr lang="en-GB">
              <a:solidFill>
                <a:prstClr val="black">
                  <a:tint val="75000"/>
                </a:prstClr>
              </a:solidFill>
            </a:endParaRPr>
          </a:p>
        </p:txBody>
      </p:sp>
      <p:sp>
        <p:nvSpPr>
          <p:cNvPr id="5" name="Platshållare för sidfot 4"/>
          <p:cNvSpPr>
            <a:spLocks noGrp="1"/>
          </p:cNvSpPr>
          <p:nvPr>
            <p:ph type="ftr" sz="quarter" idx="11"/>
          </p:nvPr>
        </p:nvSpPr>
        <p:spPr/>
        <p:txBody>
          <a:bodyPr/>
          <a:lstStyle/>
          <a:p>
            <a:endParaRPr lang="en-GB">
              <a:solidFill>
                <a:prstClr val="black">
                  <a:tint val="75000"/>
                </a:prstClr>
              </a:solidFill>
            </a:endParaRPr>
          </a:p>
        </p:txBody>
      </p:sp>
      <p:sp>
        <p:nvSpPr>
          <p:cNvPr id="6" name="Platshållare för bildnummer 5"/>
          <p:cNvSpPr>
            <a:spLocks noGrp="1"/>
          </p:cNvSpPr>
          <p:nvPr>
            <p:ph type="sldNum" sz="quarter" idx="12"/>
          </p:nvPr>
        </p:nvSpPr>
        <p:spPr/>
        <p:txBody>
          <a:bodyPr/>
          <a:lstStyle/>
          <a:p>
            <a:fld id="{F5F13E34-E244-476D-9011-3403E7D67646}"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en-GB"/>
          </a:p>
        </p:txBody>
      </p:sp>
      <p:sp>
        <p:nvSpPr>
          <p:cNvPr id="3" name="Platshållare för innehåll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innehåll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datum 4"/>
          <p:cNvSpPr>
            <a:spLocks noGrp="1"/>
          </p:cNvSpPr>
          <p:nvPr>
            <p:ph type="dt" sz="half" idx="10"/>
          </p:nvPr>
        </p:nvSpPr>
        <p:spPr/>
        <p:txBody>
          <a:bodyPr/>
          <a:lstStyle/>
          <a:p>
            <a:fld id="{73C0265C-CF96-4A9F-B1AD-C9910DD93311}" type="datetimeFigureOut">
              <a:rPr lang="en-US" smtClean="0">
                <a:solidFill>
                  <a:prstClr val="black">
                    <a:tint val="75000"/>
                  </a:prstClr>
                </a:solidFill>
              </a:rPr>
              <a:pPr/>
              <a:t>9/23/2019</a:t>
            </a:fld>
            <a:endParaRPr lang="en-GB">
              <a:solidFill>
                <a:prstClr val="black">
                  <a:tint val="75000"/>
                </a:prstClr>
              </a:solidFill>
            </a:endParaRPr>
          </a:p>
        </p:txBody>
      </p:sp>
      <p:sp>
        <p:nvSpPr>
          <p:cNvPr id="6" name="Platshållare för sidfot 5"/>
          <p:cNvSpPr>
            <a:spLocks noGrp="1"/>
          </p:cNvSpPr>
          <p:nvPr>
            <p:ph type="ftr" sz="quarter" idx="11"/>
          </p:nvPr>
        </p:nvSpPr>
        <p:spPr/>
        <p:txBody>
          <a:bodyPr/>
          <a:lstStyle/>
          <a:p>
            <a:endParaRPr lang="en-GB">
              <a:solidFill>
                <a:prstClr val="black">
                  <a:tint val="75000"/>
                </a:prstClr>
              </a:solidFill>
            </a:endParaRPr>
          </a:p>
        </p:txBody>
      </p:sp>
      <p:sp>
        <p:nvSpPr>
          <p:cNvPr id="7" name="Platshållare för bildnummer 6"/>
          <p:cNvSpPr>
            <a:spLocks noGrp="1"/>
          </p:cNvSpPr>
          <p:nvPr>
            <p:ph type="sldNum" sz="quarter" idx="12"/>
          </p:nvPr>
        </p:nvSpPr>
        <p:spPr/>
        <p:txBody>
          <a:bodyPr/>
          <a:lstStyle/>
          <a:p>
            <a:fld id="{F5F13E34-E244-476D-9011-3403E7D67646}"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a:t>Klicka här för att ändra format</a:t>
            </a:r>
            <a:endParaRPr lang="en-GB"/>
          </a:p>
        </p:txBody>
      </p:sp>
      <p:sp>
        <p:nvSpPr>
          <p:cNvPr id="3" name="Platshållare för text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text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7" name="Platshållare för datum 6"/>
          <p:cNvSpPr>
            <a:spLocks noGrp="1"/>
          </p:cNvSpPr>
          <p:nvPr>
            <p:ph type="dt" sz="half" idx="10"/>
          </p:nvPr>
        </p:nvSpPr>
        <p:spPr/>
        <p:txBody>
          <a:bodyPr/>
          <a:lstStyle/>
          <a:p>
            <a:fld id="{73C0265C-CF96-4A9F-B1AD-C9910DD93311}" type="datetimeFigureOut">
              <a:rPr lang="en-US" smtClean="0">
                <a:solidFill>
                  <a:prstClr val="black">
                    <a:tint val="75000"/>
                  </a:prstClr>
                </a:solidFill>
              </a:rPr>
              <a:pPr/>
              <a:t>9/23/2019</a:t>
            </a:fld>
            <a:endParaRPr lang="en-GB">
              <a:solidFill>
                <a:prstClr val="black">
                  <a:tint val="75000"/>
                </a:prstClr>
              </a:solidFill>
            </a:endParaRPr>
          </a:p>
        </p:txBody>
      </p:sp>
      <p:sp>
        <p:nvSpPr>
          <p:cNvPr id="8" name="Platshållare för sidfot 7"/>
          <p:cNvSpPr>
            <a:spLocks noGrp="1"/>
          </p:cNvSpPr>
          <p:nvPr>
            <p:ph type="ftr" sz="quarter" idx="11"/>
          </p:nvPr>
        </p:nvSpPr>
        <p:spPr/>
        <p:txBody>
          <a:bodyPr/>
          <a:lstStyle/>
          <a:p>
            <a:endParaRPr lang="en-GB">
              <a:solidFill>
                <a:prstClr val="black">
                  <a:tint val="75000"/>
                </a:prstClr>
              </a:solidFill>
            </a:endParaRPr>
          </a:p>
        </p:txBody>
      </p:sp>
      <p:sp>
        <p:nvSpPr>
          <p:cNvPr id="9" name="Platshållare för bildnummer 8"/>
          <p:cNvSpPr>
            <a:spLocks noGrp="1"/>
          </p:cNvSpPr>
          <p:nvPr>
            <p:ph type="sldNum" sz="quarter" idx="12"/>
          </p:nvPr>
        </p:nvSpPr>
        <p:spPr/>
        <p:txBody>
          <a:bodyPr/>
          <a:lstStyle/>
          <a:p>
            <a:fld id="{F5F13E34-E244-476D-9011-3403E7D67646}"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en-GB"/>
          </a:p>
        </p:txBody>
      </p:sp>
      <p:sp>
        <p:nvSpPr>
          <p:cNvPr id="3" name="Platshållare för datum 2"/>
          <p:cNvSpPr>
            <a:spLocks noGrp="1"/>
          </p:cNvSpPr>
          <p:nvPr>
            <p:ph type="dt" sz="half" idx="10"/>
          </p:nvPr>
        </p:nvSpPr>
        <p:spPr/>
        <p:txBody>
          <a:bodyPr/>
          <a:lstStyle/>
          <a:p>
            <a:fld id="{73C0265C-CF96-4A9F-B1AD-C9910DD93311}" type="datetimeFigureOut">
              <a:rPr lang="en-US" smtClean="0">
                <a:solidFill>
                  <a:prstClr val="black">
                    <a:tint val="75000"/>
                  </a:prstClr>
                </a:solidFill>
              </a:rPr>
              <a:pPr/>
              <a:t>9/23/2019</a:t>
            </a:fld>
            <a:endParaRPr lang="en-GB">
              <a:solidFill>
                <a:prstClr val="black">
                  <a:tint val="75000"/>
                </a:prstClr>
              </a:solidFill>
            </a:endParaRPr>
          </a:p>
        </p:txBody>
      </p:sp>
      <p:sp>
        <p:nvSpPr>
          <p:cNvPr id="4" name="Platshållare för sidfot 3"/>
          <p:cNvSpPr>
            <a:spLocks noGrp="1"/>
          </p:cNvSpPr>
          <p:nvPr>
            <p:ph type="ftr" sz="quarter" idx="11"/>
          </p:nvPr>
        </p:nvSpPr>
        <p:spPr/>
        <p:txBody>
          <a:bodyPr/>
          <a:lstStyle/>
          <a:p>
            <a:endParaRPr lang="en-GB">
              <a:solidFill>
                <a:prstClr val="black">
                  <a:tint val="75000"/>
                </a:prstClr>
              </a:solidFill>
            </a:endParaRPr>
          </a:p>
        </p:txBody>
      </p:sp>
      <p:sp>
        <p:nvSpPr>
          <p:cNvPr id="5" name="Platshållare för bildnummer 4"/>
          <p:cNvSpPr>
            <a:spLocks noGrp="1"/>
          </p:cNvSpPr>
          <p:nvPr>
            <p:ph type="sldNum" sz="quarter" idx="12"/>
          </p:nvPr>
        </p:nvSpPr>
        <p:spPr/>
        <p:txBody>
          <a:bodyPr/>
          <a:lstStyle/>
          <a:p>
            <a:fld id="{F5F13E34-E244-476D-9011-3403E7D67646}"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73C0265C-CF96-4A9F-B1AD-C9910DD93311}" type="datetimeFigureOut">
              <a:rPr lang="en-US" smtClean="0">
                <a:solidFill>
                  <a:prstClr val="black">
                    <a:tint val="75000"/>
                  </a:prstClr>
                </a:solidFill>
              </a:rPr>
              <a:pPr/>
              <a:t>9/23/2019</a:t>
            </a:fld>
            <a:endParaRPr lang="en-GB">
              <a:solidFill>
                <a:prstClr val="black">
                  <a:tint val="75000"/>
                </a:prstClr>
              </a:solidFill>
            </a:endParaRPr>
          </a:p>
        </p:txBody>
      </p:sp>
      <p:sp>
        <p:nvSpPr>
          <p:cNvPr id="3" name="Platshållare för sidfot 2"/>
          <p:cNvSpPr>
            <a:spLocks noGrp="1"/>
          </p:cNvSpPr>
          <p:nvPr>
            <p:ph type="ftr" sz="quarter" idx="11"/>
          </p:nvPr>
        </p:nvSpPr>
        <p:spPr/>
        <p:txBody>
          <a:bodyPr/>
          <a:lstStyle/>
          <a:p>
            <a:endParaRPr lang="en-GB">
              <a:solidFill>
                <a:prstClr val="black">
                  <a:tint val="75000"/>
                </a:prstClr>
              </a:solidFill>
            </a:endParaRPr>
          </a:p>
        </p:txBody>
      </p:sp>
      <p:sp>
        <p:nvSpPr>
          <p:cNvPr id="4" name="Platshållare för bildnummer 3"/>
          <p:cNvSpPr>
            <a:spLocks noGrp="1"/>
          </p:cNvSpPr>
          <p:nvPr>
            <p:ph type="sldNum" sz="quarter" idx="12"/>
          </p:nvPr>
        </p:nvSpPr>
        <p:spPr/>
        <p:txBody>
          <a:bodyPr/>
          <a:lstStyle/>
          <a:p>
            <a:fld id="{F5F13E34-E244-476D-9011-3403E7D67646}"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1" y="273050"/>
            <a:ext cx="3008313" cy="1162050"/>
          </a:xfrm>
        </p:spPr>
        <p:txBody>
          <a:bodyPr anchor="b"/>
          <a:lstStyle>
            <a:lvl1pPr algn="l">
              <a:defRPr sz="2000" b="1"/>
            </a:lvl1pPr>
          </a:lstStyle>
          <a:p>
            <a:r>
              <a:rPr lang="sv-SE"/>
              <a:t>Klicka här för att ändra format</a:t>
            </a:r>
            <a:endParaRPr lang="en-GB"/>
          </a:p>
        </p:txBody>
      </p:sp>
      <p:sp>
        <p:nvSpPr>
          <p:cNvPr id="3" name="Platshållare för innehåll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text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73C0265C-CF96-4A9F-B1AD-C9910DD93311}" type="datetimeFigureOut">
              <a:rPr lang="en-US" smtClean="0">
                <a:solidFill>
                  <a:prstClr val="black">
                    <a:tint val="75000"/>
                  </a:prstClr>
                </a:solidFill>
              </a:rPr>
              <a:pPr/>
              <a:t>9/23/2019</a:t>
            </a:fld>
            <a:endParaRPr lang="en-GB">
              <a:solidFill>
                <a:prstClr val="black">
                  <a:tint val="75000"/>
                </a:prstClr>
              </a:solidFill>
            </a:endParaRPr>
          </a:p>
        </p:txBody>
      </p:sp>
      <p:sp>
        <p:nvSpPr>
          <p:cNvPr id="6" name="Platshållare för sidfot 5"/>
          <p:cNvSpPr>
            <a:spLocks noGrp="1"/>
          </p:cNvSpPr>
          <p:nvPr>
            <p:ph type="ftr" sz="quarter" idx="11"/>
          </p:nvPr>
        </p:nvSpPr>
        <p:spPr/>
        <p:txBody>
          <a:bodyPr/>
          <a:lstStyle/>
          <a:p>
            <a:endParaRPr lang="en-GB">
              <a:solidFill>
                <a:prstClr val="black">
                  <a:tint val="75000"/>
                </a:prstClr>
              </a:solidFill>
            </a:endParaRPr>
          </a:p>
        </p:txBody>
      </p:sp>
      <p:sp>
        <p:nvSpPr>
          <p:cNvPr id="7" name="Platshållare för bildnummer 6"/>
          <p:cNvSpPr>
            <a:spLocks noGrp="1"/>
          </p:cNvSpPr>
          <p:nvPr>
            <p:ph type="sldNum" sz="quarter" idx="12"/>
          </p:nvPr>
        </p:nvSpPr>
        <p:spPr/>
        <p:txBody>
          <a:bodyPr/>
          <a:lstStyle/>
          <a:p>
            <a:fld id="{F5F13E34-E244-476D-9011-3403E7D67646}"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en-GB"/>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p:cNvSpPr>
            <a:spLocks noGrp="1"/>
          </p:cNvSpPr>
          <p:nvPr>
            <p:ph type="dt" sz="half" idx="10"/>
          </p:nvPr>
        </p:nvSpPr>
        <p:spPr/>
        <p:txBody>
          <a:bodyPr/>
          <a:lstStyle/>
          <a:p>
            <a:fld id="{73C0265C-CF96-4A9F-B1AD-C9910DD93311}" type="datetimeFigureOut">
              <a:rPr lang="en-US" smtClean="0"/>
              <a:pPr/>
              <a:t>9/23/2019</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F5F13E34-E244-476D-9011-3403E7D67646}"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1"/>
            <a:ext cx="5486400" cy="566738"/>
          </a:xfrm>
        </p:spPr>
        <p:txBody>
          <a:bodyPr anchor="b"/>
          <a:lstStyle>
            <a:lvl1pPr algn="l">
              <a:defRPr sz="2000" b="1"/>
            </a:lvl1pPr>
          </a:lstStyle>
          <a:p>
            <a:r>
              <a:rPr lang="sv-SE"/>
              <a:t>Klicka här för att ändra format</a:t>
            </a:r>
            <a:endParaRPr lang="en-GB"/>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tshållare för text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73C0265C-CF96-4A9F-B1AD-C9910DD93311}" type="datetimeFigureOut">
              <a:rPr lang="en-US" smtClean="0">
                <a:solidFill>
                  <a:prstClr val="black">
                    <a:tint val="75000"/>
                  </a:prstClr>
                </a:solidFill>
              </a:rPr>
              <a:pPr/>
              <a:t>9/23/2019</a:t>
            </a:fld>
            <a:endParaRPr lang="en-GB">
              <a:solidFill>
                <a:prstClr val="black">
                  <a:tint val="75000"/>
                </a:prstClr>
              </a:solidFill>
            </a:endParaRPr>
          </a:p>
        </p:txBody>
      </p:sp>
      <p:sp>
        <p:nvSpPr>
          <p:cNvPr id="6" name="Platshållare för sidfot 5"/>
          <p:cNvSpPr>
            <a:spLocks noGrp="1"/>
          </p:cNvSpPr>
          <p:nvPr>
            <p:ph type="ftr" sz="quarter" idx="11"/>
          </p:nvPr>
        </p:nvSpPr>
        <p:spPr/>
        <p:txBody>
          <a:bodyPr/>
          <a:lstStyle/>
          <a:p>
            <a:endParaRPr lang="en-GB">
              <a:solidFill>
                <a:prstClr val="black">
                  <a:tint val="75000"/>
                </a:prstClr>
              </a:solidFill>
            </a:endParaRPr>
          </a:p>
        </p:txBody>
      </p:sp>
      <p:sp>
        <p:nvSpPr>
          <p:cNvPr id="7" name="Platshållare för bildnummer 6"/>
          <p:cNvSpPr>
            <a:spLocks noGrp="1"/>
          </p:cNvSpPr>
          <p:nvPr>
            <p:ph type="sldNum" sz="quarter" idx="12"/>
          </p:nvPr>
        </p:nvSpPr>
        <p:spPr/>
        <p:txBody>
          <a:bodyPr/>
          <a:lstStyle/>
          <a:p>
            <a:fld id="{F5F13E34-E244-476D-9011-3403E7D67646}"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en-GB"/>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p:cNvSpPr>
            <a:spLocks noGrp="1"/>
          </p:cNvSpPr>
          <p:nvPr>
            <p:ph type="dt" sz="half" idx="10"/>
          </p:nvPr>
        </p:nvSpPr>
        <p:spPr/>
        <p:txBody>
          <a:bodyPr/>
          <a:lstStyle/>
          <a:p>
            <a:fld id="{73C0265C-CF96-4A9F-B1AD-C9910DD93311}" type="datetimeFigureOut">
              <a:rPr lang="en-US" smtClean="0">
                <a:solidFill>
                  <a:prstClr val="black">
                    <a:tint val="75000"/>
                  </a:prstClr>
                </a:solidFill>
              </a:rPr>
              <a:pPr/>
              <a:t>9/23/2019</a:t>
            </a:fld>
            <a:endParaRPr lang="en-GB">
              <a:solidFill>
                <a:prstClr val="black">
                  <a:tint val="75000"/>
                </a:prstClr>
              </a:solidFill>
            </a:endParaRPr>
          </a:p>
        </p:txBody>
      </p:sp>
      <p:sp>
        <p:nvSpPr>
          <p:cNvPr id="5" name="Platshållare för sidfot 4"/>
          <p:cNvSpPr>
            <a:spLocks noGrp="1"/>
          </p:cNvSpPr>
          <p:nvPr>
            <p:ph type="ftr" sz="quarter" idx="11"/>
          </p:nvPr>
        </p:nvSpPr>
        <p:spPr/>
        <p:txBody>
          <a:bodyPr/>
          <a:lstStyle/>
          <a:p>
            <a:endParaRPr lang="en-GB">
              <a:solidFill>
                <a:prstClr val="black">
                  <a:tint val="75000"/>
                </a:prstClr>
              </a:solidFill>
            </a:endParaRPr>
          </a:p>
        </p:txBody>
      </p:sp>
      <p:sp>
        <p:nvSpPr>
          <p:cNvPr id="6" name="Platshållare för bildnummer 5"/>
          <p:cNvSpPr>
            <a:spLocks noGrp="1"/>
          </p:cNvSpPr>
          <p:nvPr>
            <p:ph type="sldNum" sz="quarter" idx="12"/>
          </p:nvPr>
        </p:nvSpPr>
        <p:spPr/>
        <p:txBody>
          <a:bodyPr/>
          <a:lstStyle/>
          <a:p>
            <a:fld id="{F5F13E34-E244-476D-9011-3403E7D67646}"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9"/>
            <a:ext cx="2057400" cy="5851525"/>
          </a:xfrm>
        </p:spPr>
        <p:txBody>
          <a:bodyPr vert="eaVert"/>
          <a:lstStyle/>
          <a:p>
            <a:r>
              <a:rPr lang="sv-SE"/>
              <a:t>Klicka här för att ändra format</a:t>
            </a:r>
            <a:endParaRPr lang="en-GB"/>
          </a:p>
        </p:txBody>
      </p:sp>
      <p:sp>
        <p:nvSpPr>
          <p:cNvPr id="3" name="Platshållare för lodrät text 2"/>
          <p:cNvSpPr>
            <a:spLocks noGrp="1"/>
          </p:cNvSpPr>
          <p:nvPr>
            <p:ph type="body" orient="vert" idx="1"/>
          </p:nvPr>
        </p:nvSpPr>
        <p:spPr>
          <a:xfrm>
            <a:off x="457200" y="274639"/>
            <a:ext cx="6019800"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p:cNvSpPr>
            <a:spLocks noGrp="1"/>
          </p:cNvSpPr>
          <p:nvPr>
            <p:ph type="dt" sz="half" idx="10"/>
          </p:nvPr>
        </p:nvSpPr>
        <p:spPr/>
        <p:txBody>
          <a:bodyPr/>
          <a:lstStyle/>
          <a:p>
            <a:fld id="{73C0265C-CF96-4A9F-B1AD-C9910DD93311}" type="datetimeFigureOut">
              <a:rPr lang="en-US" smtClean="0">
                <a:solidFill>
                  <a:prstClr val="black">
                    <a:tint val="75000"/>
                  </a:prstClr>
                </a:solidFill>
              </a:rPr>
              <a:pPr/>
              <a:t>9/23/2019</a:t>
            </a:fld>
            <a:endParaRPr lang="en-GB">
              <a:solidFill>
                <a:prstClr val="black">
                  <a:tint val="75000"/>
                </a:prstClr>
              </a:solidFill>
            </a:endParaRPr>
          </a:p>
        </p:txBody>
      </p:sp>
      <p:sp>
        <p:nvSpPr>
          <p:cNvPr id="5" name="Platshållare för sidfot 4"/>
          <p:cNvSpPr>
            <a:spLocks noGrp="1"/>
          </p:cNvSpPr>
          <p:nvPr>
            <p:ph type="ftr" sz="quarter" idx="11"/>
          </p:nvPr>
        </p:nvSpPr>
        <p:spPr/>
        <p:txBody>
          <a:bodyPr/>
          <a:lstStyle/>
          <a:p>
            <a:endParaRPr lang="en-GB">
              <a:solidFill>
                <a:prstClr val="black">
                  <a:tint val="75000"/>
                </a:prstClr>
              </a:solidFill>
            </a:endParaRPr>
          </a:p>
        </p:txBody>
      </p:sp>
      <p:sp>
        <p:nvSpPr>
          <p:cNvPr id="6" name="Platshållare för bildnummer 5"/>
          <p:cNvSpPr>
            <a:spLocks noGrp="1"/>
          </p:cNvSpPr>
          <p:nvPr>
            <p:ph type="sldNum" sz="quarter" idx="12"/>
          </p:nvPr>
        </p:nvSpPr>
        <p:spPr/>
        <p:txBody>
          <a:bodyPr/>
          <a:lstStyle/>
          <a:p>
            <a:fld id="{F5F13E34-E244-476D-9011-3403E7D67646}"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a:t>Klicka här för att ändra format</a:t>
            </a:r>
            <a:endParaRPr lang="en-GB"/>
          </a:p>
        </p:txBody>
      </p:sp>
      <p:sp>
        <p:nvSpPr>
          <p:cNvPr id="3" name="Platshållare för text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73C0265C-CF96-4A9F-B1AD-C9910DD93311}" type="datetimeFigureOut">
              <a:rPr lang="en-US" smtClean="0"/>
              <a:pPr/>
              <a:t>9/23/2019</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F5F13E34-E244-476D-9011-3403E7D6764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en-GB"/>
          </a:p>
        </p:txBody>
      </p:sp>
      <p:sp>
        <p:nvSpPr>
          <p:cNvPr id="3" name="Platshållare för innehåll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innehåll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datum 4"/>
          <p:cNvSpPr>
            <a:spLocks noGrp="1"/>
          </p:cNvSpPr>
          <p:nvPr>
            <p:ph type="dt" sz="half" idx="10"/>
          </p:nvPr>
        </p:nvSpPr>
        <p:spPr/>
        <p:txBody>
          <a:bodyPr/>
          <a:lstStyle/>
          <a:p>
            <a:fld id="{73C0265C-CF96-4A9F-B1AD-C9910DD93311}" type="datetimeFigureOut">
              <a:rPr lang="en-US" smtClean="0"/>
              <a:pPr/>
              <a:t>9/23/2019</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F5F13E34-E244-476D-9011-3403E7D6764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a:t>Klicka här för att ändra format</a:t>
            </a:r>
            <a:endParaRPr lang="en-GB"/>
          </a:p>
        </p:txBody>
      </p:sp>
      <p:sp>
        <p:nvSpPr>
          <p:cNvPr id="3" name="Platshållare för text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text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7" name="Platshållare för datum 6"/>
          <p:cNvSpPr>
            <a:spLocks noGrp="1"/>
          </p:cNvSpPr>
          <p:nvPr>
            <p:ph type="dt" sz="half" idx="10"/>
          </p:nvPr>
        </p:nvSpPr>
        <p:spPr/>
        <p:txBody>
          <a:bodyPr/>
          <a:lstStyle/>
          <a:p>
            <a:fld id="{73C0265C-CF96-4A9F-B1AD-C9910DD93311}" type="datetimeFigureOut">
              <a:rPr lang="en-US" smtClean="0"/>
              <a:pPr/>
              <a:t>9/23/2019</a:t>
            </a:fld>
            <a:endParaRPr lang="en-GB"/>
          </a:p>
        </p:txBody>
      </p:sp>
      <p:sp>
        <p:nvSpPr>
          <p:cNvPr id="8" name="Platshållare för sidfot 7"/>
          <p:cNvSpPr>
            <a:spLocks noGrp="1"/>
          </p:cNvSpPr>
          <p:nvPr>
            <p:ph type="ftr" sz="quarter" idx="11"/>
          </p:nvPr>
        </p:nvSpPr>
        <p:spPr/>
        <p:txBody>
          <a:bodyPr/>
          <a:lstStyle/>
          <a:p>
            <a:endParaRPr lang="en-GB"/>
          </a:p>
        </p:txBody>
      </p:sp>
      <p:sp>
        <p:nvSpPr>
          <p:cNvPr id="9" name="Platshållare för bildnummer 8"/>
          <p:cNvSpPr>
            <a:spLocks noGrp="1"/>
          </p:cNvSpPr>
          <p:nvPr>
            <p:ph type="sldNum" sz="quarter" idx="12"/>
          </p:nvPr>
        </p:nvSpPr>
        <p:spPr/>
        <p:txBody>
          <a:bodyPr/>
          <a:lstStyle/>
          <a:p>
            <a:fld id="{F5F13E34-E244-476D-9011-3403E7D6764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en-GB"/>
          </a:p>
        </p:txBody>
      </p:sp>
      <p:sp>
        <p:nvSpPr>
          <p:cNvPr id="3" name="Platshållare för datum 2"/>
          <p:cNvSpPr>
            <a:spLocks noGrp="1"/>
          </p:cNvSpPr>
          <p:nvPr>
            <p:ph type="dt" sz="half" idx="10"/>
          </p:nvPr>
        </p:nvSpPr>
        <p:spPr/>
        <p:txBody>
          <a:bodyPr/>
          <a:lstStyle/>
          <a:p>
            <a:fld id="{73C0265C-CF96-4A9F-B1AD-C9910DD93311}" type="datetimeFigureOut">
              <a:rPr lang="en-US" smtClean="0"/>
              <a:pPr/>
              <a:t>9/23/2019</a:t>
            </a:fld>
            <a:endParaRPr lang="en-GB"/>
          </a:p>
        </p:txBody>
      </p:sp>
      <p:sp>
        <p:nvSpPr>
          <p:cNvPr id="4" name="Platshållare för sidfot 3"/>
          <p:cNvSpPr>
            <a:spLocks noGrp="1"/>
          </p:cNvSpPr>
          <p:nvPr>
            <p:ph type="ftr" sz="quarter" idx="11"/>
          </p:nvPr>
        </p:nvSpPr>
        <p:spPr/>
        <p:txBody>
          <a:bodyPr/>
          <a:lstStyle/>
          <a:p>
            <a:endParaRPr lang="en-GB"/>
          </a:p>
        </p:txBody>
      </p:sp>
      <p:sp>
        <p:nvSpPr>
          <p:cNvPr id="5" name="Platshållare för bildnummer 4"/>
          <p:cNvSpPr>
            <a:spLocks noGrp="1"/>
          </p:cNvSpPr>
          <p:nvPr>
            <p:ph type="sldNum" sz="quarter" idx="12"/>
          </p:nvPr>
        </p:nvSpPr>
        <p:spPr/>
        <p:txBody>
          <a:bodyPr/>
          <a:lstStyle/>
          <a:p>
            <a:fld id="{F5F13E34-E244-476D-9011-3403E7D6764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73C0265C-CF96-4A9F-B1AD-C9910DD93311}" type="datetimeFigureOut">
              <a:rPr lang="en-US" smtClean="0"/>
              <a:pPr/>
              <a:t>9/23/2019</a:t>
            </a:fld>
            <a:endParaRPr lang="en-GB"/>
          </a:p>
        </p:txBody>
      </p:sp>
      <p:sp>
        <p:nvSpPr>
          <p:cNvPr id="3" name="Platshållare för sidfot 2"/>
          <p:cNvSpPr>
            <a:spLocks noGrp="1"/>
          </p:cNvSpPr>
          <p:nvPr>
            <p:ph type="ftr" sz="quarter" idx="11"/>
          </p:nvPr>
        </p:nvSpPr>
        <p:spPr/>
        <p:txBody>
          <a:bodyPr/>
          <a:lstStyle/>
          <a:p>
            <a:endParaRPr lang="en-GB"/>
          </a:p>
        </p:txBody>
      </p:sp>
      <p:sp>
        <p:nvSpPr>
          <p:cNvPr id="4" name="Platshållare för bildnummer 3"/>
          <p:cNvSpPr>
            <a:spLocks noGrp="1"/>
          </p:cNvSpPr>
          <p:nvPr>
            <p:ph type="sldNum" sz="quarter" idx="12"/>
          </p:nvPr>
        </p:nvSpPr>
        <p:spPr/>
        <p:txBody>
          <a:bodyPr/>
          <a:lstStyle/>
          <a:p>
            <a:fld id="{F5F13E34-E244-476D-9011-3403E7D6764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1" y="273050"/>
            <a:ext cx="3008313" cy="1162050"/>
          </a:xfrm>
        </p:spPr>
        <p:txBody>
          <a:bodyPr anchor="b"/>
          <a:lstStyle>
            <a:lvl1pPr algn="l">
              <a:defRPr sz="2000" b="1"/>
            </a:lvl1pPr>
          </a:lstStyle>
          <a:p>
            <a:r>
              <a:rPr lang="sv-SE"/>
              <a:t>Klicka här för att ändra format</a:t>
            </a:r>
            <a:endParaRPr lang="en-GB"/>
          </a:p>
        </p:txBody>
      </p:sp>
      <p:sp>
        <p:nvSpPr>
          <p:cNvPr id="3" name="Platshållare för innehåll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text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73C0265C-CF96-4A9F-B1AD-C9910DD93311}" type="datetimeFigureOut">
              <a:rPr lang="en-US" smtClean="0"/>
              <a:pPr/>
              <a:t>9/23/2019</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F5F13E34-E244-476D-9011-3403E7D6764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1"/>
            <a:ext cx="5486400" cy="566738"/>
          </a:xfrm>
        </p:spPr>
        <p:txBody>
          <a:bodyPr anchor="b"/>
          <a:lstStyle>
            <a:lvl1pPr algn="l">
              <a:defRPr sz="2000" b="1"/>
            </a:lvl1pPr>
          </a:lstStyle>
          <a:p>
            <a:r>
              <a:rPr lang="sv-SE"/>
              <a:t>Klicka här för att ändra format</a:t>
            </a:r>
            <a:endParaRPr lang="en-GB"/>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tshållare för text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73C0265C-CF96-4A9F-B1AD-C9910DD93311}" type="datetimeFigureOut">
              <a:rPr lang="en-US" smtClean="0"/>
              <a:pPr/>
              <a:t>9/23/2019</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F5F13E34-E244-476D-9011-3403E7D6764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a:t>Klicka här för att ändra format</a:t>
            </a:r>
            <a:endParaRPr lang="en-GB"/>
          </a:p>
        </p:txBody>
      </p:sp>
      <p:sp>
        <p:nvSpPr>
          <p:cNvPr id="3" name="Platshållare för text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0265C-CF96-4A9F-B1AD-C9910DD93311}" type="datetimeFigureOut">
              <a:rPr lang="en-US" smtClean="0"/>
              <a:pPr/>
              <a:t>9/23/2019</a:t>
            </a:fld>
            <a:endParaRPr lang="en-GB"/>
          </a:p>
        </p:txBody>
      </p:sp>
      <p:sp>
        <p:nvSpPr>
          <p:cNvPr id="5" name="Platshållare för sidfot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Platshållare för bildnumm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13E34-E244-476D-9011-3403E7D6764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a:t>Klicka här för att ändra format</a:t>
            </a:r>
            <a:endParaRPr lang="en-GB"/>
          </a:p>
        </p:txBody>
      </p:sp>
      <p:sp>
        <p:nvSpPr>
          <p:cNvPr id="3" name="Platshållare för text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0265C-CF96-4A9F-B1AD-C9910DD93311}" type="datetimeFigureOut">
              <a:rPr lang="en-US" smtClean="0">
                <a:solidFill>
                  <a:prstClr val="black">
                    <a:tint val="75000"/>
                  </a:prstClr>
                </a:solidFill>
              </a:rPr>
              <a:pPr/>
              <a:t>9/23/2019</a:t>
            </a:fld>
            <a:endParaRPr lang="en-GB">
              <a:solidFill>
                <a:prstClr val="black">
                  <a:tint val="75000"/>
                </a:prstClr>
              </a:solidFill>
            </a:endParaRPr>
          </a:p>
        </p:txBody>
      </p:sp>
      <p:sp>
        <p:nvSpPr>
          <p:cNvPr id="5" name="Platshållare för sidfot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Platshållare för bildnumm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13E34-E244-476D-9011-3403E7D67646}" type="slidenum">
              <a:rPr lang="en-GB" smtClean="0">
                <a:solidFill>
                  <a:prstClr val="black">
                    <a:tint val="75000"/>
                  </a:prstClr>
                </a:solidFill>
              </a:rPr>
              <a:pPr/>
              <a:t>‹#›</a:t>
            </a:fld>
            <a:endParaRPr lang="en-GB">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www.gapminder.org/downloads/life-expectancy-ppt" TargetMode="External"/><Relationship Id="rId7" Type="http://schemas.openxmlformats.org/officeDocument/2006/relationships/hyperlink" Target="http://creativecommons.org/licenses/by-nc-sa/3.0/" TargetMode="Externa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hyperlink" Target="http://tiny.cc/kcjhm" TargetMode="External"/><Relationship Id="rId5" Type="http://schemas.openxmlformats.org/officeDocument/2006/relationships/hyperlink" Target="http://tiny.cc/urih8" TargetMode="External"/><Relationship Id="rId4" Type="http://schemas.openxmlformats.org/officeDocument/2006/relationships/hyperlink" Target="http://tiny.cc/ycv7i"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2.jpeg"/><Relationship Id="rId7" Type="http://schemas.openxmlformats.org/officeDocument/2006/relationships/image" Target="../media/image16.jpeg"/><Relationship Id="rId12"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5.jpeg"/><Relationship Id="rId11" Type="http://schemas.openxmlformats.org/officeDocument/2006/relationships/image" Target="../media/image10.jpeg"/><Relationship Id="rId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13.jpeg"/><Relationship Id="rId9"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3" Type="http://schemas.openxmlformats.org/officeDocument/2006/relationships/image" Target="../media/image12.jpeg"/><Relationship Id="rId7" Type="http://schemas.openxmlformats.org/officeDocument/2006/relationships/image" Target="../media/image21.jpeg"/><Relationship Id="rId12"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s>
</file>

<file path=ppt/slides/_rels/slide16.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3" Type="http://schemas.openxmlformats.org/officeDocument/2006/relationships/image" Target="../media/image12.jpeg"/><Relationship Id="rId7" Type="http://schemas.openxmlformats.org/officeDocument/2006/relationships/image" Target="../media/image21.jpeg"/><Relationship Id="rId12"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8.jpe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11.jpeg"/><Relationship Id="rId3" Type="http://schemas.openxmlformats.org/officeDocument/2006/relationships/image" Target="../media/image28.jpeg"/><Relationship Id="rId7" Type="http://schemas.openxmlformats.org/officeDocument/2006/relationships/image" Target="../media/image26.jpeg"/><Relationship Id="rId12"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5.jpeg"/><Relationship Id="rId11" Type="http://schemas.openxmlformats.org/officeDocument/2006/relationships/image" Target="../media/image15.jpeg"/><Relationship Id="rId5" Type="http://schemas.openxmlformats.org/officeDocument/2006/relationships/image" Target="../media/image24.jpeg"/><Relationship Id="rId10" Type="http://schemas.openxmlformats.org/officeDocument/2006/relationships/image" Target="../media/image14.jpeg"/><Relationship Id="rId4" Type="http://schemas.openxmlformats.org/officeDocument/2006/relationships/image" Target="../media/image23.jpeg"/><Relationship Id="rId9" Type="http://schemas.openxmlformats.org/officeDocument/2006/relationships/image" Target="../media/image13.jpeg"/></Relationships>
</file>

<file path=ppt/slides/_rels/slide21.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11.jpeg"/><Relationship Id="rId3" Type="http://schemas.openxmlformats.org/officeDocument/2006/relationships/image" Target="../media/image28.jpeg"/><Relationship Id="rId7" Type="http://schemas.openxmlformats.org/officeDocument/2006/relationships/image" Target="../media/image26.jpeg"/><Relationship Id="rId12"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5.jpeg"/><Relationship Id="rId11" Type="http://schemas.openxmlformats.org/officeDocument/2006/relationships/image" Target="../media/image15.jpeg"/><Relationship Id="rId5" Type="http://schemas.openxmlformats.org/officeDocument/2006/relationships/image" Target="../media/image24.jpeg"/><Relationship Id="rId10" Type="http://schemas.openxmlformats.org/officeDocument/2006/relationships/image" Target="../media/image14.jpeg"/><Relationship Id="rId4" Type="http://schemas.openxmlformats.org/officeDocument/2006/relationships/image" Target="../media/image23.jpeg"/><Relationship Id="rId9"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2.jpeg"/><Relationship Id="rId7" Type="http://schemas.openxmlformats.org/officeDocument/2006/relationships/image" Target="../media/image16.jpeg"/><Relationship Id="rId12"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5.jpeg"/><Relationship Id="rId11" Type="http://schemas.openxmlformats.org/officeDocument/2006/relationships/image" Target="../media/image10.jpeg"/><Relationship Id="rId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13.jpeg"/><Relationship Id="rId9" Type="http://schemas.openxmlformats.org/officeDocument/2006/relationships/image" Target="../media/image8.jpeg"/></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2.jpeg"/><Relationship Id="rId7" Type="http://schemas.openxmlformats.org/officeDocument/2006/relationships/image" Target="../media/image16.jpeg"/><Relationship Id="rId12"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5.jpeg"/><Relationship Id="rId11" Type="http://schemas.openxmlformats.org/officeDocument/2006/relationships/image" Target="../media/image10.jpeg"/><Relationship Id="rId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1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Bildobjekt 8" descr="4401running_hourglass.jpg picture by jameskkc"/>
          <p:cNvPicPr>
            <a:picLocks noChangeAspect="1"/>
          </p:cNvPicPr>
          <p:nvPr/>
        </p:nvPicPr>
        <p:blipFill>
          <a:blip r:embed="rId2" cstate="print"/>
          <a:srcRect t="496" r="159"/>
          <a:stretch>
            <a:fillRect/>
          </a:stretch>
        </p:blipFill>
        <p:spPr bwMode="auto">
          <a:xfrm>
            <a:off x="107950" y="0"/>
            <a:ext cx="4610375" cy="6858000"/>
          </a:xfrm>
          <a:prstGeom prst="rect">
            <a:avLst/>
          </a:prstGeom>
          <a:noFill/>
          <a:ln w="9525">
            <a:noFill/>
            <a:miter lim="800000"/>
            <a:headEnd/>
            <a:tailEnd/>
          </a:ln>
        </p:spPr>
      </p:pic>
      <p:sp>
        <p:nvSpPr>
          <p:cNvPr id="3" name="textruta 2"/>
          <p:cNvSpPr txBox="1"/>
          <p:nvPr/>
        </p:nvSpPr>
        <p:spPr>
          <a:xfrm>
            <a:off x="4427354" y="172294"/>
            <a:ext cx="4472097" cy="3123932"/>
          </a:xfrm>
          <a:prstGeom prst="rect">
            <a:avLst/>
          </a:prstGeom>
          <a:solidFill>
            <a:srgbClr val="FFE9B3"/>
          </a:solidFill>
          <a:ln w="3175">
            <a:solidFill>
              <a:srgbClr val="7A5D00"/>
            </a:solidFill>
          </a:ln>
          <a:effectLst/>
        </p:spPr>
        <p:txBody>
          <a:bodyPr wrap="square" numCol="1" rtlCol="0">
            <a:spAutoFit/>
          </a:bodyPr>
          <a:lstStyle/>
          <a:p>
            <a:r>
              <a:rPr lang="sv-SE" b="1">
                <a:solidFill>
                  <a:schemeClr val="tx1">
                    <a:lumMod val="95000"/>
                    <a:lumOff val="5000"/>
                  </a:schemeClr>
                </a:solidFill>
                <a:latin typeface="Garamond" pitchFamily="18" charset="0"/>
              </a:rPr>
              <a:t>A powerpoint to explain Life Expectancy. </a:t>
            </a:r>
          </a:p>
          <a:p>
            <a:endParaRPr lang="sv-SE" sz="1300" b="1">
              <a:solidFill>
                <a:schemeClr val="tx1">
                  <a:lumMod val="95000"/>
                  <a:lumOff val="5000"/>
                </a:schemeClr>
              </a:solidFill>
              <a:latin typeface="Garamond" pitchFamily="18" charset="0"/>
            </a:endParaRPr>
          </a:p>
          <a:p>
            <a:r>
              <a:rPr lang="en-GB" sz="1400" i="1">
                <a:latin typeface="Garamond" pitchFamily="18" charset="0"/>
              </a:rPr>
              <a:t>Level:</a:t>
            </a:r>
            <a:r>
              <a:rPr lang="en-GB" sz="1400">
                <a:latin typeface="Garamond" pitchFamily="18" charset="0"/>
              </a:rPr>
              <a:t> Secondary school. </a:t>
            </a:r>
          </a:p>
          <a:p>
            <a:r>
              <a:rPr lang="en-GB" sz="1400" i="1">
                <a:latin typeface="Garamond" pitchFamily="18" charset="0"/>
              </a:rPr>
              <a:t>Subjects:</a:t>
            </a:r>
            <a:r>
              <a:rPr lang="en-GB" sz="1400">
                <a:latin typeface="Garamond" pitchFamily="18" charset="0"/>
              </a:rPr>
              <a:t> History, geography &amp; social studies. </a:t>
            </a:r>
          </a:p>
          <a:p>
            <a:r>
              <a:rPr lang="en-GB" sz="1400" i="1">
                <a:latin typeface="Garamond" pitchFamily="18" charset="0"/>
              </a:rPr>
              <a:t>What you need:</a:t>
            </a:r>
            <a:r>
              <a:rPr lang="en-GB" sz="1400">
                <a:latin typeface="Garamond" pitchFamily="18" charset="0"/>
              </a:rPr>
              <a:t> A computer, a screen and a projector. </a:t>
            </a:r>
          </a:p>
          <a:p>
            <a:endParaRPr lang="sv-SE" sz="400" b="1">
              <a:solidFill>
                <a:schemeClr val="tx1">
                  <a:lumMod val="95000"/>
                  <a:lumOff val="5000"/>
                </a:schemeClr>
              </a:solidFill>
              <a:latin typeface="Garamond" pitchFamily="18" charset="0"/>
            </a:endParaRPr>
          </a:p>
          <a:p>
            <a:r>
              <a:rPr lang="sv-SE" sz="1400">
                <a:solidFill>
                  <a:schemeClr val="tx1">
                    <a:lumMod val="95000"/>
                    <a:lumOff val="5000"/>
                  </a:schemeClr>
                </a:solidFill>
                <a:latin typeface="Garamond" pitchFamily="18" charset="0"/>
              </a:rPr>
              <a:t>The two  key messages are: (1) </a:t>
            </a:r>
            <a:r>
              <a:rPr lang="sv-SE" sz="1400">
                <a:latin typeface="Garamond" pitchFamily="18" charset="0"/>
              </a:rPr>
              <a:t>Life </a:t>
            </a:r>
            <a:r>
              <a:rPr lang="sv-SE" sz="1400" err="1">
                <a:latin typeface="Garamond" pitchFamily="18" charset="0"/>
              </a:rPr>
              <a:t>expectancy</a:t>
            </a:r>
            <a:r>
              <a:rPr lang="sv-SE" sz="1400">
                <a:latin typeface="Garamond" pitchFamily="18" charset="0"/>
              </a:rPr>
              <a:t> is a </a:t>
            </a:r>
            <a:r>
              <a:rPr lang="sv-SE" sz="1400" i="1">
                <a:latin typeface="Garamond" pitchFamily="18" charset="0"/>
              </a:rPr>
              <a:t>mean</a:t>
            </a:r>
            <a:r>
              <a:rPr lang="sv-SE" sz="1400">
                <a:latin typeface="Garamond" pitchFamily="18" charset="0"/>
              </a:rPr>
              <a:t> and </a:t>
            </a:r>
          </a:p>
          <a:p>
            <a:r>
              <a:rPr lang="sv-SE" sz="1400">
                <a:latin typeface="Garamond" pitchFamily="18" charset="0"/>
              </a:rPr>
              <a:t>(2)  When life </a:t>
            </a:r>
            <a:r>
              <a:rPr lang="sv-SE" sz="1400" err="1">
                <a:latin typeface="Garamond" pitchFamily="18" charset="0"/>
              </a:rPr>
              <a:t>expectancy</a:t>
            </a:r>
            <a:r>
              <a:rPr lang="sv-SE" sz="1400">
                <a:latin typeface="Garamond" pitchFamily="18" charset="0"/>
              </a:rPr>
              <a:t> is low, this is mostly </a:t>
            </a:r>
            <a:r>
              <a:rPr lang="sv-SE" sz="1400" err="1">
                <a:latin typeface="Garamond" pitchFamily="18" charset="0"/>
              </a:rPr>
              <a:t>due</a:t>
            </a:r>
            <a:r>
              <a:rPr lang="sv-SE" sz="1400">
                <a:latin typeface="Garamond" pitchFamily="18" charset="0"/>
              </a:rPr>
              <a:t> to a very high </a:t>
            </a:r>
            <a:r>
              <a:rPr lang="sv-SE" sz="1400" i="1" err="1">
                <a:latin typeface="Garamond" pitchFamily="18" charset="0"/>
              </a:rPr>
              <a:t>child</a:t>
            </a:r>
            <a:r>
              <a:rPr lang="sv-SE" sz="1400" i="1">
                <a:latin typeface="Garamond" pitchFamily="18" charset="0"/>
              </a:rPr>
              <a:t> mortality. </a:t>
            </a:r>
            <a:endParaRPr lang="sv-SE" sz="1400">
              <a:latin typeface="Garamond" pitchFamily="18" charset="0"/>
            </a:endParaRPr>
          </a:p>
          <a:p>
            <a:pPr marL="342900" indent="-342900"/>
            <a:endParaRPr lang="sv-SE" sz="400">
              <a:latin typeface="Garamond" pitchFamily="18" charset="0"/>
            </a:endParaRPr>
          </a:p>
          <a:p>
            <a:pPr marL="342900" indent="-342900"/>
            <a:r>
              <a:rPr lang="sv-SE" sz="1400">
                <a:latin typeface="Garamond" pitchFamily="18" charset="0"/>
              </a:rPr>
              <a:t>To  illustrate these points we compare the expected life spans </a:t>
            </a:r>
          </a:p>
          <a:p>
            <a:pPr marL="342900" indent="-342900"/>
            <a:r>
              <a:rPr lang="sv-SE" sz="1400">
                <a:latin typeface="Garamond" pitchFamily="18" charset="0"/>
              </a:rPr>
              <a:t>of 5 newborns in Burundi with those of 5 newborns in </a:t>
            </a:r>
          </a:p>
          <a:p>
            <a:pPr marL="342900" indent="-342900"/>
            <a:r>
              <a:rPr lang="sv-SE" sz="1400">
                <a:latin typeface="Garamond" pitchFamily="18" charset="0"/>
              </a:rPr>
              <a:t>Sweden. </a:t>
            </a:r>
          </a:p>
          <a:p>
            <a:pPr marL="342900" indent="-342900"/>
            <a:endParaRPr lang="sv-SE" sz="400">
              <a:latin typeface="Garamond" pitchFamily="18" charset="0"/>
            </a:endParaRPr>
          </a:p>
          <a:p>
            <a:pPr marL="342900" indent="-342900"/>
            <a:r>
              <a:rPr lang="sv-SE" sz="1400">
                <a:latin typeface="Garamond" pitchFamily="18" charset="0"/>
              </a:rPr>
              <a:t>Instructions and background information can be found at: </a:t>
            </a:r>
          </a:p>
          <a:p>
            <a:r>
              <a:rPr lang="en-GB" sz="1400" u="sng">
                <a:latin typeface="Garamond" pitchFamily="18" charset="0"/>
                <a:hlinkClick r:id="rId3"/>
              </a:rPr>
              <a:t>www.gapminder.org/downloads/life-expectancy-ppt</a:t>
            </a:r>
            <a:endParaRPr lang="en-GB" sz="1400">
              <a:latin typeface="Garamond" pitchFamily="18" charset="0"/>
            </a:endParaRPr>
          </a:p>
        </p:txBody>
      </p:sp>
      <p:sp>
        <p:nvSpPr>
          <p:cNvPr id="5" name="Heading Burundi"/>
          <p:cNvSpPr/>
          <p:nvPr/>
        </p:nvSpPr>
        <p:spPr>
          <a:xfrm>
            <a:off x="284172" y="175910"/>
            <a:ext cx="3934537" cy="1477328"/>
          </a:xfrm>
          <a:prstGeom prst="rect">
            <a:avLst/>
          </a:prstGeom>
          <a:noFill/>
          <a:ln>
            <a:noFill/>
          </a:ln>
        </p:spPr>
        <p:txBody>
          <a:bodyPr wrap="square" lIns="91440" tIns="45720" rIns="91440" bIns="45720">
            <a:spAutoFit/>
          </a:bodyPr>
          <a:lstStyle/>
          <a:p>
            <a:pPr algn="ctr">
              <a:lnSpc>
                <a:spcPts val="3500"/>
              </a:lnSpc>
            </a:pPr>
            <a:r>
              <a:rPr lang="sv-SE" sz="4800" spc="200">
                <a:ln w="6350" cmpd="sng">
                  <a:solidFill>
                    <a:srgbClr val="7A5D00">
                      <a:alpha val="48000"/>
                    </a:srgbClr>
                  </a:solidFill>
                  <a:prstDash val="solid"/>
                </a:ln>
                <a:solidFill>
                  <a:srgbClr val="FFE9B3"/>
                </a:solidFill>
                <a:effectLst>
                  <a:outerShdw blurRad="63500" dir="3600000" algn="tl" rotWithShape="0">
                    <a:srgbClr val="000000">
                      <a:alpha val="70000"/>
                    </a:srgbClr>
                  </a:outerShdw>
                </a:effectLst>
              </a:rPr>
              <a:t>Start with </a:t>
            </a:r>
          </a:p>
          <a:p>
            <a:pPr algn="ctr">
              <a:lnSpc>
                <a:spcPts val="3500"/>
              </a:lnSpc>
            </a:pPr>
            <a:r>
              <a:rPr lang="sv-SE" sz="4800" spc="200">
                <a:ln w="6350" cmpd="sng">
                  <a:solidFill>
                    <a:srgbClr val="7A5D00">
                      <a:alpha val="48000"/>
                    </a:srgbClr>
                  </a:solidFill>
                  <a:prstDash val="solid"/>
                </a:ln>
                <a:solidFill>
                  <a:srgbClr val="FFE9B3"/>
                </a:solidFill>
                <a:effectLst>
                  <a:outerShdw blurRad="63500" dir="3600000" algn="tl" rotWithShape="0">
                    <a:srgbClr val="000000">
                      <a:alpha val="70000"/>
                    </a:srgbClr>
                  </a:outerShdw>
                </a:effectLst>
              </a:rPr>
              <a:t>the next slide</a:t>
            </a:r>
            <a:endParaRPr lang="sv-SE" sz="4800" b="1" spc="140">
              <a:ln w="6350" cmpd="sng">
                <a:solidFill>
                  <a:srgbClr val="7A5D00">
                    <a:alpha val="48000"/>
                  </a:srgbClr>
                </a:solidFill>
                <a:prstDash val="solid"/>
              </a:ln>
              <a:solidFill>
                <a:srgbClr val="FFE9B3"/>
              </a:solidFill>
              <a:effectLst>
                <a:outerShdw blurRad="63500" dir="3600000" algn="tl" rotWithShape="0">
                  <a:srgbClr val="000000">
                    <a:alpha val="70000"/>
                  </a:srgbClr>
                </a:outerShdw>
              </a:effectLst>
            </a:endParaRPr>
          </a:p>
          <a:p>
            <a:pPr algn="ctr">
              <a:lnSpc>
                <a:spcPts val="600"/>
              </a:lnSpc>
            </a:pPr>
            <a:endParaRPr lang="sv-SE" sz="100" b="1" spc="140">
              <a:ln w="18415" cmpd="sng">
                <a:noFill/>
                <a:prstDash val="solid"/>
              </a:ln>
              <a:solidFill>
                <a:srgbClr val="FFE9B3"/>
              </a:solidFill>
              <a:effectLst>
                <a:outerShdw blurRad="63500" dir="3600000" algn="tl" rotWithShape="0">
                  <a:srgbClr val="000000">
                    <a:alpha val="70000"/>
                  </a:srgbClr>
                </a:outerShdw>
              </a:effectLst>
            </a:endParaRPr>
          </a:p>
          <a:p>
            <a:pPr lvl="0" algn="ctr">
              <a:lnSpc>
                <a:spcPts val="1600"/>
              </a:lnSpc>
            </a:pPr>
            <a:r>
              <a:rPr lang="sv-SE" b="1" spc="140">
                <a:ln w="18415" cmpd="sng">
                  <a:noFill/>
                  <a:prstDash val="solid"/>
                </a:ln>
                <a:solidFill>
                  <a:srgbClr val="FFE9B3"/>
                </a:solidFill>
                <a:effectLst>
                  <a:outerShdw blurRad="63500" dir="3600000" algn="tl" rotWithShape="0">
                    <a:srgbClr val="000000">
                      <a:alpha val="70000"/>
                    </a:srgbClr>
                  </a:outerShdw>
                </a:effectLst>
              </a:rPr>
              <a:t>This first slide is </a:t>
            </a:r>
          </a:p>
          <a:p>
            <a:pPr lvl="0" algn="ctr">
              <a:lnSpc>
                <a:spcPts val="1600"/>
              </a:lnSpc>
            </a:pPr>
            <a:r>
              <a:rPr lang="sv-SE" b="1" spc="140">
                <a:ln w="18415" cmpd="sng">
                  <a:noFill/>
                  <a:prstDash val="solid"/>
                </a:ln>
                <a:solidFill>
                  <a:srgbClr val="FFE9B3"/>
                </a:solidFill>
                <a:effectLst>
                  <a:outerShdw blurRad="63500" dir="3600000" algn="tl" rotWithShape="0">
                    <a:srgbClr val="000000">
                      <a:alpha val="70000"/>
                    </a:srgbClr>
                  </a:outerShdw>
                </a:effectLst>
              </a:rPr>
              <a:t>not intended to be shown </a:t>
            </a:r>
          </a:p>
        </p:txBody>
      </p:sp>
      <p:sp>
        <p:nvSpPr>
          <p:cNvPr id="7" name="textruta 6"/>
          <p:cNvSpPr txBox="1"/>
          <p:nvPr/>
        </p:nvSpPr>
        <p:spPr>
          <a:xfrm>
            <a:off x="4427353" y="3734415"/>
            <a:ext cx="4482731" cy="2277547"/>
          </a:xfrm>
          <a:prstGeom prst="rect">
            <a:avLst/>
          </a:prstGeom>
          <a:solidFill>
            <a:srgbClr val="FFE9B3"/>
          </a:solidFill>
          <a:ln w="3175">
            <a:solidFill>
              <a:srgbClr val="7A5D00"/>
            </a:solidFill>
          </a:ln>
          <a:effectLst/>
        </p:spPr>
        <p:txBody>
          <a:bodyPr wrap="square" numCol="1" rtlCol="0">
            <a:spAutoFit/>
          </a:bodyPr>
          <a:lstStyle/>
          <a:p>
            <a:r>
              <a:rPr lang="en-GB" sz="800" b="1" dirty="0">
                <a:latin typeface="Garamond" pitchFamily="18" charset="0"/>
              </a:rPr>
              <a:t>License</a:t>
            </a:r>
            <a:endParaRPr lang="en-GB" sz="800" dirty="0">
              <a:latin typeface="Garamond" pitchFamily="18" charset="0"/>
            </a:endParaRPr>
          </a:p>
          <a:p>
            <a:r>
              <a:rPr lang="en-GB" sz="800" dirty="0">
                <a:latin typeface="Garamond" pitchFamily="18" charset="0"/>
              </a:rPr>
              <a:t>You are free to use and re-distribute this material for non-commercial purposes under a creative commons licence. We ask you to credit as the source: www.gapminder.org</a:t>
            </a:r>
          </a:p>
          <a:p>
            <a:endParaRPr lang="sv-SE" sz="600" i="1" dirty="0">
              <a:latin typeface="Garamond" pitchFamily="18" charset="0"/>
            </a:endParaRPr>
          </a:p>
          <a:p>
            <a:endParaRPr lang="en-GB" sz="800" b="1" dirty="0">
              <a:latin typeface="Garamond" pitchFamily="18" charset="0"/>
            </a:endParaRPr>
          </a:p>
          <a:p>
            <a:endParaRPr lang="en-GB" sz="800" b="1" dirty="0">
              <a:latin typeface="Garamond" pitchFamily="18" charset="0"/>
            </a:endParaRPr>
          </a:p>
          <a:p>
            <a:r>
              <a:rPr lang="en-GB" sz="800" b="1" dirty="0">
                <a:latin typeface="Garamond" pitchFamily="18" charset="0"/>
              </a:rPr>
              <a:t>Produced by</a:t>
            </a:r>
            <a:endParaRPr lang="en-GB" sz="800" dirty="0">
              <a:latin typeface="Garamond" pitchFamily="18" charset="0"/>
            </a:endParaRPr>
          </a:p>
          <a:p>
            <a:r>
              <a:rPr lang="en-GB" sz="800" dirty="0" err="1">
                <a:latin typeface="Garamond" pitchFamily="18" charset="0"/>
              </a:rPr>
              <a:t>Mattias</a:t>
            </a:r>
            <a:r>
              <a:rPr lang="en-GB" sz="800" dirty="0">
                <a:latin typeface="Garamond" pitchFamily="18" charset="0"/>
              </a:rPr>
              <a:t> Lindgren, the </a:t>
            </a:r>
            <a:r>
              <a:rPr lang="en-GB" sz="800" dirty="0" err="1">
                <a:latin typeface="Garamond" pitchFamily="18" charset="0"/>
              </a:rPr>
              <a:t>Gapminder</a:t>
            </a:r>
            <a:r>
              <a:rPr lang="en-GB" sz="800" dirty="0">
                <a:latin typeface="Garamond" pitchFamily="18" charset="0"/>
              </a:rPr>
              <a:t> Foundation. Version: 2010-09-07</a:t>
            </a:r>
          </a:p>
          <a:p>
            <a:pPr lvl="0"/>
            <a:endParaRPr lang="en-GB" sz="400" b="1" dirty="0">
              <a:solidFill>
                <a:prstClr val="black"/>
              </a:solidFill>
              <a:latin typeface="Garamond" pitchFamily="18" charset="0"/>
            </a:endParaRPr>
          </a:p>
          <a:p>
            <a:pPr lvl="0"/>
            <a:r>
              <a:rPr lang="sv-SE" sz="800" b="1" dirty="0">
                <a:solidFill>
                  <a:prstClr val="black"/>
                </a:solidFill>
                <a:latin typeface="Garamond" pitchFamily="18" charset="0"/>
              </a:rPr>
              <a:t>Photo credits</a:t>
            </a:r>
            <a:endParaRPr lang="en-GB" sz="800" b="1" dirty="0">
              <a:solidFill>
                <a:prstClr val="black"/>
              </a:solidFill>
              <a:latin typeface="Garamond" pitchFamily="18" charset="0"/>
            </a:endParaRPr>
          </a:p>
          <a:p>
            <a:pPr lvl="0"/>
            <a:r>
              <a:rPr lang="sv-SE" sz="800" dirty="0">
                <a:solidFill>
                  <a:prstClr val="black"/>
                </a:solidFill>
                <a:latin typeface="Garamond" pitchFamily="18" charset="0"/>
              </a:rPr>
              <a:t>Models are used for the portraits, with the permission of the models / guardians of the models. The life spans in the examples are based on mortality statistics and do not represent the life spans of the individual models. Their names are made up for illustration only. </a:t>
            </a:r>
          </a:p>
          <a:p>
            <a:pPr lvl="0"/>
            <a:endParaRPr lang="sv-SE" sz="400" dirty="0">
              <a:solidFill>
                <a:prstClr val="black"/>
              </a:solidFill>
              <a:latin typeface="Garamond" pitchFamily="18" charset="0"/>
            </a:endParaRPr>
          </a:p>
          <a:p>
            <a:r>
              <a:rPr lang="sv-SE" sz="800" dirty="0">
                <a:solidFill>
                  <a:prstClr val="black"/>
                </a:solidFill>
                <a:latin typeface="Garamond" pitchFamily="18" charset="0"/>
              </a:rPr>
              <a:t>The 10 Swedish portraits are by Mathias Grate. The 9 Burundian portraits are by </a:t>
            </a:r>
            <a:r>
              <a:rPr lang="en-GB" sz="800" dirty="0">
                <a:latin typeface="Garamond" pitchFamily="18" charset="0"/>
              </a:rPr>
              <a:t>Sylvain </a:t>
            </a:r>
            <a:r>
              <a:rPr lang="en-GB" sz="800" dirty="0" err="1">
                <a:latin typeface="Garamond" pitchFamily="18" charset="0"/>
              </a:rPr>
              <a:t>Liechti</a:t>
            </a:r>
            <a:r>
              <a:rPr lang="sv-SE" sz="800" dirty="0">
                <a:solidFill>
                  <a:prstClr val="black"/>
                </a:solidFill>
                <a:latin typeface="Garamond" pitchFamily="18" charset="0"/>
              </a:rPr>
              <a:t>. </a:t>
            </a:r>
            <a:r>
              <a:rPr lang="sv-SE" sz="800" dirty="0">
                <a:latin typeface="Garamond" pitchFamily="18" charset="0"/>
              </a:rPr>
              <a:t>The Burundian landscape are from Xavier Damman (cc) </a:t>
            </a:r>
            <a:r>
              <a:rPr lang="en-GB" sz="800" u="sng" dirty="0">
                <a:latin typeface="Garamond" pitchFamily="18" charset="0"/>
                <a:hlinkClick r:id="rId4"/>
              </a:rPr>
              <a:t>http://tiny.cc/ycv7i</a:t>
            </a:r>
            <a:r>
              <a:rPr lang="en-GB" sz="800" dirty="0">
                <a:latin typeface="Garamond" pitchFamily="18" charset="0"/>
              </a:rPr>
              <a:t> </a:t>
            </a:r>
            <a:r>
              <a:rPr lang="sv-SE" sz="800" dirty="0">
                <a:latin typeface="Garamond" pitchFamily="18" charset="0"/>
              </a:rPr>
              <a:t>, the Swedish landscape are from finbar_mad (cc) </a:t>
            </a:r>
            <a:r>
              <a:rPr lang="en-GB" sz="800" u="sng" dirty="0">
                <a:latin typeface="Garamond" pitchFamily="18" charset="0"/>
                <a:hlinkClick r:id="rId5"/>
              </a:rPr>
              <a:t>http://tiny.cc/urih8</a:t>
            </a:r>
            <a:r>
              <a:rPr lang="en-GB" sz="800" dirty="0">
                <a:latin typeface="Garamond" pitchFamily="18" charset="0"/>
              </a:rPr>
              <a:t> </a:t>
            </a:r>
            <a:r>
              <a:rPr lang="sv-SE" sz="800" dirty="0">
                <a:latin typeface="Garamond" pitchFamily="18" charset="0"/>
              </a:rPr>
              <a:t>. The Africa map are Wikimedia commons </a:t>
            </a:r>
            <a:r>
              <a:rPr lang="en-GB" sz="800" u="sng" dirty="0">
                <a:latin typeface="Garamond" pitchFamily="18" charset="0"/>
                <a:hlinkClick r:id="rId6"/>
              </a:rPr>
              <a:t>http://tiny.cc/kcjhm</a:t>
            </a:r>
            <a:r>
              <a:rPr lang="en-GB" sz="800" dirty="0">
                <a:latin typeface="Garamond" pitchFamily="18" charset="0"/>
              </a:rPr>
              <a:t> </a:t>
            </a:r>
            <a:r>
              <a:rPr lang="sv-SE" sz="800" dirty="0">
                <a:latin typeface="Garamond" pitchFamily="18" charset="0"/>
              </a:rPr>
              <a:t>. The hour glass picture is from an unknown source. Please let us know if you have taken that picture and want to be credited, or if we have infringed on any copyright.</a:t>
            </a:r>
          </a:p>
        </p:txBody>
      </p:sp>
      <p:pic>
        <p:nvPicPr>
          <p:cNvPr id="8" name="Bildobjekt 7" descr="image">
            <a:hlinkClick r:id="rId7"/>
          </p:cNvPr>
          <p:cNvPicPr>
            <a:picLocks noChangeAspect="1"/>
          </p:cNvPicPr>
          <p:nvPr/>
        </p:nvPicPr>
        <p:blipFill>
          <a:blip r:embed="rId8" cstate="print"/>
          <a:srcRect/>
          <a:stretch>
            <a:fillRect/>
          </a:stretch>
        </p:blipFill>
        <p:spPr bwMode="auto">
          <a:xfrm>
            <a:off x="4568108" y="4186847"/>
            <a:ext cx="533395" cy="187901"/>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rip 5 sarah"/>
          <p:cNvPicPr>
            <a:picLocks noChangeAspect="1"/>
          </p:cNvPicPr>
          <p:nvPr/>
        </p:nvPicPr>
        <p:blipFill>
          <a:blip r:embed="rId3" cstate="print">
            <a:lum bright="25000"/>
          </a:blip>
          <a:srcRect l="13801" t="2422" r="20200" b="1730"/>
          <a:stretch>
            <a:fillRect/>
          </a:stretch>
        </p:blipFill>
        <p:spPr bwMode="auto">
          <a:xfrm>
            <a:off x="7529553" y="361908"/>
            <a:ext cx="610829" cy="710170"/>
          </a:xfrm>
          <a:prstGeom prst="rect">
            <a:avLst/>
          </a:prstGeom>
          <a:noFill/>
        </p:spPr>
      </p:pic>
      <p:pic>
        <p:nvPicPr>
          <p:cNvPr id="77" name="rip 4 ann"/>
          <p:cNvPicPr>
            <a:picLocks noChangeAspect="1"/>
          </p:cNvPicPr>
          <p:nvPr/>
        </p:nvPicPr>
        <p:blipFill>
          <a:blip r:embed="rId3" cstate="print">
            <a:lum bright="25000"/>
          </a:blip>
          <a:srcRect l="13801" t="2422" r="20200" b="1730"/>
          <a:stretch>
            <a:fillRect/>
          </a:stretch>
        </p:blipFill>
        <p:spPr bwMode="auto">
          <a:xfrm>
            <a:off x="6178572" y="1019142"/>
            <a:ext cx="610829" cy="710170"/>
          </a:xfrm>
          <a:prstGeom prst="rect">
            <a:avLst/>
          </a:prstGeom>
          <a:noFill/>
        </p:spPr>
      </p:pic>
      <p:pic>
        <p:nvPicPr>
          <p:cNvPr id="75" name="rip 3 jean"/>
          <p:cNvPicPr>
            <a:picLocks noChangeAspect="1"/>
          </p:cNvPicPr>
          <p:nvPr/>
        </p:nvPicPr>
        <p:blipFill>
          <a:blip r:embed="rId3" cstate="print">
            <a:lum bright="25000"/>
          </a:blip>
          <a:srcRect l="13801" t="2422" r="20200" b="1730"/>
          <a:stretch>
            <a:fillRect/>
          </a:stretch>
        </p:blipFill>
        <p:spPr bwMode="auto">
          <a:xfrm>
            <a:off x="4681539" y="1785915"/>
            <a:ext cx="610829" cy="710170"/>
          </a:xfrm>
          <a:prstGeom prst="rect">
            <a:avLst/>
          </a:prstGeom>
          <a:noFill/>
        </p:spPr>
      </p:pic>
      <p:pic>
        <p:nvPicPr>
          <p:cNvPr id="73" name="rip 2 Liz"/>
          <p:cNvPicPr>
            <a:picLocks noChangeAspect="1"/>
          </p:cNvPicPr>
          <p:nvPr/>
        </p:nvPicPr>
        <p:blipFill>
          <a:blip r:embed="rId3" cstate="print">
            <a:lum bright="25000"/>
          </a:blip>
          <a:srcRect l="13801" t="2422" r="20200" b="1730"/>
          <a:stretch>
            <a:fillRect/>
          </a:stretch>
        </p:blipFill>
        <p:spPr bwMode="auto">
          <a:xfrm>
            <a:off x="3294045" y="2844792"/>
            <a:ext cx="610829" cy="710170"/>
          </a:xfrm>
          <a:prstGeom prst="rect">
            <a:avLst/>
          </a:prstGeom>
          <a:noFill/>
        </p:spPr>
      </p:pic>
      <p:pic>
        <p:nvPicPr>
          <p:cNvPr id="69" name="rip 1 pierre"/>
          <p:cNvPicPr>
            <a:picLocks noChangeAspect="1"/>
          </p:cNvPicPr>
          <p:nvPr/>
        </p:nvPicPr>
        <p:blipFill>
          <a:blip r:embed="rId3" cstate="print">
            <a:lum bright="25000"/>
          </a:blip>
          <a:srcRect l="13801" t="2422" r="20200" b="1730"/>
          <a:stretch>
            <a:fillRect/>
          </a:stretch>
        </p:blipFill>
        <p:spPr bwMode="auto">
          <a:xfrm>
            <a:off x="1870038" y="4670442"/>
            <a:ext cx="610829" cy="710170"/>
          </a:xfrm>
          <a:prstGeom prst="rect">
            <a:avLst/>
          </a:prstGeom>
          <a:noFill/>
        </p:spPr>
      </p:pic>
      <p:sp>
        <p:nvSpPr>
          <p:cNvPr id="44" name="stapel 5 sarah"/>
          <p:cNvSpPr/>
          <p:nvPr/>
        </p:nvSpPr>
        <p:spPr>
          <a:xfrm>
            <a:off x="7639091" y="1055655"/>
            <a:ext cx="1152000" cy="441634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stapel 4 ann"/>
          <p:cNvSpPr/>
          <p:nvPr/>
        </p:nvSpPr>
        <p:spPr>
          <a:xfrm>
            <a:off x="6215085" y="1712889"/>
            <a:ext cx="1152000" cy="375911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stapel 3 jean"/>
          <p:cNvSpPr/>
          <p:nvPr/>
        </p:nvSpPr>
        <p:spPr>
          <a:xfrm>
            <a:off x="4718052" y="2479662"/>
            <a:ext cx="1152000" cy="29923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stapel 2 liz"/>
          <p:cNvSpPr/>
          <p:nvPr/>
        </p:nvSpPr>
        <p:spPr>
          <a:xfrm>
            <a:off x="3330558" y="3538539"/>
            <a:ext cx="1152000" cy="193346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stapel 1 pierre"/>
          <p:cNvSpPr/>
          <p:nvPr/>
        </p:nvSpPr>
        <p:spPr>
          <a:xfrm>
            <a:off x="1870038" y="5364000"/>
            <a:ext cx="1152000" cy="10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hiding square right"/>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hiding square up"/>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hiding square left"/>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hiding square lower"/>
          <p:cNvSpPr/>
          <p:nvPr/>
        </p:nvSpPr>
        <p:spPr>
          <a:xfrm>
            <a:off x="0" y="5473714"/>
            <a:ext cx="9166225" cy="13842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3"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50" name="Y axel text"/>
          <p:cNvSpPr txBox="1"/>
          <p:nvPr/>
        </p:nvSpPr>
        <p:spPr>
          <a:xfrm>
            <a:off x="107950" y="1836000"/>
            <a:ext cx="738664" cy="2044727"/>
          </a:xfrm>
          <a:prstGeom prst="rect">
            <a:avLst/>
          </a:prstGeom>
          <a:noFill/>
        </p:spPr>
        <p:txBody>
          <a:bodyPr vert="vert270" wrap="square" rtlCol="0">
            <a:spAutoFit/>
          </a:bodyPr>
          <a:lstStyle/>
          <a:p>
            <a:r>
              <a:rPr lang="sv-SE" sz="3600" b="1"/>
              <a:t>Age </a:t>
            </a:r>
            <a:r>
              <a:rPr lang="sv-SE" sz="2200"/>
              <a:t>(</a:t>
            </a:r>
            <a:r>
              <a:rPr lang="sv-SE" sz="2200" err="1"/>
              <a:t>years</a:t>
            </a:r>
            <a:r>
              <a:rPr lang="sv-SE" sz="2200"/>
              <a:t>)</a:t>
            </a:r>
            <a:endParaRPr lang="en-GB" sz="2200"/>
          </a:p>
        </p:txBody>
      </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4" name="name 5 sarah"/>
          <p:cNvSpPr txBox="1"/>
          <p:nvPr/>
        </p:nvSpPr>
        <p:spPr>
          <a:xfrm>
            <a:off x="7529553" y="6277014"/>
            <a:ext cx="1428760" cy="707886"/>
          </a:xfrm>
          <a:prstGeom prst="rect">
            <a:avLst/>
          </a:prstGeom>
          <a:noFill/>
          <a:ln>
            <a:noFill/>
          </a:ln>
        </p:spPr>
        <p:txBody>
          <a:bodyPr wrap="square" rtlCol="0">
            <a:spAutoFit/>
          </a:bodyPr>
          <a:lstStyle/>
          <a:p>
            <a:r>
              <a:rPr lang="sv-SE" sz="4000"/>
              <a:t>Sarah</a:t>
            </a:r>
            <a:endParaRPr lang="en-GB" sz="4000"/>
          </a:p>
        </p:txBody>
      </p:sp>
      <p:sp>
        <p:nvSpPr>
          <p:cNvPr id="57" name="name 4 ann"/>
          <p:cNvSpPr txBox="1"/>
          <p:nvPr/>
        </p:nvSpPr>
        <p:spPr>
          <a:xfrm>
            <a:off x="6178572" y="6277014"/>
            <a:ext cx="1071570" cy="707886"/>
          </a:xfrm>
          <a:prstGeom prst="rect">
            <a:avLst/>
          </a:prstGeom>
          <a:noFill/>
          <a:ln>
            <a:noFill/>
          </a:ln>
        </p:spPr>
        <p:txBody>
          <a:bodyPr wrap="square" rtlCol="0">
            <a:spAutoFit/>
          </a:bodyPr>
          <a:lstStyle/>
          <a:p>
            <a:r>
              <a:rPr lang="sv-SE" sz="4000"/>
              <a:t>Ann</a:t>
            </a:r>
            <a:endParaRPr lang="en-GB" sz="4000"/>
          </a:p>
        </p:txBody>
      </p:sp>
      <p:sp>
        <p:nvSpPr>
          <p:cNvPr id="53" name="name 3 jean"/>
          <p:cNvSpPr txBox="1"/>
          <p:nvPr/>
        </p:nvSpPr>
        <p:spPr>
          <a:xfrm>
            <a:off x="4645026" y="6277014"/>
            <a:ext cx="1214446" cy="707886"/>
          </a:xfrm>
          <a:prstGeom prst="rect">
            <a:avLst/>
          </a:prstGeom>
          <a:noFill/>
          <a:ln>
            <a:noFill/>
          </a:ln>
        </p:spPr>
        <p:txBody>
          <a:bodyPr wrap="square" rtlCol="0">
            <a:spAutoFit/>
          </a:bodyPr>
          <a:lstStyle/>
          <a:p>
            <a:r>
              <a:rPr lang="sv-SE" sz="4000"/>
              <a:t>Jean</a:t>
            </a:r>
            <a:endParaRPr lang="en-GB" sz="4000"/>
          </a:p>
        </p:txBody>
      </p:sp>
      <p:sp>
        <p:nvSpPr>
          <p:cNvPr id="56" name="name 2 liz"/>
          <p:cNvSpPr txBox="1"/>
          <p:nvPr/>
        </p:nvSpPr>
        <p:spPr>
          <a:xfrm>
            <a:off x="3476610" y="6277014"/>
            <a:ext cx="714380" cy="707886"/>
          </a:xfrm>
          <a:prstGeom prst="rect">
            <a:avLst/>
          </a:prstGeom>
          <a:noFill/>
          <a:ln>
            <a:noFill/>
          </a:ln>
        </p:spPr>
        <p:txBody>
          <a:bodyPr wrap="square" rtlCol="0">
            <a:spAutoFit/>
          </a:bodyPr>
          <a:lstStyle/>
          <a:p>
            <a:r>
              <a:rPr lang="sv-SE" sz="4000"/>
              <a:t>Liz</a:t>
            </a:r>
            <a:endParaRPr lang="en-GB" sz="4000"/>
          </a:p>
        </p:txBody>
      </p:sp>
      <p:sp>
        <p:nvSpPr>
          <p:cNvPr id="51" name="name 1 pierre"/>
          <p:cNvSpPr txBox="1"/>
          <p:nvPr/>
        </p:nvSpPr>
        <p:spPr>
          <a:xfrm>
            <a:off x="1687473" y="6277014"/>
            <a:ext cx="1428760" cy="707886"/>
          </a:xfrm>
          <a:prstGeom prst="rect">
            <a:avLst/>
          </a:prstGeom>
          <a:noFill/>
          <a:ln>
            <a:noFill/>
          </a:ln>
        </p:spPr>
        <p:txBody>
          <a:bodyPr wrap="square" rtlCol="0">
            <a:spAutoFit/>
          </a:bodyPr>
          <a:lstStyle/>
          <a:p>
            <a:r>
              <a:rPr lang="sv-SE" sz="4000"/>
              <a:t>Pierre</a:t>
            </a:r>
            <a:endParaRPr lang="en-GB" sz="4000"/>
          </a:p>
        </p:txBody>
      </p:sp>
      <p:sp>
        <p:nvSpPr>
          <p:cNvPr id="60" name="country burundi"/>
          <p:cNvSpPr/>
          <p:nvPr/>
        </p:nvSpPr>
        <p:spPr>
          <a:xfrm>
            <a:off x="1906551" y="215856"/>
            <a:ext cx="1713931" cy="646331"/>
          </a:xfrm>
          <a:prstGeom prst="rect">
            <a:avLst/>
          </a:prstGeom>
          <a:noFill/>
        </p:spPr>
        <p:txBody>
          <a:bodyPr wrap="none" lIns="91440" tIns="45720" rIns="91440" bIns="45720">
            <a:spAutoFit/>
          </a:bodyPr>
          <a:lstStyle/>
          <a:p>
            <a:pPr algn="ctr"/>
            <a:r>
              <a:rPr lang="sv-SE" sz="3600" b="1" cap="none" spc="0">
                <a:ln w="12700">
                  <a:solidFill>
                    <a:schemeClr val="tx2">
                      <a:satMod val="155000"/>
                      <a:alpha val="0"/>
                    </a:schemeClr>
                  </a:solidFill>
                  <a:prstDash val="solid"/>
                </a:ln>
                <a:solidFill>
                  <a:schemeClr val="accent1">
                    <a:lumMod val="75000"/>
                    <a:alpha val="50000"/>
                  </a:schemeClr>
                </a:solidFill>
              </a:rPr>
              <a:t>Burundi</a:t>
            </a:r>
          </a:p>
        </p:txBody>
      </p:sp>
      <p:sp>
        <p:nvSpPr>
          <p:cNvPr id="59" name="year 2007"/>
          <p:cNvSpPr/>
          <p:nvPr/>
        </p:nvSpPr>
        <p:spPr>
          <a:xfrm>
            <a:off x="1870038" y="507960"/>
            <a:ext cx="1742785" cy="1015663"/>
          </a:xfrm>
          <a:prstGeom prst="rect">
            <a:avLst/>
          </a:prstGeom>
          <a:noFill/>
        </p:spPr>
        <p:txBody>
          <a:bodyPr wrap="none" lIns="91440" tIns="45720" rIns="91440" bIns="45720">
            <a:spAutoFit/>
          </a:bodyPr>
          <a:lstStyle/>
          <a:p>
            <a:pPr algn="ctr"/>
            <a:r>
              <a:rPr lang="sv-SE" sz="6000" b="1" cap="none" spc="0">
                <a:ln w="12700">
                  <a:solidFill>
                    <a:schemeClr val="tx2">
                      <a:satMod val="155000"/>
                      <a:alpha val="0"/>
                    </a:schemeClr>
                  </a:solidFill>
                  <a:prstDash val="solid"/>
                </a:ln>
                <a:solidFill>
                  <a:schemeClr val="accent1">
                    <a:lumMod val="75000"/>
                    <a:alpha val="50000"/>
                  </a:schemeClr>
                </a:solidFill>
              </a:rPr>
              <a:t>2007</a:t>
            </a:r>
          </a:p>
        </p:txBody>
      </p:sp>
      <p:sp>
        <p:nvSpPr>
          <p:cNvPr id="81" name="age 5 sarah"/>
          <p:cNvSpPr txBox="1"/>
          <p:nvPr/>
        </p:nvSpPr>
        <p:spPr>
          <a:xfrm>
            <a:off x="8077248" y="398421"/>
            <a:ext cx="803288" cy="830997"/>
          </a:xfrm>
          <a:prstGeom prst="rect">
            <a:avLst/>
          </a:prstGeom>
          <a:noFill/>
          <a:ln>
            <a:noFill/>
          </a:ln>
        </p:spPr>
        <p:txBody>
          <a:bodyPr wrap="square" rtlCol="0">
            <a:spAutoFit/>
          </a:bodyPr>
          <a:lstStyle/>
          <a:p>
            <a:r>
              <a:rPr lang="sv-SE" sz="4800"/>
              <a:t>84</a:t>
            </a:r>
            <a:endParaRPr lang="en-GB" sz="4800"/>
          </a:p>
        </p:txBody>
      </p:sp>
      <p:sp>
        <p:nvSpPr>
          <p:cNvPr id="79" name="age 4 ann"/>
          <p:cNvSpPr txBox="1"/>
          <p:nvPr/>
        </p:nvSpPr>
        <p:spPr>
          <a:xfrm>
            <a:off x="6653241" y="1055655"/>
            <a:ext cx="803288" cy="830997"/>
          </a:xfrm>
          <a:prstGeom prst="rect">
            <a:avLst/>
          </a:prstGeom>
          <a:noFill/>
          <a:ln>
            <a:noFill/>
          </a:ln>
        </p:spPr>
        <p:txBody>
          <a:bodyPr wrap="square" rtlCol="0">
            <a:spAutoFit/>
          </a:bodyPr>
          <a:lstStyle/>
          <a:p>
            <a:r>
              <a:rPr lang="sv-SE" sz="4800"/>
              <a:t>72</a:t>
            </a:r>
            <a:endParaRPr lang="en-GB" sz="4800"/>
          </a:p>
        </p:txBody>
      </p:sp>
      <p:sp>
        <p:nvSpPr>
          <p:cNvPr id="76" name="age 3 jean"/>
          <p:cNvSpPr txBox="1"/>
          <p:nvPr/>
        </p:nvSpPr>
        <p:spPr>
          <a:xfrm>
            <a:off x="5229234" y="1822428"/>
            <a:ext cx="803288" cy="830997"/>
          </a:xfrm>
          <a:prstGeom prst="rect">
            <a:avLst/>
          </a:prstGeom>
          <a:noFill/>
          <a:ln>
            <a:noFill/>
          </a:ln>
        </p:spPr>
        <p:txBody>
          <a:bodyPr wrap="square" rtlCol="0">
            <a:spAutoFit/>
          </a:bodyPr>
          <a:lstStyle/>
          <a:p>
            <a:r>
              <a:rPr lang="sv-SE" sz="4800"/>
              <a:t>57</a:t>
            </a:r>
            <a:endParaRPr lang="en-GB" sz="4800"/>
          </a:p>
        </p:txBody>
      </p:sp>
      <p:sp>
        <p:nvSpPr>
          <p:cNvPr id="74" name="age 2 Liz"/>
          <p:cNvSpPr txBox="1"/>
          <p:nvPr/>
        </p:nvSpPr>
        <p:spPr>
          <a:xfrm>
            <a:off x="3841740" y="2881305"/>
            <a:ext cx="803288" cy="830997"/>
          </a:xfrm>
          <a:prstGeom prst="rect">
            <a:avLst/>
          </a:prstGeom>
          <a:noFill/>
          <a:ln>
            <a:noFill/>
          </a:ln>
        </p:spPr>
        <p:txBody>
          <a:bodyPr wrap="square" rtlCol="0">
            <a:spAutoFit/>
          </a:bodyPr>
          <a:lstStyle/>
          <a:p>
            <a:r>
              <a:rPr lang="sv-SE" sz="4800"/>
              <a:t>36</a:t>
            </a:r>
            <a:endParaRPr lang="en-GB" sz="4800"/>
          </a:p>
        </p:txBody>
      </p:sp>
      <p:sp>
        <p:nvSpPr>
          <p:cNvPr id="72" name="age 1 pierre"/>
          <p:cNvSpPr txBox="1"/>
          <p:nvPr/>
        </p:nvSpPr>
        <p:spPr>
          <a:xfrm>
            <a:off x="2600298" y="4706955"/>
            <a:ext cx="474669" cy="830997"/>
          </a:xfrm>
          <a:prstGeom prst="rect">
            <a:avLst/>
          </a:prstGeom>
          <a:noFill/>
          <a:ln>
            <a:noFill/>
          </a:ln>
        </p:spPr>
        <p:txBody>
          <a:bodyPr wrap="square" rtlCol="0">
            <a:spAutoFit/>
          </a:bodyPr>
          <a:lstStyle/>
          <a:p>
            <a:r>
              <a:rPr lang="sv-SE" sz="4800"/>
              <a:t>1</a:t>
            </a:r>
            <a:endParaRPr lang="en-GB" sz="4800"/>
          </a:p>
        </p:txBody>
      </p:sp>
      <p:cxnSp>
        <p:nvCxnSpPr>
          <p:cNvPr id="63" name="streck 50"/>
          <p:cNvCxnSpPr/>
          <p:nvPr/>
        </p:nvCxnSpPr>
        <p:spPr>
          <a:xfrm flipV="1">
            <a:off x="1833525" y="2872801"/>
            <a:ext cx="7047009" cy="850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3082" name="old 5 sarah" descr="C:\Users\mattias\Desktop\mattias mappar\Blandade skrivna gapminder texter\teacher project\Lektioner\12. lex lektion\versioner efter 2010-08-20\bilder komprimerade\BUR_5_84.jpg" hidden="1"/>
          <p:cNvPicPr>
            <a:picLocks noChangeAspect="1" noChangeArrowheads="1"/>
          </p:cNvPicPr>
          <p:nvPr/>
        </p:nvPicPr>
        <p:blipFill>
          <a:blip r:embed="rId4" cstate="print"/>
          <a:srcRect l="9706" t="5168" r="3842"/>
          <a:stretch>
            <a:fillRect/>
          </a:stretch>
        </p:blipFill>
        <p:spPr bwMode="auto">
          <a:xfrm>
            <a:off x="7715537" y="1127760"/>
            <a:ext cx="1024602" cy="167640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3081" name="old 4 ann" descr="C:\Users\mattias\Desktop\mattias mappar\Blandade skrivna gapminder texter\teacher project\Lektioner\12. lex lektion\versioner efter 2010-08-20\bilder komprimerade\BUR_4_72.jpg" hidden="1"/>
          <p:cNvPicPr>
            <a:picLocks noChangeAspect="1" noChangeArrowheads="1"/>
          </p:cNvPicPr>
          <p:nvPr/>
        </p:nvPicPr>
        <p:blipFill>
          <a:blip r:embed="rId5" cstate="print"/>
          <a:srcRect l="2439" r="4710"/>
          <a:stretch>
            <a:fillRect/>
          </a:stretch>
        </p:blipFill>
        <p:spPr bwMode="auto">
          <a:xfrm>
            <a:off x="6286500" y="1805940"/>
            <a:ext cx="1005613" cy="161544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3080" name="old 3 jean" descr="C:\Users\mattias\Desktop\mattias mappar\Blandade skrivna gapminder texter\teacher project\Lektioner\12. lex lektion\versioner efter 2010-08-20\bilder komprimerade\BUR_3_57.jpg" hidden="1"/>
          <p:cNvPicPr>
            <a:picLocks noChangeAspect="1" noChangeArrowheads="1"/>
          </p:cNvPicPr>
          <p:nvPr/>
        </p:nvPicPr>
        <p:blipFill>
          <a:blip r:embed="rId6" cstate="print"/>
          <a:srcRect l="5928" t="2933" b="4691"/>
          <a:stretch>
            <a:fillRect/>
          </a:stretch>
        </p:blipFill>
        <p:spPr bwMode="auto">
          <a:xfrm>
            <a:off x="4815840" y="2590800"/>
            <a:ext cx="962465" cy="140970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3079" name="old 2 liz" descr="C:\Users\mattias\Desktop\mattias mappar\Blandade skrivna gapminder texter\teacher project\Lektioner\12. lex lektion\versioner efter 2010-08-20\bilder komprimerade\BUR_2_36.jpg" hidden="1"/>
          <p:cNvPicPr>
            <a:picLocks noChangeAspect="1" noChangeArrowheads="1"/>
          </p:cNvPicPr>
          <p:nvPr/>
        </p:nvPicPr>
        <p:blipFill>
          <a:blip r:embed="rId7" cstate="print"/>
          <a:srcRect l="8643" t="7745" b="5508"/>
          <a:stretch>
            <a:fillRect/>
          </a:stretch>
        </p:blipFill>
        <p:spPr bwMode="auto">
          <a:xfrm>
            <a:off x="3406140" y="3657600"/>
            <a:ext cx="1016852" cy="144018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3078" name="young 5 sarah" descr="C:\Users\mattias\Desktop\mattias mappar\Blandade skrivna gapminder texter\teacher project\Lektioner\12. lex lektion\versioner efter 2010-08-20\bilder komprimerade\BUR_5_0.jpg"/>
          <p:cNvPicPr>
            <a:picLocks noChangeAspect="1" noChangeArrowheads="1"/>
          </p:cNvPicPr>
          <p:nvPr/>
        </p:nvPicPr>
        <p:blipFill>
          <a:blip r:embed="rId8" cstate="print"/>
          <a:srcRect t="6710" b="27472"/>
          <a:stretch>
            <a:fillRect/>
          </a:stretch>
        </p:blipFill>
        <p:spPr bwMode="auto">
          <a:xfrm>
            <a:off x="7812000" y="5554801"/>
            <a:ext cx="907293" cy="892337"/>
          </a:xfrm>
          <a:prstGeom prst="rect">
            <a:avLst/>
          </a:prstGeom>
          <a:noFill/>
          <a:ln w="1905">
            <a:solidFill>
              <a:schemeClr val="accent1">
                <a:lumMod val="75000"/>
              </a:schemeClr>
            </a:solidFill>
          </a:ln>
        </p:spPr>
      </p:pic>
      <p:pic>
        <p:nvPicPr>
          <p:cNvPr id="3077" name="young 4 ann" descr="C:\Users\mattias\Desktop\mattias mappar\Blandade skrivna gapminder texter\teacher project\Lektioner\12. lex lektion\versioner efter 2010-08-20\bilder komprimerade\BUR_4_0.jpg"/>
          <p:cNvPicPr>
            <a:picLocks noChangeAspect="1" noChangeArrowheads="1"/>
          </p:cNvPicPr>
          <p:nvPr/>
        </p:nvPicPr>
        <p:blipFill>
          <a:blip r:embed="rId9" cstate="print"/>
          <a:srcRect t="2054" b="26600"/>
          <a:stretch>
            <a:fillRect/>
          </a:stretch>
        </p:blipFill>
        <p:spPr bwMode="auto">
          <a:xfrm>
            <a:off x="6372001" y="5554801"/>
            <a:ext cx="846153" cy="906701"/>
          </a:xfrm>
          <a:prstGeom prst="rect">
            <a:avLst/>
          </a:prstGeom>
          <a:noFill/>
          <a:ln w="1905">
            <a:solidFill>
              <a:schemeClr val="accent1">
                <a:lumMod val="75000"/>
              </a:schemeClr>
            </a:solidFill>
          </a:ln>
        </p:spPr>
      </p:pic>
      <p:pic>
        <p:nvPicPr>
          <p:cNvPr id="3076" name="young 3 jean" descr="C:\Users\mattias\Desktop\mattias mappar\Blandade skrivna gapminder texter\teacher project\Lektioner\12. lex lektion\versioner efter 2010-08-20\bilder komprimerade\BUR_3_0.jpg"/>
          <p:cNvPicPr>
            <a:picLocks noChangeAspect="1" noChangeArrowheads="1"/>
          </p:cNvPicPr>
          <p:nvPr/>
        </p:nvPicPr>
        <p:blipFill>
          <a:blip r:embed="rId10" cstate="print"/>
          <a:srcRect l="8763" t="5431" r="1316" b="28750"/>
          <a:stretch>
            <a:fillRect/>
          </a:stretch>
        </p:blipFill>
        <p:spPr bwMode="auto">
          <a:xfrm>
            <a:off x="4883150" y="5556250"/>
            <a:ext cx="825500" cy="901268"/>
          </a:xfrm>
          <a:prstGeom prst="rect">
            <a:avLst/>
          </a:prstGeom>
          <a:noFill/>
          <a:ln w="1905">
            <a:solidFill>
              <a:schemeClr val="accent1">
                <a:lumMod val="75000"/>
              </a:schemeClr>
            </a:solidFill>
          </a:ln>
        </p:spPr>
      </p:pic>
      <p:pic>
        <p:nvPicPr>
          <p:cNvPr id="66" name="young 2 liz" descr="C:\Users\mattias\Desktop\mattias mappar\Blandade skrivna gapminder texter\teacher project\Lektioner\12. lex lektion\versioner efter 2010-08-20\bilder komprimerade\BUR_2_0.jpg"/>
          <p:cNvPicPr>
            <a:picLocks noChangeAspect="1" noChangeArrowheads="1"/>
          </p:cNvPicPr>
          <p:nvPr/>
        </p:nvPicPr>
        <p:blipFill>
          <a:blip r:embed="rId11" cstate="print"/>
          <a:srcRect l="4306" t="9469" r="10770" b="31254"/>
          <a:stretch>
            <a:fillRect/>
          </a:stretch>
        </p:blipFill>
        <p:spPr bwMode="auto">
          <a:xfrm>
            <a:off x="3486151" y="5547601"/>
            <a:ext cx="864877" cy="900445"/>
          </a:xfrm>
          <a:prstGeom prst="rect">
            <a:avLst/>
          </a:prstGeom>
          <a:noFill/>
          <a:ln w="1905">
            <a:solidFill>
              <a:schemeClr val="accent1">
                <a:lumMod val="75000"/>
              </a:schemeClr>
            </a:solidFill>
          </a:ln>
        </p:spPr>
      </p:pic>
      <p:pic>
        <p:nvPicPr>
          <p:cNvPr id="3074" name="young 1 pierre" descr="C:\Users\mattias\Desktop\mattias mappar\Blandade skrivna gapminder texter\teacher project\Lektioner\12. lex lektion\versioner efter 2010-08-20\bilder komprimerade\BUR_1_0.jpg"/>
          <p:cNvPicPr>
            <a:picLocks noChangeAspect="1" noChangeArrowheads="1"/>
          </p:cNvPicPr>
          <p:nvPr/>
        </p:nvPicPr>
        <p:blipFill>
          <a:blip r:embed="rId12" cstate="print"/>
          <a:srcRect t="6418" r="3487" b="31013"/>
          <a:stretch>
            <a:fillRect/>
          </a:stretch>
        </p:blipFill>
        <p:spPr bwMode="auto">
          <a:xfrm>
            <a:off x="1980000" y="5547600"/>
            <a:ext cx="928300" cy="897650"/>
          </a:xfrm>
          <a:prstGeom prst="rect">
            <a:avLst/>
          </a:prstGeom>
          <a:noFill/>
          <a:ln w="1905">
            <a:solidFill>
              <a:schemeClr val="accent1">
                <a:lumMod val="75000"/>
              </a:schemeClr>
            </a:solidFill>
          </a:ln>
        </p:spPr>
      </p:pic>
      <p:sp>
        <p:nvSpPr>
          <p:cNvPr id="92" name="text this is"/>
          <p:cNvSpPr txBox="1"/>
          <p:nvPr/>
        </p:nvSpPr>
        <p:spPr>
          <a:xfrm>
            <a:off x="479425" y="580050"/>
            <a:ext cx="3733800" cy="1426920"/>
          </a:xfrm>
          <a:prstGeom prst="rect">
            <a:avLst/>
          </a:prstGeom>
          <a:solidFill>
            <a:schemeClr val="accent2">
              <a:lumMod val="20000"/>
              <a:lumOff val="80000"/>
            </a:schemeClr>
          </a:solidFill>
          <a:ln w="50800">
            <a:solidFill>
              <a:schemeClr val="accent2">
                <a:lumMod val="75000"/>
              </a:schemeClr>
            </a:solidFill>
          </a:ln>
          <a:effectLst>
            <a:outerShdw blurRad="165100" dist="38100" dir="8100000" sx="112000" sy="112000" algn="tr" rotWithShape="0">
              <a:schemeClr val="accent2">
                <a:lumMod val="50000"/>
                <a:alpha val="50000"/>
              </a:schemeClr>
            </a:outerShdw>
          </a:effectLst>
        </p:spPr>
        <p:txBody>
          <a:bodyPr wrap="square" lIns="36000" tIns="36000" rIns="36000" bIns="36000" rtlCol="0">
            <a:spAutoFit/>
          </a:bodyPr>
          <a:lstStyle/>
          <a:p>
            <a:pPr algn="ctr"/>
            <a:r>
              <a:rPr lang="sv-SE" sz="4400">
                <a:solidFill>
                  <a:schemeClr val="tx1">
                    <a:lumMod val="75000"/>
                    <a:lumOff val="25000"/>
                  </a:schemeClr>
                </a:solidFill>
              </a:rPr>
              <a:t>This is the Life Expectancy</a:t>
            </a:r>
            <a:endParaRPr lang="en-GB" sz="4400">
              <a:solidFill>
                <a:schemeClr val="tx1">
                  <a:lumMod val="75000"/>
                  <a:lumOff val="25000"/>
                </a:schemeClr>
              </a:solidFill>
            </a:endParaRPr>
          </a:p>
        </p:txBody>
      </p:sp>
      <p:sp>
        <p:nvSpPr>
          <p:cNvPr id="64" name="text 50 years"/>
          <p:cNvSpPr txBox="1"/>
          <p:nvPr/>
        </p:nvSpPr>
        <p:spPr>
          <a:xfrm>
            <a:off x="749571" y="2589201"/>
            <a:ext cx="1424007" cy="523220"/>
          </a:xfrm>
          <a:prstGeom prst="rect">
            <a:avLst/>
          </a:prstGeom>
          <a:solidFill>
            <a:schemeClr val="bg1"/>
          </a:solidFill>
          <a:ln>
            <a:solidFill>
              <a:schemeClr val="tx2">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t>50 </a:t>
            </a:r>
            <a:r>
              <a:rPr lang="sv-SE" sz="2800" err="1"/>
              <a:t>years</a:t>
            </a:r>
            <a:endParaRPr lang="en-GB" sz="2800"/>
          </a:p>
        </p:txBody>
      </p:sp>
      <p:sp>
        <p:nvSpPr>
          <p:cNvPr id="82" name="square equation"/>
          <p:cNvSpPr txBox="1"/>
          <p:nvPr/>
        </p:nvSpPr>
        <p:spPr>
          <a:xfrm>
            <a:off x="224270" y="177421"/>
            <a:ext cx="5026603" cy="2257499"/>
          </a:xfrm>
          <a:prstGeom prst="rect">
            <a:avLst/>
          </a:prstGeom>
          <a:solidFill>
            <a:schemeClr val="accent2">
              <a:lumMod val="20000"/>
              <a:lumOff val="80000"/>
            </a:schemeClr>
          </a:solidFill>
          <a:ln w="50800">
            <a:solidFill>
              <a:schemeClr val="accent2">
                <a:lumMod val="75000"/>
              </a:schemeClr>
            </a:solidFill>
          </a:ln>
          <a:effectLst>
            <a:outerShdw blurRad="165100" dist="38100" dir="8100000" sx="112000" sy="112000" algn="tr" rotWithShape="0">
              <a:schemeClr val="accent2">
                <a:lumMod val="50000"/>
                <a:alpha val="50000"/>
              </a:schemeClr>
            </a:outerShdw>
          </a:effectLst>
        </p:spPr>
        <p:txBody>
          <a:bodyPr wrap="square" lIns="36000" tIns="36000" rIns="36000" bIns="36000" rtlCol="0">
            <a:noAutofit/>
          </a:bodyPr>
          <a:lstStyle/>
          <a:p>
            <a:pPr algn="ctr"/>
            <a:endParaRPr lang="sv-SE" sz="4400">
              <a:solidFill>
                <a:schemeClr val="tx1">
                  <a:lumMod val="75000"/>
                  <a:lumOff val="25000"/>
                </a:schemeClr>
              </a:solidFill>
            </a:endParaRPr>
          </a:p>
          <a:p>
            <a:pPr algn="ctr"/>
            <a:endParaRPr lang="en-GB" sz="4400">
              <a:solidFill>
                <a:schemeClr val="tx1">
                  <a:lumMod val="75000"/>
                  <a:lumOff val="25000"/>
                </a:schemeClr>
              </a:solidFill>
            </a:endParaRPr>
          </a:p>
        </p:txBody>
      </p:sp>
      <p:sp>
        <p:nvSpPr>
          <p:cNvPr id="61" name="text calulate"/>
          <p:cNvSpPr txBox="1"/>
          <p:nvPr/>
        </p:nvSpPr>
        <p:spPr>
          <a:xfrm>
            <a:off x="279068" y="261888"/>
            <a:ext cx="4893433" cy="749812"/>
          </a:xfrm>
          <a:prstGeom prst="rect">
            <a:avLst/>
          </a:prstGeom>
          <a:noFill/>
          <a:ln w="50800">
            <a:noFill/>
          </a:ln>
          <a:effectLst/>
        </p:spPr>
        <p:txBody>
          <a:bodyPr wrap="square" lIns="36000" tIns="36000" rIns="36000" bIns="36000" rtlCol="0">
            <a:spAutoFit/>
          </a:bodyPr>
          <a:lstStyle/>
          <a:p>
            <a:pPr algn="ctr"/>
            <a:r>
              <a:rPr lang="sv-SE" sz="4400">
                <a:solidFill>
                  <a:schemeClr val="tx1">
                    <a:lumMod val="95000"/>
                    <a:lumOff val="5000"/>
                  </a:schemeClr>
                </a:solidFill>
              </a:rPr>
              <a:t>Calculate the mean…</a:t>
            </a:r>
            <a:endParaRPr lang="en-GB" sz="4400">
              <a:solidFill>
                <a:schemeClr val="tx1">
                  <a:lumMod val="95000"/>
                  <a:lumOff val="5000"/>
                </a:schemeClr>
              </a:solidFill>
            </a:endParaRPr>
          </a:p>
        </p:txBody>
      </p:sp>
      <p:grpSp>
        <p:nvGrpSpPr>
          <p:cNvPr id="84" name="equation"/>
          <p:cNvGrpSpPr/>
          <p:nvPr/>
        </p:nvGrpSpPr>
        <p:grpSpPr>
          <a:xfrm>
            <a:off x="216189" y="1089442"/>
            <a:ext cx="3898611" cy="1365365"/>
            <a:chOff x="3518190" y="4456097"/>
            <a:chExt cx="3952874" cy="1365365"/>
          </a:xfrm>
        </p:grpSpPr>
        <p:sp>
          <p:nvSpPr>
            <p:cNvPr id="85" name="textruta 84"/>
            <p:cNvSpPr txBox="1"/>
            <p:nvPr/>
          </p:nvSpPr>
          <p:spPr>
            <a:xfrm>
              <a:off x="3518190" y="4456097"/>
              <a:ext cx="3952874" cy="1365365"/>
            </a:xfrm>
            <a:prstGeom prst="rect">
              <a:avLst/>
            </a:prstGeom>
            <a:noFill/>
          </p:spPr>
          <p:txBody>
            <a:bodyPr wrap="square" lIns="36000" tIns="36000" rIns="36000" bIns="36000" rtlCol="0">
              <a:spAutoFit/>
            </a:bodyPr>
            <a:lstStyle/>
            <a:p>
              <a:pPr algn="ctr"/>
              <a:r>
                <a:rPr lang="sv-SE" sz="4200"/>
                <a:t>1+36+57+72+84</a:t>
              </a:r>
            </a:p>
            <a:p>
              <a:pPr algn="ctr"/>
              <a:r>
                <a:rPr lang="sv-SE" sz="4200"/>
                <a:t>5</a:t>
              </a:r>
            </a:p>
          </p:txBody>
        </p:sp>
        <p:cxnSp>
          <p:nvCxnSpPr>
            <p:cNvPr id="87" name="Rak 86"/>
            <p:cNvCxnSpPr/>
            <p:nvPr/>
          </p:nvCxnSpPr>
          <p:spPr>
            <a:xfrm>
              <a:off x="3743325" y="5105400"/>
              <a:ext cx="3686175" cy="0"/>
            </a:xfrm>
            <a:prstGeom prst="line">
              <a:avLst/>
            </a:prstGeom>
            <a:ln w="635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89" name="equation 50"/>
          <p:cNvSpPr txBox="1"/>
          <p:nvPr/>
        </p:nvSpPr>
        <p:spPr>
          <a:xfrm>
            <a:off x="4020285" y="1293027"/>
            <a:ext cx="1265128" cy="830997"/>
          </a:xfrm>
          <a:prstGeom prst="rect">
            <a:avLst/>
          </a:prstGeom>
          <a:noFill/>
        </p:spPr>
        <p:txBody>
          <a:bodyPr wrap="square" rtlCol="0">
            <a:spAutoFit/>
          </a:bodyPr>
          <a:lstStyle/>
          <a:p>
            <a:r>
              <a:rPr lang="sv-SE" sz="4800"/>
              <a:t>= 50</a:t>
            </a:r>
            <a:endParaRPr lang="en-GB" sz="4800"/>
          </a:p>
        </p:txBody>
      </p:sp>
      <p:grpSp>
        <p:nvGrpSpPr>
          <p:cNvPr id="107" name="Group old"/>
          <p:cNvGrpSpPr/>
          <p:nvPr/>
        </p:nvGrpSpPr>
        <p:grpSpPr>
          <a:xfrm>
            <a:off x="3406140" y="1127760"/>
            <a:ext cx="5333999" cy="3970020"/>
            <a:chOff x="3406140" y="1127760"/>
            <a:chExt cx="5333999" cy="3970020"/>
          </a:xfrm>
        </p:grpSpPr>
        <p:pic>
          <p:nvPicPr>
            <p:cNvPr id="108" name="old 5 sarah" descr="C:\Users\mattias\Desktop\mattias mappar\Blandade skrivna gapminder texter\teacher project\Lektioner\12. lex lektion\versioner efter 2010-08-20\bilder komprimerade\BUR_5_84.jpg"/>
            <p:cNvPicPr>
              <a:picLocks noChangeAspect="1" noChangeArrowheads="1"/>
            </p:cNvPicPr>
            <p:nvPr/>
          </p:nvPicPr>
          <p:blipFill>
            <a:blip r:embed="rId4" cstate="print"/>
            <a:srcRect l="9706" t="5168" r="3842"/>
            <a:stretch>
              <a:fillRect/>
            </a:stretch>
          </p:blipFill>
          <p:spPr bwMode="auto">
            <a:xfrm>
              <a:off x="7715537" y="1127760"/>
              <a:ext cx="1024602" cy="167640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109" name="old 4 ann" descr="C:\Users\mattias\Desktop\mattias mappar\Blandade skrivna gapminder texter\teacher project\Lektioner\12. lex lektion\versioner efter 2010-08-20\bilder komprimerade\BUR_4_72.jpg"/>
            <p:cNvPicPr>
              <a:picLocks noChangeAspect="1" noChangeArrowheads="1"/>
            </p:cNvPicPr>
            <p:nvPr/>
          </p:nvPicPr>
          <p:blipFill>
            <a:blip r:embed="rId5" cstate="print"/>
            <a:srcRect l="2439" r="4710"/>
            <a:stretch>
              <a:fillRect/>
            </a:stretch>
          </p:blipFill>
          <p:spPr bwMode="auto">
            <a:xfrm>
              <a:off x="6286500" y="1805940"/>
              <a:ext cx="1005613" cy="161544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110" name="old 3 jean" descr="C:\Users\mattias\Desktop\mattias mappar\Blandade skrivna gapminder texter\teacher project\Lektioner\12. lex lektion\versioner efter 2010-08-20\bilder komprimerade\BUR_3_57.jpg"/>
            <p:cNvPicPr>
              <a:picLocks noChangeAspect="1" noChangeArrowheads="1"/>
            </p:cNvPicPr>
            <p:nvPr/>
          </p:nvPicPr>
          <p:blipFill>
            <a:blip r:embed="rId6" cstate="print"/>
            <a:srcRect l="5928" t="2933" b="4691"/>
            <a:stretch>
              <a:fillRect/>
            </a:stretch>
          </p:blipFill>
          <p:spPr bwMode="auto">
            <a:xfrm>
              <a:off x="4815840" y="2590800"/>
              <a:ext cx="962465" cy="140970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111" name="old 2 liz" descr="C:\Users\mattias\Desktop\mattias mappar\Blandade skrivna gapminder texter\teacher project\Lektioner\12. lex lektion\versioner efter 2010-08-20\bilder komprimerade\BUR_2_36.jpg"/>
            <p:cNvPicPr>
              <a:picLocks noChangeAspect="1" noChangeArrowheads="1"/>
            </p:cNvPicPr>
            <p:nvPr/>
          </p:nvPicPr>
          <p:blipFill>
            <a:blip r:embed="rId7" cstate="print"/>
            <a:srcRect l="8643" t="7745" b="5508"/>
            <a:stretch>
              <a:fillRect/>
            </a:stretch>
          </p:blipFill>
          <p:spPr bwMode="auto">
            <a:xfrm>
              <a:off x="3406140" y="3657600"/>
              <a:ext cx="1016852" cy="1440180"/>
            </a:xfrm>
            <a:prstGeom prst="rect">
              <a:avLst/>
            </a:prstGeom>
            <a:noFill/>
            <a:ln w="3175">
              <a:solidFill>
                <a:schemeClr val="tx1"/>
              </a:solidFill>
            </a:ln>
            <a:effectLst>
              <a:outerShdw blurRad="165100" dist="38100" dir="8100000" sx="112000" sy="112000" algn="tr"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right)">
                                      <p:cBhvr>
                                        <p:cTn id="19" dur="500"/>
                                        <p:tgtEl>
                                          <p:spTgt spid="6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4"/>
                                        </p:tgtEl>
                                        <p:attrNameLst>
                                          <p:attrName>style.visibility</p:attrName>
                                        </p:attrNameLst>
                                      </p:cBhvr>
                                      <p:to>
                                        <p:strVal val="hidden"/>
                                      </p:to>
                                    </p:set>
                                  </p:childTnLst>
                                </p:cTn>
                              </p:par>
                              <p:par>
                                <p:cTn id="27" presetID="1" presetClass="exit" presetSubtype="0" fill="hold" grpId="2" nodeType="withEffect">
                                  <p:stCondLst>
                                    <p:cond delay="0"/>
                                  </p:stCondLst>
                                  <p:childTnLst>
                                    <p:set>
                                      <p:cBhvr>
                                        <p:cTn id="28" dur="1" fill="hold">
                                          <p:stCondLst>
                                            <p:cond delay="0"/>
                                          </p:stCondLst>
                                        </p:cTn>
                                        <p:tgtEl>
                                          <p:spTgt spid="8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9"/>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61"/>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9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9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80"/>
                                        </p:tgtEl>
                                      </p:cBhvr>
                                    </p:animEffect>
                                    <p:set>
                                      <p:cBhvr>
                                        <p:cTn id="44" dur="1" fill="hold">
                                          <p:stCondLst>
                                            <p:cond delay="499"/>
                                          </p:stCondLst>
                                        </p:cTn>
                                        <p:tgtEl>
                                          <p:spTgt spid="80"/>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77"/>
                                        </p:tgtEl>
                                      </p:cBhvr>
                                    </p:animEffect>
                                    <p:set>
                                      <p:cBhvr>
                                        <p:cTn id="47" dur="1" fill="hold">
                                          <p:stCondLst>
                                            <p:cond delay="499"/>
                                          </p:stCondLst>
                                        </p:cTn>
                                        <p:tgtEl>
                                          <p:spTgt spid="77"/>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75"/>
                                        </p:tgtEl>
                                      </p:cBhvr>
                                    </p:animEffect>
                                    <p:set>
                                      <p:cBhvr>
                                        <p:cTn id="50" dur="1" fill="hold">
                                          <p:stCondLst>
                                            <p:cond delay="499"/>
                                          </p:stCondLst>
                                        </p:cTn>
                                        <p:tgtEl>
                                          <p:spTgt spid="75"/>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73"/>
                                        </p:tgtEl>
                                      </p:cBhvr>
                                    </p:animEffect>
                                    <p:set>
                                      <p:cBhvr>
                                        <p:cTn id="53" dur="1" fill="hold">
                                          <p:stCondLst>
                                            <p:cond delay="499"/>
                                          </p:stCondLst>
                                        </p:cTn>
                                        <p:tgtEl>
                                          <p:spTgt spid="73"/>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69"/>
                                        </p:tgtEl>
                                      </p:cBhvr>
                                    </p:animEffect>
                                    <p:set>
                                      <p:cBhvr>
                                        <p:cTn id="56" dur="1" fill="hold">
                                          <p:stCondLst>
                                            <p:cond delay="499"/>
                                          </p:stCondLst>
                                        </p:cTn>
                                        <p:tgtEl>
                                          <p:spTgt spid="69"/>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3079"/>
                                        </p:tgtEl>
                                      </p:cBhvr>
                                    </p:animEffect>
                                    <p:set>
                                      <p:cBhvr>
                                        <p:cTn id="59" dur="1" fill="hold">
                                          <p:stCondLst>
                                            <p:cond delay="499"/>
                                          </p:stCondLst>
                                        </p:cTn>
                                        <p:tgtEl>
                                          <p:spTgt spid="3079"/>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3080"/>
                                        </p:tgtEl>
                                      </p:cBhvr>
                                    </p:animEffect>
                                    <p:set>
                                      <p:cBhvr>
                                        <p:cTn id="62" dur="1" fill="hold">
                                          <p:stCondLst>
                                            <p:cond delay="499"/>
                                          </p:stCondLst>
                                        </p:cTn>
                                        <p:tgtEl>
                                          <p:spTgt spid="3080"/>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3081"/>
                                        </p:tgtEl>
                                      </p:cBhvr>
                                    </p:animEffect>
                                    <p:set>
                                      <p:cBhvr>
                                        <p:cTn id="65" dur="1" fill="hold">
                                          <p:stCondLst>
                                            <p:cond delay="499"/>
                                          </p:stCondLst>
                                        </p:cTn>
                                        <p:tgtEl>
                                          <p:spTgt spid="3081"/>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3082"/>
                                        </p:tgtEl>
                                      </p:cBhvr>
                                    </p:animEffect>
                                    <p:set>
                                      <p:cBhvr>
                                        <p:cTn id="68" dur="1" fill="hold">
                                          <p:stCondLst>
                                            <p:cond delay="499"/>
                                          </p:stCondLst>
                                        </p:cTn>
                                        <p:tgtEl>
                                          <p:spTgt spid="3082"/>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3074"/>
                                        </p:tgtEl>
                                      </p:cBhvr>
                                    </p:animEffect>
                                    <p:set>
                                      <p:cBhvr>
                                        <p:cTn id="71" dur="1" fill="hold">
                                          <p:stCondLst>
                                            <p:cond delay="499"/>
                                          </p:stCondLst>
                                        </p:cTn>
                                        <p:tgtEl>
                                          <p:spTgt spid="3074"/>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66"/>
                                        </p:tgtEl>
                                      </p:cBhvr>
                                    </p:animEffect>
                                    <p:set>
                                      <p:cBhvr>
                                        <p:cTn id="74" dur="1" fill="hold">
                                          <p:stCondLst>
                                            <p:cond delay="499"/>
                                          </p:stCondLst>
                                        </p:cTn>
                                        <p:tgtEl>
                                          <p:spTgt spid="66"/>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3076"/>
                                        </p:tgtEl>
                                      </p:cBhvr>
                                    </p:animEffect>
                                    <p:set>
                                      <p:cBhvr>
                                        <p:cTn id="77" dur="1" fill="hold">
                                          <p:stCondLst>
                                            <p:cond delay="499"/>
                                          </p:stCondLst>
                                        </p:cTn>
                                        <p:tgtEl>
                                          <p:spTgt spid="3076"/>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3077"/>
                                        </p:tgtEl>
                                      </p:cBhvr>
                                    </p:animEffect>
                                    <p:set>
                                      <p:cBhvr>
                                        <p:cTn id="80" dur="1" fill="hold">
                                          <p:stCondLst>
                                            <p:cond delay="499"/>
                                          </p:stCondLst>
                                        </p:cTn>
                                        <p:tgtEl>
                                          <p:spTgt spid="3077"/>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3078"/>
                                        </p:tgtEl>
                                      </p:cBhvr>
                                    </p:animEffect>
                                    <p:set>
                                      <p:cBhvr>
                                        <p:cTn id="83" dur="1" fill="hold">
                                          <p:stCondLst>
                                            <p:cond delay="499"/>
                                          </p:stCondLst>
                                        </p:cTn>
                                        <p:tgtEl>
                                          <p:spTgt spid="3078"/>
                                        </p:tgtEl>
                                        <p:attrNameLst>
                                          <p:attrName>style.visibility</p:attrName>
                                        </p:attrNameLst>
                                      </p:cBhvr>
                                      <p:to>
                                        <p:strVal val="hidden"/>
                                      </p:to>
                                    </p:set>
                                  </p:childTnLst>
                                </p:cTn>
                              </p:par>
                              <p:par>
                                <p:cTn id="84" presetID="10" presetClass="exit" presetSubtype="0" fill="hold" grpId="0" nodeType="withEffect">
                                  <p:stCondLst>
                                    <p:cond delay="0"/>
                                  </p:stCondLst>
                                  <p:childTnLst>
                                    <p:animEffect transition="out" filter="fade">
                                      <p:cBhvr>
                                        <p:cTn id="85" dur="500"/>
                                        <p:tgtEl>
                                          <p:spTgt spid="51"/>
                                        </p:tgtEl>
                                      </p:cBhvr>
                                    </p:animEffect>
                                    <p:set>
                                      <p:cBhvr>
                                        <p:cTn id="86" dur="1" fill="hold">
                                          <p:stCondLst>
                                            <p:cond delay="499"/>
                                          </p:stCondLst>
                                        </p:cTn>
                                        <p:tgtEl>
                                          <p:spTgt spid="51"/>
                                        </p:tgtEl>
                                        <p:attrNameLst>
                                          <p:attrName>style.visibility</p:attrName>
                                        </p:attrNameLst>
                                      </p:cBhvr>
                                      <p:to>
                                        <p:strVal val="hidden"/>
                                      </p:to>
                                    </p:set>
                                  </p:childTnLst>
                                </p:cTn>
                              </p:par>
                              <p:par>
                                <p:cTn id="87" presetID="10" presetClass="exit" presetSubtype="0" fill="hold" grpId="0" nodeType="withEffect">
                                  <p:stCondLst>
                                    <p:cond delay="0"/>
                                  </p:stCondLst>
                                  <p:childTnLst>
                                    <p:animEffect transition="out" filter="fade">
                                      <p:cBhvr>
                                        <p:cTn id="88" dur="500"/>
                                        <p:tgtEl>
                                          <p:spTgt spid="56"/>
                                        </p:tgtEl>
                                      </p:cBhvr>
                                    </p:animEffect>
                                    <p:set>
                                      <p:cBhvr>
                                        <p:cTn id="89" dur="1" fill="hold">
                                          <p:stCondLst>
                                            <p:cond delay="499"/>
                                          </p:stCondLst>
                                        </p:cTn>
                                        <p:tgtEl>
                                          <p:spTgt spid="56"/>
                                        </p:tgtEl>
                                        <p:attrNameLst>
                                          <p:attrName>style.visibility</p:attrName>
                                        </p:attrNameLst>
                                      </p:cBhvr>
                                      <p:to>
                                        <p:strVal val="hidden"/>
                                      </p:to>
                                    </p:set>
                                  </p:childTnLst>
                                </p:cTn>
                              </p:par>
                              <p:par>
                                <p:cTn id="90" presetID="10" presetClass="exit" presetSubtype="0" fill="hold" grpId="0" nodeType="withEffect">
                                  <p:stCondLst>
                                    <p:cond delay="0"/>
                                  </p:stCondLst>
                                  <p:childTnLst>
                                    <p:animEffect transition="out" filter="fade">
                                      <p:cBhvr>
                                        <p:cTn id="91" dur="500"/>
                                        <p:tgtEl>
                                          <p:spTgt spid="53"/>
                                        </p:tgtEl>
                                      </p:cBhvr>
                                    </p:animEffect>
                                    <p:set>
                                      <p:cBhvr>
                                        <p:cTn id="92" dur="1" fill="hold">
                                          <p:stCondLst>
                                            <p:cond delay="499"/>
                                          </p:stCondLst>
                                        </p:cTn>
                                        <p:tgtEl>
                                          <p:spTgt spid="53"/>
                                        </p:tgtEl>
                                        <p:attrNameLst>
                                          <p:attrName>style.visibility</p:attrName>
                                        </p:attrNameLst>
                                      </p:cBhvr>
                                      <p:to>
                                        <p:strVal val="hidden"/>
                                      </p:to>
                                    </p:set>
                                  </p:childTnLst>
                                </p:cTn>
                              </p:par>
                              <p:par>
                                <p:cTn id="93" presetID="10" presetClass="exit" presetSubtype="0" fill="hold" grpId="0" nodeType="withEffect">
                                  <p:stCondLst>
                                    <p:cond delay="0"/>
                                  </p:stCondLst>
                                  <p:childTnLst>
                                    <p:animEffect transition="out" filter="fade">
                                      <p:cBhvr>
                                        <p:cTn id="94" dur="500"/>
                                        <p:tgtEl>
                                          <p:spTgt spid="57"/>
                                        </p:tgtEl>
                                      </p:cBhvr>
                                    </p:animEffect>
                                    <p:set>
                                      <p:cBhvr>
                                        <p:cTn id="95" dur="1" fill="hold">
                                          <p:stCondLst>
                                            <p:cond delay="499"/>
                                          </p:stCondLst>
                                        </p:cTn>
                                        <p:tgtEl>
                                          <p:spTgt spid="57"/>
                                        </p:tgtEl>
                                        <p:attrNameLst>
                                          <p:attrName>style.visibility</p:attrName>
                                        </p:attrNameLst>
                                      </p:cBhvr>
                                      <p:to>
                                        <p:strVal val="hidden"/>
                                      </p:to>
                                    </p:set>
                                  </p:childTnLst>
                                </p:cTn>
                              </p:par>
                              <p:par>
                                <p:cTn id="96" presetID="10" presetClass="exit" presetSubtype="0" fill="hold" grpId="0" nodeType="withEffect">
                                  <p:stCondLst>
                                    <p:cond delay="0"/>
                                  </p:stCondLst>
                                  <p:childTnLst>
                                    <p:animEffect transition="out" filter="fade">
                                      <p:cBhvr>
                                        <p:cTn id="97" dur="500"/>
                                        <p:tgtEl>
                                          <p:spTgt spid="54"/>
                                        </p:tgtEl>
                                      </p:cBhvr>
                                    </p:animEffect>
                                    <p:set>
                                      <p:cBhvr>
                                        <p:cTn id="98" dur="1" fill="hold">
                                          <p:stCondLst>
                                            <p:cond delay="499"/>
                                          </p:stCondLst>
                                        </p:cTn>
                                        <p:tgtEl>
                                          <p:spTgt spid="54"/>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107"/>
                                        </p:tgtEl>
                                      </p:cBhvr>
                                    </p:animEffect>
                                    <p:set>
                                      <p:cBhvr>
                                        <p:cTn id="101" dur="1" fill="hold">
                                          <p:stCondLst>
                                            <p:cond delay="499"/>
                                          </p:stCondLst>
                                        </p:cTn>
                                        <p:tgtEl>
                                          <p:spTgt spid="1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53" grpId="0"/>
      <p:bldP spid="56" grpId="0"/>
      <p:bldP spid="51" grpId="0"/>
      <p:bldP spid="92" grpId="0" animBg="1"/>
      <p:bldP spid="92" grpId="1" animBg="1"/>
      <p:bldP spid="64" grpId="0" animBg="1"/>
      <p:bldP spid="82" grpId="1" animBg="1"/>
      <p:bldP spid="82" grpId="2" animBg="1"/>
      <p:bldP spid="61" grpId="0"/>
      <p:bldP spid="61" grpId="1"/>
      <p:bldP spid="89" grpId="0"/>
      <p:bldP spid="8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Gap graph"/>
          <p:cNvPicPr>
            <a:picLocks noChangeAspect="1" noChangeArrowheads="1"/>
          </p:cNvPicPr>
          <p:nvPr/>
        </p:nvPicPr>
        <p:blipFill>
          <a:blip r:embed="rId3" cstate="print"/>
          <a:srcRect l="3571" t="18856" r="63393" b="14286"/>
          <a:stretch>
            <a:fillRect/>
          </a:stretch>
        </p:blipFill>
        <p:spPr bwMode="auto">
          <a:xfrm>
            <a:off x="993726" y="185187"/>
            <a:ext cx="7880434" cy="5980663"/>
          </a:xfrm>
          <a:prstGeom prst="rect">
            <a:avLst/>
          </a:prstGeom>
          <a:noFill/>
          <a:ln w="9525">
            <a:solidFill>
              <a:schemeClr val="tx2"/>
            </a:solidFill>
            <a:miter lim="800000"/>
            <a:headEnd/>
            <a:tailEnd/>
          </a:ln>
        </p:spPr>
      </p:pic>
      <p:sp>
        <p:nvSpPr>
          <p:cNvPr id="71" name="Övre döljande ruta"/>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Höger döljande ruta"/>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Vänstra döljande ruta"/>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Nedre döljande ruta"/>
          <p:cNvSpPr/>
          <p:nvPr/>
        </p:nvSpPr>
        <p:spPr>
          <a:xfrm>
            <a:off x="1" y="5473728"/>
            <a:ext cx="9144000" cy="1384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X-axeln etiketter"/>
          <p:cNvGrpSpPr/>
          <p:nvPr/>
        </p:nvGrpSpPr>
        <p:grpSpPr>
          <a:xfrm>
            <a:off x="1541421" y="5581075"/>
            <a:ext cx="6499314" cy="584775"/>
            <a:chOff x="1541419" y="5581075"/>
            <a:chExt cx="6499314" cy="584775"/>
          </a:xfrm>
        </p:grpSpPr>
        <p:sp>
          <p:nvSpPr>
            <p:cNvPr id="45" name="x etikett 20 000"/>
            <p:cNvSpPr txBox="1"/>
            <p:nvPr/>
          </p:nvSpPr>
          <p:spPr>
            <a:xfrm>
              <a:off x="6397648" y="5581075"/>
              <a:ext cx="1643085" cy="584775"/>
            </a:xfrm>
            <a:prstGeom prst="rect">
              <a:avLst/>
            </a:prstGeom>
            <a:noFill/>
          </p:spPr>
          <p:txBody>
            <a:bodyPr wrap="square" rtlCol="0">
              <a:spAutoFit/>
            </a:bodyPr>
            <a:lstStyle/>
            <a:p>
              <a:r>
                <a:rPr lang="sv-SE" sz="3200"/>
                <a:t>20 000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44" name="x etikett 2000"/>
            <p:cNvSpPr txBox="1"/>
            <p:nvPr/>
          </p:nvSpPr>
          <p:spPr>
            <a:xfrm>
              <a:off x="4024303" y="5581075"/>
              <a:ext cx="1460521" cy="584775"/>
            </a:xfrm>
            <a:prstGeom prst="rect">
              <a:avLst/>
            </a:prstGeom>
            <a:noFill/>
          </p:spPr>
          <p:txBody>
            <a:bodyPr wrap="square" rtlCol="0">
              <a:spAutoFit/>
            </a:bodyPr>
            <a:lstStyle/>
            <a:p>
              <a:r>
                <a:rPr lang="sv-SE" sz="3200"/>
                <a:t>2000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43" name="x etikett 200"/>
            <p:cNvSpPr txBox="1"/>
            <p:nvPr/>
          </p:nvSpPr>
          <p:spPr>
            <a:xfrm>
              <a:off x="1541419" y="5581075"/>
              <a:ext cx="1131903" cy="584775"/>
            </a:xfrm>
            <a:prstGeom prst="rect">
              <a:avLst/>
            </a:prstGeom>
            <a:noFill/>
          </p:spPr>
          <p:txBody>
            <a:bodyPr wrap="square" rtlCol="0">
              <a:spAutoFit/>
            </a:bodyPr>
            <a:lstStyle/>
            <a:p>
              <a:r>
                <a:rPr lang="sv-SE" sz="3200"/>
                <a:t>200 </a:t>
              </a:r>
              <a:r>
                <a:rPr lang="sv-SE" sz="2400">
                  <a:latin typeface="Arial" pitchFamily="34" charset="0"/>
                  <a:cs typeface="Arial" pitchFamily="34" charset="0"/>
                </a:rPr>
                <a:t>$</a:t>
              </a:r>
              <a:endParaRPr lang="en-GB" sz="2400">
                <a:latin typeface="Arial" pitchFamily="34" charset="0"/>
                <a:cs typeface="Arial" pitchFamily="34" charset="0"/>
              </a:endParaRPr>
            </a:p>
          </p:txBody>
        </p:sp>
      </p:grpSp>
      <p:grpSp>
        <p:nvGrpSpPr>
          <p:cNvPr id="3" name="x taggar"/>
          <p:cNvGrpSpPr/>
          <p:nvPr/>
        </p:nvGrpSpPr>
        <p:grpSpPr>
          <a:xfrm>
            <a:off x="1952227" y="5473728"/>
            <a:ext cx="5158800" cy="146054"/>
            <a:chOff x="1952227" y="5473728"/>
            <a:chExt cx="5158800" cy="146054"/>
          </a:xfrm>
        </p:grpSpPr>
        <p:cxnSp>
          <p:nvCxnSpPr>
            <p:cNvPr id="75" name="x tag 20 000"/>
            <p:cNvCxnSpPr/>
            <p:nvPr/>
          </p:nvCxnSpPr>
          <p:spPr>
            <a:xfrm rot="5400000">
              <a:off x="70380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4" name="x tag 2000"/>
            <p:cNvCxnSpPr/>
            <p:nvPr/>
          </p:nvCxnSpPr>
          <p:spPr>
            <a:xfrm rot="5400000">
              <a:off x="44568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x tag 200"/>
            <p:cNvCxnSpPr/>
            <p:nvPr/>
          </p:nvCxnSpPr>
          <p:spPr>
            <a:xfrm rot="5400000">
              <a:off x="18792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8" name="X axel text"/>
          <p:cNvSpPr txBox="1"/>
          <p:nvPr/>
        </p:nvSpPr>
        <p:spPr>
          <a:xfrm>
            <a:off x="1804887" y="6165850"/>
            <a:ext cx="7339113" cy="646331"/>
          </a:xfrm>
          <a:prstGeom prst="rect">
            <a:avLst/>
          </a:prstGeom>
          <a:noFill/>
        </p:spPr>
        <p:txBody>
          <a:bodyPr wrap="square" rtlCol="0">
            <a:spAutoFit/>
          </a:bodyPr>
          <a:lstStyle/>
          <a:p>
            <a:r>
              <a:rPr lang="sv-SE" sz="3600" b="1" err="1"/>
              <a:t>Income</a:t>
            </a:r>
            <a:r>
              <a:rPr lang="sv-SE" sz="3600" b="1"/>
              <a:t> per person </a:t>
            </a:r>
            <a:r>
              <a:rPr lang="sv-SE" sz="2200"/>
              <a:t>(</a:t>
            </a:r>
            <a:r>
              <a:rPr lang="sv-SE" sz="2200" err="1"/>
              <a:t>comparable</a:t>
            </a:r>
            <a:r>
              <a:rPr lang="sv-SE" sz="2200"/>
              <a:t> dollars per </a:t>
            </a:r>
            <a:r>
              <a:rPr lang="sv-SE" sz="2200" err="1"/>
              <a:t>year</a:t>
            </a:r>
            <a:r>
              <a:rPr lang="sv-SE" sz="2200"/>
              <a:t>)</a:t>
            </a:r>
            <a:endParaRPr lang="en-GB" sz="2200"/>
          </a:p>
        </p:txBody>
      </p:sp>
      <p:grpSp>
        <p:nvGrpSpPr>
          <p:cNvPr id="4"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5"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50" name="Y axel text"/>
          <p:cNvSpPr txBox="1"/>
          <p:nvPr/>
        </p:nvSpPr>
        <p:spPr>
          <a:xfrm>
            <a:off x="107950" y="836577"/>
            <a:ext cx="738664" cy="3906890"/>
          </a:xfrm>
          <a:prstGeom prst="rect">
            <a:avLst/>
          </a:prstGeom>
          <a:noFill/>
        </p:spPr>
        <p:txBody>
          <a:bodyPr vert="vert270" wrap="square" rtlCol="0">
            <a:spAutoFit/>
          </a:bodyPr>
          <a:lstStyle/>
          <a:p>
            <a:r>
              <a:rPr lang="sv-SE" sz="3600" b="1"/>
              <a:t>Life </a:t>
            </a:r>
            <a:r>
              <a:rPr lang="sv-SE" sz="3600" b="1" err="1"/>
              <a:t>expectancy</a:t>
            </a:r>
            <a:r>
              <a:rPr lang="sv-SE" sz="3600" b="1"/>
              <a:t> </a:t>
            </a:r>
            <a:r>
              <a:rPr lang="sv-SE" sz="2200"/>
              <a:t>(</a:t>
            </a:r>
            <a:r>
              <a:rPr lang="sv-SE" sz="2200" err="1"/>
              <a:t>years</a:t>
            </a:r>
            <a:r>
              <a:rPr lang="sv-SE" sz="2200"/>
              <a:t>)</a:t>
            </a:r>
            <a:endParaRPr lang="en-GB" sz="2200"/>
          </a:p>
        </p:txBody>
      </p:sp>
      <p:grpSp>
        <p:nvGrpSpPr>
          <p:cNvPr id="82" name="Grupp 81"/>
          <p:cNvGrpSpPr/>
          <p:nvPr/>
        </p:nvGrpSpPr>
        <p:grpSpPr>
          <a:xfrm>
            <a:off x="1870038" y="398421"/>
            <a:ext cx="7010498" cy="5139531"/>
            <a:chOff x="1870038" y="398421"/>
            <a:chExt cx="7010498" cy="5139531"/>
          </a:xfrm>
        </p:grpSpPr>
        <p:sp>
          <p:nvSpPr>
            <p:cNvPr id="60" name="stapel 5 sarah"/>
            <p:cNvSpPr/>
            <p:nvPr/>
          </p:nvSpPr>
          <p:spPr>
            <a:xfrm>
              <a:off x="7639091" y="1055655"/>
              <a:ext cx="1152000" cy="441634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stapel 4 ann"/>
            <p:cNvSpPr/>
            <p:nvPr/>
          </p:nvSpPr>
          <p:spPr>
            <a:xfrm>
              <a:off x="6215085" y="1712889"/>
              <a:ext cx="1152000" cy="375911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stapel 3 jean"/>
            <p:cNvSpPr/>
            <p:nvPr/>
          </p:nvSpPr>
          <p:spPr>
            <a:xfrm>
              <a:off x="4718052" y="2479662"/>
              <a:ext cx="1152000" cy="29923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stapel 2 liz"/>
            <p:cNvSpPr/>
            <p:nvPr/>
          </p:nvSpPr>
          <p:spPr>
            <a:xfrm>
              <a:off x="3330558" y="3538539"/>
              <a:ext cx="1152000" cy="193346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stapel 1 pierre"/>
            <p:cNvSpPr/>
            <p:nvPr/>
          </p:nvSpPr>
          <p:spPr>
            <a:xfrm>
              <a:off x="1870038" y="5364000"/>
              <a:ext cx="1152000" cy="10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age 5 sarah"/>
            <p:cNvSpPr txBox="1"/>
            <p:nvPr/>
          </p:nvSpPr>
          <p:spPr>
            <a:xfrm>
              <a:off x="8077248" y="398421"/>
              <a:ext cx="803288" cy="830997"/>
            </a:xfrm>
            <a:prstGeom prst="rect">
              <a:avLst/>
            </a:prstGeom>
            <a:noFill/>
            <a:ln>
              <a:noFill/>
            </a:ln>
          </p:spPr>
          <p:txBody>
            <a:bodyPr wrap="square" rtlCol="0">
              <a:spAutoFit/>
            </a:bodyPr>
            <a:lstStyle/>
            <a:p>
              <a:r>
                <a:rPr lang="sv-SE" sz="4800"/>
                <a:t>84</a:t>
              </a:r>
              <a:endParaRPr lang="en-GB" sz="4800"/>
            </a:p>
          </p:txBody>
        </p:sp>
        <p:sp>
          <p:nvSpPr>
            <p:cNvPr id="76" name="age 4 ann"/>
            <p:cNvSpPr txBox="1"/>
            <p:nvPr/>
          </p:nvSpPr>
          <p:spPr>
            <a:xfrm>
              <a:off x="6653241" y="1055655"/>
              <a:ext cx="803288" cy="830997"/>
            </a:xfrm>
            <a:prstGeom prst="rect">
              <a:avLst/>
            </a:prstGeom>
            <a:noFill/>
            <a:ln>
              <a:noFill/>
            </a:ln>
          </p:spPr>
          <p:txBody>
            <a:bodyPr wrap="square" rtlCol="0">
              <a:spAutoFit/>
            </a:bodyPr>
            <a:lstStyle/>
            <a:p>
              <a:r>
                <a:rPr lang="sv-SE" sz="4800"/>
                <a:t>72</a:t>
              </a:r>
              <a:endParaRPr lang="en-GB" sz="4800"/>
            </a:p>
          </p:txBody>
        </p:sp>
        <p:sp>
          <p:nvSpPr>
            <p:cNvPr id="77" name="age 3 jean"/>
            <p:cNvSpPr txBox="1"/>
            <p:nvPr/>
          </p:nvSpPr>
          <p:spPr>
            <a:xfrm>
              <a:off x="5229234" y="1822428"/>
              <a:ext cx="803288" cy="830997"/>
            </a:xfrm>
            <a:prstGeom prst="rect">
              <a:avLst/>
            </a:prstGeom>
            <a:noFill/>
            <a:ln>
              <a:noFill/>
            </a:ln>
          </p:spPr>
          <p:txBody>
            <a:bodyPr wrap="square" rtlCol="0">
              <a:spAutoFit/>
            </a:bodyPr>
            <a:lstStyle/>
            <a:p>
              <a:r>
                <a:rPr lang="sv-SE" sz="4800"/>
                <a:t>57</a:t>
              </a:r>
              <a:endParaRPr lang="en-GB" sz="4800"/>
            </a:p>
          </p:txBody>
        </p:sp>
        <p:sp>
          <p:nvSpPr>
            <p:cNvPr id="79" name="age 2 Liz"/>
            <p:cNvSpPr txBox="1"/>
            <p:nvPr/>
          </p:nvSpPr>
          <p:spPr>
            <a:xfrm>
              <a:off x="3841740" y="2881305"/>
              <a:ext cx="803288" cy="830997"/>
            </a:xfrm>
            <a:prstGeom prst="rect">
              <a:avLst/>
            </a:prstGeom>
            <a:noFill/>
            <a:ln>
              <a:noFill/>
            </a:ln>
          </p:spPr>
          <p:txBody>
            <a:bodyPr wrap="square" rtlCol="0">
              <a:spAutoFit/>
            </a:bodyPr>
            <a:lstStyle/>
            <a:p>
              <a:r>
                <a:rPr lang="sv-SE" sz="4800"/>
                <a:t>36</a:t>
              </a:r>
              <a:endParaRPr lang="en-GB" sz="4800"/>
            </a:p>
          </p:txBody>
        </p:sp>
        <p:sp>
          <p:nvSpPr>
            <p:cNvPr id="80" name="age 1 pierre"/>
            <p:cNvSpPr txBox="1"/>
            <p:nvPr/>
          </p:nvSpPr>
          <p:spPr>
            <a:xfrm>
              <a:off x="2600298" y="4706955"/>
              <a:ext cx="474669" cy="830997"/>
            </a:xfrm>
            <a:prstGeom prst="rect">
              <a:avLst/>
            </a:prstGeom>
            <a:noFill/>
            <a:ln>
              <a:noFill/>
            </a:ln>
          </p:spPr>
          <p:txBody>
            <a:bodyPr wrap="square" rtlCol="0">
              <a:spAutoFit/>
            </a:bodyPr>
            <a:lstStyle/>
            <a:p>
              <a:r>
                <a:rPr lang="sv-SE" sz="4800"/>
                <a:t>1</a:t>
              </a:r>
              <a:endParaRPr lang="en-GB" sz="4800"/>
            </a:p>
          </p:txBody>
        </p:sp>
      </p:gr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6" name="textruta 55"/>
          <p:cNvSpPr txBox="1"/>
          <p:nvPr/>
        </p:nvSpPr>
        <p:spPr>
          <a:xfrm>
            <a:off x="2304000" y="2443149"/>
            <a:ext cx="1460520" cy="328617"/>
          </a:xfrm>
          <a:prstGeom prst="rect">
            <a:avLst/>
          </a:prstGeom>
          <a:solidFill>
            <a:schemeClr val="bg1"/>
          </a:solidFill>
          <a:ln>
            <a:solidFill>
              <a:schemeClr val="tx2">
                <a:lumMod val="75000"/>
              </a:schemeClr>
            </a:solidFill>
          </a:ln>
          <a:effectLst>
            <a:outerShdw blurRad="241300" sx="111000" sy="111000" algn="ctr" rotWithShape="0">
              <a:schemeClr val="tx2">
                <a:lumMod val="60000"/>
                <a:lumOff val="40000"/>
                <a:alpha val="23000"/>
              </a:schemeClr>
            </a:outerShdw>
          </a:effectLst>
        </p:spPr>
        <p:txBody>
          <a:bodyPr wrap="none" tIns="18000" bIns="0" rtlCol="0" anchor="t" anchorCtr="0">
            <a:noAutofit/>
          </a:bodyPr>
          <a:lstStyle/>
          <a:p>
            <a:pPr>
              <a:lnSpc>
                <a:spcPts val="2880"/>
              </a:lnSpc>
            </a:pPr>
            <a:r>
              <a:rPr lang="sv-SE" sz="3200"/>
              <a:t>Burundi</a:t>
            </a:r>
            <a:endParaRPr lang="en-GB" sz="3200"/>
          </a:p>
        </p:txBody>
      </p:sp>
      <p:sp>
        <p:nvSpPr>
          <p:cNvPr id="59" name="textruta 58"/>
          <p:cNvSpPr txBox="1"/>
          <p:nvPr/>
        </p:nvSpPr>
        <p:spPr>
          <a:xfrm>
            <a:off x="1943064" y="1128681"/>
            <a:ext cx="6900957" cy="369332"/>
          </a:xfrm>
          <a:prstGeom prst="rect">
            <a:avLst/>
          </a:prstGeom>
          <a:noFill/>
        </p:spPr>
        <p:txBody>
          <a:bodyPr wrap="square" rtlCol="0">
            <a:spAutoFit/>
          </a:bodyPr>
          <a:lstStyle/>
          <a:p>
            <a:endParaRPr lang="en-GB"/>
          </a:p>
        </p:txBody>
      </p:sp>
      <p:grpSp>
        <p:nvGrpSpPr>
          <p:cNvPr id="6" name="legend population"/>
          <p:cNvGrpSpPr/>
          <p:nvPr/>
        </p:nvGrpSpPr>
        <p:grpSpPr>
          <a:xfrm>
            <a:off x="4352922" y="3940182"/>
            <a:ext cx="2304423" cy="1399878"/>
            <a:chOff x="4671073" y="3497166"/>
            <a:chExt cx="2091707" cy="1212424"/>
          </a:xfrm>
          <a:effectLst>
            <a:outerShdw blurRad="165100" dist="38100" dir="8100000" sx="101000" sy="101000" algn="tr" rotWithShape="0">
              <a:schemeClr val="tx2">
                <a:lumMod val="50000"/>
                <a:alpha val="40000"/>
              </a:schemeClr>
            </a:outerShdw>
          </a:effectLst>
        </p:grpSpPr>
        <p:sp>
          <p:nvSpPr>
            <p:cNvPr id="67" name="box population"/>
            <p:cNvSpPr/>
            <p:nvPr/>
          </p:nvSpPr>
          <p:spPr>
            <a:xfrm>
              <a:off x="4671073" y="3528790"/>
              <a:ext cx="2091707" cy="1180800"/>
            </a:xfrm>
            <a:prstGeom prst="rect">
              <a:avLst/>
            </a:prstGeom>
            <a:solidFill>
              <a:schemeClr val="accent1">
                <a:lumMod val="20000"/>
                <a:lumOff val="80000"/>
              </a:schemeClr>
            </a:solidFill>
            <a:ln w="9525">
              <a:solidFill>
                <a:schemeClr val="tx2">
                  <a:lumMod val="75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content population"/>
            <p:cNvGrpSpPr/>
            <p:nvPr/>
          </p:nvGrpSpPr>
          <p:grpSpPr>
            <a:xfrm>
              <a:off x="4671073" y="3497166"/>
              <a:ext cx="1865253" cy="1125762"/>
              <a:chOff x="4671073" y="3497166"/>
              <a:chExt cx="1865253" cy="1125762"/>
            </a:xfrm>
          </p:grpSpPr>
          <p:sp>
            <p:nvSpPr>
              <p:cNvPr id="81" name="Ellips 100"/>
              <p:cNvSpPr>
                <a:spLocks noChangeAspect="1"/>
              </p:cNvSpPr>
              <p:nvPr/>
            </p:nvSpPr>
            <p:spPr>
              <a:xfrm>
                <a:off x="6328202" y="3781779"/>
                <a:ext cx="208124" cy="208124"/>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Ellips 1"/>
              <p:cNvSpPr>
                <a:spLocks noChangeAspect="1"/>
              </p:cNvSpPr>
              <p:nvPr/>
            </p:nvSpPr>
            <p:spPr>
              <a:xfrm>
                <a:off x="6398212" y="3592038"/>
                <a:ext cx="58760" cy="58760"/>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pop 1000"/>
              <p:cNvSpPr txBox="1"/>
              <p:nvPr/>
            </p:nvSpPr>
            <p:spPr>
              <a:xfrm>
                <a:off x="5333925" y="4161263"/>
                <a:ext cx="949338" cy="461665"/>
              </a:xfrm>
              <a:prstGeom prst="rect">
                <a:avLst/>
              </a:prstGeom>
              <a:noFill/>
            </p:spPr>
            <p:txBody>
              <a:bodyPr wrap="square" rtlCol="0">
                <a:spAutoFit/>
              </a:bodyPr>
              <a:lstStyle/>
              <a:p>
                <a:r>
                  <a:rPr lang="sv-SE" sz="2800">
                    <a:solidFill>
                      <a:schemeClr val="tx2">
                        <a:lumMod val="50000"/>
                      </a:schemeClr>
                    </a:solidFill>
                  </a:rPr>
                  <a:t>1000</a:t>
                </a:r>
                <a:endParaRPr lang="en-GB" sz="2800">
                  <a:solidFill>
                    <a:schemeClr val="tx2">
                      <a:lumMod val="50000"/>
                    </a:schemeClr>
                  </a:solidFill>
                </a:endParaRPr>
              </a:p>
            </p:txBody>
          </p:sp>
          <p:sp>
            <p:nvSpPr>
              <p:cNvPr id="89" name="pop 100"/>
              <p:cNvSpPr txBox="1"/>
              <p:nvPr/>
            </p:nvSpPr>
            <p:spPr>
              <a:xfrm>
                <a:off x="5864205" y="3750155"/>
                <a:ext cx="620720" cy="369332"/>
              </a:xfrm>
              <a:prstGeom prst="rect">
                <a:avLst/>
              </a:prstGeom>
              <a:noFill/>
            </p:spPr>
            <p:txBody>
              <a:bodyPr wrap="square" rtlCol="0">
                <a:spAutoFit/>
              </a:bodyPr>
              <a:lstStyle/>
              <a:p>
                <a:r>
                  <a:rPr lang="sv-SE">
                    <a:solidFill>
                      <a:schemeClr val="tx2">
                        <a:lumMod val="50000"/>
                      </a:schemeClr>
                    </a:solidFill>
                  </a:rPr>
                  <a:t>100</a:t>
                </a:r>
                <a:endParaRPr lang="en-GB">
                  <a:solidFill>
                    <a:schemeClr val="tx2">
                      <a:lumMod val="50000"/>
                    </a:schemeClr>
                  </a:solidFill>
                </a:endParaRPr>
              </a:p>
            </p:txBody>
          </p:sp>
          <p:sp>
            <p:nvSpPr>
              <p:cNvPr id="92" name="pop 1"/>
              <p:cNvSpPr txBox="1"/>
              <p:nvPr/>
            </p:nvSpPr>
            <p:spPr>
              <a:xfrm>
                <a:off x="6199356" y="3497167"/>
                <a:ext cx="255591" cy="276999"/>
              </a:xfrm>
              <a:prstGeom prst="rect">
                <a:avLst/>
              </a:prstGeom>
              <a:noFill/>
            </p:spPr>
            <p:txBody>
              <a:bodyPr wrap="square" rtlCol="0">
                <a:spAutoFit/>
              </a:bodyPr>
              <a:lstStyle/>
              <a:p>
                <a:r>
                  <a:rPr lang="sv-SE" sz="1200">
                    <a:solidFill>
                      <a:schemeClr val="tx2">
                        <a:lumMod val="50000"/>
                      </a:schemeClr>
                    </a:solidFill>
                  </a:rPr>
                  <a:t>1</a:t>
                </a:r>
                <a:endParaRPr lang="en-GB" sz="1200">
                  <a:solidFill>
                    <a:schemeClr val="tx2">
                      <a:lumMod val="50000"/>
                    </a:schemeClr>
                  </a:solidFill>
                </a:endParaRPr>
              </a:p>
            </p:txBody>
          </p:sp>
          <p:sp>
            <p:nvSpPr>
              <p:cNvPr id="94" name="title population"/>
              <p:cNvSpPr txBox="1"/>
              <p:nvPr/>
            </p:nvSpPr>
            <p:spPr>
              <a:xfrm>
                <a:off x="4671073" y="3497166"/>
                <a:ext cx="1387494" cy="613095"/>
              </a:xfrm>
              <a:prstGeom prst="rect">
                <a:avLst/>
              </a:prstGeom>
              <a:noFill/>
            </p:spPr>
            <p:txBody>
              <a:bodyPr wrap="square" rtlCol="0">
                <a:spAutoFit/>
              </a:bodyPr>
              <a:lstStyle/>
              <a:p>
                <a:r>
                  <a:rPr lang="sv-SE" sz="2000" b="1">
                    <a:solidFill>
                      <a:schemeClr val="tx2">
                        <a:lumMod val="50000"/>
                      </a:schemeClr>
                    </a:solidFill>
                  </a:rPr>
                  <a:t>Population</a:t>
                </a:r>
              </a:p>
              <a:p>
                <a:r>
                  <a:rPr lang="sv-SE" sz="2000">
                    <a:solidFill>
                      <a:schemeClr val="tx2">
                        <a:lumMod val="50000"/>
                      </a:schemeClr>
                    </a:solidFill>
                  </a:rPr>
                  <a:t>(millions)</a:t>
                </a:r>
                <a:endParaRPr lang="en-GB" sz="2000">
                  <a:solidFill>
                    <a:schemeClr val="tx2">
                      <a:lumMod val="50000"/>
                    </a:schemeClr>
                  </a:solidFill>
                </a:endParaRPr>
              </a:p>
            </p:txBody>
          </p:sp>
        </p:grpSp>
      </p:grpSp>
      <p:sp>
        <p:nvSpPr>
          <p:cNvPr id="99" name="Ellips 1000"/>
          <p:cNvSpPr>
            <a:spLocks noChangeAspect="1"/>
          </p:cNvSpPr>
          <p:nvPr/>
        </p:nvSpPr>
        <p:spPr>
          <a:xfrm>
            <a:off x="5922981" y="4597416"/>
            <a:ext cx="638247" cy="638247"/>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0" name="map"/>
          <p:cNvPicPr>
            <a:picLocks noChangeAspect="1" noChangeArrowheads="1"/>
          </p:cNvPicPr>
          <p:nvPr/>
        </p:nvPicPr>
        <p:blipFill>
          <a:blip r:embed="rId4" cstate="print"/>
          <a:srcRect l="39174" t="23001" r="54482" b="66019"/>
          <a:stretch>
            <a:fillRect/>
          </a:stretch>
        </p:blipFill>
        <p:spPr bwMode="auto">
          <a:xfrm>
            <a:off x="6732000" y="3981600"/>
            <a:ext cx="2081241" cy="1350981"/>
          </a:xfrm>
          <a:prstGeom prst="rect">
            <a:avLst/>
          </a:prstGeom>
          <a:noFill/>
          <a:ln w="9525">
            <a:solidFill>
              <a:schemeClr val="accent1">
                <a:lumMod val="75000"/>
                <a:alpha val="87000"/>
              </a:schemeClr>
            </a:solidFill>
            <a:miter lim="800000"/>
            <a:headEnd/>
            <a:tailEnd/>
          </a:ln>
          <a:effectLst>
            <a:outerShdw blurRad="165100" dist="38100" dir="8100000" sx="101000" sy="101000" algn="tr" rotWithShape="0">
              <a:schemeClr val="tx2">
                <a:lumMod val="50000"/>
                <a:alpha val="40000"/>
              </a:schemeClr>
            </a:outerShdw>
          </a:effectLst>
        </p:spPr>
      </p:pic>
      <p:sp>
        <p:nvSpPr>
          <p:cNvPr id="62" name="Rectangle 59"/>
          <p:cNvSpPr/>
          <p:nvPr/>
        </p:nvSpPr>
        <p:spPr>
          <a:xfrm>
            <a:off x="1906551" y="215856"/>
            <a:ext cx="1713931" cy="646331"/>
          </a:xfrm>
          <a:prstGeom prst="rect">
            <a:avLst/>
          </a:prstGeom>
          <a:noFill/>
        </p:spPr>
        <p:txBody>
          <a:bodyPr wrap="none" lIns="91440" tIns="45720" rIns="91440" bIns="45720">
            <a:spAutoFit/>
          </a:bodyPr>
          <a:lstStyle/>
          <a:p>
            <a:pPr algn="ctr"/>
            <a:r>
              <a:rPr lang="sv-SE" sz="3600" b="1" cap="none" spc="0">
                <a:ln w="12700">
                  <a:solidFill>
                    <a:schemeClr val="tx2">
                      <a:satMod val="155000"/>
                      <a:alpha val="0"/>
                    </a:schemeClr>
                  </a:solidFill>
                  <a:prstDash val="solid"/>
                </a:ln>
                <a:solidFill>
                  <a:schemeClr val="accent1">
                    <a:lumMod val="75000"/>
                    <a:alpha val="50000"/>
                  </a:schemeClr>
                </a:solidFill>
              </a:rPr>
              <a:t>Burundi</a:t>
            </a:r>
          </a:p>
        </p:txBody>
      </p:sp>
      <p:sp>
        <p:nvSpPr>
          <p:cNvPr id="63" name="Rectangle 59"/>
          <p:cNvSpPr/>
          <p:nvPr/>
        </p:nvSpPr>
        <p:spPr>
          <a:xfrm>
            <a:off x="1870038" y="507960"/>
            <a:ext cx="1742785" cy="1015663"/>
          </a:xfrm>
          <a:prstGeom prst="rect">
            <a:avLst/>
          </a:prstGeom>
          <a:noFill/>
        </p:spPr>
        <p:txBody>
          <a:bodyPr wrap="none" lIns="91440" tIns="45720" rIns="91440" bIns="45720">
            <a:spAutoFit/>
          </a:bodyPr>
          <a:lstStyle/>
          <a:p>
            <a:pPr algn="ctr"/>
            <a:r>
              <a:rPr lang="sv-SE" sz="6000" b="1" cap="none" spc="0">
                <a:ln w="12700">
                  <a:solidFill>
                    <a:schemeClr val="tx2">
                      <a:satMod val="155000"/>
                      <a:alpha val="0"/>
                    </a:schemeClr>
                  </a:solidFill>
                  <a:prstDash val="solid"/>
                </a:ln>
                <a:solidFill>
                  <a:schemeClr val="accent1">
                    <a:lumMod val="75000"/>
                    <a:alpha val="50000"/>
                  </a:schemeClr>
                </a:solidFill>
              </a:rPr>
              <a:t>2007</a:t>
            </a:r>
          </a:p>
        </p:txBody>
      </p:sp>
      <p:cxnSp>
        <p:nvCxnSpPr>
          <p:cNvPr id="65" name="streck 50"/>
          <p:cNvCxnSpPr/>
          <p:nvPr/>
        </p:nvCxnSpPr>
        <p:spPr>
          <a:xfrm flipV="1">
            <a:off x="1833525" y="2872801"/>
            <a:ext cx="7047009" cy="850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1" name="textruta 60"/>
          <p:cNvSpPr txBox="1"/>
          <p:nvPr/>
        </p:nvSpPr>
        <p:spPr>
          <a:xfrm>
            <a:off x="749571" y="2589201"/>
            <a:ext cx="1424007" cy="523220"/>
          </a:xfrm>
          <a:prstGeom prst="rect">
            <a:avLst/>
          </a:prstGeom>
          <a:solidFill>
            <a:schemeClr val="bg1"/>
          </a:solidFill>
          <a:ln>
            <a:solidFill>
              <a:schemeClr val="tx2">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t>50 </a:t>
            </a:r>
            <a:r>
              <a:rPr lang="sv-SE" sz="2800" err="1"/>
              <a:t>years</a:t>
            </a:r>
            <a:endParaRPr lang="en-GB" sz="2800"/>
          </a:p>
        </p:txBody>
      </p:sp>
      <p:sp>
        <p:nvSpPr>
          <p:cNvPr id="68" name="Ellips 67"/>
          <p:cNvSpPr>
            <a:spLocks noChangeAspect="1"/>
          </p:cNvSpPr>
          <p:nvPr/>
        </p:nvSpPr>
        <p:spPr>
          <a:xfrm>
            <a:off x="2761200" y="2829600"/>
            <a:ext cx="86901" cy="86901"/>
          </a:xfrm>
          <a:prstGeom prst="ellipse">
            <a:avLst/>
          </a:prstGeom>
          <a:ln w="9525">
            <a:solidFill>
              <a:schemeClr val="tx2">
                <a:lumMod val="50000"/>
                <a:alpha val="72000"/>
              </a:schemeClr>
            </a:solidFill>
          </a:ln>
          <a:effectLst>
            <a:outerShdw blurRad="88900" sx="200000" sy="200000" algn="ctr" rotWithShape="0">
              <a:schemeClr val="tx2">
                <a:lumMod val="60000"/>
                <a:lumOff val="40000"/>
                <a:alpha val="8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bubble sweden"/>
          <p:cNvSpPr>
            <a:spLocks noChangeAspect="1"/>
          </p:cNvSpPr>
          <p:nvPr/>
        </p:nvSpPr>
        <p:spPr>
          <a:xfrm>
            <a:off x="7649982" y="1172194"/>
            <a:ext cx="86699" cy="86699"/>
          </a:xfrm>
          <a:prstGeom prst="ellipse">
            <a:avLst/>
          </a:prstGeom>
          <a:solidFill>
            <a:schemeClr val="accent6">
              <a:lumMod val="75000"/>
              <a:alpha val="26000"/>
            </a:schemeClr>
          </a:solidFill>
          <a:ln w="6350">
            <a:solidFill>
              <a:schemeClr val="tx1">
                <a:alpha val="52000"/>
              </a:schemeClr>
            </a:solidFill>
          </a:ln>
          <a:effectLst>
            <a:outerShdw blurRad="38100" sx="200000" sy="200000" algn="ctr" rotWithShape="0">
              <a:schemeClr val="accent6">
                <a:lumMod val="50000"/>
                <a:alpha val="5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line 81 years"/>
          <p:cNvCxnSpPr>
            <a:endCxn id="105" idx="2"/>
          </p:cNvCxnSpPr>
          <p:nvPr/>
        </p:nvCxnSpPr>
        <p:spPr>
          <a:xfrm>
            <a:off x="1838287" y="1208925"/>
            <a:ext cx="5811695" cy="6619"/>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7" name="text 81 years"/>
          <p:cNvSpPr txBox="1"/>
          <p:nvPr/>
        </p:nvSpPr>
        <p:spPr>
          <a:xfrm>
            <a:off x="446031" y="961990"/>
            <a:ext cx="1424007" cy="523220"/>
          </a:xfrm>
          <a:prstGeom prst="rect">
            <a:avLst/>
          </a:prstGeom>
          <a:solidFill>
            <a:schemeClr val="bg1"/>
          </a:solidFill>
          <a:ln>
            <a:solidFill>
              <a:schemeClr val="tx2">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t>81 </a:t>
            </a:r>
            <a:r>
              <a:rPr lang="sv-SE" sz="2800" err="1"/>
              <a:t>years</a:t>
            </a:r>
            <a:endParaRPr lang="en-GB" sz="2800"/>
          </a:p>
        </p:txBody>
      </p:sp>
      <p:sp>
        <p:nvSpPr>
          <p:cNvPr id="108" name="text sweden"/>
          <p:cNvSpPr txBox="1"/>
          <p:nvPr/>
        </p:nvSpPr>
        <p:spPr>
          <a:xfrm>
            <a:off x="6781830" y="534153"/>
            <a:ext cx="1488251" cy="438156"/>
          </a:xfrm>
          <a:prstGeom prst="rect">
            <a:avLst/>
          </a:prstGeom>
          <a:solidFill>
            <a:schemeClr val="bg1"/>
          </a:solidFill>
          <a:ln>
            <a:solidFill>
              <a:schemeClr val="accent6">
                <a:lumMod val="75000"/>
              </a:schemeClr>
            </a:solidFill>
          </a:ln>
          <a:effectLst>
            <a:outerShdw blurRad="381000" sx="102000" sy="102000" algn="ctr" rotWithShape="0">
              <a:srgbClr val="FF0000">
                <a:alpha val="6000"/>
              </a:srgbClr>
            </a:outerShdw>
          </a:effectLst>
        </p:spPr>
        <p:txBody>
          <a:bodyPr wrap="square" tIns="0" bIns="0" rtlCol="0" anchor="ctr" anchorCtr="0">
            <a:noAutofit/>
          </a:bodyPr>
          <a:lstStyle/>
          <a:p>
            <a:pPr>
              <a:lnSpc>
                <a:spcPts val="2880"/>
              </a:lnSpc>
            </a:pPr>
            <a:r>
              <a:rPr lang="sv-SE" sz="3200"/>
              <a:t>Sweden</a:t>
            </a:r>
            <a:endParaRPr lang="en-GB" sz="3200"/>
          </a:p>
        </p:txBody>
      </p:sp>
      <p:sp>
        <p:nvSpPr>
          <p:cNvPr id="85" name="Upp-Ned 84"/>
          <p:cNvSpPr/>
          <p:nvPr/>
        </p:nvSpPr>
        <p:spPr>
          <a:xfrm>
            <a:off x="6171238" y="1254603"/>
            <a:ext cx="682390" cy="152854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textruta 100"/>
          <p:cNvSpPr txBox="1"/>
          <p:nvPr/>
        </p:nvSpPr>
        <p:spPr>
          <a:xfrm>
            <a:off x="4837375" y="1714266"/>
            <a:ext cx="1424007" cy="523220"/>
          </a:xfrm>
          <a:prstGeom prst="rect">
            <a:avLst/>
          </a:prstGeom>
          <a:solidFill>
            <a:schemeClr val="bg1"/>
          </a:solidFill>
          <a:ln>
            <a:solidFill>
              <a:schemeClr val="tx2">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t>31 </a:t>
            </a:r>
            <a:r>
              <a:rPr lang="sv-SE" sz="2800" err="1"/>
              <a:t>years</a:t>
            </a:r>
            <a:endParaRPr lang="en-GB"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82"/>
                                        </p:tgtEl>
                                      </p:cBhvr>
                                    </p:animEffect>
                                    <p:set>
                                      <p:cBhvr>
                                        <p:cTn id="7" dur="1" fill="hold">
                                          <p:stCondLst>
                                            <p:cond delay="499"/>
                                          </p:stCondLst>
                                        </p:cTn>
                                        <p:tgtEl>
                                          <p:spTgt spid="8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xit" presetSubtype="0" fill="hold" grpId="0" nodeType="withEffect">
                                  <p:stCondLst>
                                    <p:cond delay="0"/>
                                  </p:stCondLst>
                                  <p:childTnLst>
                                    <p:animEffect transition="out" filter="fade">
                                      <p:cBhvr>
                                        <p:cTn id="22" dur="500"/>
                                        <p:tgtEl>
                                          <p:spTgt spid="62"/>
                                        </p:tgtEl>
                                      </p:cBhvr>
                                    </p:animEffect>
                                    <p:set>
                                      <p:cBhvr>
                                        <p:cTn id="23" dur="1" fill="hold">
                                          <p:stCondLst>
                                            <p:cond delay="499"/>
                                          </p:stCondLst>
                                        </p:cTn>
                                        <p:tgtEl>
                                          <p:spTgt spid="62"/>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63"/>
                                        </p:tgtEl>
                                      </p:cBhvr>
                                    </p:animEffect>
                                    <p:set>
                                      <p:cBhvr>
                                        <p:cTn id="26" dur="1" fill="hold">
                                          <p:stCondLst>
                                            <p:cond delay="499"/>
                                          </p:stCondLst>
                                        </p:cTn>
                                        <p:tgtEl>
                                          <p:spTgt spid="63"/>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500"/>
                                        <p:tgtEl>
                                          <p:spTgt spid="68"/>
                                        </p:tgtEl>
                                      </p:cBhvr>
                                    </p:animEffect>
                                  </p:childTnLst>
                                </p:cTn>
                              </p:par>
                              <p:par>
                                <p:cTn id="36" presetID="1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nodeType="with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fade">
                                      <p:cBhvr>
                                        <p:cTn id="44" dur="500"/>
                                        <p:tgtEl>
                                          <p:spTgt spid="99"/>
                                        </p:tgtEl>
                                      </p:cBhvr>
                                    </p:animEffect>
                                  </p:childTnLst>
                                </p:cTn>
                              </p:par>
                            </p:childTnLst>
                          </p:cTn>
                        </p:par>
                        <p:par>
                          <p:cTn id="45" fill="hold">
                            <p:stCondLst>
                              <p:cond delay="1000"/>
                            </p:stCondLst>
                            <p:childTnLst>
                              <p:par>
                                <p:cTn id="46" presetID="1" presetClass="entr" presetSubtype="0" fill="hold" grpId="0" nodeType="afterEffect">
                                  <p:stCondLst>
                                    <p:cond delay="500"/>
                                  </p:stCondLst>
                                  <p:childTnLst>
                                    <p:set>
                                      <p:cBhvr>
                                        <p:cTn id="47" dur="1" fill="hold">
                                          <p:stCondLst>
                                            <p:cond delay="0"/>
                                          </p:stCondLst>
                                        </p:cTn>
                                        <p:tgtEl>
                                          <p:spTgt spid="108"/>
                                        </p:tgtEl>
                                        <p:attrNameLst>
                                          <p:attrName>style.visibility</p:attrName>
                                        </p:attrNameLst>
                                      </p:cBhvr>
                                      <p:to>
                                        <p:strVal val="visible"/>
                                      </p:to>
                                    </p:set>
                                  </p:childTnLst>
                                </p:cTn>
                              </p:par>
                              <p:par>
                                <p:cTn id="48" presetID="1" presetClass="entr" presetSubtype="0" fill="hold" grpId="0" nodeType="withEffect">
                                  <p:stCondLst>
                                    <p:cond delay="500"/>
                                  </p:stCondLst>
                                  <p:childTnLst>
                                    <p:set>
                                      <p:cBhvr>
                                        <p:cTn id="49" dur="1" fill="hold">
                                          <p:stCondLst>
                                            <p:cond delay="0"/>
                                          </p:stCondLst>
                                        </p:cTn>
                                        <p:tgtEl>
                                          <p:spTgt spid="105"/>
                                        </p:tgtEl>
                                        <p:attrNameLst>
                                          <p:attrName>style.visibility</p:attrName>
                                        </p:attrNameLst>
                                      </p:cBhvr>
                                      <p:to>
                                        <p:strVal val="visible"/>
                                      </p:to>
                                    </p:set>
                                  </p:childTnLst>
                                </p:cTn>
                              </p:par>
                            </p:childTnLst>
                          </p:cTn>
                        </p:par>
                        <p:par>
                          <p:cTn id="50" fill="hold">
                            <p:stCondLst>
                              <p:cond delay="1500"/>
                            </p:stCondLst>
                            <p:childTnLst>
                              <p:par>
                                <p:cTn id="51" presetID="22" presetClass="entr" presetSubtype="2" fill="hold" nodeType="afterEffect">
                                  <p:stCondLst>
                                    <p:cond delay="0"/>
                                  </p:stCondLst>
                                  <p:childTnLst>
                                    <p:set>
                                      <p:cBhvr>
                                        <p:cTn id="52" dur="1" fill="hold">
                                          <p:stCondLst>
                                            <p:cond delay="0"/>
                                          </p:stCondLst>
                                        </p:cTn>
                                        <p:tgtEl>
                                          <p:spTgt spid="106"/>
                                        </p:tgtEl>
                                        <p:attrNameLst>
                                          <p:attrName>style.visibility</p:attrName>
                                        </p:attrNameLst>
                                      </p:cBhvr>
                                      <p:to>
                                        <p:strVal val="visible"/>
                                      </p:to>
                                    </p:set>
                                    <p:animEffect transition="in" filter="wipe(right)">
                                      <p:cBhvr>
                                        <p:cTn id="53" dur="500"/>
                                        <p:tgtEl>
                                          <p:spTgt spid="106"/>
                                        </p:tgtEl>
                                      </p:cBhvr>
                                    </p:animEffect>
                                  </p:childTnLst>
                                </p:cTn>
                              </p:par>
                            </p:childTnLst>
                          </p:cTn>
                        </p:par>
                        <p:par>
                          <p:cTn id="54" fill="hold">
                            <p:stCondLst>
                              <p:cond delay="2000"/>
                            </p:stCondLst>
                            <p:childTnLst>
                              <p:par>
                                <p:cTn id="55" presetID="1" presetClass="entr" presetSubtype="0" fill="hold" grpId="0" nodeType="afterEffect">
                                  <p:stCondLst>
                                    <p:cond delay="0"/>
                                  </p:stCondLst>
                                  <p:childTnLst>
                                    <p:set>
                                      <p:cBhvr>
                                        <p:cTn id="56" dur="1" fill="hold">
                                          <p:stCondLst>
                                            <p:cond delay="0"/>
                                          </p:stCondLst>
                                        </p:cTn>
                                        <p:tgtEl>
                                          <p:spTgt spid="107"/>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10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6" grpId="0" animBg="1"/>
      <p:bldP spid="99" grpId="0" animBg="1"/>
      <p:bldP spid="62" grpId="0"/>
      <p:bldP spid="63" grpId="0"/>
      <p:bldP spid="68" grpId="0" animBg="1"/>
      <p:bldP spid="105" grpId="0" animBg="1"/>
      <p:bldP spid="107" grpId="0" animBg="1"/>
      <p:bldP spid="108" grpId="0" animBg="1"/>
      <p:bldP spid="85" grpId="0" animBg="1"/>
      <p:bldP spid="10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Gap graph"/>
          <p:cNvPicPr>
            <a:picLocks noChangeAspect="1" noChangeArrowheads="1"/>
          </p:cNvPicPr>
          <p:nvPr/>
        </p:nvPicPr>
        <p:blipFill>
          <a:blip r:embed="rId3" cstate="print"/>
          <a:srcRect l="3571" t="18856" r="63393" b="14286"/>
          <a:stretch>
            <a:fillRect/>
          </a:stretch>
        </p:blipFill>
        <p:spPr bwMode="auto">
          <a:xfrm>
            <a:off x="993726" y="185187"/>
            <a:ext cx="7880434" cy="5980663"/>
          </a:xfrm>
          <a:prstGeom prst="rect">
            <a:avLst/>
          </a:prstGeom>
          <a:noFill/>
          <a:ln w="9525">
            <a:solidFill>
              <a:schemeClr val="tx2"/>
            </a:solidFill>
            <a:miter lim="800000"/>
            <a:headEnd/>
            <a:tailEnd/>
          </a:ln>
        </p:spPr>
      </p:pic>
      <p:sp>
        <p:nvSpPr>
          <p:cNvPr id="71" name="Övre döljande ruta"/>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Höger döljande ruta"/>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Vänstra döljande ruta"/>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Nedre döljande ruta"/>
          <p:cNvSpPr/>
          <p:nvPr/>
        </p:nvSpPr>
        <p:spPr>
          <a:xfrm>
            <a:off x="1" y="5473728"/>
            <a:ext cx="9144000" cy="1384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X-axeln etiketter"/>
          <p:cNvGrpSpPr/>
          <p:nvPr/>
        </p:nvGrpSpPr>
        <p:grpSpPr>
          <a:xfrm>
            <a:off x="1541421" y="5581075"/>
            <a:ext cx="6499314" cy="584775"/>
            <a:chOff x="1541419" y="5581075"/>
            <a:chExt cx="6499314" cy="584775"/>
          </a:xfrm>
        </p:grpSpPr>
        <p:sp>
          <p:nvSpPr>
            <p:cNvPr id="45" name="x etikett 20 000"/>
            <p:cNvSpPr txBox="1"/>
            <p:nvPr/>
          </p:nvSpPr>
          <p:spPr>
            <a:xfrm>
              <a:off x="6397648" y="5581075"/>
              <a:ext cx="1643085" cy="584775"/>
            </a:xfrm>
            <a:prstGeom prst="rect">
              <a:avLst/>
            </a:prstGeom>
            <a:noFill/>
          </p:spPr>
          <p:txBody>
            <a:bodyPr wrap="square" rtlCol="0">
              <a:spAutoFit/>
            </a:bodyPr>
            <a:lstStyle/>
            <a:p>
              <a:r>
                <a:rPr lang="sv-SE" sz="3200"/>
                <a:t>20 000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44" name="x etikett 2000"/>
            <p:cNvSpPr txBox="1"/>
            <p:nvPr/>
          </p:nvSpPr>
          <p:spPr>
            <a:xfrm>
              <a:off x="4024303" y="5581075"/>
              <a:ext cx="1460521" cy="584775"/>
            </a:xfrm>
            <a:prstGeom prst="rect">
              <a:avLst/>
            </a:prstGeom>
            <a:noFill/>
          </p:spPr>
          <p:txBody>
            <a:bodyPr wrap="square" rtlCol="0">
              <a:spAutoFit/>
            </a:bodyPr>
            <a:lstStyle/>
            <a:p>
              <a:r>
                <a:rPr lang="sv-SE" sz="3200"/>
                <a:t>2000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43" name="x etikett 200"/>
            <p:cNvSpPr txBox="1"/>
            <p:nvPr/>
          </p:nvSpPr>
          <p:spPr>
            <a:xfrm>
              <a:off x="1541419" y="5581075"/>
              <a:ext cx="1131903" cy="584775"/>
            </a:xfrm>
            <a:prstGeom prst="rect">
              <a:avLst/>
            </a:prstGeom>
            <a:noFill/>
          </p:spPr>
          <p:txBody>
            <a:bodyPr wrap="square" rtlCol="0">
              <a:spAutoFit/>
            </a:bodyPr>
            <a:lstStyle/>
            <a:p>
              <a:r>
                <a:rPr lang="sv-SE" sz="3200"/>
                <a:t>200 </a:t>
              </a:r>
              <a:r>
                <a:rPr lang="sv-SE" sz="2400">
                  <a:latin typeface="Arial" pitchFamily="34" charset="0"/>
                  <a:cs typeface="Arial" pitchFamily="34" charset="0"/>
                </a:rPr>
                <a:t>$</a:t>
              </a:r>
              <a:endParaRPr lang="en-GB" sz="2400">
                <a:latin typeface="Arial" pitchFamily="34" charset="0"/>
                <a:cs typeface="Arial" pitchFamily="34" charset="0"/>
              </a:endParaRPr>
            </a:p>
          </p:txBody>
        </p:sp>
      </p:grpSp>
      <p:grpSp>
        <p:nvGrpSpPr>
          <p:cNvPr id="3" name="x taggar"/>
          <p:cNvGrpSpPr/>
          <p:nvPr/>
        </p:nvGrpSpPr>
        <p:grpSpPr>
          <a:xfrm>
            <a:off x="1952227" y="5473728"/>
            <a:ext cx="5158800" cy="146054"/>
            <a:chOff x="1952227" y="5473728"/>
            <a:chExt cx="5158800" cy="146054"/>
          </a:xfrm>
        </p:grpSpPr>
        <p:cxnSp>
          <p:nvCxnSpPr>
            <p:cNvPr id="75" name="x tag 20 000"/>
            <p:cNvCxnSpPr/>
            <p:nvPr/>
          </p:nvCxnSpPr>
          <p:spPr>
            <a:xfrm rot="5400000">
              <a:off x="70380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4" name="x tag 2000"/>
            <p:cNvCxnSpPr/>
            <p:nvPr/>
          </p:nvCxnSpPr>
          <p:spPr>
            <a:xfrm rot="5400000">
              <a:off x="44568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x tag 200"/>
            <p:cNvCxnSpPr/>
            <p:nvPr/>
          </p:nvCxnSpPr>
          <p:spPr>
            <a:xfrm rot="5400000">
              <a:off x="18792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8" name="X axel text"/>
          <p:cNvSpPr txBox="1"/>
          <p:nvPr/>
        </p:nvSpPr>
        <p:spPr>
          <a:xfrm>
            <a:off x="1804887" y="6165850"/>
            <a:ext cx="7339113" cy="646331"/>
          </a:xfrm>
          <a:prstGeom prst="rect">
            <a:avLst/>
          </a:prstGeom>
          <a:noFill/>
        </p:spPr>
        <p:txBody>
          <a:bodyPr wrap="square" rtlCol="0">
            <a:spAutoFit/>
          </a:bodyPr>
          <a:lstStyle/>
          <a:p>
            <a:r>
              <a:rPr lang="sv-SE" sz="3600" b="1" err="1"/>
              <a:t>Income</a:t>
            </a:r>
            <a:r>
              <a:rPr lang="sv-SE" sz="3600" b="1"/>
              <a:t> per person </a:t>
            </a:r>
            <a:r>
              <a:rPr lang="sv-SE" sz="2200"/>
              <a:t>(</a:t>
            </a:r>
            <a:r>
              <a:rPr lang="sv-SE" sz="2200" err="1"/>
              <a:t>comparable</a:t>
            </a:r>
            <a:r>
              <a:rPr lang="sv-SE" sz="2200"/>
              <a:t> dollars per </a:t>
            </a:r>
            <a:r>
              <a:rPr lang="sv-SE" sz="2200" err="1"/>
              <a:t>year</a:t>
            </a:r>
            <a:r>
              <a:rPr lang="sv-SE" sz="2200"/>
              <a:t>)</a:t>
            </a:r>
            <a:endParaRPr lang="en-GB" sz="2200"/>
          </a:p>
        </p:txBody>
      </p:sp>
      <p:grpSp>
        <p:nvGrpSpPr>
          <p:cNvPr id="4"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5"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50" name="Y axel text"/>
          <p:cNvSpPr txBox="1"/>
          <p:nvPr/>
        </p:nvSpPr>
        <p:spPr>
          <a:xfrm>
            <a:off x="107950" y="836577"/>
            <a:ext cx="738664" cy="3906890"/>
          </a:xfrm>
          <a:prstGeom prst="rect">
            <a:avLst/>
          </a:prstGeom>
          <a:noFill/>
        </p:spPr>
        <p:txBody>
          <a:bodyPr vert="vert270" wrap="square" rtlCol="0">
            <a:spAutoFit/>
          </a:bodyPr>
          <a:lstStyle/>
          <a:p>
            <a:r>
              <a:rPr lang="sv-SE" sz="3600" b="1"/>
              <a:t>Life </a:t>
            </a:r>
            <a:r>
              <a:rPr lang="sv-SE" sz="3600" b="1" err="1"/>
              <a:t>expectancy</a:t>
            </a:r>
            <a:r>
              <a:rPr lang="sv-SE" sz="3600" b="1"/>
              <a:t> </a:t>
            </a:r>
            <a:r>
              <a:rPr lang="sv-SE" sz="2200"/>
              <a:t>(</a:t>
            </a:r>
            <a:r>
              <a:rPr lang="sv-SE" sz="2200" err="1"/>
              <a:t>years</a:t>
            </a:r>
            <a:r>
              <a:rPr lang="sv-SE" sz="2200"/>
              <a:t>)</a:t>
            </a:r>
            <a:endParaRPr lang="en-GB" sz="2200"/>
          </a:p>
        </p:txBody>
      </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6" name="legend population"/>
          <p:cNvGrpSpPr/>
          <p:nvPr/>
        </p:nvGrpSpPr>
        <p:grpSpPr>
          <a:xfrm>
            <a:off x="4352922" y="3940182"/>
            <a:ext cx="2304423" cy="1399878"/>
            <a:chOff x="4671073" y="3497166"/>
            <a:chExt cx="2091707" cy="1212424"/>
          </a:xfrm>
          <a:effectLst>
            <a:outerShdw blurRad="165100" dist="38100" dir="8100000" sx="101000" sy="101000" algn="tr" rotWithShape="0">
              <a:schemeClr val="tx2">
                <a:lumMod val="50000"/>
                <a:alpha val="40000"/>
              </a:schemeClr>
            </a:outerShdw>
          </a:effectLst>
        </p:grpSpPr>
        <p:sp>
          <p:nvSpPr>
            <p:cNvPr id="62" name="box population"/>
            <p:cNvSpPr/>
            <p:nvPr/>
          </p:nvSpPr>
          <p:spPr>
            <a:xfrm>
              <a:off x="4671073" y="3528790"/>
              <a:ext cx="2091707" cy="1180800"/>
            </a:xfrm>
            <a:prstGeom prst="rect">
              <a:avLst/>
            </a:prstGeom>
            <a:solidFill>
              <a:schemeClr val="accent1">
                <a:lumMod val="20000"/>
                <a:lumOff val="80000"/>
              </a:schemeClr>
            </a:solidFill>
            <a:ln w="9525">
              <a:solidFill>
                <a:schemeClr val="tx2">
                  <a:lumMod val="75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content population"/>
            <p:cNvGrpSpPr/>
            <p:nvPr/>
          </p:nvGrpSpPr>
          <p:grpSpPr>
            <a:xfrm>
              <a:off x="4671073" y="3497166"/>
              <a:ext cx="1865253" cy="1125762"/>
              <a:chOff x="4671073" y="3497166"/>
              <a:chExt cx="1865253" cy="1125762"/>
            </a:xfrm>
          </p:grpSpPr>
          <p:sp>
            <p:nvSpPr>
              <p:cNvPr id="69" name="Ellips 100"/>
              <p:cNvSpPr>
                <a:spLocks noChangeAspect="1"/>
              </p:cNvSpPr>
              <p:nvPr/>
            </p:nvSpPr>
            <p:spPr>
              <a:xfrm>
                <a:off x="6328202" y="3781779"/>
                <a:ext cx="208124" cy="208124"/>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Ellips 1"/>
              <p:cNvSpPr>
                <a:spLocks noChangeAspect="1"/>
              </p:cNvSpPr>
              <p:nvPr/>
            </p:nvSpPr>
            <p:spPr>
              <a:xfrm>
                <a:off x="6398212" y="3592038"/>
                <a:ext cx="58760" cy="58760"/>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pop 1000"/>
              <p:cNvSpPr txBox="1"/>
              <p:nvPr/>
            </p:nvSpPr>
            <p:spPr>
              <a:xfrm>
                <a:off x="5333925" y="4161263"/>
                <a:ext cx="949338" cy="461665"/>
              </a:xfrm>
              <a:prstGeom prst="rect">
                <a:avLst/>
              </a:prstGeom>
              <a:noFill/>
            </p:spPr>
            <p:txBody>
              <a:bodyPr wrap="square" rtlCol="0">
                <a:spAutoFit/>
              </a:bodyPr>
              <a:lstStyle/>
              <a:p>
                <a:r>
                  <a:rPr lang="sv-SE" sz="2800">
                    <a:solidFill>
                      <a:schemeClr val="tx2">
                        <a:lumMod val="50000"/>
                      </a:schemeClr>
                    </a:solidFill>
                  </a:rPr>
                  <a:t>1000</a:t>
                </a:r>
                <a:endParaRPr lang="en-GB" sz="2800">
                  <a:solidFill>
                    <a:schemeClr val="tx2">
                      <a:lumMod val="50000"/>
                    </a:schemeClr>
                  </a:solidFill>
                </a:endParaRPr>
              </a:p>
            </p:txBody>
          </p:sp>
          <p:sp>
            <p:nvSpPr>
              <p:cNvPr id="77" name="pop 100"/>
              <p:cNvSpPr txBox="1"/>
              <p:nvPr/>
            </p:nvSpPr>
            <p:spPr>
              <a:xfrm>
                <a:off x="5864205" y="3750155"/>
                <a:ext cx="620720" cy="369332"/>
              </a:xfrm>
              <a:prstGeom prst="rect">
                <a:avLst/>
              </a:prstGeom>
              <a:noFill/>
            </p:spPr>
            <p:txBody>
              <a:bodyPr wrap="square" rtlCol="0">
                <a:spAutoFit/>
              </a:bodyPr>
              <a:lstStyle/>
              <a:p>
                <a:r>
                  <a:rPr lang="sv-SE">
                    <a:solidFill>
                      <a:schemeClr val="tx2">
                        <a:lumMod val="50000"/>
                      </a:schemeClr>
                    </a:solidFill>
                  </a:rPr>
                  <a:t>100</a:t>
                </a:r>
                <a:endParaRPr lang="en-GB">
                  <a:solidFill>
                    <a:schemeClr val="tx2">
                      <a:lumMod val="50000"/>
                    </a:schemeClr>
                  </a:solidFill>
                </a:endParaRPr>
              </a:p>
            </p:txBody>
          </p:sp>
          <p:sp>
            <p:nvSpPr>
              <p:cNvPr id="80" name="pop 1"/>
              <p:cNvSpPr txBox="1"/>
              <p:nvPr/>
            </p:nvSpPr>
            <p:spPr>
              <a:xfrm>
                <a:off x="6199356" y="3497167"/>
                <a:ext cx="255591" cy="276999"/>
              </a:xfrm>
              <a:prstGeom prst="rect">
                <a:avLst/>
              </a:prstGeom>
              <a:noFill/>
            </p:spPr>
            <p:txBody>
              <a:bodyPr wrap="square" rtlCol="0">
                <a:spAutoFit/>
              </a:bodyPr>
              <a:lstStyle/>
              <a:p>
                <a:r>
                  <a:rPr lang="sv-SE" sz="1200">
                    <a:solidFill>
                      <a:schemeClr val="tx2">
                        <a:lumMod val="50000"/>
                      </a:schemeClr>
                    </a:solidFill>
                  </a:rPr>
                  <a:t>1</a:t>
                </a:r>
                <a:endParaRPr lang="en-GB" sz="1200">
                  <a:solidFill>
                    <a:schemeClr val="tx2">
                      <a:lumMod val="50000"/>
                    </a:schemeClr>
                  </a:solidFill>
                </a:endParaRPr>
              </a:p>
            </p:txBody>
          </p:sp>
          <p:sp>
            <p:nvSpPr>
              <p:cNvPr id="85" name="title population"/>
              <p:cNvSpPr txBox="1"/>
              <p:nvPr/>
            </p:nvSpPr>
            <p:spPr>
              <a:xfrm>
                <a:off x="4671073" y="3497166"/>
                <a:ext cx="1387494" cy="613095"/>
              </a:xfrm>
              <a:prstGeom prst="rect">
                <a:avLst/>
              </a:prstGeom>
              <a:noFill/>
            </p:spPr>
            <p:txBody>
              <a:bodyPr wrap="square" rtlCol="0">
                <a:spAutoFit/>
              </a:bodyPr>
              <a:lstStyle/>
              <a:p>
                <a:r>
                  <a:rPr lang="sv-SE" sz="2000" b="1">
                    <a:solidFill>
                      <a:schemeClr val="tx2">
                        <a:lumMod val="50000"/>
                      </a:schemeClr>
                    </a:solidFill>
                  </a:rPr>
                  <a:t>Population</a:t>
                </a:r>
              </a:p>
              <a:p>
                <a:r>
                  <a:rPr lang="sv-SE" sz="2000">
                    <a:solidFill>
                      <a:schemeClr val="tx2">
                        <a:lumMod val="50000"/>
                      </a:schemeClr>
                    </a:solidFill>
                  </a:rPr>
                  <a:t>(millions)</a:t>
                </a:r>
                <a:endParaRPr lang="en-GB" sz="2000">
                  <a:solidFill>
                    <a:schemeClr val="tx2">
                      <a:lumMod val="50000"/>
                    </a:schemeClr>
                  </a:solidFill>
                </a:endParaRPr>
              </a:p>
            </p:txBody>
          </p:sp>
        </p:grpSp>
      </p:grpSp>
      <p:pic>
        <p:nvPicPr>
          <p:cNvPr id="7" name="map"/>
          <p:cNvPicPr>
            <a:picLocks noChangeAspect="1" noChangeArrowheads="1"/>
          </p:cNvPicPr>
          <p:nvPr/>
        </p:nvPicPr>
        <p:blipFill>
          <a:blip r:embed="rId4" cstate="print"/>
          <a:srcRect l="39174" t="23001" r="54482" b="66019"/>
          <a:stretch>
            <a:fillRect/>
          </a:stretch>
        </p:blipFill>
        <p:spPr bwMode="auto">
          <a:xfrm>
            <a:off x="6732000" y="3981600"/>
            <a:ext cx="2081241" cy="1350981"/>
          </a:xfrm>
          <a:prstGeom prst="rect">
            <a:avLst/>
          </a:prstGeom>
          <a:noFill/>
          <a:ln w="9525">
            <a:solidFill>
              <a:schemeClr val="accent1">
                <a:lumMod val="75000"/>
                <a:alpha val="87000"/>
              </a:schemeClr>
            </a:solidFill>
            <a:miter lim="800000"/>
            <a:headEnd/>
            <a:tailEnd/>
          </a:ln>
          <a:effectLst>
            <a:outerShdw blurRad="165100" dist="38100" dir="8100000" sx="101000" sy="101000" algn="tr" rotWithShape="0">
              <a:schemeClr val="tx2">
                <a:lumMod val="50000"/>
                <a:alpha val="40000"/>
              </a:schemeClr>
            </a:outerShdw>
          </a:effectLst>
        </p:spPr>
      </p:pic>
      <p:sp>
        <p:nvSpPr>
          <p:cNvPr id="51" name="Ellips 1000"/>
          <p:cNvSpPr>
            <a:spLocks noChangeAspect="1"/>
          </p:cNvSpPr>
          <p:nvPr/>
        </p:nvSpPr>
        <p:spPr>
          <a:xfrm>
            <a:off x="5922981" y="4597416"/>
            <a:ext cx="638247" cy="638247"/>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bubble sweden"/>
          <p:cNvSpPr>
            <a:spLocks noChangeAspect="1"/>
          </p:cNvSpPr>
          <p:nvPr/>
        </p:nvSpPr>
        <p:spPr>
          <a:xfrm>
            <a:off x="7649982" y="1172194"/>
            <a:ext cx="86699" cy="86699"/>
          </a:xfrm>
          <a:prstGeom prst="ellipse">
            <a:avLst/>
          </a:prstGeom>
          <a:solidFill>
            <a:schemeClr val="accent6">
              <a:lumMod val="75000"/>
              <a:alpha val="26000"/>
            </a:schemeClr>
          </a:solidFill>
          <a:ln w="6350">
            <a:solidFill>
              <a:schemeClr val="tx1">
                <a:alpha val="52000"/>
              </a:schemeClr>
            </a:solidFill>
          </a:ln>
          <a:effectLst>
            <a:outerShdw blurRad="38100" sx="200000" sy="200000" algn="ctr" rotWithShape="0">
              <a:schemeClr val="accent6">
                <a:lumMod val="50000"/>
                <a:alpha val="5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line 81 years"/>
          <p:cNvCxnSpPr>
            <a:endCxn id="53" idx="2"/>
          </p:cNvCxnSpPr>
          <p:nvPr/>
        </p:nvCxnSpPr>
        <p:spPr>
          <a:xfrm>
            <a:off x="1838287" y="1208925"/>
            <a:ext cx="5811695" cy="6619"/>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9" name="text 81 years"/>
          <p:cNvSpPr txBox="1"/>
          <p:nvPr/>
        </p:nvSpPr>
        <p:spPr>
          <a:xfrm>
            <a:off x="446031" y="961990"/>
            <a:ext cx="1424007" cy="523220"/>
          </a:xfrm>
          <a:prstGeom prst="rect">
            <a:avLst/>
          </a:prstGeom>
          <a:solidFill>
            <a:schemeClr val="bg1"/>
          </a:solidFill>
          <a:ln>
            <a:solidFill>
              <a:schemeClr val="tx2">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t>81 </a:t>
            </a:r>
            <a:r>
              <a:rPr lang="sv-SE" sz="2800" err="1"/>
              <a:t>years</a:t>
            </a:r>
            <a:endParaRPr lang="en-GB" sz="2800"/>
          </a:p>
        </p:txBody>
      </p:sp>
      <p:sp>
        <p:nvSpPr>
          <p:cNvPr id="63" name="text sweden"/>
          <p:cNvSpPr txBox="1"/>
          <p:nvPr/>
        </p:nvSpPr>
        <p:spPr>
          <a:xfrm>
            <a:off x="6781830" y="534153"/>
            <a:ext cx="1488251" cy="438156"/>
          </a:xfrm>
          <a:prstGeom prst="rect">
            <a:avLst/>
          </a:prstGeom>
          <a:solidFill>
            <a:schemeClr val="bg1"/>
          </a:solidFill>
          <a:ln>
            <a:solidFill>
              <a:schemeClr val="accent6">
                <a:lumMod val="75000"/>
              </a:schemeClr>
            </a:solidFill>
          </a:ln>
          <a:effectLst>
            <a:outerShdw blurRad="381000" sx="102000" sy="102000" algn="ctr" rotWithShape="0">
              <a:srgbClr val="FF0000">
                <a:alpha val="6000"/>
              </a:srgbClr>
            </a:outerShdw>
          </a:effectLst>
        </p:spPr>
        <p:txBody>
          <a:bodyPr wrap="square" tIns="0" bIns="0" rtlCol="0" anchor="ctr" anchorCtr="0">
            <a:noAutofit/>
          </a:bodyPr>
          <a:lstStyle/>
          <a:p>
            <a:pPr>
              <a:lnSpc>
                <a:spcPts val="2880"/>
              </a:lnSpc>
            </a:pPr>
            <a:r>
              <a:rPr lang="sv-SE" sz="3200"/>
              <a:t>Sweden</a:t>
            </a:r>
            <a:endParaRPr lang="en-GB" sz="3200"/>
          </a:p>
        </p:txBody>
      </p:sp>
      <p:grpSp>
        <p:nvGrpSpPr>
          <p:cNvPr id="60" name="picture sweden"/>
          <p:cNvGrpSpPr>
            <a:grpSpLocks noChangeAspect="1"/>
          </p:cNvGrpSpPr>
          <p:nvPr/>
        </p:nvGrpSpPr>
        <p:grpSpPr>
          <a:xfrm>
            <a:off x="-1" y="-153845"/>
            <a:ext cx="10424995" cy="7081963"/>
            <a:chOff x="-1" y="-153845"/>
            <a:chExt cx="10321777" cy="7011845"/>
          </a:xfrm>
        </p:grpSpPr>
        <p:pic>
          <p:nvPicPr>
            <p:cNvPr id="61" name="Picture 2" descr="http://farm3.static.flickr.com/2632/4166472113_38dff6edfb_b.jpg"/>
            <p:cNvPicPr>
              <a:picLocks noChangeAspect="1" noChangeArrowheads="1"/>
            </p:cNvPicPr>
            <p:nvPr/>
          </p:nvPicPr>
          <p:blipFill>
            <a:blip r:embed="rId5" cstate="print"/>
            <a:srcRect l="3530" t="5135" r="3720" b="5483"/>
            <a:stretch>
              <a:fillRect/>
            </a:stretch>
          </p:blipFill>
          <p:spPr bwMode="auto">
            <a:xfrm>
              <a:off x="-1" y="0"/>
              <a:ext cx="10321777" cy="6858000"/>
            </a:xfrm>
            <a:prstGeom prst="rect">
              <a:avLst/>
            </a:prstGeom>
            <a:noFill/>
          </p:spPr>
        </p:pic>
        <p:sp>
          <p:nvSpPr>
            <p:cNvPr id="64" name="Rektangel 63"/>
            <p:cNvSpPr/>
            <p:nvPr/>
          </p:nvSpPr>
          <p:spPr>
            <a:xfrm>
              <a:off x="1591940" y="-153845"/>
              <a:ext cx="6344174" cy="2400657"/>
            </a:xfrm>
            <a:prstGeom prst="rect">
              <a:avLst/>
            </a:prstGeom>
            <a:noFill/>
          </p:spPr>
          <p:txBody>
            <a:bodyPr wrap="square" lIns="91440" tIns="45720" rIns="91440" bIns="45720">
              <a:spAutoFit/>
            </a:bodyPr>
            <a:lstStyle/>
            <a:p>
              <a:pPr algn="ctr"/>
              <a:r>
                <a:rPr lang="sv-SE" sz="15000">
                  <a:ln w="18415" cmpd="sng">
                    <a:solidFill>
                      <a:srgbClr val="745800"/>
                    </a:solidFill>
                    <a:prstDash val="solid"/>
                  </a:ln>
                  <a:solidFill>
                    <a:srgbClr val="FFE79B"/>
                  </a:solidFill>
                  <a:effectLst>
                    <a:outerShdw blurRad="63500" dir="3600000" algn="tl" rotWithShape="0">
                      <a:srgbClr val="000000">
                        <a:alpha val="70000"/>
                      </a:srgbClr>
                    </a:outerShdw>
                  </a:effectLst>
                </a:rPr>
                <a:t>Sweden</a:t>
              </a:r>
              <a:endParaRPr lang="en-GB" sz="15000">
                <a:ln w="18415" cmpd="sng">
                  <a:solidFill>
                    <a:srgbClr val="745800"/>
                  </a:solidFill>
                  <a:prstDash val="solid"/>
                </a:ln>
                <a:solidFill>
                  <a:srgbClr val="FFE79B"/>
                </a:solidFill>
                <a:effectLst>
                  <a:outerShdw blurRad="63500" dir="3600000" algn="tl" rotWithShape="0">
                    <a:srgbClr val="000000">
                      <a:alpha val="70000"/>
                    </a:srgbClr>
                  </a:outerShdw>
                </a:effectLst>
              </a:endParaRPr>
            </a:p>
          </p:txBody>
        </p:sp>
      </p:grpSp>
      <p:sp>
        <p:nvSpPr>
          <p:cNvPr id="58" name="text Do all Burundians"/>
          <p:cNvSpPr/>
          <p:nvPr/>
        </p:nvSpPr>
        <p:spPr>
          <a:xfrm>
            <a:off x="202415" y="5111368"/>
            <a:ext cx="9106980" cy="1746632"/>
          </a:xfrm>
          <a:prstGeom prst="rect">
            <a:avLst/>
          </a:prstGeom>
        </p:spPr>
        <p:txBody>
          <a:bodyPr wrap="none">
            <a:spAutoFit/>
          </a:bodyPr>
          <a:lstStyle/>
          <a:p>
            <a:pPr algn="ctr">
              <a:lnSpc>
                <a:spcPts val="4300"/>
              </a:lnSpc>
            </a:pPr>
            <a:r>
              <a:rPr lang="sv-SE" sz="5000" b="1" spc="1240">
                <a:ln w="18415" cmpd="sng">
                  <a:solidFill>
                    <a:srgbClr val="483700"/>
                  </a:solidFill>
                  <a:prstDash val="solid"/>
                </a:ln>
                <a:solidFill>
                  <a:srgbClr val="FFE79B"/>
                </a:solidFill>
                <a:effectLst>
                  <a:outerShdw blurRad="215900" dist="50800" dir="3600000" algn="tl" rotWithShape="0">
                    <a:srgbClr val="000000">
                      <a:alpha val="89000"/>
                    </a:srgbClr>
                  </a:outerShdw>
                </a:effectLst>
              </a:rPr>
              <a:t>Do all Swedes </a:t>
            </a:r>
          </a:p>
          <a:p>
            <a:pPr algn="ctr">
              <a:lnSpc>
                <a:spcPts val="4300"/>
              </a:lnSpc>
            </a:pPr>
            <a:r>
              <a:rPr lang="sv-SE" sz="5000" b="1" spc="1240">
                <a:ln w="18415" cmpd="sng">
                  <a:solidFill>
                    <a:srgbClr val="483700"/>
                  </a:solidFill>
                  <a:prstDash val="solid"/>
                </a:ln>
                <a:solidFill>
                  <a:srgbClr val="FFE79B"/>
                </a:solidFill>
                <a:effectLst>
                  <a:outerShdw blurRad="215900" dist="50800" dir="3600000" algn="tl" rotWithShape="0">
                    <a:srgbClr val="000000">
                      <a:alpha val="89000"/>
                    </a:srgbClr>
                  </a:outerShdw>
                </a:effectLst>
              </a:rPr>
              <a:t>live 31 </a:t>
            </a:r>
            <a:r>
              <a:rPr lang="sv-SE" sz="5000" b="1" spc="1240" err="1">
                <a:ln w="18415" cmpd="sng">
                  <a:solidFill>
                    <a:srgbClr val="483700"/>
                  </a:solidFill>
                  <a:prstDash val="solid"/>
                </a:ln>
                <a:solidFill>
                  <a:srgbClr val="FFE79B"/>
                </a:solidFill>
                <a:effectLst>
                  <a:outerShdw blurRad="215900" dist="50800" dir="3600000" algn="tl" rotWithShape="0">
                    <a:srgbClr val="000000">
                      <a:alpha val="89000"/>
                    </a:srgbClr>
                  </a:outerShdw>
                </a:effectLst>
              </a:rPr>
              <a:t>years</a:t>
            </a:r>
            <a:r>
              <a:rPr lang="sv-SE" sz="5000" b="1" spc="1240">
                <a:ln w="18415" cmpd="sng">
                  <a:solidFill>
                    <a:srgbClr val="483700"/>
                  </a:solidFill>
                  <a:prstDash val="solid"/>
                </a:ln>
                <a:solidFill>
                  <a:srgbClr val="FFE79B"/>
                </a:solidFill>
                <a:effectLst>
                  <a:outerShdw blurRad="215900" dist="50800" dir="3600000" algn="tl" rotWithShape="0">
                    <a:srgbClr val="000000">
                      <a:alpha val="89000"/>
                    </a:srgbClr>
                  </a:outerShdw>
                </a:effectLst>
              </a:rPr>
              <a:t> longer </a:t>
            </a:r>
          </a:p>
          <a:p>
            <a:pPr algn="ctr">
              <a:lnSpc>
                <a:spcPts val="4300"/>
              </a:lnSpc>
            </a:pPr>
            <a:r>
              <a:rPr lang="sv-SE" sz="5000" b="1" spc="1240">
                <a:ln w="18415" cmpd="sng">
                  <a:solidFill>
                    <a:srgbClr val="483700"/>
                  </a:solidFill>
                  <a:prstDash val="solid"/>
                </a:ln>
                <a:solidFill>
                  <a:srgbClr val="FFE79B"/>
                </a:solidFill>
                <a:effectLst>
                  <a:outerShdw blurRad="215900" dist="50800" dir="3600000" algn="tl" rotWithShape="0">
                    <a:srgbClr val="000000">
                      <a:alpha val="89000"/>
                    </a:srgbClr>
                  </a:outerShdw>
                </a:effectLst>
              </a:rPr>
              <a:t>than the Burundians?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20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childTnLst>
                                </p:cTn>
                              </p:par>
                              <p:par>
                                <p:cTn id="9" presetID="49" presetClass="path" presetSubtype="0" accel="50000" decel="50000" fill="hold" nodeType="withEffect">
                                  <p:stCondLst>
                                    <p:cond delay="200"/>
                                  </p:stCondLst>
                                  <p:childTnLst>
                                    <p:animMotion origin="layout" path="M 0.28194 -0.33704 L 2.77778E-7 1.48148E-6 " pathEditMode="relative" rAng="0" ptsTypes="AA">
                                      <p:cBhvr>
                                        <p:cTn id="10" dur="500" fill="hold"/>
                                        <p:tgtEl>
                                          <p:spTgt spid="60"/>
                                        </p:tgtEl>
                                        <p:attrNameLst>
                                          <p:attrName>ppt_x</p:attrName>
                                          <p:attrName>ppt_y</p:attrName>
                                        </p:attrNameLst>
                                      </p:cBhvr>
                                      <p:rCtr x="-14100" y="169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8"/>
                                        </p:tgtEl>
                                        <p:attrNameLst>
                                          <p:attrName>style.visibility</p:attrName>
                                        </p:attrNameLst>
                                      </p:cBhvr>
                                      <p:to>
                                        <p:strVal val="hidden"/>
                                      </p:to>
                                    </p:set>
                                  </p:childTnLst>
                                </p:cTn>
                              </p:par>
                              <p:par>
                                <p:cTn id="19" presetID="23" presetClass="exit" presetSubtype="32" fill="hold" nodeType="withEffect">
                                  <p:stCondLst>
                                    <p:cond delay="0"/>
                                  </p:stCondLst>
                                  <p:childTnLst>
                                    <p:anim calcmode="lin" valueType="num">
                                      <p:cBhvr>
                                        <p:cTn id="20" dur="500"/>
                                        <p:tgtEl>
                                          <p:spTgt spid="60"/>
                                        </p:tgtEl>
                                        <p:attrNameLst>
                                          <p:attrName>ppt_w</p:attrName>
                                        </p:attrNameLst>
                                      </p:cBhvr>
                                      <p:tavLst>
                                        <p:tav tm="0">
                                          <p:val>
                                            <p:strVal val="ppt_w"/>
                                          </p:val>
                                        </p:tav>
                                        <p:tav tm="100000">
                                          <p:val>
                                            <p:fltVal val="0"/>
                                          </p:val>
                                        </p:tav>
                                      </p:tavLst>
                                    </p:anim>
                                    <p:anim calcmode="lin" valueType="num">
                                      <p:cBhvr>
                                        <p:cTn id="21" dur="500"/>
                                        <p:tgtEl>
                                          <p:spTgt spid="60"/>
                                        </p:tgtEl>
                                        <p:attrNameLst>
                                          <p:attrName>ppt_h</p:attrName>
                                        </p:attrNameLst>
                                      </p:cBhvr>
                                      <p:tavLst>
                                        <p:tav tm="0">
                                          <p:val>
                                            <p:strVal val="ppt_h"/>
                                          </p:val>
                                        </p:tav>
                                        <p:tav tm="100000">
                                          <p:val>
                                            <p:fltVal val="0"/>
                                          </p:val>
                                        </p:tav>
                                      </p:tavLst>
                                    </p:anim>
                                    <p:set>
                                      <p:cBhvr>
                                        <p:cTn id="22" dur="1" fill="hold">
                                          <p:stCondLst>
                                            <p:cond delay="499"/>
                                          </p:stCondLst>
                                        </p:cTn>
                                        <p:tgtEl>
                                          <p:spTgt spid="60"/>
                                        </p:tgtEl>
                                        <p:attrNameLst>
                                          <p:attrName>style.visibility</p:attrName>
                                        </p:attrNameLst>
                                      </p:cBhvr>
                                      <p:to>
                                        <p:strVal val="hidden"/>
                                      </p:to>
                                    </p:set>
                                  </p:childTnLst>
                                </p:cTn>
                              </p:par>
                              <p:par>
                                <p:cTn id="23" presetID="56" presetClass="path" presetSubtype="0" accel="50000" decel="50000" fill="hold" nodeType="withEffect">
                                  <p:stCondLst>
                                    <p:cond delay="0"/>
                                  </p:stCondLst>
                                  <p:childTnLst>
                                    <p:animMotion origin="layout" path="M 3.61111E-6 2.59259E-6 L 0.27361 -0.32963 " pathEditMode="relative" rAng="0" ptsTypes="AA">
                                      <p:cBhvr>
                                        <p:cTn id="24" dur="500" fill="hold"/>
                                        <p:tgtEl>
                                          <p:spTgt spid="60"/>
                                        </p:tgtEl>
                                        <p:attrNameLst>
                                          <p:attrName>ppt_x</p:attrName>
                                          <p:attrName>ppt_y</p:attrName>
                                        </p:attrNameLst>
                                      </p:cBhvr>
                                      <p:rCtr x="13700" y="-16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2007 bakgrund"/>
          <p:cNvSpPr/>
          <p:nvPr/>
        </p:nvSpPr>
        <p:spPr>
          <a:xfrm>
            <a:off x="1396800" y="691200"/>
            <a:ext cx="7959834" cy="3939540"/>
          </a:xfrm>
          <a:prstGeom prst="rect">
            <a:avLst/>
          </a:prstGeom>
          <a:noFill/>
        </p:spPr>
        <p:txBody>
          <a:bodyPr wrap="square" lIns="91440" tIns="45720" rIns="91440" bIns="45720">
            <a:spAutoFit/>
          </a:bodyPr>
          <a:lstStyle/>
          <a:p>
            <a:pPr algn="ctr"/>
            <a:r>
              <a:rPr lang="sv-SE" sz="25000" b="1" cap="none" spc="0">
                <a:ln w="12700">
                  <a:solidFill>
                    <a:schemeClr val="tx2">
                      <a:satMod val="155000"/>
                      <a:alpha val="0"/>
                    </a:schemeClr>
                  </a:solidFill>
                  <a:prstDash val="solid"/>
                </a:ln>
                <a:solidFill>
                  <a:srgbClr val="CED9E0"/>
                </a:solidFill>
                <a:latin typeface="Arial" pitchFamily="34" charset="0"/>
                <a:cs typeface="Arial" pitchFamily="34" charset="0"/>
              </a:rPr>
              <a:t>2007</a:t>
            </a:r>
          </a:p>
        </p:txBody>
      </p:sp>
      <p:pic>
        <p:nvPicPr>
          <p:cNvPr id="1026" name="Gap graph"/>
          <p:cNvPicPr>
            <a:picLocks noChangeAspect="1" noChangeArrowheads="1"/>
          </p:cNvPicPr>
          <p:nvPr/>
        </p:nvPicPr>
        <p:blipFill>
          <a:blip r:embed="rId3" cstate="print"/>
          <a:srcRect l="3571" t="18856" r="63393" b="14286"/>
          <a:stretch>
            <a:fillRect/>
          </a:stretch>
        </p:blipFill>
        <p:spPr bwMode="auto">
          <a:xfrm>
            <a:off x="993726" y="185187"/>
            <a:ext cx="7880434" cy="5980663"/>
          </a:xfrm>
          <a:prstGeom prst="rect">
            <a:avLst/>
          </a:prstGeom>
          <a:noFill/>
          <a:ln w="9525">
            <a:solidFill>
              <a:schemeClr val="tx2"/>
            </a:solidFill>
            <a:miter lim="800000"/>
            <a:headEnd/>
            <a:tailEnd/>
          </a:ln>
        </p:spPr>
      </p:pic>
      <p:sp>
        <p:nvSpPr>
          <p:cNvPr id="71" name="Övre döljande ruta"/>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Höger döljande ruta"/>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Vänstra döljande ruta"/>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Nedre döljande ruta"/>
          <p:cNvSpPr/>
          <p:nvPr/>
        </p:nvSpPr>
        <p:spPr>
          <a:xfrm>
            <a:off x="1" y="5473728"/>
            <a:ext cx="9144000" cy="1384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X-axeln etiketter"/>
          <p:cNvGrpSpPr/>
          <p:nvPr/>
        </p:nvGrpSpPr>
        <p:grpSpPr>
          <a:xfrm>
            <a:off x="1541421" y="5581075"/>
            <a:ext cx="6499314" cy="584775"/>
            <a:chOff x="1541419" y="5581075"/>
            <a:chExt cx="6499314" cy="584775"/>
          </a:xfrm>
        </p:grpSpPr>
        <p:sp>
          <p:nvSpPr>
            <p:cNvPr id="45" name="x etikett 20 000"/>
            <p:cNvSpPr txBox="1"/>
            <p:nvPr/>
          </p:nvSpPr>
          <p:spPr>
            <a:xfrm>
              <a:off x="6397648" y="5581075"/>
              <a:ext cx="1643085" cy="584775"/>
            </a:xfrm>
            <a:prstGeom prst="rect">
              <a:avLst/>
            </a:prstGeom>
            <a:noFill/>
          </p:spPr>
          <p:txBody>
            <a:bodyPr wrap="square" rtlCol="0">
              <a:spAutoFit/>
            </a:bodyPr>
            <a:lstStyle/>
            <a:p>
              <a:r>
                <a:rPr lang="sv-SE" sz="3200"/>
                <a:t>20 000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44" name="x etikett 2000"/>
            <p:cNvSpPr txBox="1"/>
            <p:nvPr/>
          </p:nvSpPr>
          <p:spPr>
            <a:xfrm>
              <a:off x="4024303" y="5581075"/>
              <a:ext cx="1460521" cy="584775"/>
            </a:xfrm>
            <a:prstGeom prst="rect">
              <a:avLst/>
            </a:prstGeom>
            <a:noFill/>
          </p:spPr>
          <p:txBody>
            <a:bodyPr wrap="square" rtlCol="0">
              <a:spAutoFit/>
            </a:bodyPr>
            <a:lstStyle/>
            <a:p>
              <a:r>
                <a:rPr lang="sv-SE" sz="3200"/>
                <a:t>2000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43" name="x etikett 200"/>
            <p:cNvSpPr txBox="1"/>
            <p:nvPr/>
          </p:nvSpPr>
          <p:spPr>
            <a:xfrm>
              <a:off x="1541419" y="5581075"/>
              <a:ext cx="1131903" cy="584775"/>
            </a:xfrm>
            <a:prstGeom prst="rect">
              <a:avLst/>
            </a:prstGeom>
            <a:noFill/>
          </p:spPr>
          <p:txBody>
            <a:bodyPr wrap="square" rtlCol="0">
              <a:spAutoFit/>
            </a:bodyPr>
            <a:lstStyle/>
            <a:p>
              <a:r>
                <a:rPr lang="sv-SE" sz="3200"/>
                <a:t>200 </a:t>
              </a:r>
              <a:r>
                <a:rPr lang="sv-SE" sz="2400">
                  <a:latin typeface="Arial" pitchFamily="34" charset="0"/>
                  <a:cs typeface="Arial" pitchFamily="34" charset="0"/>
                </a:rPr>
                <a:t>$</a:t>
              </a:r>
              <a:endParaRPr lang="en-GB" sz="2400">
                <a:latin typeface="Arial" pitchFamily="34" charset="0"/>
                <a:cs typeface="Arial" pitchFamily="34" charset="0"/>
              </a:endParaRPr>
            </a:p>
          </p:txBody>
        </p:sp>
      </p:grpSp>
      <p:grpSp>
        <p:nvGrpSpPr>
          <p:cNvPr id="3" name="x taggar"/>
          <p:cNvGrpSpPr/>
          <p:nvPr/>
        </p:nvGrpSpPr>
        <p:grpSpPr>
          <a:xfrm>
            <a:off x="1952227" y="5473728"/>
            <a:ext cx="5158800" cy="146054"/>
            <a:chOff x="1952227" y="5473728"/>
            <a:chExt cx="5158800" cy="146054"/>
          </a:xfrm>
        </p:grpSpPr>
        <p:cxnSp>
          <p:nvCxnSpPr>
            <p:cNvPr id="75" name="x tag 20 000"/>
            <p:cNvCxnSpPr/>
            <p:nvPr/>
          </p:nvCxnSpPr>
          <p:spPr>
            <a:xfrm rot="5400000">
              <a:off x="70380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4" name="x tag 2000"/>
            <p:cNvCxnSpPr/>
            <p:nvPr/>
          </p:nvCxnSpPr>
          <p:spPr>
            <a:xfrm rot="5400000">
              <a:off x="44568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x tag 200"/>
            <p:cNvCxnSpPr/>
            <p:nvPr/>
          </p:nvCxnSpPr>
          <p:spPr>
            <a:xfrm rot="5400000">
              <a:off x="18792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8" name="X axel text"/>
          <p:cNvSpPr txBox="1"/>
          <p:nvPr/>
        </p:nvSpPr>
        <p:spPr>
          <a:xfrm>
            <a:off x="1804887" y="6165850"/>
            <a:ext cx="7339113" cy="646331"/>
          </a:xfrm>
          <a:prstGeom prst="rect">
            <a:avLst/>
          </a:prstGeom>
          <a:noFill/>
        </p:spPr>
        <p:txBody>
          <a:bodyPr wrap="square" rtlCol="0">
            <a:spAutoFit/>
          </a:bodyPr>
          <a:lstStyle/>
          <a:p>
            <a:r>
              <a:rPr lang="sv-SE" sz="3600" b="1" err="1"/>
              <a:t>Income</a:t>
            </a:r>
            <a:r>
              <a:rPr lang="sv-SE" sz="3600" b="1"/>
              <a:t> per person </a:t>
            </a:r>
            <a:r>
              <a:rPr lang="sv-SE" sz="2200"/>
              <a:t>(</a:t>
            </a:r>
            <a:r>
              <a:rPr lang="sv-SE" sz="2200" err="1"/>
              <a:t>comparable</a:t>
            </a:r>
            <a:r>
              <a:rPr lang="sv-SE" sz="2200"/>
              <a:t> dollars per </a:t>
            </a:r>
            <a:r>
              <a:rPr lang="sv-SE" sz="2200" err="1"/>
              <a:t>year</a:t>
            </a:r>
            <a:r>
              <a:rPr lang="sv-SE" sz="2200"/>
              <a:t>)</a:t>
            </a:r>
            <a:endParaRPr lang="en-GB" sz="2200"/>
          </a:p>
        </p:txBody>
      </p:sp>
      <p:grpSp>
        <p:nvGrpSpPr>
          <p:cNvPr id="4"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5"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50" name="Y axel text"/>
          <p:cNvSpPr txBox="1"/>
          <p:nvPr/>
        </p:nvSpPr>
        <p:spPr>
          <a:xfrm>
            <a:off x="107950" y="836577"/>
            <a:ext cx="738664" cy="3906890"/>
          </a:xfrm>
          <a:prstGeom prst="rect">
            <a:avLst/>
          </a:prstGeom>
          <a:noFill/>
        </p:spPr>
        <p:txBody>
          <a:bodyPr vert="vert270" wrap="square" rtlCol="0">
            <a:spAutoFit/>
          </a:bodyPr>
          <a:lstStyle/>
          <a:p>
            <a:r>
              <a:rPr lang="sv-SE" sz="3600" b="1"/>
              <a:t>Life </a:t>
            </a:r>
            <a:r>
              <a:rPr lang="sv-SE" sz="3600" b="1" err="1"/>
              <a:t>expectancy</a:t>
            </a:r>
            <a:r>
              <a:rPr lang="sv-SE" sz="3600" b="1"/>
              <a:t> </a:t>
            </a:r>
            <a:r>
              <a:rPr lang="sv-SE" sz="2200"/>
              <a:t>(</a:t>
            </a:r>
            <a:r>
              <a:rPr lang="sv-SE" sz="2200" err="1"/>
              <a:t>years</a:t>
            </a:r>
            <a:r>
              <a:rPr lang="sv-SE" sz="2200"/>
              <a:t>)</a:t>
            </a:r>
            <a:endParaRPr lang="en-GB" sz="2200"/>
          </a:p>
        </p:txBody>
      </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6" name="legend population"/>
          <p:cNvGrpSpPr/>
          <p:nvPr/>
        </p:nvGrpSpPr>
        <p:grpSpPr>
          <a:xfrm>
            <a:off x="4352922" y="3940182"/>
            <a:ext cx="2304423" cy="1399878"/>
            <a:chOff x="4671073" y="3497166"/>
            <a:chExt cx="2091707" cy="1212424"/>
          </a:xfrm>
          <a:effectLst>
            <a:outerShdw blurRad="165100" dist="38100" dir="8100000" sx="101000" sy="101000" algn="tr" rotWithShape="0">
              <a:schemeClr val="tx2">
                <a:lumMod val="50000"/>
                <a:alpha val="40000"/>
              </a:schemeClr>
            </a:outerShdw>
          </a:effectLst>
        </p:grpSpPr>
        <p:sp>
          <p:nvSpPr>
            <p:cNvPr id="62" name="box population"/>
            <p:cNvSpPr/>
            <p:nvPr/>
          </p:nvSpPr>
          <p:spPr>
            <a:xfrm>
              <a:off x="4671073" y="3528790"/>
              <a:ext cx="2091707" cy="1180800"/>
            </a:xfrm>
            <a:prstGeom prst="rect">
              <a:avLst/>
            </a:prstGeom>
            <a:solidFill>
              <a:schemeClr val="accent1">
                <a:lumMod val="20000"/>
                <a:lumOff val="80000"/>
              </a:schemeClr>
            </a:solidFill>
            <a:ln w="9525">
              <a:solidFill>
                <a:schemeClr val="tx2">
                  <a:lumMod val="75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content population"/>
            <p:cNvGrpSpPr/>
            <p:nvPr/>
          </p:nvGrpSpPr>
          <p:grpSpPr>
            <a:xfrm>
              <a:off x="4671073" y="3497166"/>
              <a:ext cx="1865253" cy="1125762"/>
              <a:chOff x="4671073" y="3497166"/>
              <a:chExt cx="1865253" cy="1125762"/>
            </a:xfrm>
          </p:grpSpPr>
          <p:sp>
            <p:nvSpPr>
              <p:cNvPr id="69" name="Ellips 100"/>
              <p:cNvSpPr>
                <a:spLocks noChangeAspect="1"/>
              </p:cNvSpPr>
              <p:nvPr/>
            </p:nvSpPr>
            <p:spPr>
              <a:xfrm>
                <a:off x="6328202" y="3781779"/>
                <a:ext cx="208124" cy="208124"/>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Ellips 1"/>
              <p:cNvSpPr>
                <a:spLocks noChangeAspect="1"/>
              </p:cNvSpPr>
              <p:nvPr/>
            </p:nvSpPr>
            <p:spPr>
              <a:xfrm>
                <a:off x="6398212" y="3592038"/>
                <a:ext cx="58760" cy="58760"/>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pop 1000"/>
              <p:cNvSpPr txBox="1"/>
              <p:nvPr/>
            </p:nvSpPr>
            <p:spPr>
              <a:xfrm>
                <a:off x="5333925" y="4161263"/>
                <a:ext cx="949338" cy="461665"/>
              </a:xfrm>
              <a:prstGeom prst="rect">
                <a:avLst/>
              </a:prstGeom>
              <a:noFill/>
            </p:spPr>
            <p:txBody>
              <a:bodyPr wrap="square" rtlCol="0">
                <a:spAutoFit/>
              </a:bodyPr>
              <a:lstStyle/>
              <a:p>
                <a:r>
                  <a:rPr lang="sv-SE" sz="2800">
                    <a:solidFill>
                      <a:schemeClr val="tx2">
                        <a:lumMod val="50000"/>
                      </a:schemeClr>
                    </a:solidFill>
                  </a:rPr>
                  <a:t>1000</a:t>
                </a:r>
                <a:endParaRPr lang="en-GB" sz="2800">
                  <a:solidFill>
                    <a:schemeClr val="tx2">
                      <a:lumMod val="50000"/>
                    </a:schemeClr>
                  </a:solidFill>
                </a:endParaRPr>
              </a:p>
            </p:txBody>
          </p:sp>
          <p:sp>
            <p:nvSpPr>
              <p:cNvPr id="77" name="pop 100"/>
              <p:cNvSpPr txBox="1"/>
              <p:nvPr/>
            </p:nvSpPr>
            <p:spPr>
              <a:xfrm>
                <a:off x="5864205" y="3750155"/>
                <a:ext cx="620720" cy="369332"/>
              </a:xfrm>
              <a:prstGeom prst="rect">
                <a:avLst/>
              </a:prstGeom>
              <a:noFill/>
            </p:spPr>
            <p:txBody>
              <a:bodyPr wrap="square" rtlCol="0">
                <a:spAutoFit/>
              </a:bodyPr>
              <a:lstStyle/>
              <a:p>
                <a:r>
                  <a:rPr lang="sv-SE">
                    <a:solidFill>
                      <a:schemeClr val="tx2">
                        <a:lumMod val="50000"/>
                      </a:schemeClr>
                    </a:solidFill>
                  </a:rPr>
                  <a:t>100</a:t>
                </a:r>
                <a:endParaRPr lang="en-GB">
                  <a:solidFill>
                    <a:schemeClr val="tx2">
                      <a:lumMod val="50000"/>
                    </a:schemeClr>
                  </a:solidFill>
                </a:endParaRPr>
              </a:p>
            </p:txBody>
          </p:sp>
          <p:sp>
            <p:nvSpPr>
              <p:cNvPr id="80" name="pop 1"/>
              <p:cNvSpPr txBox="1"/>
              <p:nvPr/>
            </p:nvSpPr>
            <p:spPr>
              <a:xfrm>
                <a:off x="6199356" y="3497167"/>
                <a:ext cx="255591" cy="276999"/>
              </a:xfrm>
              <a:prstGeom prst="rect">
                <a:avLst/>
              </a:prstGeom>
              <a:noFill/>
            </p:spPr>
            <p:txBody>
              <a:bodyPr wrap="square" rtlCol="0">
                <a:spAutoFit/>
              </a:bodyPr>
              <a:lstStyle/>
              <a:p>
                <a:r>
                  <a:rPr lang="sv-SE" sz="1200">
                    <a:solidFill>
                      <a:schemeClr val="tx2">
                        <a:lumMod val="50000"/>
                      </a:schemeClr>
                    </a:solidFill>
                  </a:rPr>
                  <a:t>1</a:t>
                </a:r>
                <a:endParaRPr lang="en-GB" sz="1200">
                  <a:solidFill>
                    <a:schemeClr val="tx2">
                      <a:lumMod val="50000"/>
                    </a:schemeClr>
                  </a:solidFill>
                </a:endParaRPr>
              </a:p>
            </p:txBody>
          </p:sp>
          <p:sp>
            <p:nvSpPr>
              <p:cNvPr id="85" name="title population"/>
              <p:cNvSpPr txBox="1"/>
              <p:nvPr/>
            </p:nvSpPr>
            <p:spPr>
              <a:xfrm>
                <a:off x="4671073" y="3497166"/>
                <a:ext cx="1387494" cy="613095"/>
              </a:xfrm>
              <a:prstGeom prst="rect">
                <a:avLst/>
              </a:prstGeom>
              <a:noFill/>
            </p:spPr>
            <p:txBody>
              <a:bodyPr wrap="square" rtlCol="0">
                <a:spAutoFit/>
              </a:bodyPr>
              <a:lstStyle/>
              <a:p>
                <a:r>
                  <a:rPr lang="sv-SE" sz="2000" b="1">
                    <a:solidFill>
                      <a:schemeClr val="tx2">
                        <a:lumMod val="50000"/>
                      </a:schemeClr>
                    </a:solidFill>
                  </a:rPr>
                  <a:t>Population</a:t>
                </a:r>
              </a:p>
              <a:p>
                <a:r>
                  <a:rPr lang="sv-SE" sz="2000">
                    <a:solidFill>
                      <a:schemeClr val="tx2">
                        <a:lumMod val="50000"/>
                      </a:schemeClr>
                    </a:solidFill>
                  </a:rPr>
                  <a:t>(millions)</a:t>
                </a:r>
                <a:endParaRPr lang="en-GB" sz="2000">
                  <a:solidFill>
                    <a:schemeClr val="tx2">
                      <a:lumMod val="50000"/>
                    </a:schemeClr>
                  </a:solidFill>
                </a:endParaRPr>
              </a:p>
            </p:txBody>
          </p:sp>
        </p:grpSp>
      </p:grpSp>
      <p:pic>
        <p:nvPicPr>
          <p:cNvPr id="7" name="map"/>
          <p:cNvPicPr>
            <a:picLocks noChangeAspect="1" noChangeArrowheads="1"/>
          </p:cNvPicPr>
          <p:nvPr/>
        </p:nvPicPr>
        <p:blipFill>
          <a:blip r:embed="rId4" cstate="print"/>
          <a:srcRect l="39174" t="23001" r="54482" b="66019"/>
          <a:stretch>
            <a:fillRect/>
          </a:stretch>
        </p:blipFill>
        <p:spPr bwMode="auto">
          <a:xfrm>
            <a:off x="6732000" y="3981600"/>
            <a:ext cx="2081241" cy="1350981"/>
          </a:xfrm>
          <a:prstGeom prst="rect">
            <a:avLst/>
          </a:prstGeom>
          <a:noFill/>
          <a:ln w="9525">
            <a:solidFill>
              <a:schemeClr val="accent1">
                <a:lumMod val="75000"/>
                <a:alpha val="87000"/>
              </a:schemeClr>
            </a:solidFill>
            <a:miter lim="800000"/>
            <a:headEnd/>
            <a:tailEnd/>
          </a:ln>
          <a:effectLst>
            <a:outerShdw blurRad="165100" dist="38100" dir="8100000" sx="101000" sy="101000" algn="tr" rotWithShape="0">
              <a:schemeClr val="tx2">
                <a:lumMod val="50000"/>
                <a:alpha val="40000"/>
              </a:schemeClr>
            </a:outerShdw>
          </a:effectLst>
        </p:spPr>
      </p:pic>
      <p:sp>
        <p:nvSpPr>
          <p:cNvPr id="51" name="Ellips 1000"/>
          <p:cNvSpPr>
            <a:spLocks noChangeAspect="1"/>
          </p:cNvSpPr>
          <p:nvPr/>
        </p:nvSpPr>
        <p:spPr>
          <a:xfrm>
            <a:off x="5922981" y="4597416"/>
            <a:ext cx="638247" cy="638247"/>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Bubble Sweden"/>
          <p:cNvSpPr>
            <a:spLocks noChangeAspect="1"/>
          </p:cNvSpPr>
          <p:nvPr/>
        </p:nvSpPr>
        <p:spPr>
          <a:xfrm>
            <a:off x="7649982" y="1172194"/>
            <a:ext cx="86699" cy="86699"/>
          </a:xfrm>
          <a:prstGeom prst="ellipse">
            <a:avLst/>
          </a:prstGeom>
          <a:solidFill>
            <a:schemeClr val="accent6">
              <a:lumMod val="75000"/>
              <a:alpha val="26000"/>
            </a:schemeClr>
          </a:solidFill>
          <a:ln w="6350">
            <a:solidFill>
              <a:schemeClr val="tx1">
                <a:alpha val="52000"/>
              </a:schemeClr>
            </a:solidFill>
          </a:ln>
          <a:effectLst>
            <a:outerShdw blurRad="38100" sx="200000" sy="200000" algn="ctr" rotWithShape="0">
              <a:schemeClr val="accent6">
                <a:lumMod val="50000"/>
                <a:alpha val="5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line 81 years left"/>
          <p:cNvCxnSpPr>
            <a:endCxn id="53" idx="2"/>
          </p:cNvCxnSpPr>
          <p:nvPr/>
        </p:nvCxnSpPr>
        <p:spPr>
          <a:xfrm>
            <a:off x="1838287" y="1208925"/>
            <a:ext cx="5811695" cy="6619"/>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9" name="textruta 58"/>
          <p:cNvSpPr txBox="1"/>
          <p:nvPr/>
        </p:nvSpPr>
        <p:spPr>
          <a:xfrm>
            <a:off x="446031" y="961990"/>
            <a:ext cx="1424007" cy="523220"/>
          </a:xfrm>
          <a:prstGeom prst="rect">
            <a:avLst/>
          </a:prstGeom>
          <a:solidFill>
            <a:schemeClr val="bg1"/>
          </a:solidFill>
          <a:ln>
            <a:solidFill>
              <a:schemeClr val="tx2">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t>81 </a:t>
            </a:r>
            <a:r>
              <a:rPr lang="sv-SE" sz="2800" err="1"/>
              <a:t>years</a:t>
            </a:r>
            <a:endParaRPr lang="en-GB" sz="2800"/>
          </a:p>
        </p:txBody>
      </p:sp>
      <p:cxnSp>
        <p:nvCxnSpPr>
          <p:cNvPr id="58" name="Line 81 years right"/>
          <p:cNvCxnSpPr>
            <a:stCxn id="53" idx="6"/>
          </p:cNvCxnSpPr>
          <p:nvPr/>
        </p:nvCxnSpPr>
        <p:spPr>
          <a:xfrm>
            <a:off x="7736681" y="1215544"/>
            <a:ext cx="1140619" cy="3656"/>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1" name="textruta 80"/>
          <p:cNvSpPr txBox="1"/>
          <p:nvPr/>
        </p:nvSpPr>
        <p:spPr>
          <a:xfrm>
            <a:off x="1282241" y="3276324"/>
            <a:ext cx="4561511" cy="1938992"/>
          </a:xfrm>
          <a:prstGeom prst="rect">
            <a:avLst/>
          </a:prstGeom>
          <a:solidFill>
            <a:schemeClr val="accent2">
              <a:lumMod val="20000"/>
              <a:lumOff val="80000"/>
            </a:schemeClr>
          </a:solidFill>
          <a:ln>
            <a:solidFill>
              <a:schemeClr val="accent2">
                <a:lumMod val="50000"/>
              </a:schemeClr>
            </a:solidFill>
          </a:ln>
          <a:effectLst>
            <a:outerShdw blurRad="165100" dist="38100" dir="8100000" sx="112000" sy="112000" algn="tr" rotWithShape="0">
              <a:prstClr val="black">
                <a:alpha val="40000"/>
              </a:prstClr>
            </a:outerShdw>
          </a:effectLst>
        </p:spPr>
        <p:txBody>
          <a:bodyPr wrap="square" rtlCol="0">
            <a:spAutoFit/>
          </a:bodyPr>
          <a:lstStyle/>
          <a:p>
            <a:r>
              <a:rPr lang="sv-SE" sz="4000">
                <a:solidFill>
                  <a:schemeClr val="accent2">
                    <a:lumMod val="50000"/>
                  </a:schemeClr>
                </a:solidFill>
              </a:rPr>
              <a:t>Look at the expected </a:t>
            </a:r>
          </a:p>
          <a:p>
            <a:r>
              <a:rPr lang="sv-SE" sz="4000">
                <a:solidFill>
                  <a:schemeClr val="accent2">
                    <a:lumMod val="50000"/>
                  </a:schemeClr>
                </a:solidFill>
              </a:rPr>
              <a:t>life of five newborn</a:t>
            </a:r>
          </a:p>
          <a:p>
            <a:r>
              <a:rPr lang="sv-SE" sz="4000">
                <a:solidFill>
                  <a:schemeClr val="accent2">
                    <a:lumMod val="50000"/>
                  </a:schemeClr>
                </a:solidFill>
              </a:rPr>
              <a:t>Swedes…</a:t>
            </a:r>
          </a:p>
        </p:txBody>
      </p:sp>
      <p:sp>
        <p:nvSpPr>
          <p:cNvPr id="102" name="text 2007 blue"/>
          <p:cNvSpPr/>
          <p:nvPr/>
        </p:nvSpPr>
        <p:spPr>
          <a:xfrm>
            <a:off x="1870038" y="507960"/>
            <a:ext cx="1742785" cy="1015663"/>
          </a:xfrm>
          <a:prstGeom prst="rect">
            <a:avLst/>
          </a:prstGeom>
          <a:noFill/>
        </p:spPr>
        <p:txBody>
          <a:bodyPr wrap="none" lIns="91440" tIns="45720" rIns="91440" bIns="45720">
            <a:spAutoFit/>
          </a:bodyPr>
          <a:lstStyle/>
          <a:p>
            <a:pPr algn="ctr"/>
            <a:r>
              <a:rPr lang="sv-SE" sz="6000" b="1" cap="none" spc="0">
                <a:ln w="12700">
                  <a:solidFill>
                    <a:schemeClr val="tx2">
                      <a:satMod val="155000"/>
                      <a:alpha val="0"/>
                    </a:schemeClr>
                  </a:solidFill>
                  <a:prstDash val="solid"/>
                </a:ln>
                <a:solidFill>
                  <a:schemeClr val="accent1">
                    <a:lumMod val="75000"/>
                    <a:alpha val="50000"/>
                  </a:schemeClr>
                </a:solidFill>
              </a:rPr>
              <a:t>2007</a:t>
            </a:r>
          </a:p>
        </p:txBody>
      </p:sp>
      <p:sp>
        <p:nvSpPr>
          <p:cNvPr id="103" name="text sweden blue"/>
          <p:cNvSpPr/>
          <p:nvPr/>
        </p:nvSpPr>
        <p:spPr>
          <a:xfrm>
            <a:off x="1912899" y="215856"/>
            <a:ext cx="1701235" cy="646331"/>
          </a:xfrm>
          <a:prstGeom prst="rect">
            <a:avLst/>
          </a:prstGeom>
          <a:noFill/>
        </p:spPr>
        <p:txBody>
          <a:bodyPr wrap="none" lIns="91440" tIns="45720" rIns="91440" bIns="45720">
            <a:spAutoFit/>
          </a:bodyPr>
          <a:lstStyle/>
          <a:p>
            <a:pPr algn="ctr"/>
            <a:r>
              <a:rPr lang="sv-SE" sz="3600" b="1">
                <a:ln w="12700">
                  <a:solidFill>
                    <a:schemeClr val="tx2">
                      <a:satMod val="155000"/>
                      <a:alpha val="0"/>
                    </a:schemeClr>
                  </a:solidFill>
                  <a:prstDash val="solid"/>
                </a:ln>
                <a:solidFill>
                  <a:schemeClr val="accent1">
                    <a:lumMod val="75000"/>
                    <a:alpha val="50000"/>
                  </a:schemeClr>
                </a:solidFill>
              </a:rPr>
              <a:t>Sweden</a:t>
            </a:r>
            <a:endParaRPr lang="sv-SE" sz="3600" b="1" cap="none" spc="0">
              <a:ln w="12700">
                <a:solidFill>
                  <a:schemeClr val="tx2">
                    <a:satMod val="155000"/>
                    <a:alpha val="0"/>
                  </a:schemeClr>
                </a:solidFill>
                <a:prstDash val="solid"/>
              </a:ln>
              <a:solidFill>
                <a:schemeClr val="accent1">
                  <a:lumMod val="75000"/>
                  <a:alpha val="50000"/>
                </a:schemeClr>
              </a:solidFill>
            </a:endParaRPr>
          </a:p>
        </p:txBody>
      </p:sp>
      <p:sp>
        <p:nvSpPr>
          <p:cNvPr id="105" name="text sweden brown"/>
          <p:cNvSpPr txBox="1"/>
          <p:nvPr/>
        </p:nvSpPr>
        <p:spPr>
          <a:xfrm>
            <a:off x="6781830" y="534153"/>
            <a:ext cx="1488251" cy="438156"/>
          </a:xfrm>
          <a:prstGeom prst="rect">
            <a:avLst/>
          </a:prstGeom>
          <a:solidFill>
            <a:schemeClr val="bg1"/>
          </a:solidFill>
          <a:ln>
            <a:solidFill>
              <a:schemeClr val="accent6">
                <a:lumMod val="75000"/>
              </a:schemeClr>
            </a:solidFill>
          </a:ln>
          <a:effectLst>
            <a:outerShdw blurRad="381000" sx="102000" sy="102000" algn="ctr" rotWithShape="0">
              <a:srgbClr val="FF0000">
                <a:alpha val="6000"/>
              </a:srgbClr>
            </a:outerShdw>
          </a:effectLst>
        </p:spPr>
        <p:txBody>
          <a:bodyPr wrap="square" tIns="0" bIns="0" rtlCol="0" anchor="ctr" anchorCtr="0">
            <a:noAutofit/>
          </a:bodyPr>
          <a:lstStyle/>
          <a:p>
            <a:pPr>
              <a:lnSpc>
                <a:spcPts val="2880"/>
              </a:lnSpc>
            </a:pPr>
            <a:r>
              <a:rPr lang="sv-SE" sz="3200"/>
              <a:t>Sweden</a:t>
            </a:r>
            <a:endParaRPr lang="en-GB" sz="3200"/>
          </a:p>
        </p:txBody>
      </p:sp>
      <p:sp>
        <p:nvSpPr>
          <p:cNvPr id="106" name="Y axel age (years)"/>
          <p:cNvSpPr txBox="1"/>
          <p:nvPr/>
        </p:nvSpPr>
        <p:spPr>
          <a:xfrm>
            <a:off x="107950" y="1836000"/>
            <a:ext cx="738664" cy="2044727"/>
          </a:xfrm>
          <a:prstGeom prst="rect">
            <a:avLst/>
          </a:prstGeom>
          <a:noFill/>
        </p:spPr>
        <p:txBody>
          <a:bodyPr vert="vert270" wrap="square" rtlCol="0">
            <a:spAutoFit/>
          </a:bodyPr>
          <a:lstStyle/>
          <a:p>
            <a:r>
              <a:rPr lang="sv-SE" sz="3600" b="1"/>
              <a:t>Age </a:t>
            </a:r>
            <a:r>
              <a:rPr lang="sv-SE" sz="2200"/>
              <a:t>(</a:t>
            </a:r>
            <a:r>
              <a:rPr lang="sv-SE" sz="2200" err="1"/>
              <a:t>years</a:t>
            </a:r>
            <a:r>
              <a:rPr lang="sv-SE" sz="2200"/>
              <a:t>)</a:t>
            </a:r>
            <a:endParaRPr lang="en-GB"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10" presetClass="entr" presetSubtype="0" fill="hold" grpId="1" nodeType="afterEffect">
                                  <p:stCondLst>
                                    <p:cond delay="200"/>
                                  </p:stCondLst>
                                  <p:childTnLst>
                                    <p:set>
                                      <p:cBhvr>
                                        <p:cTn id="10" dur="1" fill="hold">
                                          <p:stCondLst>
                                            <p:cond delay="0"/>
                                          </p:stCondLst>
                                        </p:cTn>
                                        <p:tgtEl>
                                          <p:spTgt spid="81"/>
                                        </p:tgtEl>
                                        <p:attrNameLst>
                                          <p:attrName>style.visibility</p:attrName>
                                        </p:attrNameLst>
                                      </p:cBhvr>
                                      <p:to>
                                        <p:strVal val="visible"/>
                                      </p:to>
                                    </p:set>
                                    <p:animEffect transition="in" filter="fade">
                                      <p:cBhvr>
                                        <p:cTn id="11" dur="500"/>
                                        <p:tgtEl>
                                          <p:spTgt spid="8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81"/>
                                        </p:tgtEl>
                                        <p:attrNameLst>
                                          <p:attrName>style.visibility</p:attrName>
                                        </p:attrNameLst>
                                      </p:cBhvr>
                                      <p:to>
                                        <p:strVal val="hidden"/>
                                      </p:to>
                                    </p:set>
                                  </p:childTnLst>
                                </p:cTn>
                              </p:par>
                            </p:childTnLst>
                          </p:cTn>
                        </p:par>
                        <p:par>
                          <p:cTn id="16" fill="hold">
                            <p:stCondLst>
                              <p:cond delay="0"/>
                            </p:stCondLst>
                            <p:childTnLst>
                              <p:par>
                                <p:cTn id="17" presetID="10" presetClass="exit" presetSubtype="0" fill="hold" nodeType="afterEffect">
                                  <p:stCondLst>
                                    <p:cond delay="100"/>
                                  </p:stCondLst>
                                  <p:childTnLst>
                                    <p:animEffect transition="out" filter="fade">
                                      <p:cBhvr>
                                        <p:cTn id="18" dur="500"/>
                                        <p:tgtEl>
                                          <p:spTgt spid="1026"/>
                                        </p:tgtEl>
                                      </p:cBhvr>
                                    </p:animEffect>
                                    <p:set>
                                      <p:cBhvr>
                                        <p:cTn id="19" dur="1" fill="hold">
                                          <p:stCondLst>
                                            <p:cond delay="499"/>
                                          </p:stCondLst>
                                        </p:cTn>
                                        <p:tgtEl>
                                          <p:spTgt spid="1026"/>
                                        </p:tgtEl>
                                        <p:attrNameLst>
                                          <p:attrName>style.visibility</p:attrName>
                                        </p:attrNameLst>
                                      </p:cBhvr>
                                      <p:to>
                                        <p:strVal val="hidden"/>
                                      </p:to>
                                    </p:set>
                                  </p:childTnLst>
                                </p:cTn>
                              </p:par>
                              <p:par>
                                <p:cTn id="20" presetID="10" presetClass="exit" presetSubtype="0" fill="hold" nodeType="withEffect">
                                  <p:stCondLst>
                                    <p:cond delay="10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nodeType="withEffect">
                                  <p:stCondLst>
                                    <p:cond delay="10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10" presetClass="exit" presetSubtype="0" fill="hold" nodeType="withEffect">
                                  <p:stCondLst>
                                    <p:cond delay="100"/>
                                  </p:stCondLst>
                                  <p:childTnLst>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par>
                                <p:cTn id="29" presetID="10" presetClass="exit" presetSubtype="0" fill="hold" nodeType="withEffect">
                                  <p:stCondLst>
                                    <p:cond delay="10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0" nodeType="withEffect">
                                  <p:stCondLst>
                                    <p:cond delay="100"/>
                                  </p:stCondLst>
                                  <p:childTnLst>
                                    <p:animEffect transition="out" filter="fade">
                                      <p:cBhvr>
                                        <p:cTn id="33" dur="500"/>
                                        <p:tgtEl>
                                          <p:spTgt spid="48"/>
                                        </p:tgtEl>
                                      </p:cBhvr>
                                    </p:animEffect>
                                    <p:set>
                                      <p:cBhvr>
                                        <p:cTn id="34" dur="1" fill="hold">
                                          <p:stCondLst>
                                            <p:cond delay="499"/>
                                          </p:stCondLst>
                                        </p:cTn>
                                        <p:tgtEl>
                                          <p:spTgt spid="48"/>
                                        </p:tgtEl>
                                        <p:attrNameLst>
                                          <p:attrName>style.visibility</p:attrName>
                                        </p:attrNameLst>
                                      </p:cBhvr>
                                      <p:to>
                                        <p:strVal val="hidden"/>
                                      </p:to>
                                    </p:set>
                                  </p:childTnLst>
                                </p:cTn>
                              </p:par>
                              <p:par>
                                <p:cTn id="35" presetID="10" presetClass="exit" presetSubtype="0" fill="hold" grpId="0" nodeType="withEffect">
                                  <p:stCondLst>
                                    <p:cond delay="100"/>
                                  </p:stCondLst>
                                  <p:childTnLst>
                                    <p:animEffect transition="out" filter="fade">
                                      <p:cBhvr>
                                        <p:cTn id="36" dur="500"/>
                                        <p:tgtEl>
                                          <p:spTgt spid="51"/>
                                        </p:tgtEl>
                                      </p:cBhvr>
                                    </p:animEffect>
                                    <p:set>
                                      <p:cBhvr>
                                        <p:cTn id="37" dur="1" fill="hold">
                                          <p:stCondLst>
                                            <p:cond delay="499"/>
                                          </p:stCondLst>
                                        </p:cTn>
                                        <p:tgtEl>
                                          <p:spTgt spid="51"/>
                                        </p:tgtEl>
                                        <p:attrNameLst>
                                          <p:attrName>style.visibility</p:attrName>
                                        </p:attrNameLst>
                                      </p:cBhvr>
                                      <p:to>
                                        <p:strVal val="hidden"/>
                                      </p:to>
                                    </p:set>
                                  </p:childTnLst>
                                </p:cTn>
                              </p:par>
                              <p:par>
                                <p:cTn id="38" presetID="10" presetClass="exit" presetSubtype="0" fill="hold" grpId="0" nodeType="withEffect">
                                  <p:stCondLst>
                                    <p:cond delay="100"/>
                                  </p:stCondLst>
                                  <p:childTnLst>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childTnLst>
                          </p:cTn>
                        </p:par>
                        <p:par>
                          <p:cTn id="41" fill="hold">
                            <p:stCondLst>
                              <p:cond delay="600"/>
                            </p:stCondLst>
                            <p:childTnLst>
                              <p:par>
                                <p:cTn id="42" presetID="23" presetClass="exit" presetSubtype="32" fill="hold" grpId="0" nodeType="afterEffect">
                                  <p:stCondLst>
                                    <p:cond delay="0"/>
                                  </p:stCondLst>
                                  <p:childTnLst>
                                    <p:anim calcmode="lin" valueType="num">
                                      <p:cBhvr>
                                        <p:cTn id="43" dur="500"/>
                                        <p:tgtEl>
                                          <p:spTgt spid="101"/>
                                        </p:tgtEl>
                                        <p:attrNameLst>
                                          <p:attrName>ppt_w</p:attrName>
                                        </p:attrNameLst>
                                      </p:cBhvr>
                                      <p:tavLst>
                                        <p:tav tm="0">
                                          <p:val>
                                            <p:strVal val="ppt_w"/>
                                          </p:val>
                                        </p:tav>
                                        <p:tav tm="100000">
                                          <p:val>
                                            <p:fltVal val="0"/>
                                          </p:val>
                                        </p:tav>
                                      </p:tavLst>
                                    </p:anim>
                                    <p:anim calcmode="lin" valueType="num">
                                      <p:cBhvr>
                                        <p:cTn id="44" dur="500"/>
                                        <p:tgtEl>
                                          <p:spTgt spid="101"/>
                                        </p:tgtEl>
                                        <p:attrNameLst>
                                          <p:attrName>ppt_h</p:attrName>
                                        </p:attrNameLst>
                                      </p:cBhvr>
                                      <p:tavLst>
                                        <p:tav tm="0">
                                          <p:val>
                                            <p:strVal val="ppt_h"/>
                                          </p:val>
                                        </p:tav>
                                        <p:tav tm="100000">
                                          <p:val>
                                            <p:fltVal val="0"/>
                                          </p:val>
                                        </p:tav>
                                      </p:tavLst>
                                    </p:anim>
                                    <p:set>
                                      <p:cBhvr>
                                        <p:cTn id="45" dur="1" fill="hold">
                                          <p:stCondLst>
                                            <p:cond delay="499"/>
                                          </p:stCondLst>
                                        </p:cTn>
                                        <p:tgtEl>
                                          <p:spTgt spid="101"/>
                                        </p:tgtEl>
                                        <p:attrNameLst>
                                          <p:attrName>style.visibility</p:attrName>
                                        </p:attrNameLst>
                                      </p:cBhvr>
                                      <p:to>
                                        <p:strVal val="hidden"/>
                                      </p:to>
                                    </p:set>
                                  </p:childTnLst>
                                </p:cTn>
                              </p:par>
                              <p:par>
                                <p:cTn id="46" presetID="56" presetClass="path" presetSubtype="0" accel="50000" decel="50000" fill="hold" grpId="1" nodeType="withEffect">
                                  <p:stCondLst>
                                    <p:cond delay="0"/>
                                  </p:stCondLst>
                                  <p:childTnLst>
                                    <p:animMotion origin="layout" path="M 2.77778E-6 -4.87286E-6 L -0.29306 -0.19463 " pathEditMode="relative" rAng="0" ptsTypes="AA">
                                      <p:cBhvr>
                                        <p:cTn id="47" dur="500" fill="hold"/>
                                        <p:tgtEl>
                                          <p:spTgt spid="101"/>
                                        </p:tgtEl>
                                        <p:attrNameLst>
                                          <p:attrName>ppt_x</p:attrName>
                                          <p:attrName>ppt_y</p:attrName>
                                        </p:attrNameLst>
                                      </p:cBhvr>
                                      <p:rCtr x="-14700" y="-9700"/>
                                    </p:animMotion>
                                  </p:childTnLst>
                                </p:cTn>
                              </p:par>
                            </p:childTnLst>
                          </p:cTn>
                        </p:par>
                        <p:par>
                          <p:cTn id="48" fill="hold">
                            <p:stCondLst>
                              <p:cond delay="1100"/>
                            </p:stCondLst>
                            <p:childTnLst>
                              <p:par>
                                <p:cTn id="49" presetID="1" presetClass="entr" presetSubtype="0" fill="hold" grpId="0" nodeType="afterEffect">
                                  <p:stCondLst>
                                    <p:cond delay="0"/>
                                  </p:stCondLst>
                                  <p:childTnLst>
                                    <p:set>
                                      <p:cBhvr>
                                        <p:cTn id="50" dur="1" fill="hold">
                                          <p:stCondLst>
                                            <p:cond delay="0"/>
                                          </p:stCondLst>
                                        </p:cTn>
                                        <p:tgtEl>
                                          <p:spTgt spid="102"/>
                                        </p:tgtEl>
                                        <p:attrNameLst>
                                          <p:attrName>style.visibility</p:attrName>
                                        </p:attrNameLst>
                                      </p:cBhvr>
                                      <p:to>
                                        <p:strVal val="visible"/>
                                      </p:to>
                                    </p:set>
                                  </p:childTnLst>
                                </p:cTn>
                              </p:par>
                            </p:childTnLst>
                          </p:cTn>
                        </p:par>
                        <p:par>
                          <p:cTn id="51" fill="hold">
                            <p:stCondLst>
                              <p:cond delay="1100"/>
                            </p:stCondLst>
                            <p:childTnLst>
                              <p:par>
                                <p:cTn id="52" presetID="35" presetClass="path" presetSubtype="0" accel="50000" decel="50000" fill="hold" grpId="0" nodeType="afterEffect">
                                  <p:stCondLst>
                                    <p:cond delay="0"/>
                                  </p:stCondLst>
                                  <p:childTnLst>
                                    <p:animMotion origin="layout" path="M 3.33333E-6 -2.22222E-6 L -0.51216 -0.02222 " pathEditMode="relative" rAng="0" ptsTypes="AA">
                                      <p:cBhvr>
                                        <p:cTn id="53" dur="500" fill="hold"/>
                                        <p:tgtEl>
                                          <p:spTgt spid="105"/>
                                        </p:tgtEl>
                                        <p:attrNameLst>
                                          <p:attrName>ppt_x</p:attrName>
                                          <p:attrName>ppt_y</p:attrName>
                                        </p:attrNameLst>
                                      </p:cBhvr>
                                      <p:rCtr x="-25600" y="-1100"/>
                                    </p:animMotion>
                                  </p:childTnLst>
                                </p:cTn>
                              </p:par>
                              <p:par>
                                <p:cTn id="54" presetID="10" presetClass="exit" presetSubtype="0" fill="hold" grpId="1" nodeType="withEffect">
                                  <p:stCondLst>
                                    <p:cond delay="0"/>
                                  </p:stCondLst>
                                  <p:childTnLst>
                                    <p:animEffect transition="out" filter="fade">
                                      <p:cBhvr>
                                        <p:cTn id="55" dur="500"/>
                                        <p:tgtEl>
                                          <p:spTgt spid="105"/>
                                        </p:tgtEl>
                                      </p:cBhvr>
                                    </p:animEffect>
                                    <p:set>
                                      <p:cBhvr>
                                        <p:cTn id="56" dur="1" fill="hold">
                                          <p:stCondLst>
                                            <p:cond delay="499"/>
                                          </p:stCondLst>
                                        </p:cTn>
                                        <p:tgtEl>
                                          <p:spTgt spid="105"/>
                                        </p:tgtEl>
                                        <p:attrNameLst>
                                          <p:attrName>style.visibility</p:attrName>
                                        </p:attrNameLst>
                                      </p:cBhvr>
                                      <p:to>
                                        <p:strVal val="hidden"/>
                                      </p:to>
                                    </p:set>
                                  </p:childTnLst>
                                </p:cTn>
                              </p:par>
                            </p:childTnLst>
                          </p:cTn>
                        </p:par>
                        <p:par>
                          <p:cTn id="57" fill="hold">
                            <p:stCondLst>
                              <p:cond delay="1600"/>
                            </p:stCondLst>
                            <p:childTnLst>
                              <p:par>
                                <p:cTn id="58" presetID="1" presetClass="entr" presetSubtype="0" fill="hold" grpId="0" nodeType="afterEffect">
                                  <p:stCondLst>
                                    <p:cond delay="0"/>
                                  </p:stCondLst>
                                  <p:childTnLst>
                                    <p:set>
                                      <p:cBhvr>
                                        <p:cTn id="59" dur="1" fill="hold">
                                          <p:stCondLst>
                                            <p:cond delay="0"/>
                                          </p:stCondLst>
                                        </p:cTn>
                                        <p:tgtEl>
                                          <p:spTgt spid="103"/>
                                        </p:tgtEl>
                                        <p:attrNameLst>
                                          <p:attrName>style.visibility</p:attrName>
                                        </p:attrNameLst>
                                      </p:cBhvr>
                                      <p:to>
                                        <p:strVal val="visible"/>
                                      </p:to>
                                    </p:set>
                                  </p:childTnLst>
                                </p:cTn>
                              </p:par>
                            </p:childTnLst>
                          </p:cTn>
                        </p:par>
                        <p:par>
                          <p:cTn id="60" fill="hold">
                            <p:stCondLst>
                              <p:cond delay="1600"/>
                            </p:stCondLst>
                            <p:childTnLst>
                              <p:par>
                                <p:cTn id="61" presetID="10" presetClass="exit" presetSubtype="0" fill="hold" grpId="0" nodeType="afterEffect">
                                  <p:stCondLst>
                                    <p:cond delay="0"/>
                                  </p:stCondLst>
                                  <p:childTnLst>
                                    <p:animEffect transition="out" filter="fade">
                                      <p:cBhvr>
                                        <p:cTn id="62" dur="500"/>
                                        <p:tgtEl>
                                          <p:spTgt spid="59"/>
                                        </p:tgtEl>
                                      </p:cBhvr>
                                    </p:animEffect>
                                    <p:set>
                                      <p:cBhvr>
                                        <p:cTn id="63" dur="1" fill="hold">
                                          <p:stCondLst>
                                            <p:cond delay="499"/>
                                          </p:stCondLst>
                                        </p:cTn>
                                        <p:tgtEl>
                                          <p:spTgt spid="59"/>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57"/>
                                        </p:tgtEl>
                                      </p:cBhvr>
                                    </p:animEffect>
                                    <p:set>
                                      <p:cBhvr>
                                        <p:cTn id="66" dur="1" fill="hold">
                                          <p:stCondLst>
                                            <p:cond delay="499"/>
                                          </p:stCondLst>
                                        </p:cTn>
                                        <p:tgtEl>
                                          <p:spTgt spid="57"/>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58"/>
                                        </p:tgtEl>
                                      </p:cBhvr>
                                    </p:animEffect>
                                    <p:set>
                                      <p:cBhvr>
                                        <p:cTn id="69" dur="1" fill="hold">
                                          <p:stCondLst>
                                            <p:cond delay="499"/>
                                          </p:stCondLst>
                                        </p:cTn>
                                        <p:tgtEl>
                                          <p:spTgt spid="58"/>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500"/>
                                        <p:tgtEl>
                                          <p:spTgt spid="50"/>
                                        </p:tgtEl>
                                      </p:cBhvr>
                                    </p:animEffect>
                                    <p:set>
                                      <p:cBhvr>
                                        <p:cTn id="72" dur="1" fill="hold">
                                          <p:stCondLst>
                                            <p:cond delay="499"/>
                                          </p:stCondLst>
                                        </p:cTn>
                                        <p:tgtEl>
                                          <p:spTgt spid="50"/>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50"/>
                                        </p:tgtEl>
                                      </p:cBhvr>
                                    </p:animEffect>
                                    <p:set>
                                      <p:cBhvr>
                                        <p:cTn id="75" dur="1" fill="hold">
                                          <p:stCondLst>
                                            <p:cond delay="499"/>
                                          </p:stCondLst>
                                        </p:cTn>
                                        <p:tgtEl>
                                          <p:spTgt spid="50"/>
                                        </p:tgtEl>
                                        <p:attrNameLst>
                                          <p:attrName>style.visibility</p:attrName>
                                        </p:attrNameLst>
                                      </p:cBhvr>
                                      <p:to>
                                        <p:strVal val="hidden"/>
                                      </p:to>
                                    </p:set>
                                  </p:childTnLst>
                                </p:cTn>
                              </p:par>
                            </p:childTnLst>
                          </p:cTn>
                        </p:par>
                        <p:par>
                          <p:cTn id="76" fill="hold">
                            <p:stCondLst>
                              <p:cond delay="2100"/>
                            </p:stCondLst>
                            <p:childTnLst>
                              <p:par>
                                <p:cTn id="77" presetID="10" presetClass="entr" presetSubtype="0" fill="hold" grpId="0" nodeType="after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fade">
                                      <p:cBhvr>
                                        <p:cTn id="79"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1" grpId="1"/>
      <p:bldP spid="48" grpId="0"/>
      <p:bldP spid="50" grpId="0"/>
      <p:bldP spid="50" grpId="1"/>
      <p:bldP spid="51" grpId="0" animBg="1"/>
      <p:bldP spid="53" grpId="0" animBg="1"/>
      <p:bldP spid="59" grpId="0" animBg="1"/>
      <p:bldP spid="81" grpId="0" animBg="1"/>
      <p:bldP spid="81" grpId="1" animBg="1"/>
      <p:bldP spid="102" grpId="0"/>
      <p:bldP spid="103" grpId="0"/>
      <p:bldP spid="105" grpId="0" animBg="1"/>
      <p:bldP spid="105" grpId="1" animBg="1"/>
      <p:bldP spid="10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Höger döljande ruta"/>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Övre döljande ruta"/>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Vänstra döljande ruta"/>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Nedre döljande ruta"/>
          <p:cNvSpPr/>
          <p:nvPr/>
        </p:nvSpPr>
        <p:spPr>
          <a:xfrm>
            <a:off x="22225" y="5473714"/>
            <a:ext cx="9144000" cy="1384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3"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50" name="Y axel age (years)"/>
          <p:cNvSpPr txBox="1"/>
          <p:nvPr/>
        </p:nvSpPr>
        <p:spPr>
          <a:xfrm>
            <a:off x="107950" y="1836000"/>
            <a:ext cx="738664" cy="2044727"/>
          </a:xfrm>
          <a:prstGeom prst="rect">
            <a:avLst/>
          </a:prstGeom>
          <a:noFill/>
        </p:spPr>
        <p:txBody>
          <a:bodyPr vert="vert270" wrap="square" rtlCol="0">
            <a:spAutoFit/>
          </a:bodyPr>
          <a:lstStyle/>
          <a:p>
            <a:r>
              <a:rPr lang="sv-SE" sz="3600" b="1"/>
              <a:t>Age </a:t>
            </a:r>
            <a:r>
              <a:rPr lang="sv-SE" sz="2200"/>
              <a:t>(</a:t>
            </a:r>
            <a:r>
              <a:rPr lang="sv-SE" sz="2200" err="1"/>
              <a:t>years</a:t>
            </a:r>
            <a:r>
              <a:rPr lang="sv-SE" sz="2200"/>
              <a:t>)</a:t>
            </a:r>
            <a:endParaRPr lang="en-GB" sz="2200"/>
          </a:p>
        </p:txBody>
      </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4" name="name sarah"/>
          <p:cNvSpPr txBox="1"/>
          <p:nvPr/>
        </p:nvSpPr>
        <p:spPr>
          <a:xfrm>
            <a:off x="7704000" y="6264000"/>
            <a:ext cx="1428760" cy="707886"/>
          </a:xfrm>
          <a:prstGeom prst="rect">
            <a:avLst/>
          </a:prstGeom>
          <a:noFill/>
          <a:ln>
            <a:noFill/>
          </a:ln>
        </p:spPr>
        <p:txBody>
          <a:bodyPr wrap="square" rtlCol="0">
            <a:spAutoFit/>
          </a:bodyPr>
          <a:lstStyle/>
          <a:p>
            <a:r>
              <a:rPr lang="sv-SE" sz="4000"/>
              <a:t>Sara</a:t>
            </a:r>
            <a:endParaRPr lang="en-GB" sz="4000"/>
          </a:p>
        </p:txBody>
      </p:sp>
      <p:sp>
        <p:nvSpPr>
          <p:cNvPr id="57" name="name ann"/>
          <p:cNvSpPr txBox="1"/>
          <p:nvPr/>
        </p:nvSpPr>
        <p:spPr>
          <a:xfrm>
            <a:off x="6084000" y="6264000"/>
            <a:ext cx="1518765" cy="707886"/>
          </a:xfrm>
          <a:prstGeom prst="rect">
            <a:avLst/>
          </a:prstGeom>
          <a:noFill/>
          <a:ln>
            <a:noFill/>
          </a:ln>
        </p:spPr>
        <p:txBody>
          <a:bodyPr wrap="square" rtlCol="0">
            <a:spAutoFit/>
          </a:bodyPr>
          <a:lstStyle/>
          <a:p>
            <a:r>
              <a:rPr lang="sv-SE" sz="4000"/>
              <a:t>Anton</a:t>
            </a:r>
            <a:endParaRPr lang="en-GB" sz="4000"/>
          </a:p>
        </p:txBody>
      </p:sp>
      <p:sp>
        <p:nvSpPr>
          <p:cNvPr id="53" name="name jean"/>
          <p:cNvSpPr txBox="1"/>
          <p:nvPr/>
        </p:nvSpPr>
        <p:spPr>
          <a:xfrm>
            <a:off x="4824000" y="6264000"/>
            <a:ext cx="1214446" cy="707886"/>
          </a:xfrm>
          <a:prstGeom prst="rect">
            <a:avLst/>
          </a:prstGeom>
          <a:noFill/>
          <a:ln>
            <a:noFill/>
          </a:ln>
        </p:spPr>
        <p:txBody>
          <a:bodyPr wrap="square" rtlCol="0">
            <a:spAutoFit/>
          </a:bodyPr>
          <a:lstStyle/>
          <a:p>
            <a:r>
              <a:rPr lang="sv-SE" sz="4000"/>
              <a:t>Jan</a:t>
            </a:r>
            <a:endParaRPr lang="en-GB" sz="4000"/>
          </a:p>
        </p:txBody>
      </p:sp>
      <p:sp>
        <p:nvSpPr>
          <p:cNvPr id="56" name="name liz"/>
          <p:cNvSpPr txBox="1"/>
          <p:nvPr/>
        </p:nvSpPr>
        <p:spPr>
          <a:xfrm>
            <a:off x="3384000" y="6264000"/>
            <a:ext cx="972560" cy="707886"/>
          </a:xfrm>
          <a:prstGeom prst="rect">
            <a:avLst/>
          </a:prstGeom>
          <a:noFill/>
          <a:ln>
            <a:noFill/>
          </a:ln>
        </p:spPr>
        <p:txBody>
          <a:bodyPr wrap="square" rtlCol="0">
            <a:spAutoFit/>
          </a:bodyPr>
          <a:lstStyle/>
          <a:p>
            <a:r>
              <a:rPr lang="sv-SE" sz="4000"/>
              <a:t>Lisa</a:t>
            </a:r>
            <a:endParaRPr lang="en-GB" sz="4000"/>
          </a:p>
        </p:txBody>
      </p:sp>
      <p:sp>
        <p:nvSpPr>
          <p:cNvPr id="51" name="name pierre"/>
          <p:cNvSpPr txBox="1"/>
          <p:nvPr/>
        </p:nvSpPr>
        <p:spPr>
          <a:xfrm>
            <a:off x="1908000" y="6264000"/>
            <a:ext cx="1083022" cy="707886"/>
          </a:xfrm>
          <a:prstGeom prst="rect">
            <a:avLst/>
          </a:prstGeom>
          <a:noFill/>
          <a:ln>
            <a:noFill/>
          </a:ln>
        </p:spPr>
        <p:txBody>
          <a:bodyPr wrap="square" rtlCol="0">
            <a:spAutoFit/>
          </a:bodyPr>
          <a:lstStyle/>
          <a:p>
            <a:r>
              <a:rPr lang="sv-SE" sz="4000"/>
              <a:t>Per</a:t>
            </a:r>
            <a:endParaRPr lang="en-GB" sz="4000"/>
          </a:p>
        </p:txBody>
      </p:sp>
      <p:pic>
        <p:nvPicPr>
          <p:cNvPr id="88069" name="baby 5 sara" descr="C:\Users\mattias\Desktop\mattias mappar\Blandade skrivna gapminder texter\teacher project\Lektioner\12. lex lektion\versioner efter 2010-08-20\bilder komprimerade\SVE_5_0.jpg"/>
          <p:cNvPicPr>
            <a:picLocks noChangeAspect="1" noChangeArrowheads="1"/>
          </p:cNvPicPr>
          <p:nvPr/>
        </p:nvPicPr>
        <p:blipFill>
          <a:blip r:embed="rId3" cstate="print"/>
          <a:srcRect t="5147" b="22360"/>
          <a:stretch>
            <a:fillRect/>
          </a:stretch>
        </p:blipFill>
        <p:spPr bwMode="auto">
          <a:xfrm>
            <a:off x="7812000" y="5526000"/>
            <a:ext cx="820388" cy="887080"/>
          </a:xfrm>
          <a:prstGeom prst="rect">
            <a:avLst/>
          </a:prstGeom>
          <a:noFill/>
          <a:ln w="1905">
            <a:solidFill>
              <a:schemeClr val="tx1"/>
            </a:solidFill>
          </a:ln>
        </p:spPr>
      </p:pic>
      <p:pic>
        <p:nvPicPr>
          <p:cNvPr id="88068" name="baby 4 anton" descr="C:\Users\mattias\Desktop\mattias mappar\Blandade skrivna gapminder texter\teacher project\Lektioner\12. lex lektion\versioner efter 2010-08-20\bilder komprimerade\SVE_4_0.jpg"/>
          <p:cNvPicPr>
            <a:picLocks noChangeAspect="1" noChangeArrowheads="1"/>
          </p:cNvPicPr>
          <p:nvPr/>
        </p:nvPicPr>
        <p:blipFill>
          <a:blip r:embed="rId4" cstate="print"/>
          <a:srcRect t="3331" r="2088" b="15701"/>
          <a:stretch>
            <a:fillRect/>
          </a:stretch>
        </p:blipFill>
        <p:spPr bwMode="auto">
          <a:xfrm>
            <a:off x="6408001" y="5526000"/>
            <a:ext cx="747861" cy="922456"/>
          </a:xfrm>
          <a:prstGeom prst="rect">
            <a:avLst/>
          </a:prstGeom>
          <a:noFill/>
          <a:ln w="1905">
            <a:solidFill>
              <a:schemeClr val="tx1"/>
            </a:solidFill>
          </a:ln>
        </p:spPr>
      </p:pic>
      <p:pic>
        <p:nvPicPr>
          <p:cNvPr id="88067" name="baby 3 jan" descr="C:\Users\mattias\Desktop\mattias mappar\Blandade skrivna gapminder texter\teacher project\Lektioner\12. lex lektion\versioner efter 2010-08-20\bilder komprimerade\SVE_3_0.jpg"/>
          <p:cNvPicPr>
            <a:picLocks noChangeAspect="1" noChangeArrowheads="1"/>
          </p:cNvPicPr>
          <p:nvPr/>
        </p:nvPicPr>
        <p:blipFill>
          <a:blip r:embed="rId5" cstate="print"/>
          <a:srcRect t="9507" b="22189"/>
          <a:stretch>
            <a:fillRect/>
          </a:stretch>
        </p:blipFill>
        <p:spPr bwMode="auto">
          <a:xfrm>
            <a:off x="4868322" y="5525999"/>
            <a:ext cx="900113" cy="915388"/>
          </a:xfrm>
          <a:prstGeom prst="rect">
            <a:avLst/>
          </a:prstGeom>
          <a:noFill/>
          <a:ln w="1905">
            <a:solidFill>
              <a:schemeClr val="tx1"/>
            </a:solidFill>
          </a:ln>
        </p:spPr>
      </p:pic>
      <p:pic>
        <p:nvPicPr>
          <p:cNvPr id="88066" name="baby 2 lisa" descr="C:\Users\mattias\Desktop\mattias mappar\Blandade skrivna gapminder texter\teacher project\Lektioner\12. lex lektion\versioner efter 2010-08-20\bilder komprimerade\SVE_2_0.jpg"/>
          <p:cNvPicPr>
            <a:picLocks noChangeAspect="1" noChangeArrowheads="1"/>
          </p:cNvPicPr>
          <p:nvPr/>
        </p:nvPicPr>
        <p:blipFill>
          <a:blip r:embed="rId6" cstate="print"/>
          <a:srcRect t="4700" b="15589"/>
          <a:stretch>
            <a:fillRect/>
          </a:stretch>
        </p:blipFill>
        <p:spPr bwMode="auto">
          <a:xfrm>
            <a:off x="3492000" y="5526003"/>
            <a:ext cx="763810" cy="908135"/>
          </a:xfrm>
          <a:prstGeom prst="rect">
            <a:avLst/>
          </a:prstGeom>
          <a:noFill/>
          <a:ln w="1905">
            <a:solidFill>
              <a:schemeClr val="tx1"/>
            </a:solidFill>
          </a:ln>
        </p:spPr>
      </p:pic>
      <p:pic>
        <p:nvPicPr>
          <p:cNvPr id="88065" name="baby1 per" descr="C:\Users\mattias\Desktop\mattias mappar\Blandade skrivna gapminder texter\teacher project\Lektioner\12. lex lektion\versioner efter 2010-08-20\bilder komprimerade\SVE-1_0.jpg"/>
          <p:cNvPicPr>
            <a:picLocks noChangeAspect="1" noChangeArrowheads="1"/>
          </p:cNvPicPr>
          <p:nvPr/>
        </p:nvPicPr>
        <p:blipFill>
          <a:blip r:embed="rId7" cstate="print"/>
          <a:srcRect t="4597" b="22650"/>
          <a:stretch>
            <a:fillRect/>
          </a:stretch>
        </p:blipFill>
        <p:spPr bwMode="auto">
          <a:xfrm>
            <a:off x="2008964" y="5525999"/>
            <a:ext cx="848678" cy="920960"/>
          </a:xfrm>
          <a:prstGeom prst="rect">
            <a:avLst/>
          </a:prstGeom>
          <a:noFill/>
          <a:ln w="1905">
            <a:solidFill>
              <a:schemeClr val="tx1"/>
            </a:solidFill>
          </a:ln>
        </p:spPr>
      </p:pic>
      <p:sp>
        <p:nvSpPr>
          <p:cNvPr id="64" name="textruta 63"/>
          <p:cNvSpPr txBox="1"/>
          <p:nvPr/>
        </p:nvSpPr>
        <p:spPr>
          <a:xfrm>
            <a:off x="3841740" y="252369"/>
            <a:ext cx="5586489" cy="2123658"/>
          </a:xfrm>
          <a:prstGeom prst="rect">
            <a:avLst/>
          </a:prstGeom>
          <a:noFill/>
        </p:spPr>
        <p:txBody>
          <a:bodyPr wrap="square" rtlCol="0">
            <a:spAutoFit/>
          </a:bodyPr>
          <a:lstStyle/>
          <a:p>
            <a:r>
              <a:rPr lang="sv-SE" sz="6600">
                <a:solidFill>
                  <a:schemeClr val="tx2">
                    <a:lumMod val="75000"/>
                  </a:schemeClr>
                </a:solidFill>
              </a:rPr>
              <a:t>How </a:t>
            </a:r>
            <a:r>
              <a:rPr lang="sv-SE" sz="6600" err="1">
                <a:solidFill>
                  <a:schemeClr val="tx2">
                    <a:lumMod val="75000"/>
                  </a:schemeClr>
                </a:solidFill>
              </a:rPr>
              <a:t>long</a:t>
            </a:r>
            <a:r>
              <a:rPr lang="sv-SE" sz="6600">
                <a:solidFill>
                  <a:schemeClr val="tx2">
                    <a:lumMod val="75000"/>
                  </a:schemeClr>
                </a:solidFill>
              </a:rPr>
              <a:t> </a:t>
            </a:r>
            <a:r>
              <a:rPr lang="sv-SE" sz="6600" err="1">
                <a:solidFill>
                  <a:schemeClr val="tx2">
                    <a:lumMod val="75000"/>
                  </a:schemeClr>
                </a:solidFill>
              </a:rPr>
              <a:t>will</a:t>
            </a:r>
            <a:r>
              <a:rPr lang="sv-SE" sz="6600">
                <a:solidFill>
                  <a:schemeClr val="tx2">
                    <a:lumMod val="75000"/>
                  </a:schemeClr>
                </a:solidFill>
              </a:rPr>
              <a:t> </a:t>
            </a:r>
            <a:r>
              <a:rPr lang="sv-SE" sz="6600" err="1">
                <a:solidFill>
                  <a:schemeClr val="tx2">
                    <a:lumMod val="75000"/>
                  </a:schemeClr>
                </a:solidFill>
              </a:rPr>
              <a:t>they</a:t>
            </a:r>
            <a:r>
              <a:rPr lang="sv-SE" sz="6600">
                <a:solidFill>
                  <a:schemeClr val="tx2">
                    <a:lumMod val="75000"/>
                  </a:schemeClr>
                </a:solidFill>
              </a:rPr>
              <a:t> live…</a:t>
            </a:r>
            <a:endParaRPr lang="en-GB" sz="6600">
              <a:solidFill>
                <a:schemeClr val="tx2">
                  <a:lumMod val="75000"/>
                </a:schemeClr>
              </a:solidFill>
            </a:endParaRPr>
          </a:p>
        </p:txBody>
      </p:sp>
      <p:sp>
        <p:nvSpPr>
          <p:cNvPr id="43" name="textruta 45"/>
          <p:cNvSpPr txBox="1"/>
          <p:nvPr/>
        </p:nvSpPr>
        <p:spPr>
          <a:xfrm>
            <a:off x="3743103" y="2404298"/>
            <a:ext cx="5075307" cy="1661993"/>
          </a:xfrm>
          <a:prstGeom prst="rect">
            <a:avLst/>
          </a:prstGeom>
          <a:noFill/>
        </p:spPr>
        <p:txBody>
          <a:bodyPr wrap="square" rtlCol="0">
            <a:spAutoFit/>
          </a:bodyPr>
          <a:lstStyle/>
          <a:p>
            <a:r>
              <a:rPr lang="sv-SE" sz="3400">
                <a:solidFill>
                  <a:schemeClr val="tx2">
                    <a:lumMod val="75000"/>
                  </a:schemeClr>
                </a:solidFill>
              </a:rPr>
              <a:t>…</a:t>
            </a:r>
            <a:r>
              <a:rPr lang="sv-SE" sz="3400" err="1">
                <a:solidFill>
                  <a:schemeClr val="tx2">
                    <a:lumMod val="75000"/>
                  </a:schemeClr>
                </a:solidFill>
              </a:rPr>
              <a:t>if</a:t>
            </a:r>
            <a:r>
              <a:rPr lang="sv-SE" sz="3400">
                <a:solidFill>
                  <a:schemeClr val="tx2">
                    <a:lumMod val="75000"/>
                  </a:schemeClr>
                </a:solidFill>
              </a:rPr>
              <a:t> </a:t>
            </a:r>
            <a:r>
              <a:rPr lang="sv-SE" sz="3400" err="1">
                <a:solidFill>
                  <a:schemeClr val="tx2">
                    <a:lumMod val="75000"/>
                  </a:schemeClr>
                </a:solidFill>
              </a:rPr>
              <a:t>conditions</a:t>
            </a:r>
            <a:r>
              <a:rPr lang="sv-SE" sz="3400">
                <a:solidFill>
                  <a:schemeClr val="tx2">
                    <a:lumMod val="75000"/>
                  </a:schemeClr>
                </a:solidFill>
              </a:rPr>
              <a:t> </a:t>
            </a:r>
            <a:r>
              <a:rPr lang="sv-SE" sz="3400" err="1">
                <a:solidFill>
                  <a:schemeClr val="tx2">
                    <a:lumMod val="75000"/>
                  </a:schemeClr>
                </a:solidFill>
              </a:rPr>
              <a:t>remain</a:t>
            </a:r>
            <a:r>
              <a:rPr lang="sv-SE" sz="3400">
                <a:solidFill>
                  <a:schemeClr val="tx2">
                    <a:lumMod val="75000"/>
                  </a:schemeClr>
                </a:solidFill>
              </a:rPr>
              <a:t> as in </a:t>
            </a:r>
          </a:p>
          <a:p>
            <a:r>
              <a:rPr lang="sv-SE" sz="3400" b="1">
                <a:solidFill>
                  <a:schemeClr val="tx2">
                    <a:lumMod val="75000"/>
                  </a:schemeClr>
                </a:solidFill>
              </a:rPr>
              <a:t>Sweden in 2007</a:t>
            </a:r>
          </a:p>
          <a:p>
            <a:r>
              <a:rPr lang="sv-SE" sz="3400" err="1">
                <a:solidFill>
                  <a:schemeClr val="tx2">
                    <a:lumMod val="75000"/>
                  </a:schemeClr>
                </a:solidFill>
              </a:rPr>
              <a:t>during</a:t>
            </a:r>
            <a:r>
              <a:rPr lang="sv-SE" sz="3400">
                <a:solidFill>
                  <a:schemeClr val="tx2">
                    <a:lumMod val="75000"/>
                  </a:schemeClr>
                </a:solidFill>
              </a:rPr>
              <a:t> </a:t>
            </a:r>
            <a:r>
              <a:rPr lang="sv-SE" sz="3400" err="1">
                <a:solidFill>
                  <a:schemeClr val="tx2">
                    <a:lumMod val="75000"/>
                  </a:schemeClr>
                </a:solidFill>
              </a:rPr>
              <a:t>their</a:t>
            </a:r>
            <a:r>
              <a:rPr lang="sv-SE" sz="3400">
                <a:solidFill>
                  <a:schemeClr val="tx2">
                    <a:lumMod val="75000"/>
                  </a:schemeClr>
                </a:solidFill>
              </a:rPr>
              <a:t> </a:t>
            </a:r>
            <a:r>
              <a:rPr lang="sv-SE" sz="3400" err="1">
                <a:solidFill>
                  <a:schemeClr val="tx2">
                    <a:lumMod val="75000"/>
                  </a:schemeClr>
                </a:solidFill>
              </a:rPr>
              <a:t>whole</a:t>
            </a:r>
            <a:r>
              <a:rPr lang="sv-SE" sz="3400">
                <a:solidFill>
                  <a:schemeClr val="tx2">
                    <a:lumMod val="75000"/>
                  </a:schemeClr>
                </a:solidFill>
              </a:rPr>
              <a:t> </a:t>
            </a:r>
            <a:r>
              <a:rPr lang="sv-SE" sz="3400" err="1">
                <a:solidFill>
                  <a:schemeClr val="tx2">
                    <a:lumMod val="75000"/>
                  </a:schemeClr>
                </a:solidFill>
              </a:rPr>
              <a:t>lifetime</a:t>
            </a:r>
            <a:r>
              <a:rPr lang="sv-SE" sz="3400">
                <a:solidFill>
                  <a:schemeClr val="tx2">
                    <a:lumMod val="75000"/>
                  </a:schemeClr>
                </a:solidFill>
              </a:rPr>
              <a:t>?</a:t>
            </a:r>
            <a:endParaRPr lang="en-GB" sz="3400">
              <a:solidFill>
                <a:schemeClr val="tx2">
                  <a:lumMod val="75000"/>
                </a:schemeClr>
              </a:solidFill>
            </a:endParaRPr>
          </a:p>
        </p:txBody>
      </p: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9" name="Rectangle 59"/>
          <p:cNvSpPr/>
          <p:nvPr/>
        </p:nvSpPr>
        <p:spPr>
          <a:xfrm>
            <a:off x="1870038" y="507960"/>
            <a:ext cx="1742785" cy="1015663"/>
          </a:xfrm>
          <a:prstGeom prst="rect">
            <a:avLst/>
          </a:prstGeom>
          <a:noFill/>
        </p:spPr>
        <p:txBody>
          <a:bodyPr wrap="none" lIns="91440" tIns="45720" rIns="91440" bIns="45720">
            <a:spAutoFit/>
          </a:bodyPr>
          <a:lstStyle/>
          <a:p>
            <a:pPr algn="ctr"/>
            <a:r>
              <a:rPr lang="sv-SE" sz="6000" b="1" cap="none" spc="0">
                <a:ln w="12700">
                  <a:solidFill>
                    <a:schemeClr val="tx2">
                      <a:satMod val="155000"/>
                      <a:alpha val="0"/>
                    </a:schemeClr>
                  </a:solidFill>
                  <a:prstDash val="solid"/>
                </a:ln>
                <a:solidFill>
                  <a:schemeClr val="accent1">
                    <a:lumMod val="75000"/>
                    <a:alpha val="50000"/>
                  </a:schemeClr>
                </a:solidFill>
              </a:rPr>
              <a:t>2007</a:t>
            </a:r>
          </a:p>
        </p:txBody>
      </p:sp>
      <p:sp>
        <p:nvSpPr>
          <p:cNvPr id="72" name="Rectangle 59"/>
          <p:cNvSpPr/>
          <p:nvPr/>
        </p:nvSpPr>
        <p:spPr>
          <a:xfrm>
            <a:off x="1912899" y="215856"/>
            <a:ext cx="1701235" cy="646331"/>
          </a:xfrm>
          <a:prstGeom prst="rect">
            <a:avLst/>
          </a:prstGeom>
          <a:noFill/>
        </p:spPr>
        <p:txBody>
          <a:bodyPr wrap="none" lIns="91440" tIns="45720" rIns="91440" bIns="45720">
            <a:spAutoFit/>
          </a:bodyPr>
          <a:lstStyle/>
          <a:p>
            <a:pPr algn="ctr"/>
            <a:r>
              <a:rPr lang="sv-SE" sz="3600" b="1">
                <a:ln w="12700">
                  <a:solidFill>
                    <a:schemeClr val="tx2">
                      <a:satMod val="155000"/>
                      <a:alpha val="0"/>
                    </a:schemeClr>
                  </a:solidFill>
                  <a:prstDash val="solid"/>
                </a:ln>
                <a:solidFill>
                  <a:schemeClr val="accent1">
                    <a:lumMod val="75000"/>
                    <a:alpha val="50000"/>
                  </a:schemeClr>
                </a:solidFill>
              </a:rPr>
              <a:t>Sweden</a:t>
            </a:r>
            <a:endParaRPr lang="sv-SE" sz="3600" b="1" cap="none" spc="0">
              <a:ln w="12700">
                <a:solidFill>
                  <a:schemeClr val="tx2">
                    <a:satMod val="155000"/>
                    <a:alpha val="0"/>
                  </a:schemeClr>
                </a:solidFill>
                <a:prstDash val="solid"/>
              </a:ln>
              <a:solidFill>
                <a:schemeClr val="accent1">
                  <a:lumMod val="75000"/>
                  <a:alpha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80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0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80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80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53" grpId="0"/>
      <p:bldP spid="56" grpId="0"/>
      <p:bldP spid="51" grpId="0"/>
      <p:bldP spid="64" grpId="0"/>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rip jan"/>
          <p:cNvPicPr>
            <a:picLocks noChangeAspect="1"/>
          </p:cNvPicPr>
          <p:nvPr/>
        </p:nvPicPr>
        <p:blipFill>
          <a:blip r:embed="rId3" cstate="print">
            <a:lum bright="25000"/>
          </a:blip>
          <a:srcRect l="13801" t="2422" r="20200" b="1730"/>
          <a:stretch>
            <a:fillRect/>
          </a:stretch>
        </p:blipFill>
        <p:spPr bwMode="auto">
          <a:xfrm>
            <a:off x="4697868" y="393905"/>
            <a:ext cx="610829" cy="710170"/>
          </a:xfrm>
          <a:prstGeom prst="rect">
            <a:avLst/>
          </a:prstGeom>
          <a:noFill/>
        </p:spPr>
      </p:pic>
      <p:pic>
        <p:nvPicPr>
          <p:cNvPr id="73" name="rip Lisa"/>
          <p:cNvPicPr>
            <a:picLocks noChangeAspect="1"/>
          </p:cNvPicPr>
          <p:nvPr/>
        </p:nvPicPr>
        <p:blipFill>
          <a:blip r:embed="rId3" cstate="print">
            <a:lum bright="25000"/>
          </a:blip>
          <a:srcRect l="13801" t="2422" r="20200" b="1730"/>
          <a:stretch>
            <a:fillRect/>
          </a:stretch>
        </p:blipFill>
        <p:spPr bwMode="auto">
          <a:xfrm>
            <a:off x="3470024" y="726078"/>
            <a:ext cx="610829" cy="710170"/>
          </a:xfrm>
          <a:prstGeom prst="rect">
            <a:avLst/>
          </a:prstGeom>
          <a:noFill/>
        </p:spPr>
      </p:pic>
      <p:pic>
        <p:nvPicPr>
          <p:cNvPr id="69" name="rip per"/>
          <p:cNvPicPr>
            <a:picLocks noChangeAspect="1"/>
          </p:cNvPicPr>
          <p:nvPr/>
        </p:nvPicPr>
        <p:blipFill>
          <a:blip r:embed="rId3" cstate="print">
            <a:lum bright="25000"/>
          </a:blip>
          <a:srcRect l="13801" t="2422" r="20200" b="1730"/>
          <a:stretch>
            <a:fillRect/>
          </a:stretch>
        </p:blipFill>
        <p:spPr bwMode="auto">
          <a:xfrm>
            <a:off x="1837381" y="1439199"/>
            <a:ext cx="610829" cy="710170"/>
          </a:xfrm>
          <a:prstGeom prst="rect">
            <a:avLst/>
          </a:prstGeom>
          <a:noFill/>
        </p:spPr>
      </p:pic>
      <p:pic>
        <p:nvPicPr>
          <p:cNvPr id="77" name="rip anton"/>
          <p:cNvPicPr>
            <a:picLocks noChangeAspect="1"/>
          </p:cNvPicPr>
          <p:nvPr/>
        </p:nvPicPr>
        <p:blipFill>
          <a:blip r:embed="rId3" cstate="print">
            <a:lum bright="25000"/>
          </a:blip>
          <a:srcRect l="13801" t="2422" r="20200" b="1730"/>
          <a:stretch>
            <a:fillRect/>
          </a:stretch>
        </p:blipFill>
        <p:spPr bwMode="auto">
          <a:xfrm>
            <a:off x="6117341" y="262771"/>
            <a:ext cx="501824" cy="583437"/>
          </a:xfrm>
          <a:prstGeom prst="rect">
            <a:avLst/>
          </a:prstGeom>
          <a:noFill/>
        </p:spPr>
      </p:pic>
      <p:sp>
        <p:nvSpPr>
          <p:cNvPr id="45" name="Rektangel 62"/>
          <p:cNvSpPr/>
          <p:nvPr/>
        </p:nvSpPr>
        <p:spPr>
          <a:xfrm>
            <a:off x="1870038" y="2133600"/>
            <a:ext cx="1152000" cy="333839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ktangel 63"/>
          <p:cNvSpPr/>
          <p:nvPr/>
        </p:nvSpPr>
        <p:spPr>
          <a:xfrm>
            <a:off x="3330558" y="1438275"/>
            <a:ext cx="1152000" cy="40337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ktangel 64"/>
          <p:cNvSpPr/>
          <p:nvPr/>
        </p:nvSpPr>
        <p:spPr>
          <a:xfrm>
            <a:off x="6215085" y="819151"/>
            <a:ext cx="1152000" cy="46528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ktangel 65"/>
          <p:cNvSpPr/>
          <p:nvPr/>
        </p:nvSpPr>
        <p:spPr>
          <a:xfrm>
            <a:off x="4718052" y="1095375"/>
            <a:ext cx="1152000" cy="43766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Höger döljande ruta"/>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Övre döljande ruta"/>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Vänstra döljande ruta"/>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Nedre döljande ruta"/>
          <p:cNvSpPr/>
          <p:nvPr/>
        </p:nvSpPr>
        <p:spPr>
          <a:xfrm>
            <a:off x="22225" y="5473714"/>
            <a:ext cx="9144000" cy="1384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3"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81" name="age 5 Sara"/>
          <p:cNvSpPr txBox="1"/>
          <p:nvPr/>
        </p:nvSpPr>
        <p:spPr>
          <a:xfrm>
            <a:off x="7981714" y="-191068"/>
            <a:ext cx="803288" cy="830997"/>
          </a:xfrm>
          <a:prstGeom prst="rect">
            <a:avLst/>
          </a:prstGeom>
          <a:solidFill>
            <a:schemeClr val="bg1"/>
          </a:solidFill>
          <a:ln>
            <a:noFill/>
          </a:ln>
        </p:spPr>
        <p:txBody>
          <a:bodyPr wrap="square" rtlCol="0">
            <a:spAutoFit/>
          </a:bodyPr>
          <a:lstStyle/>
          <a:p>
            <a:r>
              <a:rPr lang="sv-SE" sz="4800"/>
              <a:t>93</a:t>
            </a:r>
            <a:endParaRPr lang="en-GB" sz="4800"/>
          </a:p>
        </p:txBody>
      </p:sp>
      <p:pic>
        <p:nvPicPr>
          <p:cNvPr id="80" name="rip sara"/>
          <p:cNvPicPr>
            <a:picLocks noChangeAspect="1"/>
          </p:cNvPicPr>
          <p:nvPr/>
        </p:nvPicPr>
        <p:blipFill>
          <a:blip r:embed="rId3" cstate="print">
            <a:lum bright="25000"/>
          </a:blip>
          <a:srcRect l="13801" t="2422" r="20200" b="1730"/>
          <a:stretch>
            <a:fillRect/>
          </a:stretch>
        </p:blipFill>
        <p:spPr bwMode="auto">
          <a:xfrm>
            <a:off x="7633334" y="0"/>
            <a:ext cx="432494" cy="502832"/>
          </a:xfrm>
          <a:prstGeom prst="rect">
            <a:avLst/>
          </a:prstGeom>
          <a:noFill/>
        </p:spPr>
      </p:pic>
      <p:sp>
        <p:nvSpPr>
          <p:cNvPr id="44" name="stapel sara"/>
          <p:cNvSpPr/>
          <p:nvPr/>
        </p:nvSpPr>
        <p:spPr>
          <a:xfrm>
            <a:off x="7639091" y="495300"/>
            <a:ext cx="1152000" cy="497669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Y axel text"/>
          <p:cNvSpPr txBox="1"/>
          <p:nvPr/>
        </p:nvSpPr>
        <p:spPr>
          <a:xfrm>
            <a:off x="107950" y="1836000"/>
            <a:ext cx="738664" cy="2044727"/>
          </a:xfrm>
          <a:prstGeom prst="rect">
            <a:avLst/>
          </a:prstGeom>
          <a:noFill/>
        </p:spPr>
        <p:txBody>
          <a:bodyPr vert="vert270" wrap="square" rtlCol="0">
            <a:spAutoFit/>
          </a:bodyPr>
          <a:lstStyle/>
          <a:p>
            <a:r>
              <a:rPr lang="sv-SE" sz="3600" b="1"/>
              <a:t>Age </a:t>
            </a:r>
            <a:r>
              <a:rPr lang="sv-SE" sz="2200"/>
              <a:t>(</a:t>
            </a:r>
            <a:r>
              <a:rPr lang="sv-SE" sz="2200" err="1"/>
              <a:t>years</a:t>
            </a:r>
            <a:r>
              <a:rPr lang="sv-SE" sz="2200"/>
              <a:t>)</a:t>
            </a:r>
            <a:endParaRPr lang="en-GB" sz="2200"/>
          </a:p>
        </p:txBody>
      </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4" name="name sarah"/>
          <p:cNvSpPr txBox="1"/>
          <p:nvPr/>
        </p:nvSpPr>
        <p:spPr>
          <a:xfrm>
            <a:off x="7704000" y="6264000"/>
            <a:ext cx="1428760" cy="707886"/>
          </a:xfrm>
          <a:prstGeom prst="rect">
            <a:avLst/>
          </a:prstGeom>
          <a:noFill/>
          <a:ln>
            <a:noFill/>
          </a:ln>
        </p:spPr>
        <p:txBody>
          <a:bodyPr wrap="square" rtlCol="0">
            <a:spAutoFit/>
          </a:bodyPr>
          <a:lstStyle/>
          <a:p>
            <a:r>
              <a:rPr lang="sv-SE" sz="4000"/>
              <a:t>Sara</a:t>
            </a:r>
            <a:endParaRPr lang="en-GB" sz="4000"/>
          </a:p>
        </p:txBody>
      </p:sp>
      <p:sp>
        <p:nvSpPr>
          <p:cNvPr id="57" name="name ann"/>
          <p:cNvSpPr txBox="1"/>
          <p:nvPr/>
        </p:nvSpPr>
        <p:spPr>
          <a:xfrm>
            <a:off x="6084000" y="6264000"/>
            <a:ext cx="1518765" cy="707886"/>
          </a:xfrm>
          <a:prstGeom prst="rect">
            <a:avLst/>
          </a:prstGeom>
          <a:noFill/>
          <a:ln>
            <a:noFill/>
          </a:ln>
        </p:spPr>
        <p:txBody>
          <a:bodyPr wrap="square" rtlCol="0">
            <a:spAutoFit/>
          </a:bodyPr>
          <a:lstStyle/>
          <a:p>
            <a:r>
              <a:rPr lang="sv-SE" sz="4000"/>
              <a:t>Anton</a:t>
            </a:r>
            <a:endParaRPr lang="en-GB" sz="4000"/>
          </a:p>
        </p:txBody>
      </p:sp>
      <p:sp>
        <p:nvSpPr>
          <p:cNvPr id="53" name="name jean"/>
          <p:cNvSpPr txBox="1"/>
          <p:nvPr/>
        </p:nvSpPr>
        <p:spPr>
          <a:xfrm>
            <a:off x="4824000" y="6264000"/>
            <a:ext cx="1214446" cy="707886"/>
          </a:xfrm>
          <a:prstGeom prst="rect">
            <a:avLst/>
          </a:prstGeom>
          <a:noFill/>
          <a:ln>
            <a:noFill/>
          </a:ln>
        </p:spPr>
        <p:txBody>
          <a:bodyPr wrap="square" rtlCol="0">
            <a:spAutoFit/>
          </a:bodyPr>
          <a:lstStyle/>
          <a:p>
            <a:r>
              <a:rPr lang="sv-SE" sz="4000"/>
              <a:t>Jan</a:t>
            </a:r>
            <a:endParaRPr lang="en-GB" sz="4000"/>
          </a:p>
        </p:txBody>
      </p:sp>
      <p:sp>
        <p:nvSpPr>
          <p:cNvPr id="56" name="name liz"/>
          <p:cNvSpPr txBox="1"/>
          <p:nvPr/>
        </p:nvSpPr>
        <p:spPr>
          <a:xfrm>
            <a:off x="3384000" y="6264000"/>
            <a:ext cx="972560" cy="707886"/>
          </a:xfrm>
          <a:prstGeom prst="rect">
            <a:avLst/>
          </a:prstGeom>
          <a:noFill/>
          <a:ln>
            <a:noFill/>
          </a:ln>
        </p:spPr>
        <p:txBody>
          <a:bodyPr wrap="square" rtlCol="0">
            <a:spAutoFit/>
          </a:bodyPr>
          <a:lstStyle/>
          <a:p>
            <a:r>
              <a:rPr lang="sv-SE" sz="4000"/>
              <a:t>Lisa</a:t>
            </a:r>
            <a:endParaRPr lang="en-GB" sz="4000"/>
          </a:p>
        </p:txBody>
      </p:sp>
      <p:sp>
        <p:nvSpPr>
          <p:cNvPr id="51" name="name pierre"/>
          <p:cNvSpPr txBox="1"/>
          <p:nvPr/>
        </p:nvSpPr>
        <p:spPr>
          <a:xfrm>
            <a:off x="1908000" y="6264000"/>
            <a:ext cx="1083022" cy="707886"/>
          </a:xfrm>
          <a:prstGeom prst="rect">
            <a:avLst/>
          </a:prstGeom>
          <a:noFill/>
          <a:ln>
            <a:noFill/>
          </a:ln>
        </p:spPr>
        <p:txBody>
          <a:bodyPr wrap="square" rtlCol="0">
            <a:spAutoFit/>
          </a:bodyPr>
          <a:lstStyle/>
          <a:p>
            <a:r>
              <a:rPr lang="sv-SE" sz="4000"/>
              <a:t>Per</a:t>
            </a:r>
            <a:endParaRPr lang="en-GB" sz="4000"/>
          </a:p>
        </p:txBody>
      </p:sp>
      <p:sp>
        <p:nvSpPr>
          <p:cNvPr id="60" name="Rectangle 59"/>
          <p:cNvSpPr/>
          <p:nvPr/>
        </p:nvSpPr>
        <p:spPr>
          <a:xfrm>
            <a:off x="1912899" y="215856"/>
            <a:ext cx="1701235" cy="646331"/>
          </a:xfrm>
          <a:prstGeom prst="rect">
            <a:avLst/>
          </a:prstGeom>
          <a:noFill/>
        </p:spPr>
        <p:txBody>
          <a:bodyPr wrap="none" lIns="91440" tIns="45720" rIns="91440" bIns="45720">
            <a:spAutoFit/>
          </a:bodyPr>
          <a:lstStyle/>
          <a:p>
            <a:pPr algn="ctr"/>
            <a:r>
              <a:rPr lang="sv-SE" sz="3600" b="1">
                <a:ln w="12700">
                  <a:solidFill>
                    <a:schemeClr val="tx2">
                      <a:satMod val="155000"/>
                      <a:alpha val="0"/>
                    </a:schemeClr>
                  </a:solidFill>
                  <a:prstDash val="solid"/>
                </a:ln>
                <a:solidFill>
                  <a:schemeClr val="accent1">
                    <a:lumMod val="75000"/>
                    <a:alpha val="50000"/>
                  </a:schemeClr>
                </a:solidFill>
              </a:rPr>
              <a:t>Sweden</a:t>
            </a:r>
            <a:endParaRPr lang="sv-SE" sz="3600" b="1" cap="none" spc="0">
              <a:ln w="12700">
                <a:solidFill>
                  <a:schemeClr val="tx2">
                    <a:satMod val="155000"/>
                    <a:alpha val="0"/>
                  </a:schemeClr>
                </a:solidFill>
                <a:prstDash val="solid"/>
              </a:ln>
              <a:solidFill>
                <a:schemeClr val="accent1">
                  <a:lumMod val="75000"/>
                  <a:alpha val="50000"/>
                </a:schemeClr>
              </a:solidFill>
            </a:endParaRPr>
          </a:p>
        </p:txBody>
      </p:sp>
      <p:sp>
        <p:nvSpPr>
          <p:cNvPr id="59" name="Rectangle 59"/>
          <p:cNvSpPr/>
          <p:nvPr/>
        </p:nvSpPr>
        <p:spPr>
          <a:xfrm>
            <a:off x="1870038" y="507960"/>
            <a:ext cx="1742785" cy="1015663"/>
          </a:xfrm>
          <a:prstGeom prst="rect">
            <a:avLst/>
          </a:prstGeom>
          <a:noFill/>
        </p:spPr>
        <p:txBody>
          <a:bodyPr wrap="none" lIns="91440" tIns="45720" rIns="91440" bIns="45720">
            <a:spAutoFit/>
          </a:bodyPr>
          <a:lstStyle/>
          <a:p>
            <a:pPr algn="ctr"/>
            <a:r>
              <a:rPr lang="sv-SE" sz="6000" b="1" cap="none" spc="0">
                <a:ln w="12700">
                  <a:solidFill>
                    <a:schemeClr val="tx2">
                      <a:satMod val="155000"/>
                      <a:alpha val="0"/>
                    </a:schemeClr>
                  </a:solidFill>
                  <a:prstDash val="solid"/>
                </a:ln>
                <a:solidFill>
                  <a:schemeClr val="accent1">
                    <a:lumMod val="75000"/>
                    <a:alpha val="50000"/>
                  </a:schemeClr>
                </a:solidFill>
              </a:rPr>
              <a:t>2007</a:t>
            </a:r>
          </a:p>
        </p:txBody>
      </p:sp>
      <p:sp>
        <p:nvSpPr>
          <p:cNvPr id="72" name="age 1 per"/>
          <p:cNvSpPr txBox="1"/>
          <p:nvPr/>
        </p:nvSpPr>
        <p:spPr>
          <a:xfrm>
            <a:off x="2394857" y="1448498"/>
            <a:ext cx="812800" cy="830997"/>
          </a:xfrm>
          <a:prstGeom prst="rect">
            <a:avLst/>
          </a:prstGeom>
          <a:noFill/>
          <a:ln>
            <a:noFill/>
          </a:ln>
        </p:spPr>
        <p:txBody>
          <a:bodyPr wrap="square" rtlCol="0">
            <a:spAutoFit/>
          </a:bodyPr>
          <a:lstStyle/>
          <a:p>
            <a:r>
              <a:rPr lang="sv-SE" sz="4800"/>
              <a:t>63</a:t>
            </a:r>
            <a:endParaRPr lang="en-GB" sz="4800"/>
          </a:p>
        </p:txBody>
      </p:sp>
      <p:sp>
        <p:nvSpPr>
          <p:cNvPr id="74" name="age 2 lisa"/>
          <p:cNvSpPr txBox="1"/>
          <p:nvPr/>
        </p:nvSpPr>
        <p:spPr>
          <a:xfrm>
            <a:off x="3900454" y="750386"/>
            <a:ext cx="803288" cy="830997"/>
          </a:xfrm>
          <a:prstGeom prst="rect">
            <a:avLst/>
          </a:prstGeom>
          <a:noFill/>
          <a:ln>
            <a:noFill/>
          </a:ln>
        </p:spPr>
        <p:txBody>
          <a:bodyPr wrap="square" rtlCol="0">
            <a:spAutoFit/>
          </a:bodyPr>
          <a:lstStyle/>
          <a:p>
            <a:r>
              <a:rPr lang="sv-SE" sz="4800"/>
              <a:t>77</a:t>
            </a:r>
            <a:endParaRPr lang="en-GB" sz="4800"/>
          </a:p>
        </p:txBody>
      </p:sp>
      <p:sp>
        <p:nvSpPr>
          <p:cNvPr id="76" name="age 3 jan"/>
          <p:cNvSpPr txBox="1"/>
          <p:nvPr/>
        </p:nvSpPr>
        <p:spPr>
          <a:xfrm>
            <a:off x="5233316" y="420893"/>
            <a:ext cx="803288" cy="830997"/>
          </a:xfrm>
          <a:prstGeom prst="rect">
            <a:avLst/>
          </a:prstGeom>
          <a:noFill/>
          <a:ln>
            <a:noFill/>
          </a:ln>
        </p:spPr>
        <p:txBody>
          <a:bodyPr wrap="square" rtlCol="0">
            <a:spAutoFit/>
          </a:bodyPr>
          <a:lstStyle/>
          <a:p>
            <a:r>
              <a:rPr lang="sv-SE" sz="4800"/>
              <a:t>84</a:t>
            </a:r>
            <a:endParaRPr lang="en-GB" sz="4800"/>
          </a:p>
        </p:txBody>
      </p:sp>
      <p:sp>
        <p:nvSpPr>
          <p:cNvPr id="79" name="age 4 anton"/>
          <p:cNvSpPr txBox="1"/>
          <p:nvPr/>
        </p:nvSpPr>
        <p:spPr>
          <a:xfrm>
            <a:off x="6655961" y="141514"/>
            <a:ext cx="803288" cy="830997"/>
          </a:xfrm>
          <a:prstGeom prst="rect">
            <a:avLst/>
          </a:prstGeom>
          <a:noFill/>
          <a:ln>
            <a:noFill/>
          </a:ln>
        </p:spPr>
        <p:txBody>
          <a:bodyPr wrap="square" rtlCol="0">
            <a:spAutoFit/>
          </a:bodyPr>
          <a:lstStyle/>
          <a:p>
            <a:r>
              <a:rPr lang="sv-SE" sz="4800"/>
              <a:t>88</a:t>
            </a:r>
            <a:endParaRPr lang="en-GB" sz="4800"/>
          </a:p>
        </p:txBody>
      </p:sp>
      <p:cxnSp>
        <p:nvCxnSpPr>
          <p:cNvPr id="63" name="axel topp"/>
          <p:cNvCxnSpPr/>
          <p:nvPr/>
        </p:nvCxnSpPr>
        <p:spPr>
          <a:xfrm rot="10800000">
            <a:off x="7614000" y="-3600"/>
            <a:ext cx="634" cy="234000"/>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02" name="axel topp"/>
          <p:cNvCxnSpPr/>
          <p:nvPr/>
        </p:nvCxnSpPr>
        <p:spPr>
          <a:xfrm rot="10800000">
            <a:off x="8801450" y="0"/>
            <a:ext cx="634" cy="234000"/>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88069" name="baby 5 sara" descr="C:\Users\mattias\Desktop\mattias mappar\Blandade skrivna gapminder texter\teacher project\Lektioner\12. lex lektion\versioner efter 2010-08-20\bilder komprimerade\SVE_5_0.jpg"/>
          <p:cNvPicPr>
            <a:picLocks noChangeAspect="1" noChangeArrowheads="1"/>
          </p:cNvPicPr>
          <p:nvPr/>
        </p:nvPicPr>
        <p:blipFill>
          <a:blip r:embed="rId4" cstate="print"/>
          <a:srcRect t="5147" b="22360"/>
          <a:stretch>
            <a:fillRect/>
          </a:stretch>
        </p:blipFill>
        <p:spPr bwMode="auto">
          <a:xfrm>
            <a:off x="7812000" y="5526000"/>
            <a:ext cx="820388" cy="887080"/>
          </a:xfrm>
          <a:prstGeom prst="rect">
            <a:avLst/>
          </a:prstGeom>
          <a:noFill/>
          <a:ln w="1905">
            <a:solidFill>
              <a:schemeClr val="tx1"/>
            </a:solidFill>
          </a:ln>
        </p:spPr>
      </p:pic>
      <p:pic>
        <p:nvPicPr>
          <p:cNvPr id="88068" name="baby 4 anton" descr="C:\Users\mattias\Desktop\mattias mappar\Blandade skrivna gapminder texter\teacher project\Lektioner\12. lex lektion\versioner efter 2010-08-20\bilder komprimerade\SVE_4_0.jpg"/>
          <p:cNvPicPr>
            <a:picLocks noChangeAspect="1" noChangeArrowheads="1"/>
          </p:cNvPicPr>
          <p:nvPr/>
        </p:nvPicPr>
        <p:blipFill>
          <a:blip r:embed="rId5" cstate="print"/>
          <a:srcRect t="3331" r="2088" b="15701"/>
          <a:stretch>
            <a:fillRect/>
          </a:stretch>
        </p:blipFill>
        <p:spPr bwMode="auto">
          <a:xfrm>
            <a:off x="6408001" y="5526000"/>
            <a:ext cx="747861" cy="922456"/>
          </a:xfrm>
          <a:prstGeom prst="rect">
            <a:avLst/>
          </a:prstGeom>
          <a:noFill/>
          <a:ln w="1905">
            <a:solidFill>
              <a:schemeClr val="tx1"/>
            </a:solidFill>
          </a:ln>
        </p:spPr>
      </p:pic>
      <p:pic>
        <p:nvPicPr>
          <p:cNvPr id="88067" name="baby 3 jan" descr="C:\Users\mattias\Desktop\mattias mappar\Blandade skrivna gapminder texter\teacher project\Lektioner\12. lex lektion\versioner efter 2010-08-20\bilder komprimerade\SVE_3_0.jpg"/>
          <p:cNvPicPr>
            <a:picLocks noChangeAspect="1" noChangeArrowheads="1"/>
          </p:cNvPicPr>
          <p:nvPr/>
        </p:nvPicPr>
        <p:blipFill>
          <a:blip r:embed="rId6" cstate="print"/>
          <a:srcRect t="9507" b="22189"/>
          <a:stretch>
            <a:fillRect/>
          </a:stretch>
        </p:blipFill>
        <p:spPr bwMode="auto">
          <a:xfrm>
            <a:off x="4868322" y="5525999"/>
            <a:ext cx="900113" cy="915388"/>
          </a:xfrm>
          <a:prstGeom prst="rect">
            <a:avLst/>
          </a:prstGeom>
          <a:noFill/>
          <a:ln w="1905">
            <a:solidFill>
              <a:schemeClr val="tx1"/>
            </a:solidFill>
          </a:ln>
        </p:spPr>
      </p:pic>
      <p:pic>
        <p:nvPicPr>
          <p:cNvPr id="88066" name="baby 2 lisa" descr="C:\Users\mattias\Desktop\mattias mappar\Blandade skrivna gapminder texter\teacher project\Lektioner\12. lex lektion\versioner efter 2010-08-20\bilder komprimerade\SVE_2_0.jpg"/>
          <p:cNvPicPr>
            <a:picLocks noChangeAspect="1" noChangeArrowheads="1"/>
          </p:cNvPicPr>
          <p:nvPr/>
        </p:nvPicPr>
        <p:blipFill>
          <a:blip r:embed="rId7" cstate="print"/>
          <a:srcRect t="4700" b="15589"/>
          <a:stretch>
            <a:fillRect/>
          </a:stretch>
        </p:blipFill>
        <p:spPr bwMode="auto">
          <a:xfrm>
            <a:off x="3492000" y="5526003"/>
            <a:ext cx="763810" cy="908135"/>
          </a:xfrm>
          <a:prstGeom prst="rect">
            <a:avLst/>
          </a:prstGeom>
          <a:noFill/>
          <a:ln w="1905">
            <a:solidFill>
              <a:schemeClr val="tx1"/>
            </a:solidFill>
          </a:ln>
        </p:spPr>
      </p:pic>
      <p:pic>
        <p:nvPicPr>
          <p:cNvPr id="88065" name="baby1 per" descr="C:\Users\mattias\Desktop\mattias mappar\Blandade skrivna gapminder texter\teacher project\Lektioner\12. lex lektion\versioner efter 2010-08-20\bilder komprimerade\SVE-1_0.jpg"/>
          <p:cNvPicPr>
            <a:picLocks noChangeAspect="1" noChangeArrowheads="1"/>
          </p:cNvPicPr>
          <p:nvPr/>
        </p:nvPicPr>
        <p:blipFill>
          <a:blip r:embed="rId8" cstate="print"/>
          <a:srcRect t="4597" b="22650"/>
          <a:stretch>
            <a:fillRect/>
          </a:stretch>
        </p:blipFill>
        <p:spPr bwMode="auto">
          <a:xfrm>
            <a:off x="2008964" y="5525999"/>
            <a:ext cx="848678" cy="920960"/>
          </a:xfrm>
          <a:prstGeom prst="rect">
            <a:avLst/>
          </a:prstGeom>
          <a:noFill/>
          <a:ln w="1905">
            <a:solidFill>
              <a:schemeClr val="tx1"/>
            </a:solidFill>
          </a:ln>
        </p:spPr>
      </p:pic>
      <p:pic>
        <p:nvPicPr>
          <p:cNvPr id="88074" name="old 5 sara" descr="C:\Users\mattias\Desktop\mattias mappar\Blandade skrivna gapminder texter\teacher project\Lektioner\12. lex lektion\versioner efter 2010-08-20\bilder komprimerade\SVE_5_93.jpg"/>
          <p:cNvPicPr>
            <a:picLocks noChangeAspect="1" noChangeArrowheads="1"/>
          </p:cNvPicPr>
          <p:nvPr/>
        </p:nvPicPr>
        <p:blipFill>
          <a:blip r:embed="rId9" cstate="print"/>
          <a:srcRect l="5377" r="5218"/>
          <a:stretch>
            <a:fillRect/>
          </a:stretch>
        </p:blipFill>
        <p:spPr bwMode="auto">
          <a:xfrm>
            <a:off x="7689850" y="627063"/>
            <a:ext cx="1047750" cy="1747996"/>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88073" name="old 4 anton" descr="C:\Users\mattias\Desktop\mattias mappar\Blandade skrivna gapminder texter\teacher project\Lektioner\12. lex lektion\versioner efter 2010-08-20\bilder komprimerade\SVE_4_88.jpg"/>
          <p:cNvPicPr>
            <a:picLocks noChangeAspect="1" noChangeArrowheads="1"/>
          </p:cNvPicPr>
          <p:nvPr/>
        </p:nvPicPr>
        <p:blipFill>
          <a:blip r:embed="rId10" cstate="print"/>
          <a:srcRect l="8394" r="4000"/>
          <a:stretch>
            <a:fillRect/>
          </a:stretch>
        </p:blipFill>
        <p:spPr bwMode="auto">
          <a:xfrm>
            <a:off x="6273800" y="963613"/>
            <a:ext cx="1034027" cy="1760537"/>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88072" name="old 3 jan" descr="C:\Users\mattias\Desktop\mattias mappar\Blandade skrivna gapminder texter\teacher project\Lektioner\12. lex lektion\versioner efter 2010-08-20\bilder komprimerade\SVE_3_84.jpg"/>
          <p:cNvPicPr>
            <a:picLocks noChangeAspect="1" noChangeArrowheads="1"/>
          </p:cNvPicPr>
          <p:nvPr/>
        </p:nvPicPr>
        <p:blipFill>
          <a:blip r:embed="rId11" cstate="print"/>
          <a:srcRect l="6071" r="5363"/>
          <a:stretch>
            <a:fillRect/>
          </a:stretch>
        </p:blipFill>
        <p:spPr bwMode="auto">
          <a:xfrm>
            <a:off x="4775200" y="1249363"/>
            <a:ext cx="1038630" cy="174879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88071" name="old 2 lisa" descr="C:\Users\mattias\Desktop\mattias mappar\Blandade skrivna gapminder texter\teacher project\Lektioner\12. lex lektion\versioner efter 2010-08-20\bilder komprimerade\SVE_2_77.jpg"/>
          <p:cNvPicPr>
            <a:picLocks noChangeAspect="1" noChangeArrowheads="1"/>
          </p:cNvPicPr>
          <p:nvPr/>
        </p:nvPicPr>
        <p:blipFill>
          <a:blip r:embed="rId12" cstate="print"/>
          <a:srcRect l="5956" r="5335"/>
          <a:stretch>
            <a:fillRect/>
          </a:stretch>
        </p:blipFill>
        <p:spPr bwMode="auto">
          <a:xfrm>
            <a:off x="3378201" y="1598613"/>
            <a:ext cx="1043272" cy="1754187"/>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88070" name="old 1 per" descr="C:\Users\mattias\Desktop\mattias mappar\Blandade skrivna gapminder texter\teacher project\Lektioner\12. lex lektion\versioner efter 2010-08-20\bilder komprimerade\SVE_1_63.jpg"/>
          <p:cNvPicPr>
            <a:picLocks noChangeAspect="1" noChangeArrowheads="1"/>
          </p:cNvPicPr>
          <p:nvPr/>
        </p:nvPicPr>
        <p:blipFill>
          <a:blip r:embed="rId13" cstate="print"/>
          <a:srcRect l="7322" r="5246"/>
          <a:stretch>
            <a:fillRect/>
          </a:stretch>
        </p:blipFill>
        <p:spPr bwMode="auto">
          <a:xfrm>
            <a:off x="1924051" y="2259014"/>
            <a:ext cx="1043136" cy="1779586"/>
          </a:xfrm>
          <a:prstGeom prst="rect">
            <a:avLst/>
          </a:prstGeom>
          <a:noFill/>
          <a:ln w="3175">
            <a:solidFill>
              <a:schemeClr val="tx1"/>
            </a:solidFill>
          </a:ln>
          <a:effectLst>
            <a:outerShdw blurRad="165100" dist="38100" dir="8100000" sx="112000" sy="112000" algn="tr" rotWithShape="0">
              <a:prstClr val="black">
                <a:alpha val="40000"/>
              </a:prstClr>
            </a:outerShdw>
          </a:effectLst>
        </p:spPr>
      </p:pic>
      <p:sp>
        <p:nvSpPr>
          <p:cNvPr id="64" name="textruta 63"/>
          <p:cNvSpPr txBox="1"/>
          <p:nvPr/>
        </p:nvSpPr>
        <p:spPr>
          <a:xfrm>
            <a:off x="1163555" y="4389656"/>
            <a:ext cx="2113045" cy="830997"/>
          </a:xfrm>
          <a:prstGeom prst="rect">
            <a:avLst/>
          </a:prstGeom>
          <a:solidFill>
            <a:schemeClr val="accent2">
              <a:lumMod val="20000"/>
              <a:lumOff val="80000"/>
            </a:schemeClr>
          </a:solidFill>
          <a:ln w="50800">
            <a:solidFill>
              <a:schemeClr val="accent2">
                <a:lumMod val="75000"/>
              </a:schemeClr>
            </a:solidFill>
          </a:ln>
          <a:effectLst>
            <a:outerShdw blurRad="165100" dist="38100" dir="8100000" sx="112000" sy="112000" algn="tr" rotWithShape="0">
              <a:schemeClr val="accent2">
                <a:lumMod val="50000"/>
                <a:alpha val="50000"/>
              </a:schemeClr>
            </a:outerShdw>
          </a:effectLst>
        </p:spPr>
        <p:txBody>
          <a:bodyPr wrap="square" rtlCol="0">
            <a:spAutoFit/>
          </a:bodyPr>
          <a:lstStyle/>
          <a:p>
            <a:pPr algn="ctr"/>
            <a:r>
              <a:rPr lang="sv-SE" sz="4800"/>
              <a:t>1 adult</a:t>
            </a:r>
            <a:endParaRPr lang="en-GB" sz="4800"/>
          </a:p>
        </p:txBody>
      </p:sp>
      <p:sp>
        <p:nvSpPr>
          <p:cNvPr id="65" name="Frihandsfigur 64"/>
          <p:cNvSpPr/>
          <p:nvPr/>
        </p:nvSpPr>
        <p:spPr>
          <a:xfrm rot="10197876">
            <a:off x="1116057" y="1392679"/>
            <a:ext cx="2160687" cy="2895737"/>
          </a:xfrm>
          <a:custGeom>
            <a:avLst/>
            <a:gdLst>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173249 w 1841464"/>
              <a:gd name="connsiteY58" fmla="*/ 1652954 h 1861673"/>
              <a:gd name="connsiteX59" fmla="*/ 1278756 w 1841464"/>
              <a:gd name="connsiteY59" fmla="*/ 1582616 h 1861673"/>
              <a:gd name="connsiteX60" fmla="*/ 1349095 w 1841464"/>
              <a:gd name="connsiteY60" fmla="*/ 1494693 h 1861673"/>
              <a:gd name="connsiteX61" fmla="*/ 1366679 w 1841464"/>
              <a:gd name="connsiteY61" fmla="*/ 1441939 h 1861673"/>
              <a:gd name="connsiteX62" fmla="*/ 1401849 w 1841464"/>
              <a:gd name="connsiteY62" fmla="*/ 1406769 h 1861673"/>
              <a:gd name="connsiteX63" fmla="*/ 1489772 w 1841464"/>
              <a:gd name="connsiteY63" fmla="*/ 1318846 h 1861673"/>
              <a:gd name="connsiteX64" fmla="*/ 1524941 w 1841464"/>
              <a:gd name="connsiteY64" fmla="*/ 1248508 h 1861673"/>
              <a:gd name="connsiteX65" fmla="*/ 1612864 w 1841464"/>
              <a:gd name="connsiteY65" fmla="*/ 1125416 h 1861673"/>
              <a:gd name="connsiteX66" fmla="*/ 1630449 w 1841464"/>
              <a:gd name="connsiteY66" fmla="*/ 1072662 h 1861673"/>
              <a:gd name="connsiteX67" fmla="*/ 1665618 w 1841464"/>
              <a:gd name="connsiteY67" fmla="*/ 1019908 h 1861673"/>
              <a:gd name="connsiteX68" fmla="*/ 1700787 w 1841464"/>
              <a:gd name="connsiteY68" fmla="*/ 914400 h 1861673"/>
              <a:gd name="connsiteX69" fmla="*/ 1683203 w 1841464"/>
              <a:gd name="connsiteY69" fmla="*/ 720969 h 1861673"/>
              <a:gd name="connsiteX70" fmla="*/ 1648033 w 1841464"/>
              <a:gd name="connsiteY70" fmla="*/ 615462 h 1861673"/>
              <a:gd name="connsiteX71" fmla="*/ 1612864 w 1841464"/>
              <a:gd name="connsiteY71" fmla="*/ 351693 h 1861673"/>
              <a:gd name="connsiteX72" fmla="*/ 1577695 w 1841464"/>
              <a:gd name="connsiteY72" fmla="*/ 246185 h 1861673"/>
              <a:gd name="connsiteX73" fmla="*/ 1542526 w 1841464"/>
              <a:gd name="connsiteY73" fmla="*/ 211016 h 1861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41464" h="1861673">
                <a:moveTo>
                  <a:pt x="364356" y="1635369"/>
                </a:moveTo>
                <a:cubicBezTo>
                  <a:pt x="381941" y="1652954"/>
                  <a:pt x="397480" y="1672855"/>
                  <a:pt x="417110" y="1688123"/>
                </a:cubicBezTo>
                <a:cubicBezTo>
                  <a:pt x="455190" y="1717741"/>
                  <a:pt x="540155" y="1773831"/>
                  <a:pt x="592956" y="1793631"/>
                </a:cubicBezTo>
                <a:cubicBezTo>
                  <a:pt x="615585" y="1802117"/>
                  <a:pt x="640057" y="1804577"/>
                  <a:pt x="663295" y="1811216"/>
                </a:cubicBezTo>
                <a:cubicBezTo>
                  <a:pt x="839896" y="1861673"/>
                  <a:pt x="566485" y="1791408"/>
                  <a:pt x="786387" y="1846385"/>
                </a:cubicBezTo>
                <a:cubicBezTo>
                  <a:pt x="808813" y="1843582"/>
                  <a:pt x="996360" y="1822080"/>
                  <a:pt x="1032572" y="1811216"/>
                </a:cubicBezTo>
                <a:cubicBezTo>
                  <a:pt x="1057680" y="1803684"/>
                  <a:pt x="1078571" y="1785782"/>
                  <a:pt x="1102910" y="1776046"/>
                </a:cubicBezTo>
                <a:cubicBezTo>
                  <a:pt x="1137330" y="1762278"/>
                  <a:pt x="1173249" y="1752600"/>
                  <a:pt x="1208418" y="1740877"/>
                </a:cubicBezTo>
                <a:lnTo>
                  <a:pt x="1313926" y="1705708"/>
                </a:lnTo>
                <a:cubicBezTo>
                  <a:pt x="1331510" y="1699846"/>
                  <a:pt x="1351256" y="1698405"/>
                  <a:pt x="1366679" y="1688123"/>
                </a:cubicBezTo>
                <a:cubicBezTo>
                  <a:pt x="1419661" y="1652802"/>
                  <a:pt x="1427301" y="1644558"/>
                  <a:pt x="1489772" y="1617785"/>
                </a:cubicBezTo>
                <a:cubicBezTo>
                  <a:pt x="1506809" y="1610483"/>
                  <a:pt x="1524941" y="1606062"/>
                  <a:pt x="1542526" y="1600200"/>
                </a:cubicBezTo>
                <a:cubicBezTo>
                  <a:pt x="1652714" y="1453281"/>
                  <a:pt x="1538184" y="1578186"/>
                  <a:pt x="1648033" y="1512277"/>
                </a:cubicBezTo>
                <a:cubicBezTo>
                  <a:pt x="1684179" y="1490590"/>
                  <a:pt x="1747719" y="1380333"/>
                  <a:pt x="1753541" y="1371600"/>
                </a:cubicBezTo>
                <a:cubicBezTo>
                  <a:pt x="1765264" y="1354015"/>
                  <a:pt x="1782027" y="1338896"/>
                  <a:pt x="1788710" y="1318846"/>
                </a:cubicBezTo>
                <a:lnTo>
                  <a:pt x="1823879" y="1213339"/>
                </a:lnTo>
                <a:lnTo>
                  <a:pt x="1841464" y="1160585"/>
                </a:lnTo>
                <a:cubicBezTo>
                  <a:pt x="1835602" y="1090246"/>
                  <a:pt x="1835483" y="1019191"/>
                  <a:pt x="1823879" y="949569"/>
                </a:cubicBezTo>
                <a:cubicBezTo>
                  <a:pt x="1817784" y="913002"/>
                  <a:pt x="1800433" y="879231"/>
                  <a:pt x="1788710" y="844062"/>
                </a:cubicBezTo>
                <a:cubicBezTo>
                  <a:pt x="1764442" y="771256"/>
                  <a:pt x="1781409" y="806733"/>
                  <a:pt x="1735956" y="738554"/>
                </a:cubicBezTo>
                <a:cubicBezTo>
                  <a:pt x="1726519" y="691367"/>
                  <a:pt x="1708701" y="583369"/>
                  <a:pt x="1683203" y="545123"/>
                </a:cubicBezTo>
                <a:lnTo>
                  <a:pt x="1648033" y="492369"/>
                </a:lnTo>
                <a:cubicBezTo>
                  <a:pt x="1616693" y="398347"/>
                  <a:pt x="1648667" y="475735"/>
                  <a:pt x="1577695" y="369277"/>
                </a:cubicBezTo>
                <a:cubicBezTo>
                  <a:pt x="1558736" y="340839"/>
                  <a:pt x="1545448" y="308697"/>
                  <a:pt x="1524941" y="281354"/>
                </a:cubicBezTo>
                <a:cubicBezTo>
                  <a:pt x="1510020" y="261459"/>
                  <a:pt x="1488107" y="247705"/>
                  <a:pt x="1472187" y="228600"/>
                </a:cubicBezTo>
                <a:cubicBezTo>
                  <a:pt x="1414095" y="158889"/>
                  <a:pt x="1451830" y="156412"/>
                  <a:pt x="1349095" y="87923"/>
                </a:cubicBezTo>
                <a:cubicBezTo>
                  <a:pt x="1265495" y="32190"/>
                  <a:pt x="1316392" y="59438"/>
                  <a:pt x="1190833" y="17585"/>
                </a:cubicBezTo>
                <a:lnTo>
                  <a:pt x="1138079" y="0"/>
                </a:lnTo>
                <a:cubicBezTo>
                  <a:pt x="1079464" y="5862"/>
                  <a:pt x="1020624" y="9800"/>
                  <a:pt x="962233" y="17585"/>
                </a:cubicBezTo>
                <a:cubicBezTo>
                  <a:pt x="932607" y="21535"/>
                  <a:pt x="903306" y="27920"/>
                  <a:pt x="874310" y="35169"/>
                </a:cubicBezTo>
                <a:cubicBezTo>
                  <a:pt x="856328" y="39665"/>
                  <a:pt x="839793" y="49438"/>
                  <a:pt x="821556" y="52754"/>
                </a:cubicBezTo>
                <a:cubicBezTo>
                  <a:pt x="775061" y="61208"/>
                  <a:pt x="727771" y="64477"/>
                  <a:pt x="680879" y="70339"/>
                </a:cubicBezTo>
                <a:cubicBezTo>
                  <a:pt x="663295" y="76200"/>
                  <a:pt x="645948" y="82831"/>
                  <a:pt x="628126" y="87923"/>
                </a:cubicBezTo>
                <a:cubicBezTo>
                  <a:pt x="604888" y="94562"/>
                  <a:pt x="579403" y="94700"/>
                  <a:pt x="557787" y="105508"/>
                </a:cubicBezTo>
                <a:cubicBezTo>
                  <a:pt x="519981" y="124411"/>
                  <a:pt x="482167" y="145957"/>
                  <a:pt x="452279" y="175846"/>
                </a:cubicBezTo>
                <a:cubicBezTo>
                  <a:pt x="440556" y="187569"/>
                  <a:pt x="430905" y="201820"/>
                  <a:pt x="417110" y="211016"/>
                </a:cubicBezTo>
                <a:cubicBezTo>
                  <a:pt x="395299" y="225557"/>
                  <a:pt x="369532" y="233180"/>
                  <a:pt x="346772" y="246185"/>
                </a:cubicBezTo>
                <a:cubicBezTo>
                  <a:pt x="328422" y="256670"/>
                  <a:pt x="311603" y="269631"/>
                  <a:pt x="294018" y="281354"/>
                </a:cubicBezTo>
                <a:cubicBezTo>
                  <a:pt x="282295" y="298939"/>
                  <a:pt x="272766" y="318203"/>
                  <a:pt x="258849" y="334108"/>
                </a:cubicBezTo>
                <a:cubicBezTo>
                  <a:pt x="114830" y="498701"/>
                  <a:pt x="214901" y="356070"/>
                  <a:pt x="135756" y="474785"/>
                </a:cubicBezTo>
                <a:cubicBezTo>
                  <a:pt x="129895" y="492370"/>
                  <a:pt x="127174" y="511336"/>
                  <a:pt x="118172" y="527539"/>
                </a:cubicBezTo>
                <a:cubicBezTo>
                  <a:pt x="97645" y="564488"/>
                  <a:pt x="47833" y="633046"/>
                  <a:pt x="47833" y="633046"/>
                </a:cubicBezTo>
                <a:cubicBezTo>
                  <a:pt x="0" y="776550"/>
                  <a:pt x="22077" y="688547"/>
                  <a:pt x="47833" y="984739"/>
                </a:cubicBezTo>
                <a:cubicBezTo>
                  <a:pt x="53101" y="1045322"/>
                  <a:pt x="73287" y="1141153"/>
                  <a:pt x="100587" y="1195754"/>
                </a:cubicBezTo>
                <a:cubicBezTo>
                  <a:pt x="112310" y="1219200"/>
                  <a:pt x="126020" y="1241754"/>
                  <a:pt x="135756" y="1266093"/>
                </a:cubicBezTo>
                <a:cubicBezTo>
                  <a:pt x="149524" y="1300513"/>
                  <a:pt x="159203" y="1336431"/>
                  <a:pt x="170926" y="1371600"/>
                </a:cubicBezTo>
                <a:cubicBezTo>
                  <a:pt x="176788" y="1389185"/>
                  <a:pt x="173087" y="1414072"/>
                  <a:pt x="188510" y="1424354"/>
                </a:cubicBezTo>
                <a:lnTo>
                  <a:pt x="241264" y="1459523"/>
                </a:lnTo>
                <a:lnTo>
                  <a:pt x="311603" y="1565031"/>
                </a:lnTo>
                <a:cubicBezTo>
                  <a:pt x="323326" y="1582616"/>
                  <a:pt x="329187" y="1606062"/>
                  <a:pt x="346772" y="1617785"/>
                </a:cubicBezTo>
                <a:lnTo>
                  <a:pt x="452279" y="1688123"/>
                </a:lnTo>
                <a:cubicBezTo>
                  <a:pt x="469864" y="1699846"/>
                  <a:pt x="484983" y="1716610"/>
                  <a:pt x="505033" y="1723293"/>
                </a:cubicBezTo>
                <a:lnTo>
                  <a:pt x="557787" y="1740877"/>
                </a:lnTo>
                <a:cubicBezTo>
                  <a:pt x="575372" y="1752600"/>
                  <a:pt x="590298" y="1769973"/>
                  <a:pt x="610541" y="1776046"/>
                </a:cubicBezTo>
                <a:cubicBezTo>
                  <a:pt x="724404" y="1810205"/>
                  <a:pt x="827035" y="1785847"/>
                  <a:pt x="944649" y="1776046"/>
                </a:cubicBezTo>
                <a:cubicBezTo>
                  <a:pt x="968095" y="1770185"/>
                  <a:pt x="992773" y="1767982"/>
                  <a:pt x="1014987" y="1758462"/>
                </a:cubicBezTo>
                <a:cubicBezTo>
                  <a:pt x="1034412" y="1750137"/>
                  <a:pt x="1048838" y="1732744"/>
                  <a:pt x="1067741" y="1723293"/>
                </a:cubicBezTo>
                <a:cubicBezTo>
                  <a:pt x="1084320" y="1715003"/>
                  <a:pt x="1102910" y="1711570"/>
                  <a:pt x="1120495" y="1705708"/>
                </a:cubicBezTo>
                <a:cubicBezTo>
                  <a:pt x="1138080" y="1688123"/>
                  <a:pt x="1153619" y="1668222"/>
                  <a:pt x="1173249" y="1652954"/>
                </a:cubicBezTo>
                <a:cubicBezTo>
                  <a:pt x="1206613" y="1627004"/>
                  <a:pt x="1278756" y="1582616"/>
                  <a:pt x="1278756" y="1582616"/>
                </a:cubicBezTo>
                <a:cubicBezTo>
                  <a:pt x="1322957" y="1450015"/>
                  <a:pt x="1258191" y="1608323"/>
                  <a:pt x="1349095" y="1494693"/>
                </a:cubicBezTo>
                <a:cubicBezTo>
                  <a:pt x="1360674" y="1480219"/>
                  <a:pt x="1357142" y="1457833"/>
                  <a:pt x="1366679" y="1441939"/>
                </a:cubicBezTo>
                <a:cubicBezTo>
                  <a:pt x="1375209" y="1427722"/>
                  <a:pt x="1391492" y="1419715"/>
                  <a:pt x="1401849" y="1406769"/>
                </a:cubicBezTo>
                <a:cubicBezTo>
                  <a:pt x="1468838" y="1323033"/>
                  <a:pt x="1399336" y="1379138"/>
                  <a:pt x="1489772" y="1318846"/>
                </a:cubicBezTo>
                <a:cubicBezTo>
                  <a:pt x="1501495" y="1295400"/>
                  <a:pt x="1511936" y="1271268"/>
                  <a:pt x="1524941" y="1248508"/>
                </a:cubicBezTo>
                <a:cubicBezTo>
                  <a:pt x="1545514" y="1212506"/>
                  <a:pt x="1590215" y="1155614"/>
                  <a:pt x="1612864" y="1125416"/>
                </a:cubicBezTo>
                <a:cubicBezTo>
                  <a:pt x="1618726" y="1107831"/>
                  <a:pt x="1622159" y="1089241"/>
                  <a:pt x="1630449" y="1072662"/>
                </a:cubicBezTo>
                <a:cubicBezTo>
                  <a:pt x="1639900" y="1053759"/>
                  <a:pt x="1657035" y="1039221"/>
                  <a:pt x="1665618" y="1019908"/>
                </a:cubicBezTo>
                <a:cubicBezTo>
                  <a:pt x="1680674" y="986031"/>
                  <a:pt x="1700787" y="914400"/>
                  <a:pt x="1700787" y="914400"/>
                </a:cubicBezTo>
                <a:cubicBezTo>
                  <a:pt x="1694926" y="849923"/>
                  <a:pt x="1694454" y="784727"/>
                  <a:pt x="1683203" y="720969"/>
                </a:cubicBezTo>
                <a:cubicBezTo>
                  <a:pt x="1676760" y="684462"/>
                  <a:pt x="1648033" y="615462"/>
                  <a:pt x="1648033" y="615462"/>
                </a:cubicBezTo>
                <a:cubicBezTo>
                  <a:pt x="1642177" y="562760"/>
                  <a:pt x="1628652" y="414846"/>
                  <a:pt x="1612864" y="351693"/>
                </a:cubicBezTo>
                <a:cubicBezTo>
                  <a:pt x="1603873" y="315728"/>
                  <a:pt x="1603909" y="272399"/>
                  <a:pt x="1577695" y="246185"/>
                </a:cubicBezTo>
                <a:lnTo>
                  <a:pt x="1542526" y="211016"/>
                </a:lnTo>
              </a:path>
            </a:pathLst>
          </a:custGeom>
          <a:ln w="63500">
            <a:solidFill>
              <a:schemeClr val="accent2">
                <a:lumMod val="75000"/>
                <a:alpha val="59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6" name="Frihandsfigur 65"/>
          <p:cNvSpPr/>
          <p:nvPr/>
        </p:nvSpPr>
        <p:spPr>
          <a:xfrm rot="10455850">
            <a:off x="2889666" y="-145712"/>
            <a:ext cx="6399346" cy="3365709"/>
          </a:xfrm>
          <a:custGeom>
            <a:avLst/>
            <a:gdLst>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173249 w 1841464"/>
              <a:gd name="connsiteY58" fmla="*/ 1652954 h 1861673"/>
              <a:gd name="connsiteX59" fmla="*/ 1278756 w 1841464"/>
              <a:gd name="connsiteY59" fmla="*/ 1582616 h 1861673"/>
              <a:gd name="connsiteX60" fmla="*/ 1349095 w 1841464"/>
              <a:gd name="connsiteY60" fmla="*/ 1494693 h 1861673"/>
              <a:gd name="connsiteX61" fmla="*/ 1366679 w 1841464"/>
              <a:gd name="connsiteY61" fmla="*/ 1441939 h 1861673"/>
              <a:gd name="connsiteX62" fmla="*/ 1401849 w 1841464"/>
              <a:gd name="connsiteY62" fmla="*/ 1406769 h 1861673"/>
              <a:gd name="connsiteX63" fmla="*/ 1489772 w 1841464"/>
              <a:gd name="connsiteY63" fmla="*/ 1318846 h 1861673"/>
              <a:gd name="connsiteX64" fmla="*/ 1524941 w 1841464"/>
              <a:gd name="connsiteY64" fmla="*/ 1248508 h 1861673"/>
              <a:gd name="connsiteX65" fmla="*/ 1612864 w 1841464"/>
              <a:gd name="connsiteY65" fmla="*/ 1125416 h 1861673"/>
              <a:gd name="connsiteX66" fmla="*/ 1630449 w 1841464"/>
              <a:gd name="connsiteY66" fmla="*/ 1072662 h 1861673"/>
              <a:gd name="connsiteX67" fmla="*/ 1665618 w 1841464"/>
              <a:gd name="connsiteY67" fmla="*/ 1019908 h 1861673"/>
              <a:gd name="connsiteX68" fmla="*/ 1700787 w 1841464"/>
              <a:gd name="connsiteY68" fmla="*/ 914400 h 1861673"/>
              <a:gd name="connsiteX69" fmla="*/ 1683203 w 1841464"/>
              <a:gd name="connsiteY69" fmla="*/ 720969 h 1861673"/>
              <a:gd name="connsiteX70" fmla="*/ 1648033 w 1841464"/>
              <a:gd name="connsiteY70" fmla="*/ 615462 h 1861673"/>
              <a:gd name="connsiteX71" fmla="*/ 1612864 w 1841464"/>
              <a:gd name="connsiteY71" fmla="*/ 351693 h 1861673"/>
              <a:gd name="connsiteX72" fmla="*/ 1577695 w 1841464"/>
              <a:gd name="connsiteY72" fmla="*/ 246185 h 1861673"/>
              <a:gd name="connsiteX73" fmla="*/ 1542526 w 1841464"/>
              <a:gd name="connsiteY73" fmla="*/ 211016 h 1861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41464" h="1861673">
                <a:moveTo>
                  <a:pt x="364356" y="1635369"/>
                </a:moveTo>
                <a:cubicBezTo>
                  <a:pt x="381941" y="1652954"/>
                  <a:pt x="397480" y="1672855"/>
                  <a:pt x="417110" y="1688123"/>
                </a:cubicBezTo>
                <a:cubicBezTo>
                  <a:pt x="455190" y="1717741"/>
                  <a:pt x="540155" y="1773831"/>
                  <a:pt x="592956" y="1793631"/>
                </a:cubicBezTo>
                <a:cubicBezTo>
                  <a:pt x="615585" y="1802117"/>
                  <a:pt x="640057" y="1804577"/>
                  <a:pt x="663295" y="1811216"/>
                </a:cubicBezTo>
                <a:cubicBezTo>
                  <a:pt x="839896" y="1861673"/>
                  <a:pt x="566485" y="1791408"/>
                  <a:pt x="786387" y="1846385"/>
                </a:cubicBezTo>
                <a:cubicBezTo>
                  <a:pt x="808813" y="1843582"/>
                  <a:pt x="996360" y="1822080"/>
                  <a:pt x="1032572" y="1811216"/>
                </a:cubicBezTo>
                <a:cubicBezTo>
                  <a:pt x="1057680" y="1803684"/>
                  <a:pt x="1078571" y="1785782"/>
                  <a:pt x="1102910" y="1776046"/>
                </a:cubicBezTo>
                <a:cubicBezTo>
                  <a:pt x="1137330" y="1762278"/>
                  <a:pt x="1173249" y="1752600"/>
                  <a:pt x="1208418" y="1740877"/>
                </a:cubicBezTo>
                <a:lnTo>
                  <a:pt x="1313926" y="1705708"/>
                </a:lnTo>
                <a:cubicBezTo>
                  <a:pt x="1331510" y="1699846"/>
                  <a:pt x="1351256" y="1698405"/>
                  <a:pt x="1366679" y="1688123"/>
                </a:cubicBezTo>
                <a:cubicBezTo>
                  <a:pt x="1419661" y="1652802"/>
                  <a:pt x="1427301" y="1644558"/>
                  <a:pt x="1489772" y="1617785"/>
                </a:cubicBezTo>
                <a:cubicBezTo>
                  <a:pt x="1506809" y="1610483"/>
                  <a:pt x="1524941" y="1606062"/>
                  <a:pt x="1542526" y="1600200"/>
                </a:cubicBezTo>
                <a:cubicBezTo>
                  <a:pt x="1652714" y="1453281"/>
                  <a:pt x="1538184" y="1578186"/>
                  <a:pt x="1648033" y="1512277"/>
                </a:cubicBezTo>
                <a:cubicBezTo>
                  <a:pt x="1684179" y="1490590"/>
                  <a:pt x="1747719" y="1380333"/>
                  <a:pt x="1753541" y="1371600"/>
                </a:cubicBezTo>
                <a:cubicBezTo>
                  <a:pt x="1765264" y="1354015"/>
                  <a:pt x="1782027" y="1338896"/>
                  <a:pt x="1788710" y="1318846"/>
                </a:cubicBezTo>
                <a:lnTo>
                  <a:pt x="1823879" y="1213339"/>
                </a:lnTo>
                <a:lnTo>
                  <a:pt x="1841464" y="1160585"/>
                </a:lnTo>
                <a:cubicBezTo>
                  <a:pt x="1835602" y="1090246"/>
                  <a:pt x="1835483" y="1019191"/>
                  <a:pt x="1823879" y="949569"/>
                </a:cubicBezTo>
                <a:cubicBezTo>
                  <a:pt x="1817784" y="913002"/>
                  <a:pt x="1800433" y="879231"/>
                  <a:pt x="1788710" y="844062"/>
                </a:cubicBezTo>
                <a:cubicBezTo>
                  <a:pt x="1764442" y="771256"/>
                  <a:pt x="1781409" y="806733"/>
                  <a:pt x="1735956" y="738554"/>
                </a:cubicBezTo>
                <a:cubicBezTo>
                  <a:pt x="1726519" y="691367"/>
                  <a:pt x="1708701" y="583369"/>
                  <a:pt x="1683203" y="545123"/>
                </a:cubicBezTo>
                <a:lnTo>
                  <a:pt x="1648033" y="492369"/>
                </a:lnTo>
                <a:cubicBezTo>
                  <a:pt x="1616693" y="398347"/>
                  <a:pt x="1648667" y="475735"/>
                  <a:pt x="1577695" y="369277"/>
                </a:cubicBezTo>
                <a:cubicBezTo>
                  <a:pt x="1558736" y="340839"/>
                  <a:pt x="1545448" y="308697"/>
                  <a:pt x="1524941" y="281354"/>
                </a:cubicBezTo>
                <a:cubicBezTo>
                  <a:pt x="1510020" y="261459"/>
                  <a:pt x="1488107" y="247705"/>
                  <a:pt x="1472187" y="228600"/>
                </a:cubicBezTo>
                <a:cubicBezTo>
                  <a:pt x="1414095" y="158889"/>
                  <a:pt x="1451830" y="156412"/>
                  <a:pt x="1349095" y="87923"/>
                </a:cubicBezTo>
                <a:cubicBezTo>
                  <a:pt x="1265495" y="32190"/>
                  <a:pt x="1316392" y="59438"/>
                  <a:pt x="1190833" y="17585"/>
                </a:cubicBezTo>
                <a:lnTo>
                  <a:pt x="1138079" y="0"/>
                </a:lnTo>
                <a:cubicBezTo>
                  <a:pt x="1079464" y="5862"/>
                  <a:pt x="1020624" y="9800"/>
                  <a:pt x="962233" y="17585"/>
                </a:cubicBezTo>
                <a:cubicBezTo>
                  <a:pt x="932607" y="21535"/>
                  <a:pt x="903306" y="27920"/>
                  <a:pt x="874310" y="35169"/>
                </a:cubicBezTo>
                <a:cubicBezTo>
                  <a:pt x="856328" y="39665"/>
                  <a:pt x="839793" y="49438"/>
                  <a:pt x="821556" y="52754"/>
                </a:cubicBezTo>
                <a:cubicBezTo>
                  <a:pt x="775061" y="61208"/>
                  <a:pt x="727771" y="64477"/>
                  <a:pt x="680879" y="70339"/>
                </a:cubicBezTo>
                <a:cubicBezTo>
                  <a:pt x="663295" y="76200"/>
                  <a:pt x="645948" y="82831"/>
                  <a:pt x="628126" y="87923"/>
                </a:cubicBezTo>
                <a:cubicBezTo>
                  <a:pt x="604888" y="94562"/>
                  <a:pt x="579403" y="94700"/>
                  <a:pt x="557787" y="105508"/>
                </a:cubicBezTo>
                <a:cubicBezTo>
                  <a:pt x="519981" y="124411"/>
                  <a:pt x="482167" y="145957"/>
                  <a:pt x="452279" y="175846"/>
                </a:cubicBezTo>
                <a:cubicBezTo>
                  <a:pt x="440556" y="187569"/>
                  <a:pt x="430905" y="201820"/>
                  <a:pt x="417110" y="211016"/>
                </a:cubicBezTo>
                <a:cubicBezTo>
                  <a:pt x="395299" y="225557"/>
                  <a:pt x="369532" y="233180"/>
                  <a:pt x="346772" y="246185"/>
                </a:cubicBezTo>
                <a:cubicBezTo>
                  <a:pt x="328422" y="256670"/>
                  <a:pt x="311603" y="269631"/>
                  <a:pt x="294018" y="281354"/>
                </a:cubicBezTo>
                <a:cubicBezTo>
                  <a:pt x="282295" y="298939"/>
                  <a:pt x="272766" y="318203"/>
                  <a:pt x="258849" y="334108"/>
                </a:cubicBezTo>
                <a:cubicBezTo>
                  <a:pt x="114830" y="498701"/>
                  <a:pt x="214901" y="356070"/>
                  <a:pt x="135756" y="474785"/>
                </a:cubicBezTo>
                <a:cubicBezTo>
                  <a:pt x="129895" y="492370"/>
                  <a:pt x="127174" y="511336"/>
                  <a:pt x="118172" y="527539"/>
                </a:cubicBezTo>
                <a:cubicBezTo>
                  <a:pt x="97645" y="564488"/>
                  <a:pt x="47833" y="633046"/>
                  <a:pt x="47833" y="633046"/>
                </a:cubicBezTo>
                <a:cubicBezTo>
                  <a:pt x="0" y="776550"/>
                  <a:pt x="22077" y="688547"/>
                  <a:pt x="47833" y="984739"/>
                </a:cubicBezTo>
                <a:cubicBezTo>
                  <a:pt x="53101" y="1045322"/>
                  <a:pt x="73287" y="1141153"/>
                  <a:pt x="100587" y="1195754"/>
                </a:cubicBezTo>
                <a:cubicBezTo>
                  <a:pt x="112310" y="1219200"/>
                  <a:pt x="126020" y="1241754"/>
                  <a:pt x="135756" y="1266093"/>
                </a:cubicBezTo>
                <a:cubicBezTo>
                  <a:pt x="149524" y="1300513"/>
                  <a:pt x="159203" y="1336431"/>
                  <a:pt x="170926" y="1371600"/>
                </a:cubicBezTo>
                <a:cubicBezTo>
                  <a:pt x="176788" y="1389185"/>
                  <a:pt x="173087" y="1414072"/>
                  <a:pt x="188510" y="1424354"/>
                </a:cubicBezTo>
                <a:lnTo>
                  <a:pt x="241264" y="1459523"/>
                </a:lnTo>
                <a:lnTo>
                  <a:pt x="311603" y="1565031"/>
                </a:lnTo>
                <a:cubicBezTo>
                  <a:pt x="323326" y="1582616"/>
                  <a:pt x="329187" y="1606062"/>
                  <a:pt x="346772" y="1617785"/>
                </a:cubicBezTo>
                <a:lnTo>
                  <a:pt x="452279" y="1688123"/>
                </a:lnTo>
                <a:cubicBezTo>
                  <a:pt x="469864" y="1699846"/>
                  <a:pt x="484983" y="1716610"/>
                  <a:pt x="505033" y="1723293"/>
                </a:cubicBezTo>
                <a:lnTo>
                  <a:pt x="557787" y="1740877"/>
                </a:lnTo>
                <a:cubicBezTo>
                  <a:pt x="575372" y="1752600"/>
                  <a:pt x="590298" y="1769973"/>
                  <a:pt x="610541" y="1776046"/>
                </a:cubicBezTo>
                <a:cubicBezTo>
                  <a:pt x="724404" y="1810205"/>
                  <a:pt x="827035" y="1785847"/>
                  <a:pt x="944649" y="1776046"/>
                </a:cubicBezTo>
                <a:cubicBezTo>
                  <a:pt x="968095" y="1770185"/>
                  <a:pt x="992773" y="1767982"/>
                  <a:pt x="1014987" y="1758462"/>
                </a:cubicBezTo>
                <a:cubicBezTo>
                  <a:pt x="1034412" y="1750137"/>
                  <a:pt x="1048838" y="1732744"/>
                  <a:pt x="1067741" y="1723293"/>
                </a:cubicBezTo>
                <a:cubicBezTo>
                  <a:pt x="1084320" y="1715003"/>
                  <a:pt x="1102910" y="1711570"/>
                  <a:pt x="1120495" y="1705708"/>
                </a:cubicBezTo>
                <a:cubicBezTo>
                  <a:pt x="1138080" y="1688123"/>
                  <a:pt x="1153619" y="1668222"/>
                  <a:pt x="1173249" y="1652954"/>
                </a:cubicBezTo>
                <a:cubicBezTo>
                  <a:pt x="1206613" y="1627004"/>
                  <a:pt x="1278756" y="1582616"/>
                  <a:pt x="1278756" y="1582616"/>
                </a:cubicBezTo>
                <a:cubicBezTo>
                  <a:pt x="1322957" y="1450015"/>
                  <a:pt x="1258191" y="1608323"/>
                  <a:pt x="1349095" y="1494693"/>
                </a:cubicBezTo>
                <a:cubicBezTo>
                  <a:pt x="1360674" y="1480219"/>
                  <a:pt x="1357142" y="1457833"/>
                  <a:pt x="1366679" y="1441939"/>
                </a:cubicBezTo>
                <a:cubicBezTo>
                  <a:pt x="1375209" y="1427722"/>
                  <a:pt x="1391492" y="1419715"/>
                  <a:pt x="1401849" y="1406769"/>
                </a:cubicBezTo>
                <a:cubicBezTo>
                  <a:pt x="1468838" y="1323033"/>
                  <a:pt x="1399336" y="1379138"/>
                  <a:pt x="1489772" y="1318846"/>
                </a:cubicBezTo>
                <a:cubicBezTo>
                  <a:pt x="1501495" y="1295400"/>
                  <a:pt x="1511936" y="1271268"/>
                  <a:pt x="1524941" y="1248508"/>
                </a:cubicBezTo>
                <a:cubicBezTo>
                  <a:pt x="1545514" y="1212506"/>
                  <a:pt x="1590215" y="1155614"/>
                  <a:pt x="1612864" y="1125416"/>
                </a:cubicBezTo>
                <a:cubicBezTo>
                  <a:pt x="1618726" y="1107831"/>
                  <a:pt x="1622159" y="1089241"/>
                  <a:pt x="1630449" y="1072662"/>
                </a:cubicBezTo>
                <a:cubicBezTo>
                  <a:pt x="1639900" y="1053759"/>
                  <a:pt x="1657035" y="1039221"/>
                  <a:pt x="1665618" y="1019908"/>
                </a:cubicBezTo>
                <a:cubicBezTo>
                  <a:pt x="1680674" y="986031"/>
                  <a:pt x="1700787" y="914400"/>
                  <a:pt x="1700787" y="914400"/>
                </a:cubicBezTo>
                <a:cubicBezTo>
                  <a:pt x="1694926" y="849923"/>
                  <a:pt x="1694454" y="784727"/>
                  <a:pt x="1683203" y="720969"/>
                </a:cubicBezTo>
                <a:cubicBezTo>
                  <a:pt x="1676760" y="684462"/>
                  <a:pt x="1648033" y="615462"/>
                  <a:pt x="1648033" y="615462"/>
                </a:cubicBezTo>
                <a:cubicBezTo>
                  <a:pt x="1642177" y="562760"/>
                  <a:pt x="1628652" y="414846"/>
                  <a:pt x="1612864" y="351693"/>
                </a:cubicBezTo>
                <a:cubicBezTo>
                  <a:pt x="1603873" y="315728"/>
                  <a:pt x="1603909" y="272399"/>
                  <a:pt x="1577695" y="246185"/>
                </a:cubicBezTo>
                <a:lnTo>
                  <a:pt x="1542526" y="211016"/>
                </a:lnTo>
              </a:path>
            </a:pathLst>
          </a:custGeom>
          <a:ln w="63500">
            <a:solidFill>
              <a:schemeClr val="accent3">
                <a:lumMod val="75000"/>
                <a:alpha val="58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7" name="textruta 66"/>
          <p:cNvSpPr txBox="1"/>
          <p:nvPr/>
        </p:nvSpPr>
        <p:spPr>
          <a:xfrm>
            <a:off x="5202155" y="3418106"/>
            <a:ext cx="1579645" cy="830997"/>
          </a:xfrm>
          <a:prstGeom prst="rect">
            <a:avLst/>
          </a:prstGeom>
          <a:solidFill>
            <a:schemeClr val="accent3">
              <a:lumMod val="40000"/>
              <a:lumOff val="60000"/>
            </a:schemeClr>
          </a:solidFill>
          <a:ln w="50800">
            <a:solidFill>
              <a:schemeClr val="accent3">
                <a:lumMod val="50000"/>
              </a:schemeClr>
            </a:solidFill>
          </a:ln>
          <a:effectLst>
            <a:outerShdw blurRad="165100" dist="38100" dir="8100000" sx="112000" sy="112000" algn="tr" rotWithShape="0">
              <a:schemeClr val="accent2">
                <a:lumMod val="50000"/>
                <a:alpha val="50000"/>
              </a:schemeClr>
            </a:outerShdw>
          </a:effectLst>
        </p:spPr>
        <p:txBody>
          <a:bodyPr wrap="square" rtlCol="0">
            <a:spAutoFit/>
          </a:bodyPr>
          <a:lstStyle/>
          <a:p>
            <a:pPr algn="ctr"/>
            <a:r>
              <a:rPr lang="sv-SE" sz="4800"/>
              <a:t>4 old</a:t>
            </a:r>
            <a:endParaRPr lang="en-GB" sz="4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807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300"/>
                                  </p:stCondLst>
                                  <p:childTnLst>
                                    <p:set>
                                      <p:cBhvr>
                                        <p:cTn id="13" dur="1" fill="hold">
                                          <p:stCondLst>
                                            <p:cond delay="0"/>
                                          </p:stCondLst>
                                        </p:cTn>
                                        <p:tgtEl>
                                          <p:spTgt spid="69"/>
                                        </p:tgtEl>
                                        <p:attrNameLst>
                                          <p:attrName>style.visibility</p:attrName>
                                        </p:attrNameLst>
                                      </p:cBhvr>
                                      <p:to>
                                        <p:strVal val="visible"/>
                                      </p:to>
                                    </p:set>
                                  </p:childTnLst>
                                </p:cTn>
                              </p:par>
                              <p:par>
                                <p:cTn id="14" presetID="1" presetClass="entr" presetSubtype="0" fill="hold" grpId="0" nodeType="withEffect">
                                  <p:stCondLst>
                                    <p:cond delay="300"/>
                                  </p:stCondLst>
                                  <p:childTnLst>
                                    <p:set>
                                      <p:cBhvr>
                                        <p:cTn id="15" dur="1" fill="hold">
                                          <p:stCondLst>
                                            <p:cond delay="0"/>
                                          </p:stCondLst>
                                        </p:cTn>
                                        <p:tgtEl>
                                          <p:spTgt spid="7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down)">
                                      <p:cBhvr>
                                        <p:cTn id="20" dur="500"/>
                                        <p:tgtEl>
                                          <p:spTgt spid="48"/>
                                        </p:tgtEl>
                                      </p:cBhvr>
                                    </p:animEffec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8807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30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300"/>
                                  </p:stCondLst>
                                  <p:childTnLst>
                                    <p:set>
                                      <p:cBhvr>
                                        <p:cTn id="28" dur="1" fill="hold">
                                          <p:stCondLst>
                                            <p:cond delay="0"/>
                                          </p:stCondLst>
                                        </p:cTn>
                                        <p:tgtEl>
                                          <p:spTgt spid="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wipe(down)">
                                      <p:cBhvr>
                                        <p:cTn id="33" dur="500"/>
                                        <p:tgtEl>
                                          <p:spTgt spid="62"/>
                                        </p:tgtEl>
                                      </p:cBhvr>
                                    </p:animEffec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0"/>
                                          </p:stCondLst>
                                        </p:cTn>
                                        <p:tgtEl>
                                          <p:spTgt spid="88072"/>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300"/>
                                  </p:stCondLst>
                                  <p:childTnLst>
                                    <p:set>
                                      <p:cBhvr>
                                        <p:cTn id="39" dur="1" fill="hold">
                                          <p:stCondLst>
                                            <p:cond delay="0"/>
                                          </p:stCondLst>
                                        </p:cTn>
                                        <p:tgtEl>
                                          <p:spTgt spid="75"/>
                                        </p:tgtEl>
                                        <p:attrNameLst>
                                          <p:attrName>style.visibility</p:attrName>
                                        </p:attrNameLst>
                                      </p:cBhvr>
                                      <p:to>
                                        <p:strVal val="visible"/>
                                      </p:to>
                                    </p:set>
                                  </p:childTnLst>
                                </p:cTn>
                              </p:par>
                              <p:par>
                                <p:cTn id="40" presetID="1" presetClass="entr" presetSubtype="0" fill="hold" grpId="0" nodeType="withEffect">
                                  <p:stCondLst>
                                    <p:cond delay="300"/>
                                  </p:stCondLst>
                                  <p:childTnLst>
                                    <p:set>
                                      <p:cBhvr>
                                        <p:cTn id="41" dur="1" fill="hold">
                                          <p:stCondLst>
                                            <p:cond delay="0"/>
                                          </p:stCondLst>
                                        </p:cTn>
                                        <p:tgtEl>
                                          <p:spTgt spid="7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down)">
                                      <p:cBhvr>
                                        <p:cTn id="46" dur="500"/>
                                        <p:tgtEl>
                                          <p:spTgt spid="58"/>
                                        </p:tgtEl>
                                      </p:cBhvr>
                                    </p:animEffec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88073"/>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nodeType="afterEffect">
                                  <p:stCondLst>
                                    <p:cond delay="30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grpId="0" nodeType="withEffect">
                                  <p:stCondLst>
                                    <p:cond delay="300"/>
                                  </p:stCondLst>
                                  <p:childTnLst>
                                    <p:set>
                                      <p:cBhvr>
                                        <p:cTn id="54" dur="1" fill="hold">
                                          <p:stCondLst>
                                            <p:cond delay="0"/>
                                          </p:stCondLst>
                                        </p:cTn>
                                        <p:tgtEl>
                                          <p:spTgt spid="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down)">
                                      <p:cBhvr>
                                        <p:cTn id="59" dur="500"/>
                                        <p:tgtEl>
                                          <p:spTgt spid="44"/>
                                        </p:tgtEl>
                                      </p:cBhvr>
                                    </p:animEffect>
                                  </p:childTnLst>
                                </p:cTn>
                              </p:par>
                            </p:childTnLst>
                          </p:cTn>
                        </p:par>
                        <p:par>
                          <p:cTn id="60" fill="hold">
                            <p:stCondLst>
                              <p:cond delay="500"/>
                            </p:stCondLst>
                            <p:childTnLst>
                              <p:par>
                                <p:cTn id="61" presetID="1" presetClass="entr" presetSubtype="0" fill="hold" nodeType="afterEffect">
                                  <p:stCondLst>
                                    <p:cond delay="0"/>
                                  </p:stCondLst>
                                  <p:childTnLst>
                                    <p:set>
                                      <p:cBhvr>
                                        <p:cTn id="62" dur="1" fill="hold">
                                          <p:stCondLst>
                                            <p:cond delay="0"/>
                                          </p:stCondLst>
                                        </p:cTn>
                                        <p:tgtEl>
                                          <p:spTgt spid="88074"/>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nodeType="afterEffect">
                                  <p:stCondLst>
                                    <p:cond delay="300"/>
                                  </p:stCondLst>
                                  <p:childTnLst>
                                    <p:set>
                                      <p:cBhvr>
                                        <p:cTn id="65" dur="1" fill="hold">
                                          <p:stCondLst>
                                            <p:cond delay="0"/>
                                          </p:stCondLst>
                                        </p:cTn>
                                        <p:tgtEl>
                                          <p:spTgt spid="80"/>
                                        </p:tgtEl>
                                        <p:attrNameLst>
                                          <p:attrName>style.visibility</p:attrName>
                                        </p:attrNameLst>
                                      </p:cBhvr>
                                      <p:to>
                                        <p:strVal val="visible"/>
                                      </p:to>
                                    </p:set>
                                  </p:childTnLst>
                                </p:cTn>
                              </p:par>
                              <p:par>
                                <p:cTn id="66" presetID="1" presetClass="entr" presetSubtype="0" fill="hold" grpId="0" nodeType="withEffect">
                                  <p:stCondLst>
                                    <p:cond delay="300"/>
                                  </p:stCondLst>
                                  <p:childTnLst>
                                    <p:set>
                                      <p:cBhvr>
                                        <p:cTn id="67" dur="1" fill="hold">
                                          <p:stCondLst>
                                            <p:cond delay="0"/>
                                          </p:stCondLst>
                                        </p:cTn>
                                        <p:tgtEl>
                                          <p:spTgt spid="81"/>
                                        </p:tgtEl>
                                        <p:attrNameLst>
                                          <p:attrName>style.visibility</p:attrName>
                                        </p:attrNameLst>
                                      </p:cBhvr>
                                      <p:to>
                                        <p:strVal val="visible"/>
                                      </p:to>
                                    </p:set>
                                  </p:childTnLst>
                                </p:cTn>
                              </p:par>
                              <p:par>
                                <p:cTn id="68" presetID="1" presetClass="entr" presetSubtype="0" fill="hold" nodeType="withEffect">
                                  <p:stCondLst>
                                    <p:cond delay="300"/>
                                  </p:stCondLst>
                                  <p:childTnLst>
                                    <p:set>
                                      <p:cBhvr>
                                        <p:cTn id="69" dur="1" fill="hold">
                                          <p:stCondLst>
                                            <p:cond delay="0"/>
                                          </p:stCondLst>
                                        </p:cTn>
                                        <p:tgtEl>
                                          <p:spTgt spid="102"/>
                                        </p:tgtEl>
                                        <p:attrNameLst>
                                          <p:attrName>style.visibility</p:attrName>
                                        </p:attrNameLst>
                                      </p:cBhvr>
                                      <p:to>
                                        <p:strVal val="visible"/>
                                      </p:to>
                                    </p:set>
                                  </p:childTnLst>
                                </p:cTn>
                              </p:par>
                              <p:par>
                                <p:cTn id="70" presetID="1" presetClass="entr" presetSubtype="0" fill="hold" nodeType="withEffect">
                                  <p:stCondLst>
                                    <p:cond delay="300"/>
                                  </p:stCondLst>
                                  <p:childTnLst>
                                    <p:set>
                                      <p:cBhvr>
                                        <p:cTn id="71" dur="1" fill="hold">
                                          <p:stCondLst>
                                            <p:cond delay="0"/>
                                          </p:stCondLst>
                                        </p:cTn>
                                        <p:tgtEl>
                                          <p:spTgt spid="6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fade">
                                      <p:cBhvr>
                                        <p:cTn id="87" dur="500"/>
                                        <p:tgtEl>
                                          <p:spTgt spid="6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66"/>
                                        </p:tgtEl>
                                      </p:cBhvr>
                                    </p:animEffect>
                                    <p:set>
                                      <p:cBhvr>
                                        <p:cTn id="92" dur="1" fill="hold">
                                          <p:stCondLst>
                                            <p:cond delay="499"/>
                                          </p:stCondLst>
                                        </p:cTn>
                                        <p:tgtEl>
                                          <p:spTgt spid="66"/>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67"/>
                                        </p:tgtEl>
                                      </p:cBhvr>
                                    </p:animEffect>
                                    <p:set>
                                      <p:cBhvr>
                                        <p:cTn id="95" dur="1" fill="hold">
                                          <p:stCondLst>
                                            <p:cond delay="499"/>
                                          </p:stCondLst>
                                        </p:cTn>
                                        <p:tgtEl>
                                          <p:spTgt spid="67"/>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65"/>
                                        </p:tgtEl>
                                      </p:cBhvr>
                                    </p:animEffect>
                                    <p:set>
                                      <p:cBhvr>
                                        <p:cTn id="98" dur="1" fill="hold">
                                          <p:stCondLst>
                                            <p:cond delay="499"/>
                                          </p:stCondLst>
                                        </p:cTn>
                                        <p:tgtEl>
                                          <p:spTgt spid="65"/>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64"/>
                                        </p:tgtEl>
                                      </p:cBhvr>
                                    </p:animEffect>
                                    <p:set>
                                      <p:cBhvr>
                                        <p:cTn id="101"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8" grpId="0" animBg="1"/>
      <p:bldP spid="58" grpId="0" animBg="1"/>
      <p:bldP spid="62" grpId="0" animBg="1"/>
      <p:bldP spid="81" grpId="0" animBg="1"/>
      <p:bldP spid="44" grpId="0" animBg="1"/>
      <p:bldP spid="72" grpId="0"/>
      <p:bldP spid="74" grpId="0"/>
      <p:bldP spid="76" grpId="0"/>
      <p:bldP spid="79" grpId="0"/>
      <p:bldP spid="64" grpId="0" animBg="1"/>
      <p:bldP spid="64" grpId="1" animBg="1"/>
      <p:bldP spid="65" grpId="0" animBg="1"/>
      <p:bldP spid="65" grpId="1" animBg="1"/>
      <p:bldP spid="66" grpId="0" animBg="1"/>
      <p:bldP spid="66" grpId="1" animBg="1"/>
      <p:bldP spid="67" grpId="0" animBg="1"/>
      <p:bldP spid="6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rip jan"/>
          <p:cNvPicPr>
            <a:picLocks noChangeAspect="1"/>
          </p:cNvPicPr>
          <p:nvPr/>
        </p:nvPicPr>
        <p:blipFill>
          <a:blip r:embed="rId3" cstate="print">
            <a:lum bright="25000"/>
          </a:blip>
          <a:srcRect l="13801" t="2422" r="20200" b="1730"/>
          <a:stretch>
            <a:fillRect/>
          </a:stretch>
        </p:blipFill>
        <p:spPr bwMode="auto">
          <a:xfrm>
            <a:off x="4697868" y="393905"/>
            <a:ext cx="610829" cy="710170"/>
          </a:xfrm>
          <a:prstGeom prst="rect">
            <a:avLst/>
          </a:prstGeom>
          <a:noFill/>
        </p:spPr>
      </p:pic>
      <p:pic>
        <p:nvPicPr>
          <p:cNvPr id="73" name="rip Lisa"/>
          <p:cNvPicPr>
            <a:picLocks noChangeAspect="1"/>
          </p:cNvPicPr>
          <p:nvPr/>
        </p:nvPicPr>
        <p:blipFill>
          <a:blip r:embed="rId3" cstate="print">
            <a:lum bright="25000"/>
          </a:blip>
          <a:srcRect l="13801" t="2422" r="20200" b="1730"/>
          <a:stretch>
            <a:fillRect/>
          </a:stretch>
        </p:blipFill>
        <p:spPr bwMode="auto">
          <a:xfrm>
            <a:off x="3470024" y="726078"/>
            <a:ext cx="610829" cy="710170"/>
          </a:xfrm>
          <a:prstGeom prst="rect">
            <a:avLst/>
          </a:prstGeom>
          <a:noFill/>
        </p:spPr>
      </p:pic>
      <p:pic>
        <p:nvPicPr>
          <p:cNvPr id="69" name="rip per"/>
          <p:cNvPicPr>
            <a:picLocks noChangeAspect="1"/>
          </p:cNvPicPr>
          <p:nvPr/>
        </p:nvPicPr>
        <p:blipFill>
          <a:blip r:embed="rId3" cstate="print">
            <a:lum bright="25000"/>
          </a:blip>
          <a:srcRect l="13801" t="2422" r="20200" b="1730"/>
          <a:stretch>
            <a:fillRect/>
          </a:stretch>
        </p:blipFill>
        <p:spPr bwMode="auto">
          <a:xfrm>
            <a:off x="1837381" y="1439199"/>
            <a:ext cx="610829" cy="710170"/>
          </a:xfrm>
          <a:prstGeom prst="rect">
            <a:avLst/>
          </a:prstGeom>
          <a:noFill/>
        </p:spPr>
      </p:pic>
      <p:pic>
        <p:nvPicPr>
          <p:cNvPr id="77" name="rip anton"/>
          <p:cNvPicPr>
            <a:picLocks noChangeAspect="1"/>
          </p:cNvPicPr>
          <p:nvPr/>
        </p:nvPicPr>
        <p:blipFill>
          <a:blip r:embed="rId3" cstate="print">
            <a:lum bright="25000"/>
          </a:blip>
          <a:srcRect l="13801" t="2422" r="20200" b="1730"/>
          <a:stretch>
            <a:fillRect/>
          </a:stretch>
        </p:blipFill>
        <p:spPr bwMode="auto">
          <a:xfrm>
            <a:off x="6117341" y="262771"/>
            <a:ext cx="501824" cy="583437"/>
          </a:xfrm>
          <a:prstGeom prst="rect">
            <a:avLst/>
          </a:prstGeom>
          <a:noFill/>
        </p:spPr>
      </p:pic>
      <p:sp>
        <p:nvSpPr>
          <p:cNvPr id="45" name="Rektangel 62"/>
          <p:cNvSpPr/>
          <p:nvPr/>
        </p:nvSpPr>
        <p:spPr>
          <a:xfrm>
            <a:off x="1870038" y="2133600"/>
            <a:ext cx="1152000" cy="333839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ktangel 63"/>
          <p:cNvSpPr/>
          <p:nvPr/>
        </p:nvSpPr>
        <p:spPr>
          <a:xfrm>
            <a:off x="3330558" y="1438275"/>
            <a:ext cx="1152000" cy="40337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ktangel 64"/>
          <p:cNvSpPr/>
          <p:nvPr/>
        </p:nvSpPr>
        <p:spPr>
          <a:xfrm>
            <a:off x="6215085" y="819151"/>
            <a:ext cx="1152000" cy="46528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ktangel 65"/>
          <p:cNvSpPr/>
          <p:nvPr/>
        </p:nvSpPr>
        <p:spPr>
          <a:xfrm>
            <a:off x="4718052" y="1095375"/>
            <a:ext cx="1152000" cy="43766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Höger döljande ruta"/>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Övre döljande ruta"/>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Vänstra döljande ruta"/>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Nedre döljande ruta"/>
          <p:cNvSpPr/>
          <p:nvPr/>
        </p:nvSpPr>
        <p:spPr>
          <a:xfrm>
            <a:off x="22225" y="5473714"/>
            <a:ext cx="9144000" cy="1384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3"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81" name="age 5 Sara"/>
          <p:cNvSpPr txBox="1"/>
          <p:nvPr/>
        </p:nvSpPr>
        <p:spPr>
          <a:xfrm>
            <a:off x="7981714" y="-191068"/>
            <a:ext cx="803288" cy="830997"/>
          </a:xfrm>
          <a:prstGeom prst="rect">
            <a:avLst/>
          </a:prstGeom>
          <a:solidFill>
            <a:schemeClr val="bg1"/>
          </a:solidFill>
          <a:ln>
            <a:noFill/>
          </a:ln>
        </p:spPr>
        <p:txBody>
          <a:bodyPr wrap="square" rtlCol="0">
            <a:spAutoFit/>
          </a:bodyPr>
          <a:lstStyle/>
          <a:p>
            <a:r>
              <a:rPr lang="sv-SE" sz="4800"/>
              <a:t>93</a:t>
            </a:r>
            <a:endParaRPr lang="en-GB" sz="4800"/>
          </a:p>
        </p:txBody>
      </p:sp>
      <p:cxnSp>
        <p:nvCxnSpPr>
          <p:cNvPr id="84" name="axel topp hidden"/>
          <p:cNvCxnSpPr/>
          <p:nvPr/>
        </p:nvCxnSpPr>
        <p:spPr>
          <a:xfrm rot="10800000">
            <a:off x="7963250" y="0"/>
            <a:ext cx="634" cy="234000"/>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80" name="rip sara"/>
          <p:cNvPicPr>
            <a:picLocks noChangeAspect="1"/>
          </p:cNvPicPr>
          <p:nvPr/>
        </p:nvPicPr>
        <p:blipFill>
          <a:blip r:embed="rId3" cstate="print">
            <a:lum bright="25000"/>
          </a:blip>
          <a:srcRect l="13801" t="2422" r="20200" b="1730"/>
          <a:stretch>
            <a:fillRect/>
          </a:stretch>
        </p:blipFill>
        <p:spPr bwMode="auto">
          <a:xfrm>
            <a:off x="7633334" y="0"/>
            <a:ext cx="432494" cy="502832"/>
          </a:xfrm>
          <a:prstGeom prst="rect">
            <a:avLst/>
          </a:prstGeom>
          <a:noFill/>
        </p:spPr>
      </p:pic>
      <p:sp>
        <p:nvSpPr>
          <p:cNvPr id="44" name="stapel sara"/>
          <p:cNvSpPr/>
          <p:nvPr/>
        </p:nvSpPr>
        <p:spPr>
          <a:xfrm>
            <a:off x="7639091" y="495300"/>
            <a:ext cx="1152000" cy="497669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Y axel text"/>
          <p:cNvSpPr txBox="1"/>
          <p:nvPr/>
        </p:nvSpPr>
        <p:spPr>
          <a:xfrm>
            <a:off x="107950" y="1836000"/>
            <a:ext cx="738664" cy="2044727"/>
          </a:xfrm>
          <a:prstGeom prst="rect">
            <a:avLst/>
          </a:prstGeom>
          <a:noFill/>
        </p:spPr>
        <p:txBody>
          <a:bodyPr vert="vert270" wrap="square" rtlCol="0">
            <a:spAutoFit/>
          </a:bodyPr>
          <a:lstStyle/>
          <a:p>
            <a:r>
              <a:rPr lang="sv-SE" sz="3600" b="1"/>
              <a:t>Age </a:t>
            </a:r>
            <a:r>
              <a:rPr lang="sv-SE" sz="2200"/>
              <a:t>(</a:t>
            </a:r>
            <a:r>
              <a:rPr lang="sv-SE" sz="2200" err="1"/>
              <a:t>years</a:t>
            </a:r>
            <a:r>
              <a:rPr lang="sv-SE" sz="2200"/>
              <a:t>)</a:t>
            </a:r>
            <a:endParaRPr lang="en-GB" sz="2200"/>
          </a:p>
        </p:txBody>
      </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4" name="name sarah"/>
          <p:cNvSpPr txBox="1"/>
          <p:nvPr/>
        </p:nvSpPr>
        <p:spPr>
          <a:xfrm>
            <a:off x="7704000" y="6264000"/>
            <a:ext cx="1428760" cy="707886"/>
          </a:xfrm>
          <a:prstGeom prst="rect">
            <a:avLst/>
          </a:prstGeom>
          <a:noFill/>
          <a:ln>
            <a:noFill/>
          </a:ln>
        </p:spPr>
        <p:txBody>
          <a:bodyPr wrap="square" rtlCol="0">
            <a:spAutoFit/>
          </a:bodyPr>
          <a:lstStyle/>
          <a:p>
            <a:r>
              <a:rPr lang="sv-SE" sz="4000"/>
              <a:t>Sara</a:t>
            </a:r>
            <a:endParaRPr lang="en-GB" sz="4000"/>
          </a:p>
        </p:txBody>
      </p:sp>
      <p:sp>
        <p:nvSpPr>
          <p:cNvPr id="57" name="name ann"/>
          <p:cNvSpPr txBox="1"/>
          <p:nvPr/>
        </p:nvSpPr>
        <p:spPr>
          <a:xfrm>
            <a:off x="6084000" y="6264000"/>
            <a:ext cx="1518765" cy="707886"/>
          </a:xfrm>
          <a:prstGeom prst="rect">
            <a:avLst/>
          </a:prstGeom>
          <a:noFill/>
          <a:ln>
            <a:noFill/>
          </a:ln>
        </p:spPr>
        <p:txBody>
          <a:bodyPr wrap="square" rtlCol="0">
            <a:spAutoFit/>
          </a:bodyPr>
          <a:lstStyle/>
          <a:p>
            <a:r>
              <a:rPr lang="sv-SE" sz="4000"/>
              <a:t>Anton</a:t>
            </a:r>
            <a:endParaRPr lang="en-GB" sz="4000"/>
          </a:p>
        </p:txBody>
      </p:sp>
      <p:sp>
        <p:nvSpPr>
          <p:cNvPr id="53" name="name jean"/>
          <p:cNvSpPr txBox="1"/>
          <p:nvPr/>
        </p:nvSpPr>
        <p:spPr>
          <a:xfrm>
            <a:off x="4824000" y="6264000"/>
            <a:ext cx="1214446" cy="707886"/>
          </a:xfrm>
          <a:prstGeom prst="rect">
            <a:avLst/>
          </a:prstGeom>
          <a:noFill/>
          <a:ln>
            <a:noFill/>
          </a:ln>
        </p:spPr>
        <p:txBody>
          <a:bodyPr wrap="square" rtlCol="0">
            <a:spAutoFit/>
          </a:bodyPr>
          <a:lstStyle/>
          <a:p>
            <a:r>
              <a:rPr lang="sv-SE" sz="4000"/>
              <a:t>Jan</a:t>
            </a:r>
            <a:endParaRPr lang="en-GB" sz="4000"/>
          </a:p>
        </p:txBody>
      </p:sp>
      <p:sp>
        <p:nvSpPr>
          <p:cNvPr id="56" name="name liz"/>
          <p:cNvSpPr txBox="1"/>
          <p:nvPr/>
        </p:nvSpPr>
        <p:spPr>
          <a:xfrm>
            <a:off x="3384000" y="6264000"/>
            <a:ext cx="972560" cy="707886"/>
          </a:xfrm>
          <a:prstGeom prst="rect">
            <a:avLst/>
          </a:prstGeom>
          <a:noFill/>
          <a:ln>
            <a:noFill/>
          </a:ln>
        </p:spPr>
        <p:txBody>
          <a:bodyPr wrap="square" rtlCol="0">
            <a:spAutoFit/>
          </a:bodyPr>
          <a:lstStyle/>
          <a:p>
            <a:r>
              <a:rPr lang="sv-SE" sz="4000"/>
              <a:t>Lisa</a:t>
            </a:r>
            <a:endParaRPr lang="en-GB" sz="4000"/>
          </a:p>
        </p:txBody>
      </p:sp>
      <p:sp>
        <p:nvSpPr>
          <p:cNvPr id="51" name="name pierre"/>
          <p:cNvSpPr txBox="1"/>
          <p:nvPr/>
        </p:nvSpPr>
        <p:spPr>
          <a:xfrm>
            <a:off x="1908000" y="6264000"/>
            <a:ext cx="1083022" cy="707886"/>
          </a:xfrm>
          <a:prstGeom prst="rect">
            <a:avLst/>
          </a:prstGeom>
          <a:noFill/>
          <a:ln>
            <a:noFill/>
          </a:ln>
        </p:spPr>
        <p:txBody>
          <a:bodyPr wrap="square" rtlCol="0">
            <a:spAutoFit/>
          </a:bodyPr>
          <a:lstStyle/>
          <a:p>
            <a:r>
              <a:rPr lang="sv-SE" sz="4000"/>
              <a:t>Per</a:t>
            </a:r>
            <a:endParaRPr lang="en-GB" sz="4000"/>
          </a:p>
        </p:txBody>
      </p:sp>
      <p:sp>
        <p:nvSpPr>
          <p:cNvPr id="60" name="Rectangle 59"/>
          <p:cNvSpPr/>
          <p:nvPr/>
        </p:nvSpPr>
        <p:spPr>
          <a:xfrm>
            <a:off x="1912899" y="215856"/>
            <a:ext cx="1701235" cy="646331"/>
          </a:xfrm>
          <a:prstGeom prst="rect">
            <a:avLst/>
          </a:prstGeom>
          <a:noFill/>
        </p:spPr>
        <p:txBody>
          <a:bodyPr wrap="none" lIns="91440" tIns="45720" rIns="91440" bIns="45720">
            <a:spAutoFit/>
          </a:bodyPr>
          <a:lstStyle/>
          <a:p>
            <a:pPr algn="ctr"/>
            <a:r>
              <a:rPr lang="sv-SE" sz="3600" b="1">
                <a:ln w="12700">
                  <a:solidFill>
                    <a:schemeClr val="tx2">
                      <a:satMod val="155000"/>
                      <a:alpha val="0"/>
                    </a:schemeClr>
                  </a:solidFill>
                  <a:prstDash val="solid"/>
                </a:ln>
                <a:solidFill>
                  <a:schemeClr val="accent1">
                    <a:lumMod val="75000"/>
                    <a:alpha val="50000"/>
                  </a:schemeClr>
                </a:solidFill>
              </a:rPr>
              <a:t>Sweden</a:t>
            </a:r>
            <a:endParaRPr lang="sv-SE" sz="3600" b="1" cap="none" spc="0">
              <a:ln w="12700">
                <a:solidFill>
                  <a:schemeClr val="tx2">
                    <a:satMod val="155000"/>
                    <a:alpha val="0"/>
                  </a:schemeClr>
                </a:solidFill>
                <a:prstDash val="solid"/>
              </a:ln>
              <a:solidFill>
                <a:schemeClr val="accent1">
                  <a:lumMod val="75000"/>
                  <a:alpha val="50000"/>
                </a:schemeClr>
              </a:solidFill>
            </a:endParaRPr>
          </a:p>
        </p:txBody>
      </p:sp>
      <p:sp>
        <p:nvSpPr>
          <p:cNvPr id="59" name="Rectangle 59"/>
          <p:cNvSpPr/>
          <p:nvPr/>
        </p:nvSpPr>
        <p:spPr>
          <a:xfrm>
            <a:off x="1870038" y="507960"/>
            <a:ext cx="1742785" cy="1015663"/>
          </a:xfrm>
          <a:prstGeom prst="rect">
            <a:avLst/>
          </a:prstGeom>
          <a:noFill/>
        </p:spPr>
        <p:txBody>
          <a:bodyPr wrap="none" lIns="91440" tIns="45720" rIns="91440" bIns="45720">
            <a:spAutoFit/>
          </a:bodyPr>
          <a:lstStyle/>
          <a:p>
            <a:pPr algn="ctr"/>
            <a:r>
              <a:rPr lang="sv-SE" sz="6000" b="1" cap="none" spc="0">
                <a:ln w="12700">
                  <a:solidFill>
                    <a:schemeClr val="tx2">
                      <a:satMod val="155000"/>
                      <a:alpha val="0"/>
                    </a:schemeClr>
                  </a:solidFill>
                  <a:prstDash val="solid"/>
                </a:ln>
                <a:solidFill>
                  <a:schemeClr val="accent1">
                    <a:lumMod val="75000"/>
                    <a:alpha val="50000"/>
                  </a:schemeClr>
                </a:solidFill>
              </a:rPr>
              <a:t>2007</a:t>
            </a:r>
          </a:p>
        </p:txBody>
      </p:sp>
      <p:sp>
        <p:nvSpPr>
          <p:cNvPr id="72" name="age 1 per"/>
          <p:cNvSpPr txBox="1"/>
          <p:nvPr/>
        </p:nvSpPr>
        <p:spPr>
          <a:xfrm>
            <a:off x="2394857" y="1448498"/>
            <a:ext cx="812800" cy="830997"/>
          </a:xfrm>
          <a:prstGeom prst="rect">
            <a:avLst/>
          </a:prstGeom>
          <a:noFill/>
          <a:ln>
            <a:noFill/>
          </a:ln>
        </p:spPr>
        <p:txBody>
          <a:bodyPr wrap="square" rtlCol="0">
            <a:spAutoFit/>
          </a:bodyPr>
          <a:lstStyle/>
          <a:p>
            <a:r>
              <a:rPr lang="sv-SE" sz="4800"/>
              <a:t>63</a:t>
            </a:r>
            <a:endParaRPr lang="en-GB" sz="4800"/>
          </a:p>
        </p:txBody>
      </p:sp>
      <p:sp>
        <p:nvSpPr>
          <p:cNvPr id="74" name="age 2 lisa"/>
          <p:cNvSpPr txBox="1"/>
          <p:nvPr/>
        </p:nvSpPr>
        <p:spPr>
          <a:xfrm>
            <a:off x="3900454" y="750386"/>
            <a:ext cx="803288" cy="830997"/>
          </a:xfrm>
          <a:prstGeom prst="rect">
            <a:avLst/>
          </a:prstGeom>
          <a:noFill/>
          <a:ln>
            <a:noFill/>
          </a:ln>
        </p:spPr>
        <p:txBody>
          <a:bodyPr wrap="square" rtlCol="0">
            <a:spAutoFit/>
          </a:bodyPr>
          <a:lstStyle/>
          <a:p>
            <a:r>
              <a:rPr lang="sv-SE" sz="4800"/>
              <a:t>77</a:t>
            </a:r>
            <a:endParaRPr lang="en-GB" sz="4800"/>
          </a:p>
        </p:txBody>
      </p:sp>
      <p:sp>
        <p:nvSpPr>
          <p:cNvPr id="76" name="age 3 jan"/>
          <p:cNvSpPr txBox="1"/>
          <p:nvPr/>
        </p:nvSpPr>
        <p:spPr>
          <a:xfrm>
            <a:off x="5233316" y="420893"/>
            <a:ext cx="803288" cy="830997"/>
          </a:xfrm>
          <a:prstGeom prst="rect">
            <a:avLst/>
          </a:prstGeom>
          <a:noFill/>
          <a:ln>
            <a:noFill/>
          </a:ln>
        </p:spPr>
        <p:txBody>
          <a:bodyPr wrap="square" rtlCol="0">
            <a:spAutoFit/>
          </a:bodyPr>
          <a:lstStyle/>
          <a:p>
            <a:r>
              <a:rPr lang="sv-SE" sz="4800"/>
              <a:t>84</a:t>
            </a:r>
            <a:endParaRPr lang="en-GB" sz="4800"/>
          </a:p>
        </p:txBody>
      </p:sp>
      <p:sp>
        <p:nvSpPr>
          <p:cNvPr id="79" name="age 4 anton"/>
          <p:cNvSpPr txBox="1"/>
          <p:nvPr/>
        </p:nvSpPr>
        <p:spPr>
          <a:xfrm>
            <a:off x="6655961" y="141514"/>
            <a:ext cx="803288" cy="830997"/>
          </a:xfrm>
          <a:prstGeom prst="rect">
            <a:avLst/>
          </a:prstGeom>
          <a:noFill/>
          <a:ln>
            <a:noFill/>
          </a:ln>
        </p:spPr>
        <p:txBody>
          <a:bodyPr wrap="square" rtlCol="0">
            <a:spAutoFit/>
          </a:bodyPr>
          <a:lstStyle/>
          <a:p>
            <a:r>
              <a:rPr lang="sv-SE" sz="4800"/>
              <a:t>88</a:t>
            </a:r>
            <a:endParaRPr lang="en-GB" sz="4800"/>
          </a:p>
        </p:txBody>
      </p:sp>
      <p:cxnSp>
        <p:nvCxnSpPr>
          <p:cNvPr id="63" name="axel topp"/>
          <p:cNvCxnSpPr/>
          <p:nvPr/>
        </p:nvCxnSpPr>
        <p:spPr>
          <a:xfrm rot="10800000">
            <a:off x="7614000" y="-3600"/>
            <a:ext cx="634" cy="234000"/>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02" name="axel topp"/>
          <p:cNvCxnSpPr/>
          <p:nvPr/>
        </p:nvCxnSpPr>
        <p:spPr>
          <a:xfrm rot="10800000">
            <a:off x="8801450" y="0"/>
            <a:ext cx="634" cy="234000"/>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88069" name="baby 5 sara" descr="C:\Users\mattias\Desktop\mattias mappar\Blandade skrivna gapminder texter\teacher project\Lektioner\12. lex lektion\versioner efter 2010-08-20\bilder komprimerade\SVE_5_0.jpg"/>
          <p:cNvPicPr>
            <a:picLocks noChangeAspect="1" noChangeArrowheads="1"/>
          </p:cNvPicPr>
          <p:nvPr/>
        </p:nvPicPr>
        <p:blipFill>
          <a:blip r:embed="rId4" cstate="print"/>
          <a:srcRect t="5147" b="22360"/>
          <a:stretch>
            <a:fillRect/>
          </a:stretch>
        </p:blipFill>
        <p:spPr bwMode="auto">
          <a:xfrm>
            <a:off x="7812000" y="5526000"/>
            <a:ext cx="820388" cy="887080"/>
          </a:xfrm>
          <a:prstGeom prst="rect">
            <a:avLst/>
          </a:prstGeom>
          <a:noFill/>
          <a:ln w="1905">
            <a:solidFill>
              <a:schemeClr val="tx1"/>
            </a:solidFill>
          </a:ln>
        </p:spPr>
      </p:pic>
      <p:pic>
        <p:nvPicPr>
          <p:cNvPr id="88068" name="baby 4 anton" descr="C:\Users\mattias\Desktop\mattias mappar\Blandade skrivna gapminder texter\teacher project\Lektioner\12. lex lektion\versioner efter 2010-08-20\bilder komprimerade\SVE_4_0.jpg"/>
          <p:cNvPicPr>
            <a:picLocks noChangeAspect="1" noChangeArrowheads="1"/>
          </p:cNvPicPr>
          <p:nvPr/>
        </p:nvPicPr>
        <p:blipFill>
          <a:blip r:embed="rId5" cstate="print"/>
          <a:srcRect t="3331" r="2088" b="15701"/>
          <a:stretch>
            <a:fillRect/>
          </a:stretch>
        </p:blipFill>
        <p:spPr bwMode="auto">
          <a:xfrm>
            <a:off x="6408001" y="5526000"/>
            <a:ext cx="747861" cy="922456"/>
          </a:xfrm>
          <a:prstGeom prst="rect">
            <a:avLst/>
          </a:prstGeom>
          <a:noFill/>
          <a:ln w="1905">
            <a:solidFill>
              <a:schemeClr val="tx1"/>
            </a:solidFill>
          </a:ln>
        </p:spPr>
      </p:pic>
      <p:pic>
        <p:nvPicPr>
          <p:cNvPr id="88067" name="baby 3 jan" descr="C:\Users\mattias\Desktop\mattias mappar\Blandade skrivna gapminder texter\teacher project\Lektioner\12. lex lektion\versioner efter 2010-08-20\bilder komprimerade\SVE_3_0.jpg"/>
          <p:cNvPicPr>
            <a:picLocks noChangeAspect="1" noChangeArrowheads="1"/>
          </p:cNvPicPr>
          <p:nvPr/>
        </p:nvPicPr>
        <p:blipFill>
          <a:blip r:embed="rId6" cstate="print"/>
          <a:srcRect t="9507" b="22189"/>
          <a:stretch>
            <a:fillRect/>
          </a:stretch>
        </p:blipFill>
        <p:spPr bwMode="auto">
          <a:xfrm>
            <a:off x="4868322" y="5525999"/>
            <a:ext cx="900113" cy="915388"/>
          </a:xfrm>
          <a:prstGeom prst="rect">
            <a:avLst/>
          </a:prstGeom>
          <a:noFill/>
          <a:ln w="1905">
            <a:solidFill>
              <a:schemeClr val="tx1"/>
            </a:solidFill>
          </a:ln>
        </p:spPr>
      </p:pic>
      <p:pic>
        <p:nvPicPr>
          <p:cNvPr id="88066" name="baby 2 lisa" descr="C:\Users\mattias\Desktop\mattias mappar\Blandade skrivna gapminder texter\teacher project\Lektioner\12. lex lektion\versioner efter 2010-08-20\bilder komprimerade\SVE_2_0.jpg"/>
          <p:cNvPicPr>
            <a:picLocks noChangeAspect="1" noChangeArrowheads="1"/>
          </p:cNvPicPr>
          <p:nvPr/>
        </p:nvPicPr>
        <p:blipFill>
          <a:blip r:embed="rId7" cstate="print"/>
          <a:srcRect t="4700" b="15589"/>
          <a:stretch>
            <a:fillRect/>
          </a:stretch>
        </p:blipFill>
        <p:spPr bwMode="auto">
          <a:xfrm>
            <a:off x="3492000" y="5526003"/>
            <a:ext cx="763810" cy="908135"/>
          </a:xfrm>
          <a:prstGeom prst="rect">
            <a:avLst/>
          </a:prstGeom>
          <a:noFill/>
          <a:ln w="1905">
            <a:solidFill>
              <a:schemeClr val="tx1"/>
            </a:solidFill>
          </a:ln>
        </p:spPr>
      </p:pic>
      <p:pic>
        <p:nvPicPr>
          <p:cNvPr id="88065" name="baby1 per" descr="C:\Users\mattias\Desktop\mattias mappar\Blandade skrivna gapminder texter\teacher project\Lektioner\12. lex lektion\versioner efter 2010-08-20\bilder komprimerade\SVE-1_0.jpg"/>
          <p:cNvPicPr>
            <a:picLocks noChangeAspect="1" noChangeArrowheads="1"/>
          </p:cNvPicPr>
          <p:nvPr/>
        </p:nvPicPr>
        <p:blipFill>
          <a:blip r:embed="rId8" cstate="print"/>
          <a:srcRect t="4597" b="22650"/>
          <a:stretch>
            <a:fillRect/>
          </a:stretch>
        </p:blipFill>
        <p:spPr bwMode="auto">
          <a:xfrm>
            <a:off x="2008964" y="5525999"/>
            <a:ext cx="848678" cy="920960"/>
          </a:xfrm>
          <a:prstGeom prst="rect">
            <a:avLst/>
          </a:prstGeom>
          <a:noFill/>
          <a:ln w="1905">
            <a:solidFill>
              <a:schemeClr val="tx1"/>
            </a:solidFill>
          </a:ln>
        </p:spPr>
      </p:pic>
      <p:cxnSp>
        <p:nvCxnSpPr>
          <p:cNvPr id="68" name="line 81 years"/>
          <p:cNvCxnSpPr/>
          <p:nvPr/>
        </p:nvCxnSpPr>
        <p:spPr>
          <a:xfrm>
            <a:off x="1838287" y="1208925"/>
            <a:ext cx="7008533" cy="14085"/>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88074" name="old 5 sara" descr="C:\Users\mattias\Desktop\mattias mappar\Blandade skrivna gapminder texter\teacher project\Lektioner\12. lex lektion\versioner efter 2010-08-20\bilder komprimerade\SVE_5_93.jpg"/>
          <p:cNvPicPr>
            <a:picLocks noChangeAspect="1" noChangeArrowheads="1"/>
          </p:cNvPicPr>
          <p:nvPr/>
        </p:nvPicPr>
        <p:blipFill>
          <a:blip r:embed="rId9" cstate="print"/>
          <a:srcRect l="5377" r="5218"/>
          <a:stretch>
            <a:fillRect/>
          </a:stretch>
        </p:blipFill>
        <p:spPr bwMode="auto">
          <a:xfrm>
            <a:off x="7689850" y="627063"/>
            <a:ext cx="1047750" cy="1747996"/>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88073" name="old 4 anton" descr="C:\Users\mattias\Desktop\mattias mappar\Blandade skrivna gapminder texter\teacher project\Lektioner\12. lex lektion\versioner efter 2010-08-20\bilder komprimerade\SVE_4_88.jpg"/>
          <p:cNvPicPr>
            <a:picLocks noChangeAspect="1" noChangeArrowheads="1"/>
          </p:cNvPicPr>
          <p:nvPr/>
        </p:nvPicPr>
        <p:blipFill>
          <a:blip r:embed="rId10" cstate="print"/>
          <a:srcRect l="8394" r="4000"/>
          <a:stretch>
            <a:fillRect/>
          </a:stretch>
        </p:blipFill>
        <p:spPr bwMode="auto">
          <a:xfrm>
            <a:off x="6273800" y="963613"/>
            <a:ext cx="1034027" cy="1760537"/>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88072" name="old 3 jan" descr="C:\Users\mattias\Desktop\mattias mappar\Blandade skrivna gapminder texter\teacher project\Lektioner\12. lex lektion\versioner efter 2010-08-20\bilder komprimerade\SVE_3_84.jpg"/>
          <p:cNvPicPr>
            <a:picLocks noChangeAspect="1" noChangeArrowheads="1"/>
          </p:cNvPicPr>
          <p:nvPr/>
        </p:nvPicPr>
        <p:blipFill>
          <a:blip r:embed="rId11" cstate="print"/>
          <a:srcRect l="6071" r="5363"/>
          <a:stretch>
            <a:fillRect/>
          </a:stretch>
        </p:blipFill>
        <p:spPr bwMode="auto">
          <a:xfrm>
            <a:off x="4775200" y="1249363"/>
            <a:ext cx="1038630" cy="174879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88071" name="old 2 lisa" descr="C:\Users\mattias\Desktop\mattias mappar\Blandade skrivna gapminder texter\teacher project\Lektioner\12. lex lektion\versioner efter 2010-08-20\bilder komprimerade\SVE_2_77.jpg"/>
          <p:cNvPicPr>
            <a:picLocks noChangeAspect="1" noChangeArrowheads="1"/>
          </p:cNvPicPr>
          <p:nvPr/>
        </p:nvPicPr>
        <p:blipFill>
          <a:blip r:embed="rId12" cstate="print"/>
          <a:srcRect l="5956" r="5335"/>
          <a:stretch>
            <a:fillRect/>
          </a:stretch>
        </p:blipFill>
        <p:spPr bwMode="auto">
          <a:xfrm>
            <a:off x="3378201" y="1598613"/>
            <a:ext cx="1043272" cy="1754187"/>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88070" name="old 1 per" descr="C:\Users\mattias\Desktop\mattias mappar\Blandade skrivna gapminder texter\teacher project\Lektioner\12. lex lektion\versioner efter 2010-08-20\bilder komprimerade\SVE_1_63.jpg"/>
          <p:cNvPicPr>
            <a:picLocks noChangeAspect="1" noChangeArrowheads="1"/>
          </p:cNvPicPr>
          <p:nvPr/>
        </p:nvPicPr>
        <p:blipFill>
          <a:blip r:embed="rId13" cstate="print"/>
          <a:srcRect l="7322" r="5246"/>
          <a:stretch>
            <a:fillRect/>
          </a:stretch>
        </p:blipFill>
        <p:spPr bwMode="auto">
          <a:xfrm>
            <a:off x="1924051" y="2259014"/>
            <a:ext cx="1043136" cy="1779586"/>
          </a:xfrm>
          <a:prstGeom prst="rect">
            <a:avLst/>
          </a:prstGeom>
          <a:noFill/>
          <a:ln w="3175">
            <a:solidFill>
              <a:schemeClr val="tx1"/>
            </a:solidFill>
          </a:ln>
          <a:effectLst>
            <a:outerShdw blurRad="165100" dist="38100" dir="8100000" sx="112000" sy="112000" algn="tr" rotWithShape="0">
              <a:prstClr val="black">
                <a:alpha val="40000"/>
              </a:prstClr>
            </a:outerShdw>
          </a:effectLst>
        </p:spPr>
      </p:pic>
      <p:sp>
        <p:nvSpPr>
          <p:cNvPr id="64" name="textruta 63"/>
          <p:cNvSpPr txBox="1"/>
          <p:nvPr/>
        </p:nvSpPr>
        <p:spPr>
          <a:xfrm>
            <a:off x="3320177" y="3252793"/>
            <a:ext cx="5660049" cy="2475854"/>
          </a:xfrm>
          <a:prstGeom prst="rect">
            <a:avLst/>
          </a:prstGeom>
          <a:solidFill>
            <a:schemeClr val="accent2">
              <a:lumMod val="20000"/>
              <a:lumOff val="80000"/>
            </a:schemeClr>
          </a:solidFill>
          <a:ln w="50800">
            <a:solidFill>
              <a:schemeClr val="accent2">
                <a:lumMod val="75000"/>
              </a:schemeClr>
            </a:solidFill>
          </a:ln>
          <a:effectLst>
            <a:outerShdw blurRad="165100" dist="38100" dir="8100000" sx="112000" sy="112000" algn="tr" rotWithShape="0">
              <a:schemeClr val="accent2">
                <a:lumMod val="50000"/>
                <a:alpha val="50000"/>
              </a:schemeClr>
            </a:outerShdw>
          </a:effectLst>
        </p:spPr>
        <p:txBody>
          <a:bodyPr wrap="square" lIns="36000" tIns="36000" rIns="36000" bIns="36000" rtlCol="0">
            <a:noAutofit/>
          </a:bodyPr>
          <a:lstStyle/>
          <a:p>
            <a:pPr algn="ctr"/>
            <a:endParaRPr lang="sv-SE" sz="4400"/>
          </a:p>
          <a:p>
            <a:pPr algn="ctr"/>
            <a:r>
              <a:rPr lang="sv-SE" sz="4400"/>
              <a:t>                         </a:t>
            </a:r>
            <a:r>
              <a:rPr lang="sv-SE" sz="6000"/>
              <a:t> </a:t>
            </a:r>
          </a:p>
          <a:p>
            <a:pPr algn="ctr"/>
            <a:endParaRPr lang="sv-SE" sz="4400"/>
          </a:p>
        </p:txBody>
      </p:sp>
      <p:grpSp>
        <p:nvGrpSpPr>
          <p:cNvPr id="87" name="group euqation"/>
          <p:cNvGrpSpPr/>
          <p:nvPr/>
        </p:nvGrpSpPr>
        <p:grpSpPr>
          <a:xfrm>
            <a:off x="3348244" y="4159457"/>
            <a:ext cx="4237135" cy="1446550"/>
            <a:chOff x="3378668" y="4891297"/>
            <a:chExt cx="4237135" cy="934938"/>
          </a:xfrm>
        </p:grpSpPr>
        <p:sp>
          <p:nvSpPr>
            <p:cNvPr id="65" name="equation"/>
            <p:cNvSpPr txBox="1"/>
            <p:nvPr/>
          </p:nvSpPr>
          <p:spPr>
            <a:xfrm>
              <a:off x="3378668" y="4891297"/>
              <a:ext cx="4237135" cy="934938"/>
            </a:xfrm>
            <a:prstGeom prst="rect">
              <a:avLst/>
            </a:prstGeom>
            <a:noFill/>
          </p:spPr>
          <p:txBody>
            <a:bodyPr wrap="square" rtlCol="0">
              <a:spAutoFit/>
            </a:bodyPr>
            <a:lstStyle/>
            <a:p>
              <a:pPr algn="ctr"/>
              <a:r>
                <a:rPr lang="sv-SE" sz="4400"/>
                <a:t>63+77+84+88+93</a:t>
              </a:r>
            </a:p>
            <a:p>
              <a:pPr algn="ctr"/>
              <a:r>
                <a:rPr lang="sv-SE" sz="4400"/>
                <a:t>5</a:t>
              </a:r>
            </a:p>
          </p:txBody>
        </p:sp>
        <p:cxnSp>
          <p:nvCxnSpPr>
            <p:cNvPr id="66" name="equation line"/>
            <p:cNvCxnSpPr/>
            <p:nvPr/>
          </p:nvCxnSpPr>
          <p:spPr>
            <a:xfrm flipV="1">
              <a:off x="3481754" y="5345805"/>
              <a:ext cx="3947746" cy="5862"/>
            </a:xfrm>
            <a:prstGeom prst="line">
              <a:avLst/>
            </a:prstGeom>
            <a:ln w="635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67" name="text =81"/>
          <p:cNvSpPr txBox="1"/>
          <p:nvPr/>
        </p:nvSpPr>
        <p:spPr>
          <a:xfrm>
            <a:off x="7437176" y="4357047"/>
            <a:ext cx="1244600" cy="923330"/>
          </a:xfrm>
          <a:prstGeom prst="rect">
            <a:avLst/>
          </a:prstGeom>
          <a:noFill/>
        </p:spPr>
        <p:txBody>
          <a:bodyPr wrap="square" rtlCol="0">
            <a:spAutoFit/>
          </a:bodyPr>
          <a:lstStyle/>
          <a:p>
            <a:r>
              <a:rPr lang="sv-SE" sz="5400"/>
              <a:t>=81</a:t>
            </a:r>
            <a:endParaRPr lang="en-GB" sz="5400"/>
          </a:p>
        </p:txBody>
      </p:sp>
      <p:sp>
        <p:nvSpPr>
          <p:cNvPr id="82" name="textruta 81"/>
          <p:cNvSpPr txBox="1"/>
          <p:nvPr/>
        </p:nvSpPr>
        <p:spPr>
          <a:xfrm>
            <a:off x="446031" y="961990"/>
            <a:ext cx="1424007" cy="523220"/>
          </a:xfrm>
          <a:prstGeom prst="rect">
            <a:avLst/>
          </a:prstGeom>
          <a:solidFill>
            <a:schemeClr val="bg1"/>
          </a:solidFill>
          <a:ln>
            <a:solidFill>
              <a:schemeClr val="tx2">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t>81 </a:t>
            </a:r>
            <a:r>
              <a:rPr lang="sv-SE" sz="2800" err="1"/>
              <a:t>years</a:t>
            </a:r>
            <a:endParaRPr lang="en-GB" sz="2800"/>
          </a:p>
        </p:txBody>
      </p:sp>
      <p:sp>
        <p:nvSpPr>
          <p:cNvPr id="85" name="text calulate the mean"/>
          <p:cNvSpPr txBox="1"/>
          <p:nvPr/>
        </p:nvSpPr>
        <p:spPr>
          <a:xfrm>
            <a:off x="3423070" y="3347875"/>
            <a:ext cx="4998894" cy="749812"/>
          </a:xfrm>
          <a:prstGeom prst="rect">
            <a:avLst/>
          </a:prstGeom>
          <a:noFill/>
          <a:ln w="50800">
            <a:noFill/>
          </a:ln>
          <a:effectLst/>
        </p:spPr>
        <p:txBody>
          <a:bodyPr wrap="square" lIns="36000" tIns="36000" rIns="36000" bIns="36000" rtlCol="0">
            <a:spAutoFit/>
          </a:bodyPr>
          <a:lstStyle/>
          <a:p>
            <a:pPr algn="ctr"/>
            <a:r>
              <a:rPr lang="sv-SE" sz="4400"/>
              <a:t>Calculate the mean…</a:t>
            </a:r>
            <a:endParaRPr lang="en-GB" sz="4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ipe(right)">
                                      <p:cBhvr>
                                        <p:cTn id="19" dur="500"/>
                                        <p:tgtEl>
                                          <p:spTgt spid="68"/>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5"/>
                                        </p:tgtEl>
                                        <p:attrNameLst>
                                          <p:attrName>style.visibility</p:attrName>
                                        </p:attrNameLst>
                                      </p:cBhvr>
                                      <p:to>
                                        <p:strVal val="hidden"/>
                                      </p:to>
                                    </p:set>
                                  </p:childTnLst>
                                </p:cTn>
                              </p:par>
                              <p:par>
                                <p:cTn id="27" presetID="1" presetClass="exit" presetSubtype="0" fill="hold" grpId="3" nodeType="withEffect">
                                  <p:stCondLst>
                                    <p:cond delay="0"/>
                                  </p:stCondLst>
                                  <p:childTnLst>
                                    <p:set>
                                      <p:cBhvr>
                                        <p:cTn id="28" dur="1" fill="hold">
                                          <p:stCondLst>
                                            <p:cond delay="0"/>
                                          </p:stCondLst>
                                        </p:cTn>
                                        <p:tgtEl>
                                          <p:spTgt spid="6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8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6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88070"/>
                                        </p:tgtEl>
                                      </p:cBhvr>
                                    </p:animEffect>
                                    <p:set>
                                      <p:cBhvr>
                                        <p:cTn id="37" dur="1" fill="hold">
                                          <p:stCondLst>
                                            <p:cond delay="499"/>
                                          </p:stCondLst>
                                        </p:cTn>
                                        <p:tgtEl>
                                          <p:spTgt spid="88070"/>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88071"/>
                                        </p:tgtEl>
                                      </p:cBhvr>
                                    </p:animEffect>
                                    <p:set>
                                      <p:cBhvr>
                                        <p:cTn id="40" dur="1" fill="hold">
                                          <p:stCondLst>
                                            <p:cond delay="499"/>
                                          </p:stCondLst>
                                        </p:cTn>
                                        <p:tgtEl>
                                          <p:spTgt spid="88071"/>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88072"/>
                                        </p:tgtEl>
                                      </p:cBhvr>
                                    </p:animEffect>
                                    <p:set>
                                      <p:cBhvr>
                                        <p:cTn id="43" dur="1" fill="hold">
                                          <p:stCondLst>
                                            <p:cond delay="499"/>
                                          </p:stCondLst>
                                        </p:cTn>
                                        <p:tgtEl>
                                          <p:spTgt spid="88072"/>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88073"/>
                                        </p:tgtEl>
                                      </p:cBhvr>
                                    </p:animEffect>
                                    <p:set>
                                      <p:cBhvr>
                                        <p:cTn id="46" dur="1" fill="hold">
                                          <p:stCondLst>
                                            <p:cond delay="499"/>
                                          </p:stCondLst>
                                        </p:cTn>
                                        <p:tgtEl>
                                          <p:spTgt spid="88073"/>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88074"/>
                                        </p:tgtEl>
                                      </p:cBhvr>
                                    </p:animEffect>
                                    <p:set>
                                      <p:cBhvr>
                                        <p:cTn id="49" dur="1" fill="hold">
                                          <p:stCondLst>
                                            <p:cond delay="499"/>
                                          </p:stCondLst>
                                        </p:cTn>
                                        <p:tgtEl>
                                          <p:spTgt spid="8807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69"/>
                                        </p:tgtEl>
                                      </p:cBhvr>
                                    </p:animEffect>
                                    <p:set>
                                      <p:cBhvr>
                                        <p:cTn id="52" dur="1" fill="hold">
                                          <p:stCondLst>
                                            <p:cond delay="499"/>
                                          </p:stCondLst>
                                        </p:cTn>
                                        <p:tgtEl>
                                          <p:spTgt spid="69"/>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73"/>
                                        </p:tgtEl>
                                      </p:cBhvr>
                                    </p:animEffect>
                                    <p:set>
                                      <p:cBhvr>
                                        <p:cTn id="55" dur="1" fill="hold">
                                          <p:stCondLst>
                                            <p:cond delay="499"/>
                                          </p:stCondLst>
                                        </p:cTn>
                                        <p:tgtEl>
                                          <p:spTgt spid="73"/>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75"/>
                                        </p:tgtEl>
                                      </p:cBhvr>
                                    </p:animEffect>
                                    <p:set>
                                      <p:cBhvr>
                                        <p:cTn id="58" dur="1" fill="hold">
                                          <p:stCondLst>
                                            <p:cond delay="499"/>
                                          </p:stCondLst>
                                        </p:cTn>
                                        <p:tgtEl>
                                          <p:spTgt spid="75"/>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77"/>
                                        </p:tgtEl>
                                      </p:cBhvr>
                                    </p:animEffect>
                                    <p:set>
                                      <p:cBhvr>
                                        <p:cTn id="61" dur="1" fill="hold">
                                          <p:stCondLst>
                                            <p:cond delay="499"/>
                                          </p:stCondLst>
                                        </p:cTn>
                                        <p:tgtEl>
                                          <p:spTgt spid="77"/>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80"/>
                                        </p:tgtEl>
                                      </p:cBhvr>
                                    </p:animEffect>
                                    <p:set>
                                      <p:cBhvr>
                                        <p:cTn id="64" dur="1" fill="hold">
                                          <p:stCondLst>
                                            <p:cond delay="499"/>
                                          </p:stCondLst>
                                        </p:cTn>
                                        <p:tgtEl>
                                          <p:spTgt spid="80"/>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51"/>
                                        </p:tgtEl>
                                      </p:cBhvr>
                                    </p:animEffect>
                                    <p:set>
                                      <p:cBhvr>
                                        <p:cTn id="67" dur="1" fill="hold">
                                          <p:stCondLst>
                                            <p:cond delay="499"/>
                                          </p:stCondLst>
                                        </p:cTn>
                                        <p:tgtEl>
                                          <p:spTgt spid="51"/>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56"/>
                                        </p:tgtEl>
                                      </p:cBhvr>
                                    </p:animEffect>
                                    <p:set>
                                      <p:cBhvr>
                                        <p:cTn id="70" dur="1" fill="hold">
                                          <p:stCondLst>
                                            <p:cond delay="499"/>
                                          </p:stCondLst>
                                        </p:cTn>
                                        <p:tgtEl>
                                          <p:spTgt spid="56"/>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53"/>
                                        </p:tgtEl>
                                      </p:cBhvr>
                                    </p:animEffect>
                                    <p:set>
                                      <p:cBhvr>
                                        <p:cTn id="73" dur="1" fill="hold">
                                          <p:stCondLst>
                                            <p:cond delay="499"/>
                                          </p:stCondLst>
                                        </p:cTn>
                                        <p:tgtEl>
                                          <p:spTgt spid="53"/>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57"/>
                                        </p:tgtEl>
                                      </p:cBhvr>
                                    </p:animEffect>
                                    <p:set>
                                      <p:cBhvr>
                                        <p:cTn id="76" dur="1" fill="hold">
                                          <p:stCondLst>
                                            <p:cond delay="499"/>
                                          </p:stCondLst>
                                        </p:cTn>
                                        <p:tgtEl>
                                          <p:spTgt spid="57"/>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54"/>
                                        </p:tgtEl>
                                      </p:cBhvr>
                                    </p:animEffect>
                                    <p:set>
                                      <p:cBhvr>
                                        <p:cTn id="79" dur="1" fill="hold">
                                          <p:stCondLst>
                                            <p:cond delay="499"/>
                                          </p:stCondLst>
                                        </p:cTn>
                                        <p:tgtEl>
                                          <p:spTgt spid="54"/>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88066"/>
                                        </p:tgtEl>
                                      </p:cBhvr>
                                    </p:animEffect>
                                    <p:set>
                                      <p:cBhvr>
                                        <p:cTn id="82" dur="1" fill="hold">
                                          <p:stCondLst>
                                            <p:cond delay="499"/>
                                          </p:stCondLst>
                                        </p:cTn>
                                        <p:tgtEl>
                                          <p:spTgt spid="88066"/>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88065"/>
                                        </p:tgtEl>
                                      </p:cBhvr>
                                    </p:animEffect>
                                    <p:set>
                                      <p:cBhvr>
                                        <p:cTn id="85" dur="1" fill="hold">
                                          <p:stCondLst>
                                            <p:cond delay="499"/>
                                          </p:stCondLst>
                                        </p:cTn>
                                        <p:tgtEl>
                                          <p:spTgt spid="88065"/>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88067"/>
                                        </p:tgtEl>
                                      </p:cBhvr>
                                    </p:animEffect>
                                    <p:set>
                                      <p:cBhvr>
                                        <p:cTn id="88" dur="1" fill="hold">
                                          <p:stCondLst>
                                            <p:cond delay="499"/>
                                          </p:stCondLst>
                                        </p:cTn>
                                        <p:tgtEl>
                                          <p:spTgt spid="88067"/>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88068"/>
                                        </p:tgtEl>
                                      </p:cBhvr>
                                    </p:animEffect>
                                    <p:set>
                                      <p:cBhvr>
                                        <p:cTn id="91" dur="1" fill="hold">
                                          <p:stCondLst>
                                            <p:cond delay="499"/>
                                          </p:stCondLst>
                                        </p:cTn>
                                        <p:tgtEl>
                                          <p:spTgt spid="8806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88069"/>
                                        </p:tgtEl>
                                      </p:cBhvr>
                                    </p:animEffect>
                                    <p:set>
                                      <p:cBhvr>
                                        <p:cTn id="94" dur="1" fill="hold">
                                          <p:stCondLst>
                                            <p:cond delay="499"/>
                                          </p:stCondLst>
                                        </p:cTn>
                                        <p:tgtEl>
                                          <p:spTgt spid="88069"/>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63"/>
                                        </p:tgtEl>
                                      </p:cBhvr>
                                    </p:animEffect>
                                    <p:set>
                                      <p:cBhvr>
                                        <p:cTn id="97" dur="1" fill="hold">
                                          <p:stCondLst>
                                            <p:cond delay="499"/>
                                          </p:stCondLst>
                                        </p:cTn>
                                        <p:tgtEl>
                                          <p:spTgt spid="63"/>
                                        </p:tgtEl>
                                        <p:attrNameLst>
                                          <p:attrName>style.visibility</p:attrName>
                                        </p:attrNameLst>
                                      </p:cBhvr>
                                      <p:to>
                                        <p:strVal val="hidden"/>
                                      </p:to>
                                    </p:set>
                                  </p:childTnLst>
                                </p:cTn>
                              </p:par>
                              <p:par>
                                <p:cTn id="98" presetID="10" presetClass="exit" presetSubtype="0" fill="hold" grpId="0" nodeType="withEffect">
                                  <p:stCondLst>
                                    <p:cond delay="0"/>
                                  </p:stCondLst>
                                  <p:childTnLst>
                                    <p:animEffect transition="out" filter="fade">
                                      <p:cBhvr>
                                        <p:cTn id="99" dur="500"/>
                                        <p:tgtEl>
                                          <p:spTgt spid="45"/>
                                        </p:tgtEl>
                                      </p:cBhvr>
                                    </p:animEffect>
                                    <p:set>
                                      <p:cBhvr>
                                        <p:cTn id="100" dur="1" fill="hold">
                                          <p:stCondLst>
                                            <p:cond delay="499"/>
                                          </p:stCondLst>
                                        </p:cTn>
                                        <p:tgtEl>
                                          <p:spTgt spid="45"/>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48"/>
                                        </p:tgtEl>
                                      </p:cBhvr>
                                    </p:animEffect>
                                    <p:set>
                                      <p:cBhvr>
                                        <p:cTn id="103" dur="1" fill="hold">
                                          <p:stCondLst>
                                            <p:cond delay="499"/>
                                          </p:stCondLst>
                                        </p:cTn>
                                        <p:tgtEl>
                                          <p:spTgt spid="48"/>
                                        </p:tgtEl>
                                        <p:attrNameLst>
                                          <p:attrName>style.visibility</p:attrName>
                                        </p:attrNameLst>
                                      </p:cBhvr>
                                      <p:to>
                                        <p:strVal val="hidden"/>
                                      </p:to>
                                    </p:set>
                                  </p:childTnLst>
                                </p:cTn>
                              </p:par>
                              <p:par>
                                <p:cTn id="104" presetID="10" presetClass="exit" presetSubtype="0" fill="hold" grpId="0" nodeType="withEffect">
                                  <p:stCondLst>
                                    <p:cond delay="0"/>
                                  </p:stCondLst>
                                  <p:childTnLst>
                                    <p:animEffect transition="out" filter="fade">
                                      <p:cBhvr>
                                        <p:cTn id="105" dur="500"/>
                                        <p:tgtEl>
                                          <p:spTgt spid="62"/>
                                        </p:tgtEl>
                                      </p:cBhvr>
                                    </p:animEffect>
                                    <p:set>
                                      <p:cBhvr>
                                        <p:cTn id="106" dur="1" fill="hold">
                                          <p:stCondLst>
                                            <p:cond delay="499"/>
                                          </p:stCondLst>
                                        </p:cTn>
                                        <p:tgtEl>
                                          <p:spTgt spid="62"/>
                                        </p:tgtEl>
                                        <p:attrNameLst>
                                          <p:attrName>style.visibility</p:attrName>
                                        </p:attrNameLst>
                                      </p:cBhvr>
                                      <p:to>
                                        <p:strVal val="hidden"/>
                                      </p:to>
                                    </p:set>
                                  </p:childTnLst>
                                </p:cTn>
                              </p:par>
                              <p:par>
                                <p:cTn id="107" presetID="10" presetClass="exit" presetSubtype="0" fill="hold" grpId="0" nodeType="withEffect">
                                  <p:stCondLst>
                                    <p:cond delay="0"/>
                                  </p:stCondLst>
                                  <p:childTnLst>
                                    <p:animEffect transition="out" filter="fade">
                                      <p:cBhvr>
                                        <p:cTn id="108" dur="500"/>
                                        <p:tgtEl>
                                          <p:spTgt spid="58"/>
                                        </p:tgtEl>
                                      </p:cBhvr>
                                    </p:animEffect>
                                    <p:set>
                                      <p:cBhvr>
                                        <p:cTn id="109" dur="1" fill="hold">
                                          <p:stCondLst>
                                            <p:cond delay="499"/>
                                          </p:stCondLst>
                                        </p:cTn>
                                        <p:tgtEl>
                                          <p:spTgt spid="58"/>
                                        </p:tgtEl>
                                        <p:attrNameLst>
                                          <p:attrName>style.visibility</p:attrName>
                                        </p:attrNameLst>
                                      </p:cBhvr>
                                      <p:to>
                                        <p:strVal val="hidden"/>
                                      </p:to>
                                    </p:set>
                                  </p:childTnLst>
                                </p:cTn>
                              </p:par>
                              <p:par>
                                <p:cTn id="110" presetID="10" presetClass="exit" presetSubtype="0" fill="hold" grpId="0" nodeType="withEffect">
                                  <p:stCondLst>
                                    <p:cond delay="0"/>
                                  </p:stCondLst>
                                  <p:childTnLst>
                                    <p:animEffect transition="out" filter="fade">
                                      <p:cBhvr>
                                        <p:cTn id="111" dur="500"/>
                                        <p:tgtEl>
                                          <p:spTgt spid="44"/>
                                        </p:tgtEl>
                                      </p:cBhvr>
                                    </p:animEffect>
                                    <p:set>
                                      <p:cBhvr>
                                        <p:cTn id="112" dur="1" fill="hold">
                                          <p:stCondLst>
                                            <p:cond delay="499"/>
                                          </p:stCondLst>
                                        </p:cTn>
                                        <p:tgtEl>
                                          <p:spTgt spid="44"/>
                                        </p:tgtEl>
                                        <p:attrNameLst>
                                          <p:attrName>style.visibility</p:attrName>
                                        </p:attrNameLst>
                                      </p:cBhvr>
                                      <p:to>
                                        <p:strVal val="hidden"/>
                                      </p:to>
                                    </p:set>
                                  </p:childTnLst>
                                </p:cTn>
                              </p:par>
                              <p:par>
                                <p:cTn id="113" presetID="10" presetClass="exit" presetSubtype="0" fill="hold" grpId="0" nodeType="withEffect">
                                  <p:stCondLst>
                                    <p:cond delay="0"/>
                                  </p:stCondLst>
                                  <p:childTnLst>
                                    <p:animEffect transition="out" filter="fade">
                                      <p:cBhvr>
                                        <p:cTn id="114" dur="500"/>
                                        <p:tgtEl>
                                          <p:spTgt spid="72"/>
                                        </p:tgtEl>
                                      </p:cBhvr>
                                    </p:animEffect>
                                    <p:set>
                                      <p:cBhvr>
                                        <p:cTn id="115" dur="1" fill="hold">
                                          <p:stCondLst>
                                            <p:cond delay="499"/>
                                          </p:stCondLst>
                                        </p:cTn>
                                        <p:tgtEl>
                                          <p:spTgt spid="72"/>
                                        </p:tgtEl>
                                        <p:attrNameLst>
                                          <p:attrName>style.visibility</p:attrName>
                                        </p:attrNameLst>
                                      </p:cBhvr>
                                      <p:to>
                                        <p:strVal val="hidden"/>
                                      </p:to>
                                    </p:set>
                                  </p:childTnLst>
                                </p:cTn>
                              </p:par>
                              <p:par>
                                <p:cTn id="116" presetID="10" presetClass="exit" presetSubtype="0" fill="hold" grpId="0" nodeType="withEffect">
                                  <p:stCondLst>
                                    <p:cond delay="0"/>
                                  </p:stCondLst>
                                  <p:childTnLst>
                                    <p:animEffect transition="out" filter="fade">
                                      <p:cBhvr>
                                        <p:cTn id="117" dur="500"/>
                                        <p:tgtEl>
                                          <p:spTgt spid="74"/>
                                        </p:tgtEl>
                                      </p:cBhvr>
                                    </p:animEffect>
                                    <p:set>
                                      <p:cBhvr>
                                        <p:cTn id="118" dur="1" fill="hold">
                                          <p:stCondLst>
                                            <p:cond delay="499"/>
                                          </p:stCondLst>
                                        </p:cTn>
                                        <p:tgtEl>
                                          <p:spTgt spid="74"/>
                                        </p:tgtEl>
                                        <p:attrNameLst>
                                          <p:attrName>style.visibility</p:attrName>
                                        </p:attrNameLst>
                                      </p:cBhvr>
                                      <p:to>
                                        <p:strVal val="hidden"/>
                                      </p:to>
                                    </p:set>
                                  </p:childTnLst>
                                </p:cTn>
                              </p:par>
                              <p:par>
                                <p:cTn id="119" presetID="10" presetClass="exit" presetSubtype="0" fill="hold" grpId="0" nodeType="withEffect">
                                  <p:stCondLst>
                                    <p:cond delay="0"/>
                                  </p:stCondLst>
                                  <p:childTnLst>
                                    <p:animEffect transition="out" filter="fade">
                                      <p:cBhvr>
                                        <p:cTn id="120" dur="500"/>
                                        <p:tgtEl>
                                          <p:spTgt spid="76"/>
                                        </p:tgtEl>
                                      </p:cBhvr>
                                    </p:animEffect>
                                    <p:set>
                                      <p:cBhvr>
                                        <p:cTn id="121" dur="1" fill="hold">
                                          <p:stCondLst>
                                            <p:cond delay="499"/>
                                          </p:stCondLst>
                                        </p:cTn>
                                        <p:tgtEl>
                                          <p:spTgt spid="76"/>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79"/>
                                        </p:tgtEl>
                                      </p:cBhvr>
                                    </p:animEffect>
                                    <p:set>
                                      <p:cBhvr>
                                        <p:cTn id="124" dur="1" fill="hold">
                                          <p:stCondLst>
                                            <p:cond delay="499"/>
                                          </p:stCondLst>
                                        </p:cTn>
                                        <p:tgtEl>
                                          <p:spTgt spid="79"/>
                                        </p:tgtEl>
                                        <p:attrNameLst>
                                          <p:attrName>style.visibility</p:attrName>
                                        </p:attrNameLst>
                                      </p:cBhvr>
                                      <p:to>
                                        <p:strVal val="hidden"/>
                                      </p:to>
                                    </p:set>
                                  </p:childTnLst>
                                </p:cTn>
                              </p:par>
                              <p:par>
                                <p:cTn id="125" presetID="10" presetClass="exit" presetSubtype="0" fill="hold" grpId="0" nodeType="withEffect">
                                  <p:stCondLst>
                                    <p:cond delay="0"/>
                                  </p:stCondLst>
                                  <p:childTnLst>
                                    <p:animEffect transition="out" filter="fade">
                                      <p:cBhvr>
                                        <p:cTn id="126" dur="500"/>
                                        <p:tgtEl>
                                          <p:spTgt spid="81"/>
                                        </p:tgtEl>
                                      </p:cBhvr>
                                    </p:animEffect>
                                    <p:set>
                                      <p:cBhvr>
                                        <p:cTn id="127" dur="1" fill="hold">
                                          <p:stCondLst>
                                            <p:cond delay="499"/>
                                          </p:stCondLst>
                                        </p:cTn>
                                        <p:tgtEl>
                                          <p:spTgt spid="81"/>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102"/>
                                        </p:tgtEl>
                                      </p:cBhvr>
                                    </p:animEffect>
                                    <p:set>
                                      <p:cBhvr>
                                        <p:cTn id="130" dur="1" fill="hold">
                                          <p:stCondLst>
                                            <p:cond delay="499"/>
                                          </p:stCondLst>
                                        </p:cTn>
                                        <p:tgtEl>
                                          <p:spTgt spid="102"/>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84"/>
                                        </p:tgtEl>
                                      </p:cBhvr>
                                    </p:animEffect>
                                    <p:set>
                                      <p:cBhvr>
                                        <p:cTn id="133" dur="1" fill="hold">
                                          <p:stCondLst>
                                            <p:cond delay="499"/>
                                          </p:stCondLst>
                                        </p:cTn>
                                        <p:tgtEl>
                                          <p:spTgt spid="84"/>
                                        </p:tgtEl>
                                        <p:attrNameLst>
                                          <p:attrName>style.visibility</p:attrName>
                                        </p:attrNameLst>
                                      </p:cBhvr>
                                      <p:to>
                                        <p:strVal val="hidden"/>
                                      </p:to>
                                    </p:set>
                                  </p:childTnLst>
                                </p:cTn>
                              </p:par>
                              <p:par>
                                <p:cTn id="134" presetID="10" presetClass="exit" presetSubtype="0" fill="hold" grpId="0" nodeType="withEffect">
                                  <p:stCondLst>
                                    <p:cond delay="0"/>
                                  </p:stCondLst>
                                  <p:childTnLst>
                                    <p:animEffect transition="out" filter="fade">
                                      <p:cBhvr>
                                        <p:cTn id="135" dur="500"/>
                                        <p:tgtEl>
                                          <p:spTgt spid="50"/>
                                        </p:tgtEl>
                                      </p:cBhvr>
                                    </p:animEffect>
                                    <p:set>
                                      <p:cBhvr>
                                        <p:cTn id="136"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8" grpId="0" animBg="1"/>
      <p:bldP spid="58" grpId="0" animBg="1"/>
      <p:bldP spid="62" grpId="0" animBg="1"/>
      <p:bldP spid="81" grpId="0" animBg="1"/>
      <p:bldP spid="44" grpId="0" animBg="1"/>
      <p:bldP spid="50" grpId="0"/>
      <p:bldP spid="54" grpId="0"/>
      <p:bldP spid="57" grpId="0"/>
      <p:bldP spid="53" grpId="0"/>
      <p:bldP spid="56" grpId="0"/>
      <p:bldP spid="51" grpId="0"/>
      <p:bldP spid="72" grpId="0"/>
      <p:bldP spid="74" grpId="0"/>
      <p:bldP spid="76" grpId="0"/>
      <p:bldP spid="79" grpId="0"/>
      <p:bldP spid="64" grpId="0" animBg="1"/>
      <p:bldP spid="64" grpId="1" animBg="1"/>
      <p:bldP spid="67" grpId="2"/>
      <p:bldP spid="67" grpId="3"/>
      <p:bldP spid="82" grpId="0" animBg="1"/>
      <p:bldP spid="85" grpId="0"/>
      <p:bldP spid="8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1912899" y="215856"/>
            <a:ext cx="1701235" cy="646331"/>
          </a:xfrm>
          <a:prstGeom prst="rect">
            <a:avLst/>
          </a:prstGeom>
          <a:noFill/>
        </p:spPr>
        <p:txBody>
          <a:bodyPr wrap="none" lIns="91440" tIns="45720" rIns="91440" bIns="45720">
            <a:spAutoFit/>
          </a:bodyPr>
          <a:lstStyle/>
          <a:p>
            <a:pPr algn="ctr"/>
            <a:r>
              <a:rPr lang="sv-SE" sz="3600" b="1">
                <a:ln w="12700">
                  <a:solidFill>
                    <a:schemeClr val="tx2">
                      <a:satMod val="155000"/>
                      <a:alpha val="0"/>
                    </a:schemeClr>
                  </a:solidFill>
                  <a:prstDash val="solid"/>
                </a:ln>
                <a:solidFill>
                  <a:schemeClr val="accent1">
                    <a:lumMod val="75000"/>
                    <a:alpha val="50000"/>
                  </a:schemeClr>
                </a:solidFill>
              </a:rPr>
              <a:t>Sweden</a:t>
            </a:r>
            <a:endParaRPr lang="sv-SE" sz="3600" b="1" cap="none" spc="0">
              <a:ln w="12700">
                <a:solidFill>
                  <a:schemeClr val="tx2">
                    <a:satMod val="155000"/>
                    <a:alpha val="0"/>
                  </a:schemeClr>
                </a:solidFill>
                <a:prstDash val="solid"/>
              </a:ln>
              <a:solidFill>
                <a:schemeClr val="accent1">
                  <a:lumMod val="75000"/>
                  <a:alpha val="50000"/>
                </a:schemeClr>
              </a:solidFill>
            </a:endParaRPr>
          </a:p>
        </p:txBody>
      </p:sp>
      <p:sp>
        <p:nvSpPr>
          <p:cNvPr id="59" name="Rectangle 59"/>
          <p:cNvSpPr/>
          <p:nvPr/>
        </p:nvSpPr>
        <p:spPr>
          <a:xfrm>
            <a:off x="1870038" y="507960"/>
            <a:ext cx="1742785" cy="1015663"/>
          </a:xfrm>
          <a:prstGeom prst="rect">
            <a:avLst/>
          </a:prstGeom>
          <a:noFill/>
        </p:spPr>
        <p:txBody>
          <a:bodyPr wrap="none" lIns="91440" tIns="45720" rIns="91440" bIns="45720">
            <a:spAutoFit/>
          </a:bodyPr>
          <a:lstStyle/>
          <a:p>
            <a:pPr algn="ctr"/>
            <a:r>
              <a:rPr lang="sv-SE" sz="6000" b="1" cap="none" spc="0">
                <a:ln w="12700">
                  <a:solidFill>
                    <a:schemeClr val="tx2">
                      <a:satMod val="155000"/>
                      <a:alpha val="0"/>
                    </a:schemeClr>
                  </a:solidFill>
                  <a:prstDash val="solid"/>
                </a:ln>
                <a:solidFill>
                  <a:schemeClr val="accent1">
                    <a:lumMod val="75000"/>
                    <a:alpha val="50000"/>
                  </a:schemeClr>
                </a:solidFill>
              </a:rPr>
              <a:t>2007</a:t>
            </a:r>
          </a:p>
        </p:txBody>
      </p:sp>
      <p:pic>
        <p:nvPicPr>
          <p:cNvPr id="61" name="Gap graph"/>
          <p:cNvPicPr>
            <a:picLocks noChangeAspect="1" noChangeArrowheads="1"/>
          </p:cNvPicPr>
          <p:nvPr/>
        </p:nvPicPr>
        <p:blipFill>
          <a:blip r:embed="rId3" cstate="print"/>
          <a:srcRect l="3571" t="18856" r="63393" b="14286"/>
          <a:stretch>
            <a:fillRect/>
          </a:stretch>
        </p:blipFill>
        <p:spPr bwMode="auto">
          <a:xfrm>
            <a:off x="993726" y="185187"/>
            <a:ext cx="7880434" cy="5980663"/>
          </a:xfrm>
          <a:prstGeom prst="rect">
            <a:avLst/>
          </a:prstGeom>
          <a:noFill/>
          <a:ln w="9525">
            <a:solidFill>
              <a:schemeClr val="tx2"/>
            </a:solidFill>
            <a:miter lim="800000"/>
            <a:headEnd/>
            <a:tailEnd/>
          </a:ln>
        </p:spPr>
      </p:pic>
      <p:pic>
        <p:nvPicPr>
          <p:cNvPr id="1028" name="stapel diagram" hidden="1"/>
          <p:cNvPicPr>
            <a:picLocks noChangeArrowheads="1"/>
          </p:cNvPicPr>
          <p:nvPr/>
        </p:nvPicPr>
        <p:blipFill>
          <a:blip r:embed="rId4" cstate="print"/>
          <a:srcRect t="13848" b="8170"/>
          <a:stretch>
            <a:fillRect/>
          </a:stretch>
        </p:blipFill>
        <p:spPr bwMode="auto">
          <a:xfrm>
            <a:off x="1435100" y="0"/>
            <a:ext cx="7531100" cy="5600700"/>
          </a:xfrm>
          <a:prstGeom prst="rect">
            <a:avLst/>
          </a:prstGeom>
          <a:noFill/>
          <a:ln w="9525">
            <a:noFill/>
            <a:miter lim="800000"/>
            <a:headEnd/>
            <a:tailEnd/>
          </a:ln>
          <a:effectLst/>
        </p:spPr>
      </p:pic>
      <p:sp>
        <p:nvSpPr>
          <p:cNvPr id="70" name="Höger döljande ruta"/>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Övre döljande ruta"/>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Vänstra döljande ruta"/>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Nedre döljande ruta"/>
          <p:cNvSpPr/>
          <p:nvPr/>
        </p:nvSpPr>
        <p:spPr>
          <a:xfrm>
            <a:off x="1" y="5473728"/>
            <a:ext cx="9144000" cy="1384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3"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03" name="Rak 102"/>
          <p:cNvCxnSpPr/>
          <p:nvPr/>
        </p:nvCxnSpPr>
        <p:spPr>
          <a:xfrm>
            <a:off x="1838287" y="1208925"/>
            <a:ext cx="7008533" cy="14085"/>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64" name="legend population"/>
          <p:cNvGrpSpPr/>
          <p:nvPr/>
        </p:nvGrpSpPr>
        <p:grpSpPr>
          <a:xfrm>
            <a:off x="4352922" y="3940182"/>
            <a:ext cx="2304423" cy="1399878"/>
            <a:chOff x="4671073" y="3497166"/>
            <a:chExt cx="2091707" cy="1212424"/>
          </a:xfrm>
          <a:effectLst>
            <a:outerShdw blurRad="165100" dist="38100" dir="8100000" sx="101000" sy="101000" algn="tr" rotWithShape="0">
              <a:schemeClr val="tx2">
                <a:lumMod val="50000"/>
                <a:alpha val="40000"/>
              </a:schemeClr>
            </a:outerShdw>
          </a:effectLst>
        </p:grpSpPr>
        <p:sp>
          <p:nvSpPr>
            <p:cNvPr id="65" name="box population"/>
            <p:cNvSpPr/>
            <p:nvPr/>
          </p:nvSpPr>
          <p:spPr>
            <a:xfrm>
              <a:off x="4671073" y="3528790"/>
              <a:ext cx="2091707" cy="1180800"/>
            </a:xfrm>
            <a:prstGeom prst="rect">
              <a:avLst/>
            </a:prstGeom>
            <a:solidFill>
              <a:schemeClr val="accent1">
                <a:lumMod val="20000"/>
                <a:lumOff val="80000"/>
              </a:schemeClr>
            </a:solidFill>
            <a:ln w="9525">
              <a:solidFill>
                <a:schemeClr val="tx2">
                  <a:lumMod val="75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6" name="content population"/>
            <p:cNvGrpSpPr/>
            <p:nvPr/>
          </p:nvGrpSpPr>
          <p:grpSpPr>
            <a:xfrm>
              <a:off x="4671073" y="3497166"/>
              <a:ext cx="1865253" cy="1125762"/>
              <a:chOff x="4671073" y="3497166"/>
              <a:chExt cx="1865253" cy="1125762"/>
            </a:xfrm>
          </p:grpSpPr>
          <p:sp>
            <p:nvSpPr>
              <p:cNvPr id="69" name="Ellips 100"/>
              <p:cNvSpPr>
                <a:spLocks noChangeAspect="1"/>
              </p:cNvSpPr>
              <p:nvPr/>
            </p:nvSpPr>
            <p:spPr>
              <a:xfrm>
                <a:off x="6328202" y="3781779"/>
                <a:ext cx="208124" cy="208124"/>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Ellips 1"/>
              <p:cNvSpPr>
                <a:spLocks noChangeAspect="1"/>
              </p:cNvSpPr>
              <p:nvPr/>
            </p:nvSpPr>
            <p:spPr>
              <a:xfrm>
                <a:off x="6398212" y="3592038"/>
                <a:ext cx="58760" cy="58760"/>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pop 1000"/>
              <p:cNvSpPr txBox="1"/>
              <p:nvPr/>
            </p:nvSpPr>
            <p:spPr>
              <a:xfrm>
                <a:off x="5333925" y="4161263"/>
                <a:ext cx="949338" cy="461665"/>
              </a:xfrm>
              <a:prstGeom prst="rect">
                <a:avLst/>
              </a:prstGeom>
              <a:noFill/>
            </p:spPr>
            <p:txBody>
              <a:bodyPr wrap="square" rtlCol="0">
                <a:spAutoFit/>
              </a:bodyPr>
              <a:lstStyle/>
              <a:p>
                <a:r>
                  <a:rPr lang="sv-SE" sz="2800">
                    <a:solidFill>
                      <a:schemeClr val="tx2">
                        <a:lumMod val="50000"/>
                      </a:schemeClr>
                    </a:solidFill>
                  </a:rPr>
                  <a:t>1000</a:t>
                </a:r>
                <a:endParaRPr lang="en-GB" sz="2800">
                  <a:solidFill>
                    <a:schemeClr val="tx2">
                      <a:lumMod val="50000"/>
                    </a:schemeClr>
                  </a:solidFill>
                </a:endParaRPr>
              </a:p>
            </p:txBody>
          </p:sp>
          <p:sp>
            <p:nvSpPr>
              <p:cNvPr id="77" name="pop 100"/>
              <p:cNvSpPr txBox="1"/>
              <p:nvPr/>
            </p:nvSpPr>
            <p:spPr>
              <a:xfrm>
                <a:off x="5864205" y="3750155"/>
                <a:ext cx="620720" cy="369332"/>
              </a:xfrm>
              <a:prstGeom prst="rect">
                <a:avLst/>
              </a:prstGeom>
              <a:noFill/>
            </p:spPr>
            <p:txBody>
              <a:bodyPr wrap="square" rtlCol="0">
                <a:spAutoFit/>
              </a:bodyPr>
              <a:lstStyle/>
              <a:p>
                <a:r>
                  <a:rPr lang="sv-SE">
                    <a:solidFill>
                      <a:schemeClr val="tx2">
                        <a:lumMod val="50000"/>
                      </a:schemeClr>
                    </a:solidFill>
                  </a:rPr>
                  <a:t>100</a:t>
                </a:r>
                <a:endParaRPr lang="en-GB">
                  <a:solidFill>
                    <a:schemeClr val="tx2">
                      <a:lumMod val="50000"/>
                    </a:schemeClr>
                  </a:solidFill>
                </a:endParaRPr>
              </a:p>
            </p:txBody>
          </p:sp>
          <p:sp>
            <p:nvSpPr>
              <p:cNvPr id="80" name="pop 1"/>
              <p:cNvSpPr txBox="1"/>
              <p:nvPr/>
            </p:nvSpPr>
            <p:spPr>
              <a:xfrm>
                <a:off x="6199356" y="3497167"/>
                <a:ext cx="255591" cy="276999"/>
              </a:xfrm>
              <a:prstGeom prst="rect">
                <a:avLst/>
              </a:prstGeom>
              <a:noFill/>
            </p:spPr>
            <p:txBody>
              <a:bodyPr wrap="square" rtlCol="0">
                <a:spAutoFit/>
              </a:bodyPr>
              <a:lstStyle/>
              <a:p>
                <a:r>
                  <a:rPr lang="sv-SE" sz="1200">
                    <a:solidFill>
                      <a:schemeClr val="tx2">
                        <a:lumMod val="50000"/>
                      </a:schemeClr>
                    </a:solidFill>
                  </a:rPr>
                  <a:t>1</a:t>
                </a:r>
                <a:endParaRPr lang="en-GB" sz="1200">
                  <a:solidFill>
                    <a:schemeClr val="tx2">
                      <a:lumMod val="50000"/>
                    </a:schemeClr>
                  </a:solidFill>
                </a:endParaRPr>
              </a:p>
            </p:txBody>
          </p:sp>
          <p:sp>
            <p:nvSpPr>
              <p:cNvPr id="82" name="title population"/>
              <p:cNvSpPr txBox="1"/>
              <p:nvPr/>
            </p:nvSpPr>
            <p:spPr>
              <a:xfrm>
                <a:off x="4671073" y="3497166"/>
                <a:ext cx="1387494" cy="613095"/>
              </a:xfrm>
              <a:prstGeom prst="rect">
                <a:avLst/>
              </a:prstGeom>
              <a:noFill/>
            </p:spPr>
            <p:txBody>
              <a:bodyPr wrap="square" rtlCol="0">
                <a:spAutoFit/>
              </a:bodyPr>
              <a:lstStyle/>
              <a:p>
                <a:r>
                  <a:rPr lang="sv-SE" sz="2000" b="1">
                    <a:solidFill>
                      <a:schemeClr val="tx2">
                        <a:lumMod val="50000"/>
                      </a:schemeClr>
                    </a:solidFill>
                  </a:rPr>
                  <a:t>Population</a:t>
                </a:r>
              </a:p>
              <a:p>
                <a:r>
                  <a:rPr lang="sv-SE" sz="2000">
                    <a:solidFill>
                      <a:schemeClr val="tx2">
                        <a:lumMod val="50000"/>
                      </a:schemeClr>
                    </a:solidFill>
                  </a:rPr>
                  <a:t>(millions)</a:t>
                </a:r>
                <a:endParaRPr lang="en-GB" sz="2000">
                  <a:solidFill>
                    <a:schemeClr val="tx2">
                      <a:lumMod val="50000"/>
                    </a:schemeClr>
                  </a:solidFill>
                </a:endParaRPr>
              </a:p>
            </p:txBody>
          </p:sp>
        </p:grpSp>
      </p:grpSp>
      <p:sp>
        <p:nvSpPr>
          <p:cNvPr id="85" name="Ellips 1000"/>
          <p:cNvSpPr>
            <a:spLocks noChangeAspect="1"/>
          </p:cNvSpPr>
          <p:nvPr/>
        </p:nvSpPr>
        <p:spPr>
          <a:xfrm>
            <a:off x="5922981" y="4597416"/>
            <a:ext cx="638247" cy="638247"/>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7" name="map"/>
          <p:cNvPicPr>
            <a:picLocks noChangeAspect="1" noChangeArrowheads="1"/>
          </p:cNvPicPr>
          <p:nvPr/>
        </p:nvPicPr>
        <p:blipFill>
          <a:blip r:embed="rId5" cstate="print"/>
          <a:srcRect l="39174" t="23001" r="54482" b="66019"/>
          <a:stretch>
            <a:fillRect/>
          </a:stretch>
        </p:blipFill>
        <p:spPr bwMode="auto">
          <a:xfrm>
            <a:off x="6732000" y="3981600"/>
            <a:ext cx="2081241" cy="1350981"/>
          </a:xfrm>
          <a:prstGeom prst="rect">
            <a:avLst/>
          </a:prstGeom>
          <a:noFill/>
          <a:ln w="9525">
            <a:solidFill>
              <a:schemeClr val="accent1">
                <a:lumMod val="75000"/>
                <a:alpha val="87000"/>
              </a:schemeClr>
            </a:solidFill>
            <a:miter lim="800000"/>
            <a:headEnd/>
            <a:tailEnd/>
          </a:ln>
          <a:effectLst>
            <a:outerShdw blurRad="165100" dist="38100" dir="8100000" sx="101000" sy="101000" algn="tr" rotWithShape="0">
              <a:schemeClr val="tx2">
                <a:lumMod val="50000"/>
                <a:alpha val="40000"/>
              </a:schemeClr>
            </a:outerShdw>
          </a:effectLst>
        </p:spPr>
      </p:pic>
      <p:sp>
        <p:nvSpPr>
          <p:cNvPr id="101" name="Y axel text"/>
          <p:cNvSpPr txBox="1"/>
          <p:nvPr/>
        </p:nvSpPr>
        <p:spPr>
          <a:xfrm>
            <a:off x="107950" y="836577"/>
            <a:ext cx="738664" cy="3906890"/>
          </a:xfrm>
          <a:prstGeom prst="rect">
            <a:avLst/>
          </a:prstGeom>
          <a:noFill/>
        </p:spPr>
        <p:txBody>
          <a:bodyPr vert="vert270" wrap="square" rtlCol="0">
            <a:spAutoFit/>
          </a:bodyPr>
          <a:lstStyle/>
          <a:p>
            <a:r>
              <a:rPr lang="sv-SE" sz="3600" b="1"/>
              <a:t>Life </a:t>
            </a:r>
            <a:r>
              <a:rPr lang="sv-SE" sz="3600" b="1" err="1"/>
              <a:t>expectancy</a:t>
            </a:r>
            <a:r>
              <a:rPr lang="sv-SE" sz="3600" b="1"/>
              <a:t> </a:t>
            </a:r>
            <a:r>
              <a:rPr lang="sv-SE" sz="2200"/>
              <a:t>(</a:t>
            </a:r>
            <a:r>
              <a:rPr lang="sv-SE" sz="2200" err="1"/>
              <a:t>years</a:t>
            </a:r>
            <a:r>
              <a:rPr lang="sv-SE" sz="2200"/>
              <a:t>)</a:t>
            </a:r>
            <a:endParaRPr lang="en-GB" sz="2200"/>
          </a:p>
        </p:txBody>
      </p:sp>
      <p:sp>
        <p:nvSpPr>
          <p:cNvPr id="106" name="textruta 105"/>
          <p:cNvSpPr txBox="1"/>
          <p:nvPr/>
        </p:nvSpPr>
        <p:spPr>
          <a:xfrm>
            <a:off x="6781830" y="534153"/>
            <a:ext cx="1488251" cy="438156"/>
          </a:xfrm>
          <a:prstGeom prst="rect">
            <a:avLst/>
          </a:prstGeom>
          <a:solidFill>
            <a:schemeClr val="bg1"/>
          </a:solidFill>
          <a:ln>
            <a:solidFill>
              <a:schemeClr val="accent6">
                <a:lumMod val="75000"/>
              </a:schemeClr>
            </a:solidFill>
          </a:ln>
          <a:effectLst>
            <a:outerShdw blurRad="381000" sx="102000" sy="102000" algn="ctr" rotWithShape="0">
              <a:srgbClr val="FF0000">
                <a:alpha val="6000"/>
              </a:srgbClr>
            </a:outerShdw>
          </a:effectLst>
        </p:spPr>
        <p:txBody>
          <a:bodyPr wrap="square" tIns="0" bIns="0" rtlCol="0" anchor="ctr" anchorCtr="0">
            <a:noAutofit/>
          </a:bodyPr>
          <a:lstStyle/>
          <a:p>
            <a:pPr>
              <a:lnSpc>
                <a:spcPts val="2880"/>
              </a:lnSpc>
            </a:pPr>
            <a:r>
              <a:rPr lang="sv-SE" sz="3200"/>
              <a:t>Sweden</a:t>
            </a:r>
            <a:endParaRPr lang="en-GB" sz="3200"/>
          </a:p>
        </p:txBody>
      </p:sp>
      <p:sp>
        <p:nvSpPr>
          <p:cNvPr id="107" name="Ellips 106"/>
          <p:cNvSpPr>
            <a:spLocks noChangeAspect="1"/>
          </p:cNvSpPr>
          <p:nvPr/>
        </p:nvSpPr>
        <p:spPr>
          <a:xfrm>
            <a:off x="7649982" y="1172194"/>
            <a:ext cx="86699" cy="86699"/>
          </a:xfrm>
          <a:prstGeom prst="ellipse">
            <a:avLst/>
          </a:prstGeom>
          <a:solidFill>
            <a:schemeClr val="accent6">
              <a:lumMod val="75000"/>
              <a:alpha val="26000"/>
            </a:schemeClr>
          </a:solidFill>
          <a:ln w="6350">
            <a:solidFill>
              <a:schemeClr val="tx1">
                <a:alpha val="52000"/>
              </a:schemeClr>
            </a:solidFill>
          </a:ln>
          <a:effectLst>
            <a:outerShdw blurRad="76200" dist="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textruta 104"/>
          <p:cNvSpPr txBox="1"/>
          <p:nvPr/>
        </p:nvSpPr>
        <p:spPr>
          <a:xfrm>
            <a:off x="446031" y="961990"/>
            <a:ext cx="1424007" cy="523220"/>
          </a:xfrm>
          <a:prstGeom prst="rect">
            <a:avLst/>
          </a:prstGeom>
          <a:solidFill>
            <a:schemeClr val="bg1"/>
          </a:solidFill>
          <a:ln>
            <a:solidFill>
              <a:schemeClr val="tx2">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t>81 </a:t>
            </a:r>
            <a:r>
              <a:rPr lang="sv-SE" sz="2800" err="1"/>
              <a:t>years</a:t>
            </a:r>
            <a:endParaRPr lang="en-GB" sz="2800"/>
          </a:p>
        </p:txBody>
      </p:sp>
      <p:grpSp>
        <p:nvGrpSpPr>
          <p:cNvPr id="108" name="X-axeln etiketter"/>
          <p:cNvGrpSpPr/>
          <p:nvPr/>
        </p:nvGrpSpPr>
        <p:grpSpPr>
          <a:xfrm>
            <a:off x="1541421" y="5581075"/>
            <a:ext cx="6499314" cy="584775"/>
            <a:chOff x="1541419" y="5581075"/>
            <a:chExt cx="6499314" cy="584775"/>
          </a:xfrm>
        </p:grpSpPr>
        <p:sp>
          <p:nvSpPr>
            <p:cNvPr id="109" name="x etikett 20 000"/>
            <p:cNvSpPr txBox="1"/>
            <p:nvPr/>
          </p:nvSpPr>
          <p:spPr>
            <a:xfrm>
              <a:off x="6397648" y="5581075"/>
              <a:ext cx="1643085" cy="584775"/>
            </a:xfrm>
            <a:prstGeom prst="rect">
              <a:avLst/>
            </a:prstGeom>
            <a:noFill/>
          </p:spPr>
          <p:txBody>
            <a:bodyPr wrap="square" rtlCol="0">
              <a:spAutoFit/>
            </a:bodyPr>
            <a:lstStyle/>
            <a:p>
              <a:r>
                <a:rPr lang="sv-SE" sz="3200"/>
                <a:t>20 000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110" name="x etikett 2000"/>
            <p:cNvSpPr txBox="1"/>
            <p:nvPr/>
          </p:nvSpPr>
          <p:spPr>
            <a:xfrm>
              <a:off x="4024303" y="5581075"/>
              <a:ext cx="1460521" cy="584775"/>
            </a:xfrm>
            <a:prstGeom prst="rect">
              <a:avLst/>
            </a:prstGeom>
            <a:noFill/>
          </p:spPr>
          <p:txBody>
            <a:bodyPr wrap="square" rtlCol="0">
              <a:spAutoFit/>
            </a:bodyPr>
            <a:lstStyle/>
            <a:p>
              <a:r>
                <a:rPr lang="sv-SE" sz="3200"/>
                <a:t>2000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111" name="x etikett 200"/>
            <p:cNvSpPr txBox="1"/>
            <p:nvPr/>
          </p:nvSpPr>
          <p:spPr>
            <a:xfrm>
              <a:off x="1541419" y="5581075"/>
              <a:ext cx="1131903" cy="584775"/>
            </a:xfrm>
            <a:prstGeom prst="rect">
              <a:avLst/>
            </a:prstGeom>
            <a:noFill/>
          </p:spPr>
          <p:txBody>
            <a:bodyPr wrap="square" rtlCol="0">
              <a:spAutoFit/>
            </a:bodyPr>
            <a:lstStyle/>
            <a:p>
              <a:r>
                <a:rPr lang="sv-SE" sz="3200"/>
                <a:t>200 </a:t>
              </a:r>
              <a:r>
                <a:rPr lang="sv-SE" sz="2400">
                  <a:latin typeface="Arial" pitchFamily="34" charset="0"/>
                  <a:cs typeface="Arial" pitchFamily="34" charset="0"/>
                </a:rPr>
                <a:t>$</a:t>
              </a:r>
              <a:endParaRPr lang="en-GB" sz="2400">
                <a:latin typeface="Arial" pitchFamily="34" charset="0"/>
                <a:cs typeface="Arial" pitchFamily="34" charset="0"/>
              </a:endParaRPr>
            </a:p>
          </p:txBody>
        </p:sp>
      </p:grpSp>
      <p:grpSp>
        <p:nvGrpSpPr>
          <p:cNvPr id="112" name="x taggar"/>
          <p:cNvGrpSpPr/>
          <p:nvPr/>
        </p:nvGrpSpPr>
        <p:grpSpPr>
          <a:xfrm>
            <a:off x="1952227" y="5473728"/>
            <a:ext cx="5158800" cy="146054"/>
            <a:chOff x="1952227" y="5473728"/>
            <a:chExt cx="5158800" cy="146054"/>
          </a:xfrm>
        </p:grpSpPr>
        <p:cxnSp>
          <p:nvCxnSpPr>
            <p:cNvPr id="113" name="x tag 20 000"/>
            <p:cNvCxnSpPr/>
            <p:nvPr/>
          </p:nvCxnSpPr>
          <p:spPr>
            <a:xfrm rot="5400000">
              <a:off x="70380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4" name="x tag 2000"/>
            <p:cNvCxnSpPr/>
            <p:nvPr/>
          </p:nvCxnSpPr>
          <p:spPr>
            <a:xfrm rot="5400000">
              <a:off x="44568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5" name="x tag 200"/>
            <p:cNvCxnSpPr/>
            <p:nvPr/>
          </p:nvCxnSpPr>
          <p:spPr>
            <a:xfrm rot="5400000">
              <a:off x="18792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116" name="X axel text"/>
          <p:cNvSpPr txBox="1"/>
          <p:nvPr/>
        </p:nvSpPr>
        <p:spPr>
          <a:xfrm>
            <a:off x="1804887" y="6165850"/>
            <a:ext cx="7339113" cy="646331"/>
          </a:xfrm>
          <a:prstGeom prst="rect">
            <a:avLst/>
          </a:prstGeom>
          <a:noFill/>
        </p:spPr>
        <p:txBody>
          <a:bodyPr wrap="square" rtlCol="0">
            <a:spAutoFit/>
          </a:bodyPr>
          <a:lstStyle/>
          <a:p>
            <a:r>
              <a:rPr lang="sv-SE" sz="3600" b="1" err="1"/>
              <a:t>Income</a:t>
            </a:r>
            <a:r>
              <a:rPr lang="sv-SE" sz="3600" b="1"/>
              <a:t> per person </a:t>
            </a:r>
            <a:r>
              <a:rPr lang="sv-SE" sz="2200"/>
              <a:t>(</a:t>
            </a:r>
            <a:r>
              <a:rPr lang="sv-SE" sz="2200" err="1"/>
              <a:t>comparable</a:t>
            </a:r>
            <a:r>
              <a:rPr lang="sv-SE" sz="2200"/>
              <a:t> dollars per </a:t>
            </a:r>
            <a:r>
              <a:rPr lang="sv-SE" sz="2200" err="1"/>
              <a:t>year</a:t>
            </a:r>
            <a:r>
              <a:rPr lang="sv-SE" sz="2200"/>
              <a:t>)</a:t>
            </a:r>
            <a:endParaRPr lang="en-GB"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1000"/>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1000"/>
                                        <p:tgtEl>
                                          <p:spTgt spid="108"/>
                                        </p:tgtEl>
                                      </p:cBhvr>
                                    </p:animEffect>
                                  </p:childTnLst>
                                </p:cTn>
                              </p:par>
                              <p:par>
                                <p:cTn id="14" presetID="10" presetClass="entr" presetSubtype="0" fill="hold"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fade">
                                      <p:cBhvr>
                                        <p:cTn id="16" dur="1000"/>
                                        <p:tgtEl>
                                          <p:spTgt spid="1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animEffect transition="in" filter="fade">
                                      <p:cBhvr>
                                        <p:cTn id="19" dur="1000"/>
                                        <p:tgtEl>
                                          <p:spTgt spid="116"/>
                                        </p:tgtEl>
                                      </p:cBhvr>
                                    </p:animEffect>
                                  </p:childTnLst>
                                </p:cTn>
                              </p:par>
                              <p:par>
                                <p:cTn id="20" presetID="10" presetClass="entr" presetSubtype="0" fill="hold"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10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fade">
                                      <p:cBhvr>
                                        <p:cTn id="28" dur="1000"/>
                                        <p:tgtEl>
                                          <p:spTgt spid="8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6"/>
                                        </p:tgtEl>
                                        <p:attrNameLst>
                                          <p:attrName>style.visibility</p:attrName>
                                        </p:attrNameLst>
                                      </p:cBhvr>
                                      <p:to>
                                        <p:strVal val="visible"/>
                                      </p:to>
                                    </p:set>
                                    <p:animEffect transition="in" filter="fade">
                                      <p:cBhvr>
                                        <p:cTn id="31" dur="1000"/>
                                        <p:tgtEl>
                                          <p:spTgt spid="10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7"/>
                                        </p:tgtEl>
                                        <p:attrNameLst>
                                          <p:attrName>style.visibility</p:attrName>
                                        </p:attrNameLst>
                                      </p:cBhvr>
                                      <p:to>
                                        <p:strVal val="visible"/>
                                      </p:to>
                                    </p:set>
                                    <p:animEffect transition="in" filter="fade">
                                      <p:cBhvr>
                                        <p:cTn id="34"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101" grpId="0"/>
      <p:bldP spid="106" grpId="0" animBg="1"/>
      <p:bldP spid="107" grpId="0" animBg="1"/>
      <p:bldP spid="1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ktangel 2"/>
          <p:cNvSpPr/>
          <p:nvPr/>
        </p:nvSpPr>
        <p:spPr>
          <a:xfrm>
            <a:off x="1556657" y="0"/>
            <a:ext cx="6705600" cy="1815882"/>
          </a:xfrm>
          <a:prstGeom prst="rect">
            <a:avLst/>
          </a:prstGeom>
        </p:spPr>
        <p:txBody>
          <a:bodyPr wrap="square">
            <a:spAutoFit/>
          </a:bodyPr>
          <a:lstStyle/>
          <a:p>
            <a:pPr marL="1143000" indent="-1143000" algn="ctr"/>
            <a:r>
              <a:rPr lang="sv-SE" sz="8000"/>
              <a:t>Let’s compare</a:t>
            </a:r>
          </a:p>
          <a:p>
            <a:pPr marL="1143000" indent="-1143000"/>
            <a:endParaRPr lang="sv-SE" sz="3200"/>
          </a:p>
        </p:txBody>
      </p:sp>
      <p:grpSp>
        <p:nvGrpSpPr>
          <p:cNvPr id="8" name="Grupp 7"/>
          <p:cNvGrpSpPr/>
          <p:nvPr/>
        </p:nvGrpSpPr>
        <p:grpSpPr>
          <a:xfrm>
            <a:off x="325939" y="1413700"/>
            <a:ext cx="5552348" cy="3691701"/>
            <a:chOff x="315052" y="1174214"/>
            <a:chExt cx="5552348" cy="3691701"/>
          </a:xfrm>
        </p:grpSpPr>
        <p:pic>
          <p:nvPicPr>
            <p:cNvPr id="10" name="Picture 2" descr="http://farm3.static.flickr.com/2632/4166472113_38dff6edfb_b.jpg"/>
            <p:cNvPicPr>
              <a:picLocks noChangeAspect="1" noChangeArrowheads="1"/>
            </p:cNvPicPr>
            <p:nvPr/>
          </p:nvPicPr>
          <p:blipFill>
            <a:blip r:embed="rId2" cstate="print"/>
            <a:srcRect l="3530" t="5135" r="3720" b="5483"/>
            <a:stretch>
              <a:fillRect/>
            </a:stretch>
          </p:blipFill>
          <p:spPr bwMode="auto">
            <a:xfrm>
              <a:off x="315052" y="1176839"/>
              <a:ext cx="5552348" cy="3689076"/>
            </a:xfrm>
            <a:prstGeom prst="rect">
              <a:avLst/>
            </a:prstGeom>
            <a:noFill/>
            <a:ln>
              <a:solidFill>
                <a:schemeClr val="tx1"/>
              </a:solidFill>
            </a:ln>
            <a:effectLst>
              <a:outerShdw blurRad="165100" dist="38100" dir="8100000" sx="109000" sy="109000" algn="tr" rotWithShape="0">
                <a:prstClr val="black">
                  <a:alpha val="40000"/>
                </a:prstClr>
              </a:outerShdw>
            </a:effectLst>
          </p:spPr>
        </p:pic>
        <p:sp>
          <p:nvSpPr>
            <p:cNvPr id="5" name="Rektangel 4"/>
            <p:cNvSpPr/>
            <p:nvPr/>
          </p:nvSpPr>
          <p:spPr>
            <a:xfrm>
              <a:off x="740230" y="1174214"/>
              <a:ext cx="4408714" cy="1323439"/>
            </a:xfrm>
            <a:prstGeom prst="rect">
              <a:avLst/>
            </a:prstGeom>
            <a:noFill/>
          </p:spPr>
          <p:txBody>
            <a:bodyPr wrap="square" lIns="91440" tIns="45720" rIns="91440" bIns="45720">
              <a:spAutoFit/>
            </a:bodyPr>
            <a:lstStyle/>
            <a:p>
              <a:pPr algn="ctr"/>
              <a:r>
                <a:rPr lang="sv-SE" sz="8000">
                  <a:ln w="18415" cmpd="sng">
                    <a:solidFill>
                      <a:srgbClr val="745800"/>
                    </a:solidFill>
                    <a:prstDash val="solid"/>
                  </a:ln>
                  <a:solidFill>
                    <a:srgbClr val="FFE79B">
                      <a:alpha val="94000"/>
                    </a:srgbClr>
                  </a:solidFill>
                  <a:effectLst>
                    <a:outerShdw blurRad="63500" dir="3600000" algn="tl" rotWithShape="0">
                      <a:srgbClr val="000000">
                        <a:alpha val="70000"/>
                      </a:srgbClr>
                    </a:outerShdw>
                  </a:effectLst>
                </a:rPr>
                <a:t>Sweden</a:t>
              </a:r>
              <a:endParaRPr lang="en-GB" sz="8000">
                <a:ln w="18415" cmpd="sng">
                  <a:solidFill>
                    <a:srgbClr val="745800"/>
                  </a:solidFill>
                  <a:prstDash val="solid"/>
                </a:ln>
                <a:solidFill>
                  <a:srgbClr val="FFE79B">
                    <a:alpha val="94000"/>
                  </a:srgbClr>
                </a:solidFill>
                <a:effectLst>
                  <a:outerShdw blurRad="63500" dir="3600000" algn="tl" rotWithShape="0">
                    <a:srgbClr val="000000">
                      <a:alpha val="70000"/>
                    </a:srgbClr>
                  </a:outerShdw>
                </a:effectLst>
              </a:endParaRPr>
            </a:p>
          </p:txBody>
        </p:sp>
      </p:grpSp>
      <p:grpSp>
        <p:nvGrpSpPr>
          <p:cNvPr id="9" name="Grupp 8"/>
          <p:cNvGrpSpPr/>
          <p:nvPr/>
        </p:nvGrpSpPr>
        <p:grpSpPr>
          <a:xfrm>
            <a:off x="3614057" y="2571749"/>
            <a:ext cx="5319486" cy="3989615"/>
            <a:chOff x="3614057" y="2571749"/>
            <a:chExt cx="5319486" cy="3989615"/>
          </a:xfrm>
        </p:grpSpPr>
        <p:pic>
          <p:nvPicPr>
            <p:cNvPr id="7" name="picture landscape" descr="http://farm2.static.flickr.com/1295/1023021167_c70e90aeb8_b.jpg"/>
            <p:cNvPicPr>
              <a:picLocks noChangeAspect="1" noChangeArrowheads="1"/>
            </p:cNvPicPr>
            <p:nvPr/>
          </p:nvPicPr>
          <p:blipFill>
            <a:blip r:embed="rId3" cstate="print"/>
            <a:srcRect/>
            <a:stretch>
              <a:fillRect/>
            </a:stretch>
          </p:blipFill>
          <p:spPr bwMode="auto">
            <a:xfrm>
              <a:off x="3614057" y="2571749"/>
              <a:ext cx="5319486" cy="3989615"/>
            </a:xfrm>
            <a:prstGeom prst="rect">
              <a:avLst/>
            </a:prstGeom>
            <a:noFill/>
            <a:ln>
              <a:solidFill>
                <a:schemeClr val="tx1"/>
              </a:solidFill>
            </a:ln>
            <a:effectLst>
              <a:outerShdw blurRad="190500" dist="114300" dir="8100000" sx="109000" sy="109000" algn="tr" rotWithShape="0">
                <a:prstClr val="black">
                  <a:alpha val="40000"/>
                </a:prstClr>
              </a:outerShdw>
            </a:effectLst>
          </p:spPr>
        </p:pic>
        <p:sp>
          <p:nvSpPr>
            <p:cNvPr id="6" name="Rektangel 5"/>
            <p:cNvSpPr/>
            <p:nvPr/>
          </p:nvSpPr>
          <p:spPr>
            <a:xfrm>
              <a:off x="4049487" y="2589356"/>
              <a:ext cx="4408714" cy="1323439"/>
            </a:xfrm>
            <a:prstGeom prst="rect">
              <a:avLst/>
            </a:prstGeom>
            <a:noFill/>
          </p:spPr>
          <p:txBody>
            <a:bodyPr wrap="square" lIns="91440" tIns="45720" rIns="91440" bIns="45720">
              <a:spAutoFit/>
            </a:bodyPr>
            <a:lstStyle/>
            <a:p>
              <a:pPr algn="ctr"/>
              <a:r>
                <a:rPr lang="sv-SE" sz="8000">
                  <a:ln w="18415" cmpd="sng">
                    <a:solidFill>
                      <a:srgbClr val="745800"/>
                    </a:solidFill>
                    <a:prstDash val="solid"/>
                  </a:ln>
                  <a:solidFill>
                    <a:srgbClr val="FFE79B">
                      <a:alpha val="97000"/>
                    </a:srgbClr>
                  </a:solidFill>
                  <a:effectLst>
                    <a:outerShdw blurRad="63500" dir="3600000" algn="tl" rotWithShape="0">
                      <a:srgbClr val="000000">
                        <a:alpha val="70000"/>
                      </a:srgbClr>
                    </a:outerShdw>
                  </a:effectLst>
                </a:rPr>
                <a:t>Burundi</a:t>
              </a:r>
              <a:endParaRPr lang="en-GB" sz="8000">
                <a:ln w="18415" cmpd="sng">
                  <a:solidFill>
                    <a:srgbClr val="745800"/>
                  </a:solidFill>
                  <a:prstDash val="solid"/>
                </a:ln>
                <a:solidFill>
                  <a:srgbClr val="FFE79B">
                    <a:alpha val="97000"/>
                  </a:srgbClr>
                </a:solidFill>
                <a:effectLst>
                  <a:outerShdw blurRad="63500" dir="3600000" algn="tl" rotWithShape="0">
                    <a:srgbClr val="000000">
                      <a:alpha val="70000"/>
                    </a:srgbClr>
                  </a:outerShdw>
                </a:effectLs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Gap graph"/>
          <p:cNvPicPr>
            <a:picLocks noChangeAspect="1" noChangeArrowheads="1"/>
          </p:cNvPicPr>
          <p:nvPr/>
        </p:nvPicPr>
        <p:blipFill>
          <a:blip r:embed="rId3" cstate="print"/>
          <a:srcRect l="3571" t="18856" r="63393" b="14286"/>
          <a:stretch>
            <a:fillRect/>
          </a:stretch>
        </p:blipFill>
        <p:spPr bwMode="auto">
          <a:xfrm>
            <a:off x="993726" y="185187"/>
            <a:ext cx="7880434" cy="5980663"/>
          </a:xfrm>
          <a:prstGeom prst="rect">
            <a:avLst/>
          </a:prstGeom>
          <a:noFill/>
          <a:ln w="9525">
            <a:solidFill>
              <a:schemeClr val="tx2"/>
            </a:solidFill>
            <a:miter lim="800000"/>
            <a:headEnd/>
            <a:tailEnd/>
          </a:ln>
        </p:spPr>
      </p:pic>
      <p:sp>
        <p:nvSpPr>
          <p:cNvPr id="71" name="Övre döljande ruta"/>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Höger döljande ruta"/>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Vänstra döljande ruta"/>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Nedre döljande ruta"/>
          <p:cNvSpPr/>
          <p:nvPr/>
        </p:nvSpPr>
        <p:spPr>
          <a:xfrm>
            <a:off x="1" y="5473728"/>
            <a:ext cx="9144000" cy="1384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X-axeln etiketter"/>
          <p:cNvGrpSpPr/>
          <p:nvPr/>
        </p:nvGrpSpPr>
        <p:grpSpPr>
          <a:xfrm>
            <a:off x="1541421" y="5581075"/>
            <a:ext cx="6499314" cy="584775"/>
            <a:chOff x="1541419" y="5581075"/>
            <a:chExt cx="6499314" cy="584775"/>
          </a:xfrm>
        </p:grpSpPr>
        <p:sp>
          <p:nvSpPr>
            <p:cNvPr id="45" name="x etikett 20 000"/>
            <p:cNvSpPr txBox="1"/>
            <p:nvPr/>
          </p:nvSpPr>
          <p:spPr>
            <a:xfrm>
              <a:off x="6397648" y="5581075"/>
              <a:ext cx="1643085" cy="584775"/>
            </a:xfrm>
            <a:prstGeom prst="rect">
              <a:avLst/>
            </a:prstGeom>
            <a:noFill/>
          </p:spPr>
          <p:txBody>
            <a:bodyPr wrap="square" rtlCol="0">
              <a:spAutoFit/>
            </a:bodyPr>
            <a:lstStyle/>
            <a:p>
              <a:r>
                <a:rPr lang="sv-SE" sz="3200"/>
                <a:t>20 000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44" name="x etikett 2000"/>
            <p:cNvSpPr txBox="1"/>
            <p:nvPr/>
          </p:nvSpPr>
          <p:spPr>
            <a:xfrm>
              <a:off x="4024303" y="5581075"/>
              <a:ext cx="1460521" cy="584775"/>
            </a:xfrm>
            <a:prstGeom prst="rect">
              <a:avLst/>
            </a:prstGeom>
            <a:noFill/>
          </p:spPr>
          <p:txBody>
            <a:bodyPr wrap="square" rtlCol="0">
              <a:spAutoFit/>
            </a:bodyPr>
            <a:lstStyle/>
            <a:p>
              <a:r>
                <a:rPr lang="sv-SE" sz="3200"/>
                <a:t>2000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43" name="x etikett 200"/>
            <p:cNvSpPr txBox="1"/>
            <p:nvPr/>
          </p:nvSpPr>
          <p:spPr>
            <a:xfrm>
              <a:off x="1541419" y="5581075"/>
              <a:ext cx="1131903" cy="584775"/>
            </a:xfrm>
            <a:prstGeom prst="rect">
              <a:avLst/>
            </a:prstGeom>
            <a:noFill/>
          </p:spPr>
          <p:txBody>
            <a:bodyPr wrap="square" rtlCol="0">
              <a:spAutoFit/>
            </a:bodyPr>
            <a:lstStyle/>
            <a:p>
              <a:r>
                <a:rPr lang="sv-SE" sz="3200"/>
                <a:t>200 </a:t>
              </a:r>
              <a:r>
                <a:rPr lang="sv-SE" sz="2400">
                  <a:latin typeface="Arial" pitchFamily="34" charset="0"/>
                  <a:cs typeface="Arial" pitchFamily="34" charset="0"/>
                </a:rPr>
                <a:t>$</a:t>
              </a:r>
              <a:endParaRPr lang="en-GB" sz="2400">
                <a:latin typeface="Arial" pitchFamily="34" charset="0"/>
                <a:cs typeface="Arial" pitchFamily="34" charset="0"/>
              </a:endParaRPr>
            </a:p>
          </p:txBody>
        </p:sp>
      </p:grpSp>
      <p:grpSp>
        <p:nvGrpSpPr>
          <p:cNvPr id="3" name="x taggar"/>
          <p:cNvGrpSpPr/>
          <p:nvPr/>
        </p:nvGrpSpPr>
        <p:grpSpPr>
          <a:xfrm>
            <a:off x="1952227" y="5473728"/>
            <a:ext cx="5158800" cy="146054"/>
            <a:chOff x="1952227" y="5473728"/>
            <a:chExt cx="5158800" cy="146054"/>
          </a:xfrm>
        </p:grpSpPr>
        <p:cxnSp>
          <p:nvCxnSpPr>
            <p:cNvPr id="75" name="x tag 20 000"/>
            <p:cNvCxnSpPr/>
            <p:nvPr/>
          </p:nvCxnSpPr>
          <p:spPr>
            <a:xfrm rot="5400000">
              <a:off x="70380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4" name="x tag 2000"/>
            <p:cNvCxnSpPr/>
            <p:nvPr/>
          </p:nvCxnSpPr>
          <p:spPr>
            <a:xfrm rot="5400000">
              <a:off x="44568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x tag 200"/>
            <p:cNvCxnSpPr/>
            <p:nvPr/>
          </p:nvCxnSpPr>
          <p:spPr>
            <a:xfrm rot="5400000">
              <a:off x="18792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8" name="X axel text"/>
          <p:cNvSpPr txBox="1"/>
          <p:nvPr/>
        </p:nvSpPr>
        <p:spPr>
          <a:xfrm>
            <a:off x="1804887" y="6165850"/>
            <a:ext cx="7339113" cy="646331"/>
          </a:xfrm>
          <a:prstGeom prst="rect">
            <a:avLst/>
          </a:prstGeom>
          <a:noFill/>
        </p:spPr>
        <p:txBody>
          <a:bodyPr wrap="square" rtlCol="0">
            <a:spAutoFit/>
          </a:bodyPr>
          <a:lstStyle/>
          <a:p>
            <a:r>
              <a:rPr lang="sv-SE" sz="3600" b="1" err="1"/>
              <a:t>Income</a:t>
            </a:r>
            <a:r>
              <a:rPr lang="sv-SE" sz="3600" b="1"/>
              <a:t> per person </a:t>
            </a:r>
            <a:r>
              <a:rPr lang="sv-SE" sz="2200"/>
              <a:t>(</a:t>
            </a:r>
            <a:r>
              <a:rPr lang="sv-SE" sz="2200" err="1"/>
              <a:t>comparable</a:t>
            </a:r>
            <a:r>
              <a:rPr lang="sv-SE" sz="2200"/>
              <a:t> dollars per </a:t>
            </a:r>
            <a:r>
              <a:rPr lang="sv-SE" sz="2200" err="1"/>
              <a:t>year</a:t>
            </a:r>
            <a:r>
              <a:rPr lang="sv-SE" sz="2200"/>
              <a:t>)</a:t>
            </a:r>
            <a:endParaRPr lang="en-GB" sz="2200"/>
          </a:p>
        </p:txBody>
      </p:sp>
      <p:grpSp>
        <p:nvGrpSpPr>
          <p:cNvPr id="4"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5"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50" name="Y axel text"/>
          <p:cNvSpPr txBox="1"/>
          <p:nvPr/>
        </p:nvSpPr>
        <p:spPr>
          <a:xfrm>
            <a:off x="107950" y="836577"/>
            <a:ext cx="738664" cy="3906890"/>
          </a:xfrm>
          <a:prstGeom prst="rect">
            <a:avLst/>
          </a:prstGeom>
          <a:noFill/>
        </p:spPr>
        <p:txBody>
          <a:bodyPr vert="vert270" wrap="square" rtlCol="0">
            <a:spAutoFit/>
          </a:bodyPr>
          <a:lstStyle/>
          <a:p>
            <a:r>
              <a:rPr lang="sv-SE" sz="3600" b="1"/>
              <a:t>Life </a:t>
            </a:r>
            <a:r>
              <a:rPr lang="sv-SE" sz="3600" b="1" err="1"/>
              <a:t>expectancy</a:t>
            </a:r>
            <a:r>
              <a:rPr lang="sv-SE" sz="3600" b="1"/>
              <a:t> </a:t>
            </a:r>
            <a:r>
              <a:rPr lang="sv-SE" sz="2200"/>
              <a:t>(</a:t>
            </a:r>
            <a:r>
              <a:rPr lang="sv-SE" sz="2200" err="1"/>
              <a:t>years</a:t>
            </a:r>
            <a:r>
              <a:rPr lang="sv-SE" sz="2200"/>
              <a:t>)</a:t>
            </a:r>
            <a:endParaRPr lang="en-GB" sz="2200"/>
          </a:p>
        </p:txBody>
      </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6" name="legend population"/>
          <p:cNvGrpSpPr/>
          <p:nvPr/>
        </p:nvGrpSpPr>
        <p:grpSpPr>
          <a:xfrm>
            <a:off x="4352922" y="3940182"/>
            <a:ext cx="2304423" cy="1399878"/>
            <a:chOff x="4671073" y="3497166"/>
            <a:chExt cx="2091707" cy="1212424"/>
          </a:xfrm>
          <a:effectLst>
            <a:outerShdw blurRad="165100" dist="38100" dir="8100000" sx="101000" sy="101000" algn="tr" rotWithShape="0">
              <a:schemeClr val="tx2">
                <a:lumMod val="50000"/>
                <a:alpha val="40000"/>
              </a:schemeClr>
            </a:outerShdw>
          </a:effectLst>
        </p:grpSpPr>
        <p:sp>
          <p:nvSpPr>
            <p:cNvPr id="62" name="box population"/>
            <p:cNvSpPr/>
            <p:nvPr/>
          </p:nvSpPr>
          <p:spPr>
            <a:xfrm>
              <a:off x="4671073" y="3528790"/>
              <a:ext cx="2091707" cy="1180800"/>
            </a:xfrm>
            <a:prstGeom prst="rect">
              <a:avLst/>
            </a:prstGeom>
            <a:solidFill>
              <a:schemeClr val="accent1">
                <a:lumMod val="20000"/>
                <a:lumOff val="80000"/>
              </a:schemeClr>
            </a:solidFill>
            <a:ln w="9525">
              <a:solidFill>
                <a:schemeClr val="tx2">
                  <a:lumMod val="75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content population"/>
            <p:cNvGrpSpPr/>
            <p:nvPr/>
          </p:nvGrpSpPr>
          <p:grpSpPr>
            <a:xfrm>
              <a:off x="4671073" y="3497166"/>
              <a:ext cx="1865253" cy="1125762"/>
              <a:chOff x="4671073" y="3497166"/>
              <a:chExt cx="1865253" cy="1125762"/>
            </a:xfrm>
          </p:grpSpPr>
          <p:sp>
            <p:nvSpPr>
              <p:cNvPr id="69" name="Ellips 100"/>
              <p:cNvSpPr>
                <a:spLocks noChangeAspect="1"/>
              </p:cNvSpPr>
              <p:nvPr/>
            </p:nvSpPr>
            <p:spPr>
              <a:xfrm>
                <a:off x="6328202" y="3781779"/>
                <a:ext cx="208124" cy="208124"/>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Ellips 1"/>
              <p:cNvSpPr>
                <a:spLocks noChangeAspect="1"/>
              </p:cNvSpPr>
              <p:nvPr/>
            </p:nvSpPr>
            <p:spPr>
              <a:xfrm>
                <a:off x="6398212" y="3592038"/>
                <a:ext cx="58760" cy="58760"/>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pop 1000"/>
              <p:cNvSpPr txBox="1"/>
              <p:nvPr/>
            </p:nvSpPr>
            <p:spPr>
              <a:xfrm>
                <a:off x="5333925" y="4161263"/>
                <a:ext cx="949338" cy="461665"/>
              </a:xfrm>
              <a:prstGeom prst="rect">
                <a:avLst/>
              </a:prstGeom>
              <a:noFill/>
            </p:spPr>
            <p:txBody>
              <a:bodyPr wrap="square" rtlCol="0">
                <a:spAutoFit/>
              </a:bodyPr>
              <a:lstStyle/>
              <a:p>
                <a:r>
                  <a:rPr lang="sv-SE" sz="2800">
                    <a:solidFill>
                      <a:schemeClr val="tx2">
                        <a:lumMod val="50000"/>
                      </a:schemeClr>
                    </a:solidFill>
                  </a:rPr>
                  <a:t>1000</a:t>
                </a:r>
                <a:endParaRPr lang="en-GB" sz="2800">
                  <a:solidFill>
                    <a:schemeClr val="tx2">
                      <a:lumMod val="50000"/>
                    </a:schemeClr>
                  </a:solidFill>
                </a:endParaRPr>
              </a:p>
            </p:txBody>
          </p:sp>
          <p:sp>
            <p:nvSpPr>
              <p:cNvPr id="77" name="pop 100"/>
              <p:cNvSpPr txBox="1"/>
              <p:nvPr/>
            </p:nvSpPr>
            <p:spPr>
              <a:xfrm>
                <a:off x="5864205" y="3750155"/>
                <a:ext cx="620720" cy="369332"/>
              </a:xfrm>
              <a:prstGeom prst="rect">
                <a:avLst/>
              </a:prstGeom>
              <a:noFill/>
            </p:spPr>
            <p:txBody>
              <a:bodyPr wrap="square" rtlCol="0">
                <a:spAutoFit/>
              </a:bodyPr>
              <a:lstStyle/>
              <a:p>
                <a:r>
                  <a:rPr lang="sv-SE">
                    <a:solidFill>
                      <a:schemeClr val="tx2">
                        <a:lumMod val="50000"/>
                      </a:schemeClr>
                    </a:solidFill>
                  </a:rPr>
                  <a:t>100</a:t>
                </a:r>
                <a:endParaRPr lang="en-GB">
                  <a:solidFill>
                    <a:schemeClr val="tx2">
                      <a:lumMod val="50000"/>
                    </a:schemeClr>
                  </a:solidFill>
                </a:endParaRPr>
              </a:p>
            </p:txBody>
          </p:sp>
          <p:sp>
            <p:nvSpPr>
              <p:cNvPr id="80" name="pop 1"/>
              <p:cNvSpPr txBox="1"/>
              <p:nvPr/>
            </p:nvSpPr>
            <p:spPr>
              <a:xfrm>
                <a:off x="6199356" y="3497167"/>
                <a:ext cx="255591" cy="276999"/>
              </a:xfrm>
              <a:prstGeom prst="rect">
                <a:avLst/>
              </a:prstGeom>
              <a:noFill/>
            </p:spPr>
            <p:txBody>
              <a:bodyPr wrap="square" rtlCol="0">
                <a:spAutoFit/>
              </a:bodyPr>
              <a:lstStyle/>
              <a:p>
                <a:r>
                  <a:rPr lang="sv-SE" sz="1200">
                    <a:solidFill>
                      <a:schemeClr val="tx2">
                        <a:lumMod val="50000"/>
                      </a:schemeClr>
                    </a:solidFill>
                  </a:rPr>
                  <a:t>1</a:t>
                </a:r>
                <a:endParaRPr lang="en-GB" sz="1200">
                  <a:solidFill>
                    <a:schemeClr val="tx2">
                      <a:lumMod val="50000"/>
                    </a:schemeClr>
                  </a:solidFill>
                </a:endParaRPr>
              </a:p>
            </p:txBody>
          </p:sp>
          <p:sp>
            <p:nvSpPr>
              <p:cNvPr id="85" name="title population"/>
              <p:cNvSpPr txBox="1"/>
              <p:nvPr/>
            </p:nvSpPr>
            <p:spPr>
              <a:xfrm>
                <a:off x="4671073" y="3497166"/>
                <a:ext cx="1387494" cy="613095"/>
              </a:xfrm>
              <a:prstGeom prst="rect">
                <a:avLst/>
              </a:prstGeom>
              <a:noFill/>
            </p:spPr>
            <p:txBody>
              <a:bodyPr wrap="square" rtlCol="0">
                <a:spAutoFit/>
              </a:bodyPr>
              <a:lstStyle/>
              <a:p>
                <a:r>
                  <a:rPr lang="sv-SE" sz="2000" b="1">
                    <a:solidFill>
                      <a:schemeClr val="tx2">
                        <a:lumMod val="50000"/>
                      </a:schemeClr>
                    </a:solidFill>
                  </a:rPr>
                  <a:t>Population</a:t>
                </a:r>
              </a:p>
              <a:p>
                <a:r>
                  <a:rPr lang="sv-SE" sz="2000">
                    <a:solidFill>
                      <a:schemeClr val="tx2">
                        <a:lumMod val="50000"/>
                      </a:schemeClr>
                    </a:solidFill>
                  </a:rPr>
                  <a:t>(millions)</a:t>
                </a:r>
                <a:endParaRPr lang="en-GB" sz="2000">
                  <a:solidFill>
                    <a:schemeClr val="tx2">
                      <a:lumMod val="50000"/>
                    </a:schemeClr>
                  </a:solidFill>
                </a:endParaRPr>
              </a:p>
            </p:txBody>
          </p:sp>
        </p:grpSp>
      </p:grpSp>
      <p:pic>
        <p:nvPicPr>
          <p:cNvPr id="7" name="map"/>
          <p:cNvPicPr>
            <a:picLocks noChangeAspect="1" noChangeArrowheads="1"/>
          </p:cNvPicPr>
          <p:nvPr/>
        </p:nvPicPr>
        <p:blipFill>
          <a:blip r:embed="rId4" cstate="print"/>
          <a:srcRect l="39174" t="23001" r="54482" b="66019"/>
          <a:stretch>
            <a:fillRect/>
          </a:stretch>
        </p:blipFill>
        <p:spPr bwMode="auto">
          <a:xfrm>
            <a:off x="6732000" y="3981600"/>
            <a:ext cx="2081241" cy="1350981"/>
          </a:xfrm>
          <a:prstGeom prst="rect">
            <a:avLst/>
          </a:prstGeom>
          <a:noFill/>
          <a:ln w="9525">
            <a:solidFill>
              <a:schemeClr val="accent1">
                <a:lumMod val="75000"/>
                <a:alpha val="87000"/>
              </a:schemeClr>
            </a:solidFill>
            <a:miter lim="800000"/>
            <a:headEnd/>
            <a:tailEnd/>
          </a:ln>
          <a:effectLst>
            <a:outerShdw blurRad="165100" dist="38100" dir="8100000" sx="101000" sy="101000" algn="tr" rotWithShape="0">
              <a:schemeClr val="tx2">
                <a:lumMod val="50000"/>
                <a:alpha val="40000"/>
              </a:schemeClr>
            </a:outerShdw>
          </a:effectLst>
        </p:spPr>
      </p:pic>
      <p:sp>
        <p:nvSpPr>
          <p:cNvPr id="51" name="Ellips 1000"/>
          <p:cNvSpPr>
            <a:spLocks noChangeAspect="1"/>
          </p:cNvSpPr>
          <p:nvPr/>
        </p:nvSpPr>
        <p:spPr>
          <a:xfrm>
            <a:off x="5922981" y="4597416"/>
            <a:ext cx="638247" cy="638247"/>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Ellips 52"/>
          <p:cNvSpPr>
            <a:spLocks noChangeAspect="1"/>
          </p:cNvSpPr>
          <p:nvPr/>
        </p:nvSpPr>
        <p:spPr>
          <a:xfrm>
            <a:off x="7649982" y="1172194"/>
            <a:ext cx="86699" cy="86699"/>
          </a:xfrm>
          <a:prstGeom prst="ellipse">
            <a:avLst/>
          </a:prstGeom>
          <a:solidFill>
            <a:schemeClr val="accent6">
              <a:lumMod val="75000"/>
              <a:alpha val="26000"/>
            </a:schemeClr>
          </a:solidFill>
          <a:ln w="6350">
            <a:solidFill>
              <a:schemeClr val="tx1">
                <a:alpha val="52000"/>
              </a:schemeClr>
            </a:solidFill>
          </a:ln>
          <a:effectLst>
            <a:outerShdw blurRad="38100" sx="200000" sy="200000" algn="ctr" rotWithShape="0">
              <a:schemeClr val="accent6">
                <a:lumMod val="50000"/>
                <a:alpha val="5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Rak 56"/>
          <p:cNvCxnSpPr>
            <a:endCxn id="53" idx="2"/>
          </p:cNvCxnSpPr>
          <p:nvPr/>
        </p:nvCxnSpPr>
        <p:spPr>
          <a:xfrm>
            <a:off x="1838287" y="1208925"/>
            <a:ext cx="5811695" cy="6619"/>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9" name="textruta 58"/>
          <p:cNvSpPr txBox="1"/>
          <p:nvPr/>
        </p:nvSpPr>
        <p:spPr>
          <a:xfrm>
            <a:off x="446031" y="961990"/>
            <a:ext cx="1424007" cy="523220"/>
          </a:xfrm>
          <a:prstGeom prst="rect">
            <a:avLst/>
          </a:prstGeom>
          <a:solidFill>
            <a:schemeClr val="bg1"/>
          </a:solidFill>
          <a:ln>
            <a:solidFill>
              <a:schemeClr val="tx2">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t>81 </a:t>
            </a:r>
            <a:r>
              <a:rPr lang="sv-SE" sz="2800" err="1"/>
              <a:t>years</a:t>
            </a:r>
            <a:endParaRPr lang="en-GB" sz="2800"/>
          </a:p>
        </p:txBody>
      </p:sp>
      <p:sp>
        <p:nvSpPr>
          <p:cNvPr id="63" name="textruta 62"/>
          <p:cNvSpPr txBox="1"/>
          <p:nvPr/>
        </p:nvSpPr>
        <p:spPr>
          <a:xfrm>
            <a:off x="6781830" y="534153"/>
            <a:ext cx="1488251" cy="438156"/>
          </a:xfrm>
          <a:prstGeom prst="rect">
            <a:avLst/>
          </a:prstGeom>
          <a:solidFill>
            <a:schemeClr val="bg1"/>
          </a:solidFill>
          <a:ln>
            <a:solidFill>
              <a:schemeClr val="accent6">
                <a:lumMod val="75000"/>
              </a:schemeClr>
            </a:solidFill>
          </a:ln>
          <a:effectLst>
            <a:outerShdw blurRad="381000" sx="102000" sy="102000" algn="ctr" rotWithShape="0">
              <a:srgbClr val="FF0000">
                <a:alpha val="6000"/>
              </a:srgbClr>
            </a:outerShdw>
          </a:effectLst>
        </p:spPr>
        <p:txBody>
          <a:bodyPr wrap="square" tIns="0" bIns="0" rtlCol="0" anchor="ctr" anchorCtr="0">
            <a:noAutofit/>
          </a:bodyPr>
          <a:lstStyle/>
          <a:p>
            <a:pPr>
              <a:lnSpc>
                <a:spcPts val="2880"/>
              </a:lnSpc>
            </a:pPr>
            <a:r>
              <a:rPr lang="sv-SE" sz="3200"/>
              <a:t>Sweden</a:t>
            </a:r>
            <a:endParaRPr lang="en-GB" sz="3200"/>
          </a:p>
        </p:txBody>
      </p:sp>
      <p:sp>
        <p:nvSpPr>
          <p:cNvPr id="56" name="Ellips 55"/>
          <p:cNvSpPr>
            <a:spLocks noChangeAspect="1"/>
          </p:cNvSpPr>
          <p:nvPr/>
        </p:nvSpPr>
        <p:spPr>
          <a:xfrm>
            <a:off x="2761200" y="2829600"/>
            <a:ext cx="86901" cy="86901"/>
          </a:xfrm>
          <a:prstGeom prst="ellipse">
            <a:avLst/>
          </a:prstGeom>
          <a:ln w="9525">
            <a:solidFill>
              <a:schemeClr val="tx2">
                <a:lumMod val="50000"/>
                <a:alpha val="72000"/>
              </a:schemeClr>
            </a:solidFill>
          </a:ln>
          <a:effectLst>
            <a:outerShdw blurRad="88900" sx="200000" sy="200000" algn="ctr" rotWithShape="0">
              <a:schemeClr val="tx2">
                <a:lumMod val="60000"/>
                <a:lumOff val="40000"/>
                <a:alpha val="8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Rak 57"/>
          <p:cNvCxnSpPr/>
          <p:nvPr/>
        </p:nvCxnSpPr>
        <p:spPr>
          <a:xfrm>
            <a:off x="1760499" y="2872800"/>
            <a:ext cx="985851" cy="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0" name="textruta 59"/>
          <p:cNvSpPr txBox="1"/>
          <p:nvPr/>
        </p:nvSpPr>
        <p:spPr>
          <a:xfrm>
            <a:off x="446031" y="2589201"/>
            <a:ext cx="1424007" cy="523220"/>
          </a:xfrm>
          <a:prstGeom prst="rect">
            <a:avLst/>
          </a:prstGeom>
          <a:solidFill>
            <a:schemeClr val="bg1"/>
          </a:solidFill>
          <a:ln>
            <a:solidFill>
              <a:schemeClr val="tx2">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t>50 </a:t>
            </a:r>
            <a:r>
              <a:rPr lang="sv-SE" sz="2800" err="1"/>
              <a:t>years</a:t>
            </a:r>
            <a:endParaRPr lang="en-GB" sz="2800"/>
          </a:p>
        </p:txBody>
      </p:sp>
      <p:sp>
        <p:nvSpPr>
          <p:cNvPr id="61" name="textruta 60"/>
          <p:cNvSpPr txBox="1"/>
          <p:nvPr/>
        </p:nvSpPr>
        <p:spPr>
          <a:xfrm>
            <a:off x="2016090" y="2443149"/>
            <a:ext cx="1460520" cy="328617"/>
          </a:xfrm>
          <a:prstGeom prst="rect">
            <a:avLst/>
          </a:prstGeom>
          <a:solidFill>
            <a:schemeClr val="bg1"/>
          </a:solidFill>
          <a:ln>
            <a:solidFill>
              <a:schemeClr val="tx2">
                <a:lumMod val="75000"/>
              </a:schemeClr>
            </a:solidFill>
          </a:ln>
          <a:effectLst>
            <a:outerShdw blurRad="241300" sx="111000" sy="111000" algn="ctr" rotWithShape="0">
              <a:schemeClr val="tx2">
                <a:lumMod val="60000"/>
                <a:lumOff val="40000"/>
                <a:alpha val="23000"/>
              </a:schemeClr>
            </a:outerShdw>
          </a:effectLst>
        </p:spPr>
        <p:txBody>
          <a:bodyPr wrap="none" tIns="18000" bIns="0" rtlCol="0" anchor="t" anchorCtr="0">
            <a:noAutofit/>
          </a:bodyPr>
          <a:lstStyle/>
          <a:p>
            <a:pPr>
              <a:lnSpc>
                <a:spcPts val="2880"/>
              </a:lnSpc>
            </a:pPr>
            <a:r>
              <a:rPr lang="sv-SE" sz="3200"/>
              <a:t>Burundi</a:t>
            </a:r>
            <a:endParaRPr lang="en-GB"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Bildobjekt 6" descr="4401running_hourglass.jpg picture by jameskkc"/>
          <p:cNvPicPr>
            <a:picLocks noChangeAspect="1"/>
          </p:cNvPicPr>
          <p:nvPr/>
        </p:nvPicPr>
        <p:blipFill>
          <a:blip r:embed="rId2" cstate="print"/>
          <a:srcRect t="496" r="159"/>
          <a:stretch>
            <a:fillRect/>
          </a:stretch>
        </p:blipFill>
        <p:spPr bwMode="auto">
          <a:xfrm>
            <a:off x="107950" y="0"/>
            <a:ext cx="4610375" cy="6858000"/>
          </a:xfrm>
          <a:prstGeom prst="rect">
            <a:avLst/>
          </a:prstGeom>
          <a:noFill/>
          <a:ln w="9525">
            <a:noFill/>
            <a:miter lim="800000"/>
            <a:headEnd/>
            <a:tailEnd/>
          </a:ln>
        </p:spPr>
      </p:pic>
      <p:sp>
        <p:nvSpPr>
          <p:cNvPr id="8" name="text - heading"/>
          <p:cNvSpPr/>
          <p:nvPr/>
        </p:nvSpPr>
        <p:spPr>
          <a:xfrm>
            <a:off x="3223511" y="133972"/>
            <a:ext cx="6105546" cy="2185663"/>
          </a:xfrm>
          <a:prstGeom prst="rect">
            <a:avLst/>
          </a:prstGeom>
          <a:noFill/>
        </p:spPr>
        <p:txBody>
          <a:bodyPr wrap="square" lIns="91440" tIns="45720" rIns="91440" bIns="45720">
            <a:spAutoFit/>
          </a:bodyPr>
          <a:lstStyle/>
          <a:p>
            <a:pPr algn="ctr">
              <a:lnSpc>
                <a:spcPts val="8000"/>
              </a:lnSpc>
            </a:pPr>
            <a:r>
              <a:rPr lang="sv-SE" sz="8800">
                <a:ln w="18415" cmpd="sng">
                  <a:solidFill>
                    <a:srgbClr val="FFFFFF"/>
                  </a:solidFill>
                  <a:prstDash val="solid"/>
                </a:ln>
                <a:solidFill>
                  <a:srgbClr val="FFFFFF"/>
                </a:solidFill>
                <a:effectLst>
                  <a:outerShdw blurRad="63500" dir="3600000" algn="tl" rotWithShape="0">
                    <a:srgbClr val="000000">
                      <a:alpha val="70000"/>
                    </a:srgbClr>
                  </a:outerShdw>
                </a:effectLst>
              </a:rPr>
              <a:t>Life </a:t>
            </a:r>
            <a:r>
              <a:rPr lang="sv-SE" sz="8800" err="1">
                <a:ln w="18415" cmpd="sng">
                  <a:solidFill>
                    <a:srgbClr val="FFFFFF"/>
                  </a:solidFill>
                  <a:prstDash val="solid"/>
                </a:ln>
                <a:solidFill>
                  <a:srgbClr val="FFFFFF"/>
                </a:solidFill>
                <a:effectLst>
                  <a:outerShdw blurRad="63500" dir="3600000" algn="tl" rotWithShape="0">
                    <a:srgbClr val="000000">
                      <a:alpha val="70000"/>
                    </a:srgbClr>
                  </a:outerShdw>
                </a:effectLst>
              </a:rPr>
              <a:t>expectancy</a:t>
            </a:r>
            <a:endParaRPr lang="en-GB" sz="88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1st bullet - clear"/>
          <p:cNvSpPr/>
          <p:nvPr/>
        </p:nvSpPr>
        <p:spPr>
          <a:xfrm>
            <a:off x="4260237" y="2742871"/>
            <a:ext cx="4457700" cy="1692771"/>
          </a:xfrm>
          <a:prstGeom prst="rect">
            <a:avLst/>
          </a:prstGeom>
          <a:noFill/>
        </p:spPr>
        <p:txBody>
          <a:bodyPr wrap="square">
            <a:spAutoFit/>
          </a:bodyPr>
          <a:lstStyle/>
          <a:p>
            <a:pPr marL="1143000" indent="-1143000" algn="ctr"/>
            <a:r>
              <a:rPr lang="sv-SE" sz="2800">
                <a:solidFill>
                  <a:schemeClr val="bg1"/>
                </a:solidFill>
              </a:rPr>
              <a:t>… is the </a:t>
            </a:r>
            <a:r>
              <a:rPr lang="sv-SE" sz="4800">
                <a:solidFill>
                  <a:prstClr val="white"/>
                </a:solidFill>
              </a:rPr>
              <a:t>average</a:t>
            </a:r>
            <a:r>
              <a:rPr lang="sv-SE" sz="2400">
                <a:solidFill>
                  <a:schemeClr val="bg1"/>
                </a:solidFill>
              </a:rPr>
              <a:t> </a:t>
            </a:r>
          </a:p>
          <a:p>
            <a:pPr marL="1143000" indent="-1143000" algn="ctr"/>
            <a:r>
              <a:rPr lang="sv-SE" sz="2800">
                <a:solidFill>
                  <a:schemeClr val="bg1"/>
                </a:solidFill>
              </a:rPr>
              <a:t>lifespan</a:t>
            </a:r>
            <a:r>
              <a:rPr lang="sv-SE" sz="2800">
                <a:solidFill>
                  <a:prstClr val="white"/>
                </a:solidFill>
              </a:rPr>
              <a:t> a </a:t>
            </a:r>
            <a:r>
              <a:rPr lang="sv-SE" sz="2800">
                <a:solidFill>
                  <a:schemeClr val="bg1"/>
                </a:solidFill>
              </a:rPr>
              <a:t>newborn </a:t>
            </a:r>
          </a:p>
          <a:p>
            <a:pPr marL="1143000" indent="-1143000" algn="ctr"/>
            <a:r>
              <a:rPr lang="sv-SE" sz="2800">
                <a:solidFill>
                  <a:schemeClr val="bg1"/>
                </a:solidFill>
              </a:rPr>
              <a:t>can expect</a:t>
            </a:r>
          </a:p>
        </p:txBody>
      </p:sp>
      <p:sp>
        <p:nvSpPr>
          <p:cNvPr id="9" name="2nd bullet text"/>
          <p:cNvSpPr/>
          <p:nvPr/>
        </p:nvSpPr>
        <p:spPr>
          <a:xfrm>
            <a:off x="4834890" y="4801930"/>
            <a:ext cx="3623310" cy="1692771"/>
          </a:xfrm>
          <a:prstGeom prst="rect">
            <a:avLst/>
          </a:prstGeom>
          <a:noFill/>
        </p:spPr>
        <p:txBody>
          <a:bodyPr wrap="square">
            <a:spAutoFit/>
          </a:bodyPr>
          <a:lstStyle/>
          <a:p>
            <a:pPr marL="1143000" indent="-1143000" algn="ctr"/>
            <a:r>
              <a:rPr lang="sv-SE" sz="2800">
                <a:solidFill>
                  <a:schemeClr val="bg1"/>
                </a:solidFill>
              </a:rPr>
              <a:t>… is short when </a:t>
            </a:r>
          </a:p>
          <a:p>
            <a:pPr marL="1143000" indent="-1143000" algn="ctr"/>
            <a:r>
              <a:rPr lang="sv-SE" sz="4800">
                <a:solidFill>
                  <a:schemeClr val="bg1"/>
                </a:solidFill>
              </a:rPr>
              <a:t>child deaths </a:t>
            </a:r>
          </a:p>
          <a:p>
            <a:pPr marL="1143000" indent="-1143000" algn="ctr"/>
            <a:r>
              <a:rPr lang="sv-SE" sz="2800">
                <a:solidFill>
                  <a:schemeClr val="bg1"/>
                </a:solidFill>
              </a:rPr>
              <a:t>are common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stapel diagram" hidden="1"/>
          <p:cNvPicPr>
            <a:picLocks noChangeArrowheads="1"/>
          </p:cNvPicPr>
          <p:nvPr/>
        </p:nvPicPr>
        <p:blipFill>
          <a:blip r:embed="rId3" cstate="print"/>
          <a:srcRect t="13848" b="8170"/>
          <a:stretch>
            <a:fillRect/>
          </a:stretch>
        </p:blipFill>
        <p:spPr bwMode="auto">
          <a:xfrm>
            <a:off x="1435100" y="0"/>
            <a:ext cx="7531100" cy="5600700"/>
          </a:xfrm>
          <a:prstGeom prst="rect">
            <a:avLst/>
          </a:prstGeom>
          <a:noFill/>
          <a:ln w="9525">
            <a:noFill/>
            <a:miter lim="800000"/>
            <a:headEnd/>
            <a:tailEnd/>
          </a:ln>
          <a:effectLst/>
        </p:spPr>
      </p:pic>
      <p:sp>
        <p:nvSpPr>
          <p:cNvPr id="45" name="Rektangel 62"/>
          <p:cNvSpPr/>
          <p:nvPr/>
        </p:nvSpPr>
        <p:spPr>
          <a:xfrm>
            <a:off x="1870038" y="2133600"/>
            <a:ext cx="1152000" cy="3338399"/>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ktangel 63"/>
          <p:cNvSpPr/>
          <p:nvPr/>
        </p:nvSpPr>
        <p:spPr>
          <a:xfrm>
            <a:off x="3330558" y="1438275"/>
            <a:ext cx="1152000" cy="4033724"/>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ktangel 64"/>
          <p:cNvSpPr/>
          <p:nvPr/>
        </p:nvSpPr>
        <p:spPr>
          <a:xfrm>
            <a:off x="6215085" y="819151"/>
            <a:ext cx="1152000" cy="4652850"/>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ktangel 65"/>
          <p:cNvSpPr/>
          <p:nvPr/>
        </p:nvSpPr>
        <p:spPr>
          <a:xfrm>
            <a:off x="4718052" y="1095375"/>
            <a:ext cx="1152000" cy="4376625"/>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Höger döljande ruta"/>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Övre döljande ruta"/>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Vänstra döljande ruta"/>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Nedre döljande ruta"/>
          <p:cNvSpPr/>
          <p:nvPr/>
        </p:nvSpPr>
        <p:spPr>
          <a:xfrm>
            <a:off x="1" y="5473728"/>
            <a:ext cx="9144000" cy="1384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3"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44" name="stapel sara"/>
          <p:cNvSpPr/>
          <p:nvPr/>
        </p:nvSpPr>
        <p:spPr>
          <a:xfrm>
            <a:off x="7639091" y="495300"/>
            <a:ext cx="1152000" cy="4976699"/>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Y axel text"/>
          <p:cNvSpPr txBox="1"/>
          <p:nvPr/>
        </p:nvSpPr>
        <p:spPr>
          <a:xfrm>
            <a:off x="107950" y="1836000"/>
            <a:ext cx="738664" cy="2044727"/>
          </a:xfrm>
          <a:prstGeom prst="rect">
            <a:avLst/>
          </a:prstGeom>
          <a:noFill/>
        </p:spPr>
        <p:txBody>
          <a:bodyPr vert="vert270" wrap="square" rtlCol="0">
            <a:spAutoFit/>
          </a:bodyPr>
          <a:lstStyle/>
          <a:p>
            <a:r>
              <a:rPr lang="sv-SE" sz="3600" b="1"/>
              <a:t>Age </a:t>
            </a:r>
            <a:r>
              <a:rPr lang="sv-SE" sz="2200"/>
              <a:t>(</a:t>
            </a:r>
            <a:r>
              <a:rPr lang="sv-SE" sz="2200" err="1"/>
              <a:t>years</a:t>
            </a:r>
            <a:r>
              <a:rPr lang="sv-SE" sz="2200"/>
              <a:t>)</a:t>
            </a:r>
            <a:endParaRPr lang="en-GB" sz="2200"/>
          </a:p>
        </p:txBody>
      </p: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9" name="Rectangle 59"/>
          <p:cNvSpPr/>
          <p:nvPr/>
        </p:nvSpPr>
        <p:spPr>
          <a:xfrm>
            <a:off x="1841009" y="217674"/>
            <a:ext cx="1742785" cy="1015663"/>
          </a:xfrm>
          <a:prstGeom prst="rect">
            <a:avLst/>
          </a:prstGeom>
          <a:noFill/>
        </p:spPr>
        <p:txBody>
          <a:bodyPr wrap="none" lIns="91440" tIns="45720" rIns="91440" bIns="45720">
            <a:spAutoFit/>
          </a:bodyPr>
          <a:lstStyle/>
          <a:p>
            <a:pPr algn="ctr"/>
            <a:r>
              <a:rPr lang="sv-SE" sz="6000" b="1" cap="none" spc="0">
                <a:ln w="12700">
                  <a:solidFill>
                    <a:schemeClr val="tx2">
                      <a:satMod val="155000"/>
                      <a:alpha val="0"/>
                    </a:schemeClr>
                  </a:solidFill>
                  <a:prstDash val="solid"/>
                </a:ln>
                <a:solidFill>
                  <a:schemeClr val="accent1">
                    <a:lumMod val="75000"/>
                    <a:alpha val="50000"/>
                  </a:schemeClr>
                </a:solidFill>
              </a:rPr>
              <a:t>2007</a:t>
            </a:r>
          </a:p>
        </p:txBody>
      </p:sp>
      <p:cxnSp>
        <p:nvCxnSpPr>
          <p:cNvPr id="79" name="line 81 years"/>
          <p:cNvCxnSpPr/>
          <p:nvPr/>
        </p:nvCxnSpPr>
        <p:spPr>
          <a:xfrm>
            <a:off x="1838287" y="1208925"/>
            <a:ext cx="7008533" cy="14085"/>
          </a:xfrm>
          <a:prstGeom prst="line">
            <a:avLst/>
          </a:prstGeom>
          <a:ln w="50800">
            <a:solidFill>
              <a:schemeClr val="accent3">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60" name="old 5 sara" descr="C:\Users\mattias\Desktop\mattias mappar\Blandade skrivna gapminder texter\teacher project\Lektioner\12. lex lektion\versioner efter 2010-08-20\bilder komprimerade\SVE_5_93.jpg"/>
          <p:cNvPicPr>
            <a:picLocks noChangeAspect="1" noChangeArrowheads="1"/>
          </p:cNvPicPr>
          <p:nvPr/>
        </p:nvPicPr>
        <p:blipFill>
          <a:blip r:embed="rId4" cstate="print"/>
          <a:srcRect l="5377" r="5218"/>
          <a:stretch>
            <a:fillRect/>
          </a:stretch>
        </p:blipFill>
        <p:spPr bwMode="auto">
          <a:xfrm>
            <a:off x="7689850" y="627063"/>
            <a:ext cx="1047750" cy="1747996"/>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61" name="old 4 anton" descr="C:\Users\mattias\Desktop\mattias mappar\Blandade skrivna gapminder texter\teacher project\Lektioner\12. lex lektion\versioner efter 2010-08-20\bilder komprimerade\SVE_4_88.jpg"/>
          <p:cNvPicPr>
            <a:picLocks noChangeAspect="1" noChangeArrowheads="1"/>
          </p:cNvPicPr>
          <p:nvPr/>
        </p:nvPicPr>
        <p:blipFill>
          <a:blip r:embed="rId5" cstate="print"/>
          <a:srcRect l="8394" r="4000"/>
          <a:stretch>
            <a:fillRect/>
          </a:stretch>
        </p:blipFill>
        <p:spPr bwMode="auto">
          <a:xfrm>
            <a:off x="6273800" y="963613"/>
            <a:ext cx="1034027" cy="1760537"/>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63" name="old 3 jan" descr="C:\Users\mattias\Desktop\mattias mappar\Blandade skrivna gapminder texter\teacher project\Lektioner\12. lex lektion\versioner efter 2010-08-20\bilder komprimerade\SVE_3_84.jpg"/>
          <p:cNvPicPr>
            <a:picLocks noChangeAspect="1" noChangeArrowheads="1"/>
          </p:cNvPicPr>
          <p:nvPr/>
        </p:nvPicPr>
        <p:blipFill>
          <a:blip r:embed="rId6" cstate="print"/>
          <a:srcRect l="6071" r="5363"/>
          <a:stretch>
            <a:fillRect/>
          </a:stretch>
        </p:blipFill>
        <p:spPr bwMode="auto">
          <a:xfrm>
            <a:off x="4775200" y="1249363"/>
            <a:ext cx="1038630" cy="174879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67" name="old 2 lisa" descr="C:\Users\mattias\Desktop\mattias mappar\Blandade skrivna gapminder texter\teacher project\Lektioner\12. lex lektion\versioner efter 2010-08-20\bilder komprimerade\SVE_2_77.jpg"/>
          <p:cNvPicPr>
            <a:picLocks noChangeAspect="1" noChangeArrowheads="1"/>
          </p:cNvPicPr>
          <p:nvPr/>
        </p:nvPicPr>
        <p:blipFill>
          <a:blip r:embed="rId7" cstate="print"/>
          <a:srcRect l="5956" r="5335"/>
          <a:stretch>
            <a:fillRect/>
          </a:stretch>
        </p:blipFill>
        <p:spPr bwMode="auto">
          <a:xfrm>
            <a:off x="3378201" y="1598613"/>
            <a:ext cx="1043272" cy="1754187"/>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68" name="old 1 per" descr="C:\Users\mattias\Desktop\mattias mappar\Blandade skrivna gapminder texter\teacher project\Lektioner\12. lex lektion\versioner efter 2010-08-20\bilder komprimerade\SVE_1_63.jpg"/>
          <p:cNvPicPr>
            <a:picLocks noChangeAspect="1" noChangeArrowheads="1"/>
          </p:cNvPicPr>
          <p:nvPr/>
        </p:nvPicPr>
        <p:blipFill>
          <a:blip r:embed="rId8" cstate="print"/>
          <a:srcRect l="7322" r="5246"/>
          <a:stretch>
            <a:fillRect/>
          </a:stretch>
        </p:blipFill>
        <p:spPr bwMode="auto">
          <a:xfrm>
            <a:off x="1924051" y="2259014"/>
            <a:ext cx="1043136" cy="1779586"/>
          </a:xfrm>
          <a:prstGeom prst="rect">
            <a:avLst/>
          </a:prstGeom>
          <a:noFill/>
          <a:ln w="3175">
            <a:solidFill>
              <a:schemeClr val="tx1"/>
            </a:solidFill>
          </a:ln>
          <a:effectLst>
            <a:outerShdw blurRad="165100" dist="38100" dir="8100000" sx="112000" sy="112000" algn="tr" rotWithShape="0">
              <a:prstClr val="black">
                <a:alpha val="40000"/>
              </a:prstClr>
            </a:outerShdw>
          </a:effectLst>
        </p:spPr>
      </p:pic>
      <p:grpSp>
        <p:nvGrpSpPr>
          <p:cNvPr id="4" name="Grupp 59"/>
          <p:cNvGrpSpPr/>
          <p:nvPr/>
        </p:nvGrpSpPr>
        <p:grpSpPr>
          <a:xfrm>
            <a:off x="1980000" y="1055655"/>
            <a:ext cx="6921053" cy="4416345"/>
            <a:chOff x="1870038" y="1055655"/>
            <a:chExt cx="6921053" cy="4416345"/>
          </a:xfrm>
        </p:grpSpPr>
        <p:sp>
          <p:nvSpPr>
            <p:cNvPr id="51" name="Rektangel 61"/>
            <p:cNvSpPr/>
            <p:nvPr/>
          </p:nvSpPr>
          <p:spPr>
            <a:xfrm>
              <a:off x="7639091" y="1055655"/>
              <a:ext cx="1152000" cy="4416344"/>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ktangel 62"/>
            <p:cNvSpPr/>
            <p:nvPr/>
          </p:nvSpPr>
          <p:spPr>
            <a:xfrm>
              <a:off x="1870038" y="5364000"/>
              <a:ext cx="1152000" cy="1080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ktangel 63"/>
            <p:cNvSpPr/>
            <p:nvPr/>
          </p:nvSpPr>
          <p:spPr>
            <a:xfrm>
              <a:off x="3330558" y="3538539"/>
              <a:ext cx="1152000" cy="193346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ktangel 64"/>
            <p:cNvSpPr/>
            <p:nvPr/>
          </p:nvSpPr>
          <p:spPr>
            <a:xfrm>
              <a:off x="6215085" y="1712889"/>
              <a:ext cx="1152000" cy="3759111"/>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ktangel 65"/>
            <p:cNvSpPr/>
            <p:nvPr/>
          </p:nvSpPr>
          <p:spPr>
            <a:xfrm>
              <a:off x="4718052" y="2479662"/>
              <a:ext cx="1152000" cy="2992338"/>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2" name="line 50 years"/>
          <p:cNvCxnSpPr/>
          <p:nvPr/>
        </p:nvCxnSpPr>
        <p:spPr>
          <a:xfrm flipV="1">
            <a:off x="1833525" y="2872801"/>
            <a:ext cx="7047009" cy="8504"/>
          </a:xfrm>
          <a:prstGeom prst="line">
            <a:avLst/>
          </a:prstGeom>
          <a:ln w="50800">
            <a:solidFill>
              <a:schemeClr val="accent6">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69" name="old 5 sarah" descr="C:\Users\mattias\Desktop\mattias mappar\Blandade skrivna gapminder texter\teacher project\Lektioner\12. lex lektion\versioner efter 2010-08-20\bilder komprimerade\BUR_5_84.jpg"/>
          <p:cNvPicPr>
            <a:picLocks noChangeAspect="1" noChangeArrowheads="1"/>
          </p:cNvPicPr>
          <p:nvPr/>
        </p:nvPicPr>
        <p:blipFill>
          <a:blip r:embed="rId9" cstate="print"/>
          <a:srcRect l="9706" t="5168" r="7008"/>
          <a:stretch>
            <a:fillRect/>
          </a:stretch>
        </p:blipFill>
        <p:spPr bwMode="auto">
          <a:xfrm>
            <a:off x="7823537" y="1127760"/>
            <a:ext cx="987088" cy="167640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72" name="old 4 ann" descr="C:\Users\mattias\Desktop\mattias mappar\Blandade skrivna gapminder texter\teacher project\Lektioner\12. lex lektion\versioner efter 2010-08-20\bilder komprimerade\BUR_4_72.jpg"/>
          <p:cNvPicPr>
            <a:picLocks noChangeAspect="1" noChangeArrowheads="1"/>
          </p:cNvPicPr>
          <p:nvPr/>
        </p:nvPicPr>
        <p:blipFill>
          <a:blip r:embed="rId10" cstate="print"/>
          <a:srcRect l="2439" r="4710"/>
          <a:stretch>
            <a:fillRect/>
          </a:stretch>
        </p:blipFill>
        <p:spPr bwMode="auto">
          <a:xfrm>
            <a:off x="6394500" y="1805940"/>
            <a:ext cx="1005613" cy="161544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73" name="old 3 jean" descr="C:\Users\mattias\Desktop\mattias mappar\Blandade skrivna gapminder texter\teacher project\Lektioner\12. lex lektion\versioner efter 2010-08-20\bilder komprimerade\BUR_3_57.jpg"/>
          <p:cNvPicPr>
            <a:picLocks noChangeAspect="1" noChangeArrowheads="1"/>
          </p:cNvPicPr>
          <p:nvPr/>
        </p:nvPicPr>
        <p:blipFill>
          <a:blip r:embed="rId11" cstate="print"/>
          <a:srcRect l="5928" t="2933" b="4691"/>
          <a:stretch>
            <a:fillRect/>
          </a:stretch>
        </p:blipFill>
        <p:spPr bwMode="auto">
          <a:xfrm>
            <a:off x="4923840" y="2590800"/>
            <a:ext cx="962465" cy="140970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74" name="old 2 liz" descr="C:\Users\mattias\Desktop\mattias mappar\Blandade skrivna gapminder texter\teacher project\Lektioner\12. lex lektion\versioner efter 2010-08-20\bilder komprimerade\BUR_2_36.jpg"/>
          <p:cNvPicPr>
            <a:picLocks noChangeAspect="1" noChangeArrowheads="1"/>
          </p:cNvPicPr>
          <p:nvPr/>
        </p:nvPicPr>
        <p:blipFill>
          <a:blip r:embed="rId12" cstate="print"/>
          <a:srcRect l="8643" t="7745" b="5508"/>
          <a:stretch>
            <a:fillRect/>
          </a:stretch>
        </p:blipFill>
        <p:spPr bwMode="auto">
          <a:xfrm>
            <a:off x="3514140" y="3657600"/>
            <a:ext cx="1016852" cy="144018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75" name="young 1 pierre" descr="C:\Users\mattias\Desktop\mattias mappar\Blandade skrivna gapminder texter\teacher project\Lektioner\12. lex lektion\versioner efter 2010-08-20\bilder komprimerade\BUR_1_0.jpg"/>
          <p:cNvPicPr>
            <a:picLocks noChangeAspect="1" noChangeArrowheads="1"/>
          </p:cNvPicPr>
          <p:nvPr/>
        </p:nvPicPr>
        <p:blipFill>
          <a:blip r:embed="rId13" cstate="print"/>
          <a:srcRect t="6418" r="3487" b="31013"/>
          <a:stretch>
            <a:fillRect/>
          </a:stretch>
        </p:blipFill>
        <p:spPr bwMode="auto">
          <a:xfrm>
            <a:off x="2078475" y="5414250"/>
            <a:ext cx="928300" cy="897650"/>
          </a:xfrm>
          <a:prstGeom prst="rect">
            <a:avLst/>
          </a:prstGeom>
          <a:noFill/>
          <a:ln w="3175">
            <a:solidFill>
              <a:schemeClr val="tx1"/>
            </a:solidFill>
          </a:ln>
          <a:effectLst>
            <a:outerShdw blurRad="165100" dist="38100" dir="8100000" sx="112000" sy="112000" algn="tr" rotWithShape="0">
              <a:prstClr val="black">
                <a:alpha val="40000"/>
              </a:prstClr>
            </a:outerShdw>
          </a:effectLst>
        </p:spPr>
      </p:pic>
      <p:sp>
        <p:nvSpPr>
          <p:cNvPr id="81" name="text 81 years"/>
          <p:cNvSpPr txBox="1"/>
          <p:nvPr/>
        </p:nvSpPr>
        <p:spPr>
          <a:xfrm>
            <a:off x="1275347" y="961990"/>
            <a:ext cx="594691" cy="529926"/>
          </a:xfrm>
          <a:prstGeom prst="rect">
            <a:avLst/>
          </a:prstGeom>
          <a:solidFill>
            <a:schemeClr val="accent3">
              <a:lumMod val="20000"/>
              <a:lumOff val="80000"/>
            </a:schemeClr>
          </a:solidFill>
          <a:ln>
            <a:solidFill>
              <a:schemeClr val="accent3">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solidFill>
                  <a:schemeClr val="accent3">
                    <a:lumMod val="50000"/>
                  </a:schemeClr>
                </a:solidFill>
              </a:rPr>
              <a:t>81</a:t>
            </a:r>
            <a:endParaRPr lang="en-GB" sz="2800">
              <a:solidFill>
                <a:schemeClr val="accent3">
                  <a:lumMod val="50000"/>
                </a:schemeClr>
              </a:solidFill>
            </a:endParaRPr>
          </a:p>
        </p:txBody>
      </p:sp>
      <p:sp>
        <p:nvSpPr>
          <p:cNvPr id="94" name="text 50 years"/>
          <p:cNvSpPr txBox="1"/>
          <p:nvPr/>
        </p:nvSpPr>
        <p:spPr>
          <a:xfrm>
            <a:off x="1303025" y="2613263"/>
            <a:ext cx="561870" cy="526978"/>
          </a:xfrm>
          <a:prstGeom prst="rect">
            <a:avLst/>
          </a:prstGeom>
          <a:solidFill>
            <a:schemeClr val="accent6">
              <a:lumMod val="20000"/>
              <a:lumOff val="80000"/>
            </a:schemeClr>
          </a:solidFill>
          <a:ln>
            <a:solidFill>
              <a:schemeClr val="accent6">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solidFill>
                  <a:schemeClr val="accent2">
                    <a:lumMod val="50000"/>
                  </a:schemeClr>
                </a:solidFill>
              </a:rPr>
              <a:t>50</a:t>
            </a:r>
            <a:endParaRPr lang="en-GB" sz="280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par>
                                <p:cTn id="13" presetID="10"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500"/>
                                        <p:tgtEl>
                                          <p:spTgt spid="6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fade">
                                      <p:cBhvr>
                                        <p:cTn id="24" dur="500"/>
                                        <p:tgtEl>
                                          <p:spTgt spid="62"/>
                                        </p:tgtEl>
                                      </p:cBhvr>
                                    </p:animEffect>
                                  </p:childTnLst>
                                </p:cTn>
                              </p:par>
                              <p:par>
                                <p:cTn id="25" presetID="10" presetClass="entr" presetSubtype="0"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fade">
                                      <p:cBhvr>
                                        <p:cTn id="30" dur="500"/>
                                        <p:tgtEl>
                                          <p:spTgt spid="58"/>
                                        </p:tgtEl>
                                      </p:cBhvr>
                                    </p:animEffect>
                                  </p:childTnLst>
                                </p:cTn>
                              </p:par>
                              <p:par>
                                <p:cTn id="31" presetID="10"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10"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79"/>
                                        </p:tgtEl>
                                        <p:attrNameLst>
                                          <p:attrName>style.visibility</p:attrName>
                                        </p:attrNameLst>
                                      </p:cBhvr>
                                      <p:to>
                                        <p:strVal val="visible"/>
                                      </p:to>
                                    </p:set>
                                    <p:animEffect transition="in" filter="wipe(right)">
                                      <p:cBhvr>
                                        <p:cTn id="44" dur="500"/>
                                        <p:tgtEl>
                                          <p:spTgt spid="79"/>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8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10" presetClass="entr" presetSubtype="0" fill="hold" nodeType="with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fade">
                                      <p:cBhvr>
                                        <p:cTn id="64" dur="500"/>
                                        <p:tgtEl>
                                          <p:spTgt spid="75"/>
                                        </p:tgtEl>
                                      </p:cBhvr>
                                    </p:animEffect>
                                  </p:childTnLst>
                                </p:cTn>
                              </p:par>
                              <p:par>
                                <p:cTn id="65" presetID="10" presetClass="entr" presetSubtype="0" fill="hold" nodeType="with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right)">
                                      <p:cBhvr>
                                        <p:cTn id="72" dur="500"/>
                                        <p:tgtEl>
                                          <p:spTgt spid="92"/>
                                        </p:tgtEl>
                                      </p:cBhvr>
                                    </p:animEffec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9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81"/>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79"/>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94"/>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8" grpId="0" animBg="1"/>
      <p:bldP spid="58" grpId="0" animBg="1"/>
      <p:bldP spid="62" grpId="0" animBg="1"/>
      <p:bldP spid="44" grpId="0" animBg="1"/>
      <p:bldP spid="50" grpId="0"/>
      <p:bldP spid="81" grpId="0" animBg="1"/>
      <p:bldP spid="81" grpId="1" animBg="1"/>
      <p:bldP spid="94" grpId="0" animBg="1"/>
      <p:bldP spid="9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stapel diagram" hidden="1"/>
          <p:cNvPicPr>
            <a:picLocks noChangeArrowheads="1"/>
          </p:cNvPicPr>
          <p:nvPr/>
        </p:nvPicPr>
        <p:blipFill>
          <a:blip r:embed="rId3" cstate="print"/>
          <a:srcRect t="13848" b="8170"/>
          <a:stretch>
            <a:fillRect/>
          </a:stretch>
        </p:blipFill>
        <p:spPr bwMode="auto">
          <a:xfrm>
            <a:off x="1435100" y="0"/>
            <a:ext cx="7531100" cy="5600700"/>
          </a:xfrm>
          <a:prstGeom prst="rect">
            <a:avLst/>
          </a:prstGeom>
          <a:noFill/>
          <a:ln w="9525">
            <a:noFill/>
            <a:miter lim="800000"/>
            <a:headEnd/>
            <a:tailEnd/>
          </a:ln>
          <a:effectLst/>
        </p:spPr>
      </p:pic>
      <p:sp>
        <p:nvSpPr>
          <p:cNvPr id="45" name="Rektangel 62"/>
          <p:cNvSpPr/>
          <p:nvPr/>
        </p:nvSpPr>
        <p:spPr>
          <a:xfrm>
            <a:off x="1870038" y="2133600"/>
            <a:ext cx="1152000" cy="3338399"/>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ktangel 63"/>
          <p:cNvSpPr/>
          <p:nvPr/>
        </p:nvSpPr>
        <p:spPr>
          <a:xfrm>
            <a:off x="3330558" y="1438275"/>
            <a:ext cx="1152000" cy="4033724"/>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ktangel 64"/>
          <p:cNvSpPr/>
          <p:nvPr/>
        </p:nvSpPr>
        <p:spPr>
          <a:xfrm>
            <a:off x="6215085" y="819151"/>
            <a:ext cx="1152000" cy="4652850"/>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ktangel 65"/>
          <p:cNvSpPr/>
          <p:nvPr/>
        </p:nvSpPr>
        <p:spPr>
          <a:xfrm>
            <a:off x="4718052" y="1095375"/>
            <a:ext cx="1152000" cy="4376625"/>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Höger döljande ruta"/>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Övre döljande ruta"/>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Vänstra döljande ruta"/>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Nedre döljande ruta"/>
          <p:cNvSpPr/>
          <p:nvPr/>
        </p:nvSpPr>
        <p:spPr>
          <a:xfrm>
            <a:off x="1" y="5473728"/>
            <a:ext cx="9144000" cy="1384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3"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44" name="stapel sara"/>
          <p:cNvSpPr/>
          <p:nvPr/>
        </p:nvSpPr>
        <p:spPr>
          <a:xfrm>
            <a:off x="7639091" y="495300"/>
            <a:ext cx="1152000" cy="4976699"/>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Y axel text"/>
          <p:cNvSpPr txBox="1"/>
          <p:nvPr/>
        </p:nvSpPr>
        <p:spPr>
          <a:xfrm>
            <a:off x="107950" y="1836000"/>
            <a:ext cx="738664" cy="2044727"/>
          </a:xfrm>
          <a:prstGeom prst="rect">
            <a:avLst/>
          </a:prstGeom>
          <a:noFill/>
        </p:spPr>
        <p:txBody>
          <a:bodyPr vert="vert270" wrap="square" rtlCol="0">
            <a:spAutoFit/>
          </a:bodyPr>
          <a:lstStyle/>
          <a:p>
            <a:r>
              <a:rPr lang="sv-SE" sz="3600" b="1"/>
              <a:t>Age </a:t>
            </a:r>
            <a:r>
              <a:rPr lang="sv-SE" sz="2200"/>
              <a:t>(</a:t>
            </a:r>
            <a:r>
              <a:rPr lang="sv-SE" sz="2200" err="1"/>
              <a:t>years</a:t>
            </a:r>
            <a:r>
              <a:rPr lang="sv-SE" sz="2200"/>
              <a:t>)</a:t>
            </a:r>
            <a:endParaRPr lang="en-GB" sz="2200"/>
          </a:p>
        </p:txBody>
      </p: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9" name="Rectangle 59"/>
          <p:cNvSpPr/>
          <p:nvPr/>
        </p:nvSpPr>
        <p:spPr>
          <a:xfrm>
            <a:off x="1841009" y="217674"/>
            <a:ext cx="1742785" cy="1015663"/>
          </a:xfrm>
          <a:prstGeom prst="rect">
            <a:avLst/>
          </a:prstGeom>
          <a:noFill/>
        </p:spPr>
        <p:txBody>
          <a:bodyPr wrap="none" lIns="91440" tIns="45720" rIns="91440" bIns="45720">
            <a:spAutoFit/>
          </a:bodyPr>
          <a:lstStyle/>
          <a:p>
            <a:pPr algn="ctr"/>
            <a:r>
              <a:rPr lang="sv-SE" sz="6000" b="1" cap="none" spc="0">
                <a:ln w="12700">
                  <a:solidFill>
                    <a:schemeClr val="tx2">
                      <a:satMod val="155000"/>
                      <a:alpha val="0"/>
                    </a:schemeClr>
                  </a:solidFill>
                  <a:prstDash val="solid"/>
                </a:ln>
                <a:solidFill>
                  <a:schemeClr val="accent1">
                    <a:lumMod val="75000"/>
                    <a:alpha val="50000"/>
                  </a:schemeClr>
                </a:solidFill>
              </a:rPr>
              <a:t>2007</a:t>
            </a:r>
          </a:p>
        </p:txBody>
      </p:sp>
      <p:pic>
        <p:nvPicPr>
          <p:cNvPr id="60" name="old 5 sara" descr="C:\Users\mattias\Desktop\mattias mappar\Blandade skrivna gapminder texter\teacher project\Lektioner\12. lex lektion\versioner efter 2010-08-20\bilder komprimerade\SVE_5_93.jpg"/>
          <p:cNvPicPr>
            <a:picLocks noChangeAspect="1" noChangeArrowheads="1"/>
          </p:cNvPicPr>
          <p:nvPr/>
        </p:nvPicPr>
        <p:blipFill>
          <a:blip r:embed="rId4" cstate="print"/>
          <a:srcRect l="5377" r="5218"/>
          <a:stretch>
            <a:fillRect/>
          </a:stretch>
        </p:blipFill>
        <p:spPr bwMode="auto">
          <a:xfrm>
            <a:off x="7689850" y="627063"/>
            <a:ext cx="1047750" cy="1747996"/>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61" name="old 4 anton" descr="C:\Users\mattias\Desktop\mattias mappar\Blandade skrivna gapminder texter\teacher project\Lektioner\12. lex lektion\versioner efter 2010-08-20\bilder komprimerade\SVE_4_88.jpg"/>
          <p:cNvPicPr>
            <a:picLocks noChangeAspect="1" noChangeArrowheads="1"/>
          </p:cNvPicPr>
          <p:nvPr/>
        </p:nvPicPr>
        <p:blipFill>
          <a:blip r:embed="rId5" cstate="print"/>
          <a:srcRect l="8394" r="4000"/>
          <a:stretch>
            <a:fillRect/>
          </a:stretch>
        </p:blipFill>
        <p:spPr bwMode="auto">
          <a:xfrm>
            <a:off x="6273800" y="963613"/>
            <a:ext cx="1034027" cy="1760537"/>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63" name="old 3 jan" descr="C:\Users\mattias\Desktop\mattias mappar\Blandade skrivna gapminder texter\teacher project\Lektioner\12. lex lektion\versioner efter 2010-08-20\bilder komprimerade\SVE_3_84.jpg"/>
          <p:cNvPicPr>
            <a:picLocks noChangeAspect="1" noChangeArrowheads="1"/>
          </p:cNvPicPr>
          <p:nvPr/>
        </p:nvPicPr>
        <p:blipFill>
          <a:blip r:embed="rId6" cstate="print"/>
          <a:srcRect l="6071" r="5363"/>
          <a:stretch>
            <a:fillRect/>
          </a:stretch>
        </p:blipFill>
        <p:spPr bwMode="auto">
          <a:xfrm>
            <a:off x="4775200" y="1249363"/>
            <a:ext cx="1038630" cy="174879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67" name="old 2 lisa" descr="C:\Users\mattias\Desktop\mattias mappar\Blandade skrivna gapminder texter\teacher project\Lektioner\12. lex lektion\versioner efter 2010-08-20\bilder komprimerade\SVE_2_77.jpg"/>
          <p:cNvPicPr>
            <a:picLocks noChangeAspect="1" noChangeArrowheads="1"/>
          </p:cNvPicPr>
          <p:nvPr/>
        </p:nvPicPr>
        <p:blipFill>
          <a:blip r:embed="rId7" cstate="print"/>
          <a:srcRect l="5956" r="5335"/>
          <a:stretch>
            <a:fillRect/>
          </a:stretch>
        </p:blipFill>
        <p:spPr bwMode="auto">
          <a:xfrm>
            <a:off x="3378201" y="1598613"/>
            <a:ext cx="1043272" cy="1754187"/>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68" name="old 1 per" descr="C:\Users\mattias\Desktop\mattias mappar\Blandade skrivna gapminder texter\teacher project\Lektioner\12. lex lektion\versioner efter 2010-08-20\bilder komprimerade\SVE_1_63.jpg"/>
          <p:cNvPicPr>
            <a:picLocks noChangeAspect="1" noChangeArrowheads="1"/>
          </p:cNvPicPr>
          <p:nvPr/>
        </p:nvPicPr>
        <p:blipFill>
          <a:blip r:embed="rId8" cstate="print"/>
          <a:srcRect l="7322" r="5246"/>
          <a:stretch>
            <a:fillRect/>
          </a:stretch>
        </p:blipFill>
        <p:spPr bwMode="auto">
          <a:xfrm>
            <a:off x="1924051" y="2259014"/>
            <a:ext cx="1043136" cy="1779586"/>
          </a:xfrm>
          <a:prstGeom prst="rect">
            <a:avLst/>
          </a:prstGeom>
          <a:noFill/>
          <a:ln w="3175">
            <a:solidFill>
              <a:schemeClr val="tx1"/>
            </a:solidFill>
          </a:ln>
          <a:effectLst>
            <a:outerShdw blurRad="165100" dist="38100" dir="8100000" sx="112000" sy="112000" algn="tr" rotWithShape="0">
              <a:prstClr val="black">
                <a:alpha val="40000"/>
              </a:prstClr>
            </a:outerShdw>
          </a:effectLst>
        </p:spPr>
      </p:pic>
      <p:grpSp>
        <p:nvGrpSpPr>
          <p:cNvPr id="4" name="Grupp 59"/>
          <p:cNvGrpSpPr/>
          <p:nvPr/>
        </p:nvGrpSpPr>
        <p:grpSpPr>
          <a:xfrm>
            <a:off x="1980000" y="1055655"/>
            <a:ext cx="6921053" cy="4416345"/>
            <a:chOff x="1870038" y="1055655"/>
            <a:chExt cx="6921053" cy="4416345"/>
          </a:xfrm>
        </p:grpSpPr>
        <p:sp>
          <p:nvSpPr>
            <p:cNvPr id="51" name="Rektangel 61"/>
            <p:cNvSpPr/>
            <p:nvPr/>
          </p:nvSpPr>
          <p:spPr>
            <a:xfrm>
              <a:off x="7639091" y="1055655"/>
              <a:ext cx="1152000" cy="4416344"/>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ktangel 62"/>
            <p:cNvSpPr/>
            <p:nvPr/>
          </p:nvSpPr>
          <p:spPr>
            <a:xfrm>
              <a:off x="1870038" y="5364000"/>
              <a:ext cx="1152000" cy="10800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ktangel 63"/>
            <p:cNvSpPr/>
            <p:nvPr/>
          </p:nvSpPr>
          <p:spPr>
            <a:xfrm>
              <a:off x="3330558" y="3538539"/>
              <a:ext cx="1152000" cy="193346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ktangel 64"/>
            <p:cNvSpPr/>
            <p:nvPr/>
          </p:nvSpPr>
          <p:spPr>
            <a:xfrm>
              <a:off x="6215085" y="1712889"/>
              <a:ext cx="1152000" cy="3759111"/>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ktangel 65"/>
            <p:cNvSpPr/>
            <p:nvPr/>
          </p:nvSpPr>
          <p:spPr>
            <a:xfrm>
              <a:off x="4718052" y="2479662"/>
              <a:ext cx="1152000" cy="2992338"/>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69" name="old 5 sarah" descr="C:\Users\mattias\Desktop\mattias mappar\Blandade skrivna gapminder texter\teacher project\Lektioner\12. lex lektion\versioner efter 2010-08-20\bilder komprimerade\BUR_5_84.jpg"/>
          <p:cNvPicPr>
            <a:picLocks noChangeAspect="1" noChangeArrowheads="1"/>
          </p:cNvPicPr>
          <p:nvPr/>
        </p:nvPicPr>
        <p:blipFill>
          <a:blip r:embed="rId9" cstate="print"/>
          <a:srcRect l="9706" t="5168" r="7008"/>
          <a:stretch>
            <a:fillRect/>
          </a:stretch>
        </p:blipFill>
        <p:spPr bwMode="auto">
          <a:xfrm>
            <a:off x="7823537" y="1127760"/>
            <a:ext cx="987088" cy="167640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72" name="old 4 ann" descr="C:\Users\mattias\Desktop\mattias mappar\Blandade skrivna gapminder texter\teacher project\Lektioner\12. lex lektion\versioner efter 2010-08-20\bilder komprimerade\BUR_4_72.jpg"/>
          <p:cNvPicPr>
            <a:picLocks noChangeAspect="1" noChangeArrowheads="1"/>
          </p:cNvPicPr>
          <p:nvPr/>
        </p:nvPicPr>
        <p:blipFill>
          <a:blip r:embed="rId10" cstate="print"/>
          <a:srcRect l="2439" r="4710"/>
          <a:stretch>
            <a:fillRect/>
          </a:stretch>
        </p:blipFill>
        <p:spPr bwMode="auto">
          <a:xfrm>
            <a:off x="6394500" y="1805940"/>
            <a:ext cx="1005613" cy="161544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73" name="old 3 jean" descr="C:\Users\mattias\Desktop\mattias mappar\Blandade skrivna gapminder texter\teacher project\Lektioner\12. lex lektion\versioner efter 2010-08-20\bilder komprimerade\BUR_3_57.jpg"/>
          <p:cNvPicPr>
            <a:picLocks noChangeAspect="1" noChangeArrowheads="1"/>
          </p:cNvPicPr>
          <p:nvPr/>
        </p:nvPicPr>
        <p:blipFill>
          <a:blip r:embed="rId11" cstate="print"/>
          <a:srcRect l="5928" t="2933" b="4691"/>
          <a:stretch>
            <a:fillRect/>
          </a:stretch>
        </p:blipFill>
        <p:spPr bwMode="auto">
          <a:xfrm>
            <a:off x="4923840" y="2590800"/>
            <a:ext cx="962465" cy="140970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74" name="old 2 liz" descr="C:\Users\mattias\Desktop\mattias mappar\Blandade skrivna gapminder texter\teacher project\Lektioner\12. lex lektion\versioner efter 2010-08-20\bilder komprimerade\BUR_2_36.jpg"/>
          <p:cNvPicPr>
            <a:picLocks noChangeAspect="1" noChangeArrowheads="1"/>
          </p:cNvPicPr>
          <p:nvPr/>
        </p:nvPicPr>
        <p:blipFill>
          <a:blip r:embed="rId12" cstate="print"/>
          <a:srcRect l="8643" t="7745" b="5508"/>
          <a:stretch>
            <a:fillRect/>
          </a:stretch>
        </p:blipFill>
        <p:spPr bwMode="auto">
          <a:xfrm>
            <a:off x="3514140" y="3657600"/>
            <a:ext cx="1016852" cy="144018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75" name="young 1 pierre" descr="C:\Users\mattias\Desktop\mattias mappar\Blandade skrivna gapminder texter\teacher project\Lektioner\12. lex lektion\versioner efter 2010-08-20\bilder komprimerade\BUR_1_0.jpg"/>
          <p:cNvPicPr>
            <a:picLocks noChangeAspect="1" noChangeArrowheads="1"/>
          </p:cNvPicPr>
          <p:nvPr/>
        </p:nvPicPr>
        <p:blipFill>
          <a:blip r:embed="rId13" cstate="print"/>
          <a:srcRect t="6418" r="3487" b="31013"/>
          <a:stretch>
            <a:fillRect/>
          </a:stretch>
        </p:blipFill>
        <p:spPr bwMode="auto">
          <a:xfrm>
            <a:off x="2078475" y="5414250"/>
            <a:ext cx="928300" cy="897650"/>
          </a:xfrm>
          <a:prstGeom prst="rect">
            <a:avLst/>
          </a:prstGeom>
          <a:noFill/>
          <a:ln w="3175">
            <a:solidFill>
              <a:schemeClr val="tx1"/>
            </a:solidFill>
          </a:ln>
          <a:effectLst>
            <a:outerShdw blurRad="165100" dist="38100" dir="8100000" sx="112000" sy="112000" algn="tr" rotWithShape="0">
              <a:prstClr val="black">
                <a:alpha val="40000"/>
              </a:prstClr>
            </a:outerShdw>
          </a:effectLst>
        </p:spPr>
      </p:pic>
      <p:sp>
        <p:nvSpPr>
          <p:cNvPr id="66" name="textruta 65"/>
          <p:cNvSpPr txBox="1"/>
          <p:nvPr/>
        </p:nvSpPr>
        <p:spPr>
          <a:xfrm>
            <a:off x="3599112" y="4589668"/>
            <a:ext cx="5399315" cy="1938992"/>
          </a:xfrm>
          <a:prstGeom prst="rect">
            <a:avLst/>
          </a:prstGeom>
          <a:solidFill>
            <a:schemeClr val="accent2">
              <a:lumMod val="20000"/>
              <a:lumOff val="80000"/>
            </a:schemeClr>
          </a:solidFill>
          <a:ln w="50800">
            <a:solidFill>
              <a:schemeClr val="accent2">
                <a:lumMod val="75000"/>
              </a:schemeClr>
            </a:solidFill>
          </a:ln>
          <a:effectLst>
            <a:outerShdw blurRad="165100" dist="38100" dir="8100000" sx="112000" sy="112000" algn="tr" rotWithShape="0">
              <a:schemeClr val="accent2">
                <a:lumMod val="50000"/>
                <a:alpha val="50000"/>
              </a:schemeClr>
            </a:outerShdw>
          </a:effectLst>
        </p:spPr>
        <p:txBody>
          <a:bodyPr wrap="square" rtlCol="0">
            <a:spAutoFit/>
          </a:bodyPr>
          <a:lstStyle/>
          <a:p>
            <a:pPr algn="ctr"/>
            <a:r>
              <a:rPr lang="en-GB" sz="2800"/>
              <a:t>But “dying young” in </a:t>
            </a:r>
            <a:r>
              <a:rPr lang="en-GB" sz="4000"/>
              <a:t>Sweden</a:t>
            </a:r>
          </a:p>
          <a:p>
            <a:pPr algn="ctr"/>
            <a:r>
              <a:rPr lang="en-GB" sz="2800"/>
              <a:t>is very </a:t>
            </a:r>
            <a:r>
              <a:rPr lang="en-GB" sz="4000"/>
              <a:t>different</a:t>
            </a:r>
          </a:p>
          <a:p>
            <a:pPr algn="ctr"/>
            <a:r>
              <a:rPr lang="en-GB" sz="2800"/>
              <a:t>from “dying young” in </a:t>
            </a:r>
            <a:r>
              <a:rPr lang="en-GB" sz="4000"/>
              <a:t>Burundi</a:t>
            </a:r>
          </a:p>
        </p:txBody>
      </p:sp>
      <p:sp>
        <p:nvSpPr>
          <p:cNvPr id="76" name="Upp-Ned 75"/>
          <p:cNvSpPr/>
          <p:nvPr/>
        </p:nvSpPr>
        <p:spPr>
          <a:xfrm>
            <a:off x="2959576" y="2129589"/>
            <a:ext cx="240824" cy="3224466"/>
          </a:xfrm>
          <a:prstGeom prst="upDownArrow">
            <a:avLst/>
          </a:prstGeom>
          <a:solidFill>
            <a:schemeClr val="accent2">
              <a:lumMod val="40000"/>
              <a:lumOff val="60000"/>
            </a:schemeClr>
          </a:solidFill>
          <a:ln>
            <a:solidFill>
              <a:schemeClr val="accent2">
                <a:lumMod val="75000"/>
              </a:schemeClr>
            </a:solidFill>
          </a:ln>
          <a:effectLst>
            <a:outerShdw blurRad="165100" dist="12700" dir="8100000" sx="114000" sy="11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extruta 76"/>
          <p:cNvSpPr txBox="1"/>
          <p:nvPr/>
        </p:nvSpPr>
        <p:spPr>
          <a:xfrm>
            <a:off x="4552467" y="2793463"/>
            <a:ext cx="4412341" cy="1754326"/>
          </a:xfrm>
          <a:prstGeom prst="rect">
            <a:avLst/>
          </a:prstGeom>
          <a:solidFill>
            <a:schemeClr val="accent2">
              <a:lumMod val="20000"/>
              <a:lumOff val="80000"/>
            </a:schemeClr>
          </a:solidFill>
          <a:ln w="50800">
            <a:solidFill>
              <a:schemeClr val="accent2">
                <a:lumMod val="75000"/>
              </a:schemeClr>
            </a:solidFill>
          </a:ln>
          <a:effectLst>
            <a:outerShdw blurRad="165100" dist="38100" dir="8100000" sx="112000" sy="112000" algn="tr" rotWithShape="0">
              <a:schemeClr val="accent2">
                <a:lumMod val="50000"/>
                <a:alpha val="50000"/>
              </a:schemeClr>
            </a:outerShdw>
          </a:effectLst>
        </p:spPr>
        <p:txBody>
          <a:bodyPr wrap="square" rtlCol="0">
            <a:spAutoFit/>
          </a:bodyPr>
          <a:lstStyle/>
          <a:p>
            <a:pPr algn="ctr"/>
            <a:r>
              <a:rPr lang="en-GB" sz="2800" dirty="0"/>
              <a:t>So, no, </a:t>
            </a:r>
          </a:p>
          <a:p>
            <a:pPr algn="ctr"/>
            <a:r>
              <a:rPr lang="en-GB" sz="2800" dirty="0"/>
              <a:t>all Burundians do</a:t>
            </a:r>
            <a:r>
              <a:rPr lang="en-GB" sz="4000" dirty="0"/>
              <a:t> </a:t>
            </a:r>
            <a:r>
              <a:rPr lang="en-GB" sz="2800" dirty="0"/>
              <a:t>not live 31 years shorter</a:t>
            </a:r>
            <a:r>
              <a:rPr lang="en-GB" sz="4000" dirty="0"/>
              <a:t> </a:t>
            </a:r>
            <a:r>
              <a:rPr lang="sv-SE" sz="2800" dirty="0"/>
              <a:t>than Swedes</a:t>
            </a:r>
            <a:endParaRPr lang="en-GB" sz="2800" dirty="0"/>
          </a:p>
        </p:txBody>
      </p:sp>
      <p:sp>
        <p:nvSpPr>
          <p:cNvPr id="64" name="textruta 63"/>
          <p:cNvSpPr txBox="1"/>
          <p:nvPr/>
        </p:nvSpPr>
        <p:spPr>
          <a:xfrm>
            <a:off x="306614" y="72000"/>
            <a:ext cx="4586513" cy="1938992"/>
          </a:xfrm>
          <a:prstGeom prst="rect">
            <a:avLst/>
          </a:prstGeom>
          <a:solidFill>
            <a:schemeClr val="accent2">
              <a:lumMod val="20000"/>
              <a:lumOff val="80000"/>
            </a:schemeClr>
          </a:solidFill>
          <a:ln w="50800">
            <a:solidFill>
              <a:schemeClr val="accent2">
                <a:lumMod val="75000"/>
              </a:schemeClr>
            </a:solidFill>
          </a:ln>
          <a:effectLst>
            <a:outerShdw blurRad="165100" dist="38100" dir="8100000" sx="112000" sy="112000" algn="tr" rotWithShape="0">
              <a:schemeClr val="accent2">
                <a:lumMod val="50000"/>
                <a:alpha val="50000"/>
              </a:schemeClr>
            </a:outerShdw>
          </a:effectLst>
        </p:spPr>
        <p:txBody>
          <a:bodyPr wrap="square" rtlCol="0">
            <a:spAutoFit/>
          </a:bodyPr>
          <a:lstStyle/>
          <a:p>
            <a:pPr algn="ctr"/>
            <a:r>
              <a:rPr lang="en-GB" sz="2800"/>
              <a:t>“To live long” in </a:t>
            </a:r>
            <a:r>
              <a:rPr lang="en-GB" sz="4000"/>
              <a:t>Sweden</a:t>
            </a:r>
          </a:p>
          <a:p>
            <a:pPr algn="ctr"/>
            <a:r>
              <a:rPr lang="en-GB" sz="2800"/>
              <a:t>is almost the </a:t>
            </a:r>
            <a:r>
              <a:rPr lang="en-GB" sz="4000"/>
              <a:t>same </a:t>
            </a:r>
            <a:r>
              <a:rPr lang="en-GB" sz="2800"/>
              <a:t>as</a:t>
            </a:r>
            <a:r>
              <a:rPr lang="en-GB" sz="4000"/>
              <a:t> </a:t>
            </a:r>
          </a:p>
          <a:p>
            <a:pPr algn="ctr"/>
            <a:r>
              <a:rPr lang="en-GB" sz="2800"/>
              <a:t>“to live long” in </a:t>
            </a:r>
            <a:r>
              <a:rPr lang="en-GB" sz="4000"/>
              <a:t>Burundi</a:t>
            </a:r>
          </a:p>
        </p:txBody>
      </p:sp>
      <p:sp>
        <p:nvSpPr>
          <p:cNvPr id="65" name="Frihandsfigur 64"/>
          <p:cNvSpPr/>
          <p:nvPr/>
        </p:nvSpPr>
        <p:spPr>
          <a:xfrm rot="15492820">
            <a:off x="6427382" y="-291875"/>
            <a:ext cx="2011110" cy="3207657"/>
          </a:xfrm>
          <a:custGeom>
            <a:avLst/>
            <a:gdLst>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173249 w 1841464"/>
              <a:gd name="connsiteY58" fmla="*/ 1652954 h 1861673"/>
              <a:gd name="connsiteX59" fmla="*/ 1278756 w 1841464"/>
              <a:gd name="connsiteY59" fmla="*/ 1582616 h 1861673"/>
              <a:gd name="connsiteX60" fmla="*/ 1349095 w 1841464"/>
              <a:gd name="connsiteY60" fmla="*/ 1494693 h 1861673"/>
              <a:gd name="connsiteX61" fmla="*/ 1366679 w 1841464"/>
              <a:gd name="connsiteY61" fmla="*/ 1441939 h 1861673"/>
              <a:gd name="connsiteX62" fmla="*/ 1401849 w 1841464"/>
              <a:gd name="connsiteY62" fmla="*/ 1406769 h 1861673"/>
              <a:gd name="connsiteX63" fmla="*/ 1489772 w 1841464"/>
              <a:gd name="connsiteY63" fmla="*/ 1318846 h 1861673"/>
              <a:gd name="connsiteX64" fmla="*/ 1524941 w 1841464"/>
              <a:gd name="connsiteY64" fmla="*/ 1248508 h 1861673"/>
              <a:gd name="connsiteX65" fmla="*/ 1612864 w 1841464"/>
              <a:gd name="connsiteY65" fmla="*/ 1125416 h 1861673"/>
              <a:gd name="connsiteX66" fmla="*/ 1630449 w 1841464"/>
              <a:gd name="connsiteY66" fmla="*/ 1072662 h 1861673"/>
              <a:gd name="connsiteX67" fmla="*/ 1665618 w 1841464"/>
              <a:gd name="connsiteY67" fmla="*/ 1019908 h 1861673"/>
              <a:gd name="connsiteX68" fmla="*/ 1700787 w 1841464"/>
              <a:gd name="connsiteY68" fmla="*/ 914400 h 1861673"/>
              <a:gd name="connsiteX69" fmla="*/ 1683203 w 1841464"/>
              <a:gd name="connsiteY69" fmla="*/ 720969 h 1861673"/>
              <a:gd name="connsiteX70" fmla="*/ 1648033 w 1841464"/>
              <a:gd name="connsiteY70" fmla="*/ 615462 h 1861673"/>
              <a:gd name="connsiteX71" fmla="*/ 1612864 w 1841464"/>
              <a:gd name="connsiteY71" fmla="*/ 351693 h 1861673"/>
              <a:gd name="connsiteX72" fmla="*/ 1577695 w 1841464"/>
              <a:gd name="connsiteY72" fmla="*/ 246185 h 1861673"/>
              <a:gd name="connsiteX73" fmla="*/ 1542526 w 1841464"/>
              <a:gd name="connsiteY73" fmla="*/ 211016 h 1861673"/>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173249 w 1841464"/>
              <a:gd name="connsiteY58" fmla="*/ 1652954 h 1861673"/>
              <a:gd name="connsiteX59" fmla="*/ 1278756 w 1841464"/>
              <a:gd name="connsiteY59" fmla="*/ 1582616 h 1861673"/>
              <a:gd name="connsiteX60" fmla="*/ 1349095 w 1841464"/>
              <a:gd name="connsiteY60" fmla="*/ 1494693 h 1861673"/>
              <a:gd name="connsiteX61" fmla="*/ 1366679 w 1841464"/>
              <a:gd name="connsiteY61" fmla="*/ 1441939 h 1861673"/>
              <a:gd name="connsiteX62" fmla="*/ 1401849 w 1841464"/>
              <a:gd name="connsiteY62" fmla="*/ 1406769 h 1861673"/>
              <a:gd name="connsiteX63" fmla="*/ 1524941 w 1841464"/>
              <a:gd name="connsiteY63" fmla="*/ 1248508 h 1861673"/>
              <a:gd name="connsiteX64" fmla="*/ 1612864 w 1841464"/>
              <a:gd name="connsiteY64" fmla="*/ 1125416 h 1861673"/>
              <a:gd name="connsiteX65" fmla="*/ 1630449 w 1841464"/>
              <a:gd name="connsiteY65" fmla="*/ 1072662 h 1861673"/>
              <a:gd name="connsiteX66" fmla="*/ 1665618 w 1841464"/>
              <a:gd name="connsiteY66" fmla="*/ 1019908 h 1861673"/>
              <a:gd name="connsiteX67" fmla="*/ 1700787 w 1841464"/>
              <a:gd name="connsiteY67" fmla="*/ 914400 h 1861673"/>
              <a:gd name="connsiteX68" fmla="*/ 1683203 w 1841464"/>
              <a:gd name="connsiteY68" fmla="*/ 720969 h 1861673"/>
              <a:gd name="connsiteX69" fmla="*/ 1648033 w 1841464"/>
              <a:gd name="connsiteY69" fmla="*/ 615462 h 1861673"/>
              <a:gd name="connsiteX70" fmla="*/ 1612864 w 1841464"/>
              <a:gd name="connsiteY70" fmla="*/ 351693 h 1861673"/>
              <a:gd name="connsiteX71" fmla="*/ 1577695 w 1841464"/>
              <a:gd name="connsiteY71" fmla="*/ 246185 h 1861673"/>
              <a:gd name="connsiteX72" fmla="*/ 1542526 w 1841464"/>
              <a:gd name="connsiteY72" fmla="*/ 211016 h 1861673"/>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173249 w 1841464"/>
              <a:gd name="connsiteY58" fmla="*/ 1652954 h 1861673"/>
              <a:gd name="connsiteX59" fmla="*/ 1278756 w 1841464"/>
              <a:gd name="connsiteY59" fmla="*/ 1582616 h 1861673"/>
              <a:gd name="connsiteX60" fmla="*/ 1349095 w 1841464"/>
              <a:gd name="connsiteY60" fmla="*/ 1494693 h 1861673"/>
              <a:gd name="connsiteX61" fmla="*/ 1401849 w 1841464"/>
              <a:gd name="connsiteY61" fmla="*/ 1406769 h 1861673"/>
              <a:gd name="connsiteX62" fmla="*/ 1524941 w 1841464"/>
              <a:gd name="connsiteY62" fmla="*/ 1248508 h 1861673"/>
              <a:gd name="connsiteX63" fmla="*/ 1612864 w 1841464"/>
              <a:gd name="connsiteY63" fmla="*/ 1125416 h 1861673"/>
              <a:gd name="connsiteX64" fmla="*/ 1630449 w 1841464"/>
              <a:gd name="connsiteY64" fmla="*/ 1072662 h 1861673"/>
              <a:gd name="connsiteX65" fmla="*/ 1665618 w 1841464"/>
              <a:gd name="connsiteY65" fmla="*/ 1019908 h 1861673"/>
              <a:gd name="connsiteX66" fmla="*/ 1700787 w 1841464"/>
              <a:gd name="connsiteY66" fmla="*/ 914400 h 1861673"/>
              <a:gd name="connsiteX67" fmla="*/ 1683203 w 1841464"/>
              <a:gd name="connsiteY67" fmla="*/ 720969 h 1861673"/>
              <a:gd name="connsiteX68" fmla="*/ 1648033 w 1841464"/>
              <a:gd name="connsiteY68" fmla="*/ 615462 h 1861673"/>
              <a:gd name="connsiteX69" fmla="*/ 1612864 w 1841464"/>
              <a:gd name="connsiteY69" fmla="*/ 351693 h 1861673"/>
              <a:gd name="connsiteX70" fmla="*/ 1577695 w 1841464"/>
              <a:gd name="connsiteY70" fmla="*/ 246185 h 1861673"/>
              <a:gd name="connsiteX71" fmla="*/ 1542526 w 1841464"/>
              <a:gd name="connsiteY71" fmla="*/ 211016 h 1861673"/>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173249 w 1841464"/>
              <a:gd name="connsiteY58" fmla="*/ 1652954 h 1861673"/>
              <a:gd name="connsiteX59" fmla="*/ 1349095 w 1841464"/>
              <a:gd name="connsiteY59" fmla="*/ 1494693 h 1861673"/>
              <a:gd name="connsiteX60" fmla="*/ 1401849 w 1841464"/>
              <a:gd name="connsiteY60" fmla="*/ 1406769 h 1861673"/>
              <a:gd name="connsiteX61" fmla="*/ 1524941 w 1841464"/>
              <a:gd name="connsiteY61" fmla="*/ 1248508 h 1861673"/>
              <a:gd name="connsiteX62" fmla="*/ 1612864 w 1841464"/>
              <a:gd name="connsiteY62" fmla="*/ 1125416 h 1861673"/>
              <a:gd name="connsiteX63" fmla="*/ 1630449 w 1841464"/>
              <a:gd name="connsiteY63" fmla="*/ 1072662 h 1861673"/>
              <a:gd name="connsiteX64" fmla="*/ 1665618 w 1841464"/>
              <a:gd name="connsiteY64" fmla="*/ 1019908 h 1861673"/>
              <a:gd name="connsiteX65" fmla="*/ 1700787 w 1841464"/>
              <a:gd name="connsiteY65" fmla="*/ 914400 h 1861673"/>
              <a:gd name="connsiteX66" fmla="*/ 1683203 w 1841464"/>
              <a:gd name="connsiteY66" fmla="*/ 720969 h 1861673"/>
              <a:gd name="connsiteX67" fmla="*/ 1648033 w 1841464"/>
              <a:gd name="connsiteY67" fmla="*/ 615462 h 1861673"/>
              <a:gd name="connsiteX68" fmla="*/ 1612864 w 1841464"/>
              <a:gd name="connsiteY68" fmla="*/ 351693 h 1861673"/>
              <a:gd name="connsiteX69" fmla="*/ 1577695 w 1841464"/>
              <a:gd name="connsiteY69" fmla="*/ 246185 h 1861673"/>
              <a:gd name="connsiteX70" fmla="*/ 1542526 w 1841464"/>
              <a:gd name="connsiteY70" fmla="*/ 211016 h 1861673"/>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173249 w 1841464"/>
              <a:gd name="connsiteY58" fmla="*/ 1652954 h 1861673"/>
              <a:gd name="connsiteX59" fmla="*/ 1349095 w 1841464"/>
              <a:gd name="connsiteY59" fmla="*/ 1494693 h 1861673"/>
              <a:gd name="connsiteX60" fmla="*/ 1401849 w 1841464"/>
              <a:gd name="connsiteY60" fmla="*/ 1406769 h 1861673"/>
              <a:gd name="connsiteX61" fmla="*/ 1524941 w 1841464"/>
              <a:gd name="connsiteY61" fmla="*/ 1248508 h 1861673"/>
              <a:gd name="connsiteX62" fmla="*/ 1612864 w 1841464"/>
              <a:gd name="connsiteY62" fmla="*/ 1125416 h 1861673"/>
              <a:gd name="connsiteX63" fmla="*/ 1665618 w 1841464"/>
              <a:gd name="connsiteY63" fmla="*/ 1019908 h 1861673"/>
              <a:gd name="connsiteX64" fmla="*/ 1700787 w 1841464"/>
              <a:gd name="connsiteY64" fmla="*/ 914400 h 1861673"/>
              <a:gd name="connsiteX65" fmla="*/ 1683203 w 1841464"/>
              <a:gd name="connsiteY65" fmla="*/ 720969 h 1861673"/>
              <a:gd name="connsiteX66" fmla="*/ 1648033 w 1841464"/>
              <a:gd name="connsiteY66" fmla="*/ 615462 h 1861673"/>
              <a:gd name="connsiteX67" fmla="*/ 1612864 w 1841464"/>
              <a:gd name="connsiteY67" fmla="*/ 351693 h 1861673"/>
              <a:gd name="connsiteX68" fmla="*/ 1577695 w 1841464"/>
              <a:gd name="connsiteY68" fmla="*/ 246185 h 1861673"/>
              <a:gd name="connsiteX69" fmla="*/ 1542526 w 1841464"/>
              <a:gd name="connsiteY69" fmla="*/ 211016 h 1861673"/>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173249 w 1841464"/>
              <a:gd name="connsiteY58" fmla="*/ 1652954 h 1861673"/>
              <a:gd name="connsiteX59" fmla="*/ 1349095 w 1841464"/>
              <a:gd name="connsiteY59" fmla="*/ 1494693 h 1861673"/>
              <a:gd name="connsiteX60" fmla="*/ 1401849 w 1841464"/>
              <a:gd name="connsiteY60" fmla="*/ 1406769 h 1861673"/>
              <a:gd name="connsiteX61" fmla="*/ 1524941 w 1841464"/>
              <a:gd name="connsiteY61" fmla="*/ 1248508 h 1861673"/>
              <a:gd name="connsiteX62" fmla="*/ 1612864 w 1841464"/>
              <a:gd name="connsiteY62" fmla="*/ 1125416 h 1861673"/>
              <a:gd name="connsiteX63" fmla="*/ 1700787 w 1841464"/>
              <a:gd name="connsiteY63" fmla="*/ 914400 h 1861673"/>
              <a:gd name="connsiteX64" fmla="*/ 1683203 w 1841464"/>
              <a:gd name="connsiteY64" fmla="*/ 720969 h 1861673"/>
              <a:gd name="connsiteX65" fmla="*/ 1648033 w 1841464"/>
              <a:gd name="connsiteY65" fmla="*/ 615462 h 1861673"/>
              <a:gd name="connsiteX66" fmla="*/ 1612864 w 1841464"/>
              <a:gd name="connsiteY66" fmla="*/ 351693 h 1861673"/>
              <a:gd name="connsiteX67" fmla="*/ 1577695 w 1841464"/>
              <a:gd name="connsiteY67" fmla="*/ 246185 h 1861673"/>
              <a:gd name="connsiteX68" fmla="*/ 1542526 w 1841464"/>
              <a:gd name="connsiteY68" fmla="*/ 211016 h 1861673"/>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173249 w 1841464"/>
              <a:gd name="connsiteY58" fmla="*/ 1652954 h 1861673"/>
              <a:gd name="connsiteX59" fmla="*/ 1349095 w 1841464"/>
              <a:gd name="connsiteY59" fmla="*/ 1494693 h 1861673"/>
              <a:gd name="connsiteX60" fmla="*/ 1524941 w 1841464"/>
              <a:gd name="connsiteY60" fmla="*/ 1248508 h 1861673"/>
              <a:gd name="connsiteX61" fmla="*/ 1612864 w 1841464"/>
              <a:gd name="connsiteY61" fmla="*/ 1125416 h 1861673"/>
              <a:gd name="connsiteX62" fmla="*/ 1700787 w 1841464"/>
              <a:gd name="connsiteY62" fmla="*/ 914400 h 1861673"/>
              <a:gd name="connsiteX63" fmla="*/ 1683203 w 1841464"/>
              <a:gd name="connsiteY63" fmla="*/ 720969 h 1861673"/>
              <a:gd name="connsiteX64" fmla="*/ 1648033 w 1841464"/>
              <a:gd name="connsiteY64" fmla="*/ 615462 h 1861673"/>
              <a:gd name="connsiteX65" fmla="*/ 1612864 w 1841464"/>
              <a:gd name="connsiteY65" fmla="*/ 351693 h 1861673"/>
              <a:gd name="connsiteX66" fmla="*/ 1577695 w 1841464"/>
              <a:gd name="connsiteY66" fmla="*/ 246185 h 1861673"/>
              <a:gd name="connsiteX67" fmla="*/ 1542526 w 1841464"/>
              <a:gd name="connsiteY67" fmla="*/ 211016 h 1861673"/>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173249 w 1841464"/>
              <a:gd name="connsiteY58" fmla="*/ 1652954 h 1861673"/>
              <a:gd name="connsiteX59" fmla="*/ 1349095 w 1841464"/>
              <a:gd name="connsiteY59" fmla="*/ 1494693 h 1861673"/>
              <a:gd name="connsiteX60" fmla="*/ 1677795 w 1841464"/>
              <a:gd name="connsiteY60" fmla="*/ 1395056 h 1861673"/>
              <a:gd name="connsiteX61" fmla="*/ 1612864 w 1841464"/>
              <a:gd name="connsiteY61" fmla="*/ 1125416 h 1861673"/>
              <a:gd name="connsiteX62" fmla="*/ 1700787 w 1841464"/>
              <a:gd name="connsiteY62" fmla="*/ 914400 h 1861673"/>
              <a:gd name="connsiteX63" fmla="*/ 1683203 w 1841464"/>
              <a:gd name="connsiteY63" fmla="*/ 720969 h 1861673"/>
              <a:gd name="connsiteX64" fmla="*/ 1648033 w 1841464"/>
              <a:gd name="connsiteY64" fmla="*/ 615462 h 1861673"/>
              <a:gd name="connsiteX65" fmla="*/ 1612864 w 1841464"/>
              <a:gd name="connsiteY65" fmla="*/ 351693 h 1861673"/>
              <a:gd name="connsiteX66" fmla="*/ 1577695 w 1841464"/>
              <a:gd name="connsiteY66" fmla="*/ 246185 h 1861673"/>
              <a:gd name="connsiteX67" fmla="*/ 1542526 w 1841464"/>
              <a:gd name="connsiteY67" fmla="*/ 211016 h 1861673"/>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173249 w 1841464"/>
              <a:gd name="connsiteY58" fmla="*/ 1652954 h 1861673"/>
              <a:gd name="connsiteX59" fmla="*/ 1437091 w 1841464"/>
              <a:gd name="connsiteY59" fmla="*/ 1599233 h 1861673"/>
              <a:gd name="connsiteX60" fmla="*/ 1677795 w 1841464"/>
              <a:gd name="connsiteY60" fmla="*/ 1395056 h 1861673"/>
              <a:gd name="connsiteX61" fmla="*/ 1612864 w 1841464"/>
              <a:gd name="connsiteY61" fmla="*/ 1125416 h 1861673"/>
              <a:gd name="connsiteX62" fmla="*/ 1700787 w 1841464"/>
              <a:gd name="connsiteY62" fmla="*/ 914400 h 1861673"/>
              <a:gd name="connsiteX63" fmla="*/ 1683203 w 1841464"/>
              <a:gd name="connsiteY63" fmla="*/ 720969 h 1861673"/>
              <a:gd name="connsiteX64" fmla="*/ 1648033 w 1841464"/>
              <a:gd name="connsiteY64" fmla="*/ 615462 h 1861673"/>
              <a:gd name="connsiteX65" fmla="*/ 1612864 w 1841464"/>
              <a:gd name="connsiteY65" fmla="*/ 351693 h 1861673"/>
              <a:gd name="connsiteX66" fmla="*/ 1577695 w 1841464"/>
              <a:gd name="connsiteY66" fmla="*/ 246185 h 1861673"/>
              <a:gd name="connsiteX67" fmla="*/ 1542526 w 1841464"/>
              <a:gd name="connsiteY67" fmla="*/ 211016 h 1861673"/>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173249 w 1841464"/>
              <a:gd name="connsiteY58" fmla="*/ 1652954 h 1861673"/>
              <a:gd name="connsiteX59" fmla="*/ 1437091 w 1841464"/>
              <a:gd name="connsiteY59" fmla="*/ 1599233 h 1861673"/>
              <a:gd name="connsiteX60" fmla="*/ 1677795 w 1841464"/>
              <a:gd name="connsiteY60" fmla="*/ 1395056 h 1861673"/>
              <a:gd name="connsiteX61" fmla="*/ 1743483 w 1841464"/>
              <a:gd name="connsiteY61" fmla="*/ 1153553 h 1861673"/>
              <a:gd name="connsiteX62" fmla="*/ 1700787 w 1841464"/>
              <a:gd name="connsiteY62" fmla="*/ 914400 h 1861673"/>
              <a:gd name="connsiteX63" fmla="*/ 1683203 w 1841464"/>
              <a:gd name="connsiteY63" fmla="*/ 720969 h 1861673"/>
              <a:gd name="connsiteX64" fmla="*/ 1648033 w 1841464"/>
              <a:gd name="connsiteY64" fmla="*/ 615462 h 1861673"/>
              <a:gd name="connsiteX65" fmla="*/ 1612864 w 1841464"/>
              <a:gd name="connsiteY65" fmla="*/ 351693 h 1861673"/>
              <a:gd name="connsiteX66" fmla="*/ 1577695 w 1841464"/>
              <a:gd name="connsiteY66" fmla="*/ 246185 h 1861673"/>
              <a:gd name="connsiteX67" fmla="*/ 1542526 w 1841464"/>
              <a:gd name="connsiteY67" fmla="*/ 211016 h 1861673"/>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173249 w 1841464"/>
              <a:gd name="connsiteY58" fmla="*/ 1652954 h 1861673"/>
              <a:gd name="connsiteX59" fmla="*/ 1437091 w 1841464"/>
              <a:gd name="connsiteY59" fmla="*/ 1599233 h 1861673"/>
              <a:gd name="connsiteX60" fmla="*/ 1677795 w 1841464"/>
              <a:gd name="connsiteY60" fmla="*/ 1395056 h 1861673"/>
              <a:gd name="connsiteX61" fmla="*/ 1743483 w 1841464"/>
              <a:gd name="connsiteY61" fmla="*/ 1153553 h 1861673"/>
              <a:gd name="connsiteX62" fmla="*/ 1716055 w 1841464"/>
              <a:gd name="connsiteY62" fmla="*/ 894570 h 1861673"/>
              <a:gd name="connsiteX63" fmla="*/ 1683203 w 1841464"/>
              <a:gd name="connsiteY63" fmla="*/ 720969 h 1861673"/>
              <a:gd name="connsiteX64" fmla="*/ 1648033 w 1841464"/>
              <a:gd name="connsiteY64" fmla="*/ 615462 h 1861673"/>
              <a:gd name="connsiteX65" fmla="*/ 1612864 w 1841464"/>
              <a:gd name="connsiteY65" fmla="*/ 351693 h 1861673"/>
              <a:gd name="connsiteX66" fmla="*/ 1577695 w 1841464"/>
              <a:gd name="connsiteY66" fmla="*/ 246185 h 1861673"/>
              <a:gd name="connsiteX67" fmla="*/ 1542526 w 1841464"/>
              <a:gd name="connsiteY67" fmla="*/ 211016 h 1861673"/>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279072 w 1841464"/>
              <a:gd name="connsiteY58" fmla="*/ 1650172 h 1861673"/>
              <a:gd name="connsiteX59" fmla="*/ 1437091 w 1841464"/>
              <a:gd name="connsiteY59" fmla="*/ 1599233 h 1861673"/>
              <a:gd name="connsiteX60" fmla="*/ 1677795 w 1841464"/>
              <a:gd name="connsiteY60" fmla="*/ 1395056 h 1861673"/>
              <a:gd name="connsiteX61" fmla="*/ 1743483 w 1841464"/>
              <a:gd name="connsiteY61" fmla="*/ 1153553 h 1861673"/>
              <a:gd name="connsiteX62" fmla="*/ 1716055 w 1841464"/>
              <a:gd name="connsiteY62" fmla="*/ 894570 h 1861673"/>
              <a:gd name="connsiteX63" fmla="*/ 1683203 w 1841464"/>
              <a:gd name="connsiteY63" fmla="*/ 720969 h 1861673"/>
              <a:gd name="connsiteX64" fmla="*/ 1648033 w 1841464"/>
              <a:gd name="connsiteY64" fmla="*/ 615462 h 1861673"/>
              <a:gd name="connsiteX65" fmla="*/ 1612864 w 1841464"/>
              <a:gd name="connsiteY65" fmla="*/ 351693 h 1861673"/>
              <a:gd name="connsiteX66" fmla="*/ 1577695 w 1841464"/>
              <a:gd name="connsiteY66" fmla="*/ 246185 h 1861673"/>
              <a:gd name="connsiteX67" fmla="*/ 1542526 w 1841464"/>
              <a:gd name="connsiteY67" fmla="*/ 211016 h 1861673"/>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279072 w 1841464"/>
              <a:gd name="connsiteY58" fmla="*/ 1650172 h 1861673"/>
              <a:gd name="connsiteX59" fmla="*/ 1437091 w 1841464"/>
              <a:gd name="connsiteY59" fmla="*/ 1599233 h 1861673"/>
              <a:gd name="connsiteX60" fmla="*/ 1677795 w 1841464"/>
              <a:gd name="connsiteY60" fmla="*/ 1395056 h 1861673"/>
              <a:gd name="connsiteX61" fmla="*/ 1743483 w 1841464"/>
              <a:gd name="connsiteY61" fmla="*/ 1153553 h 1861673"/>
              <a:gd name="connsiteX62" fmla="*/ 1754458 w 1841464"/>
              <a:gd name="connsiteY62" fmla="*/ 937273 h 1861673"/>
              <a:gd name="connsiteX63" fmla="*/ 1683203 w 1841464"/>
              <a:gd name="connsiteY63" fmla="*/ 720969 h 1861673"/>
              <a:gd name="connsiteX64" fmla="*/ 1648033 w 1841464"/>
              <a:gd name="connsiteY64" fmla="*/ 615462 h 1861673"/>
              <a:gd name="connsiteX65" fmla="*/ 1612864 w 1841464"/>
              <a:gd name="connsiteY65" fmla="*/ 351693 h 1861673"/>
              <a:gd name="connsiteX66" fmla="*/ 1577695 w 1841464"/>
              <a:gd name="connsiteY66" fmla="*/ 246185 h 1861673"/>
              <a:gd name="connsiteX67" fmla="*/ 1542526 w 1841464"/>
              <a:gd name="connsiteY67" fmla="*/ 211016 h 1861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841464" h="1861673">
                <a:moveTo>
                  <a:pt x="364356" y="1635369"/>
                </a:moveTo>
                <a:cubicBezTo>
                  <a:pt x="381941" y="1652954"/>
                  <a:pt x="397480" y="1672855"/>
                  <a:pt x="417110" y="1688123"/>
                </a:cubicBezTo>
                <a:cubicBezTo>
                  <a:pt x="455190" y="1717741"/>
                  <a:pt x="540155" y="1773831"/>
                  <a:pt x="592956" y="1793631"/>
                </a:cubicBezTo>
                <a:cubicBezTo>
                  <a:pt x="615585" y="1802117"/>
                  <a:pt x="640057" y="1804577"/>
                  <a:pt x="663295" y="1811216"/>
                </a:cubicBezTo>
                <a:cubicBezTo>
                  <a:pt x="839896" y="1861673"/>
                  <a:pt x="566485" y="1791408"/>
                  <a:pt x="786387" y="1846385"/>
                </a:cubicBezTo>
                <a:cubicBezTo>
                  <a:pt x="808813" y="1843582"/>
                  <a:pt x="996360" y="1822080"/>
                  <a:pt x="1032572" y="1811216"/>
                </a:cubicBezTo>
                <a:cubicBezTo>
                  <a:pt x="1057680" y="1803684"/>
                  <a:pt x="1078571" y="1785782"/>
                  <a:pt x="1102910" y="1776046"/>
                </a:cubicBezTo>
                <a:cubicBezTo>
                  <a:pt x="1137330" y="1762278"/>
                  <a:pt x="1173249" y="1752600"/>
                  <a:pt x="1208418" y="1740877"/>
                </a:cubicBezTo>
                <a:lnTo>
                  <a:pt x="1313926" y="1705708"/>
                </a:lnTo>
                <a:cubicBezTo>
                  <a:pt x="1331510" y="1699846"/>
                  <a:pt x="1351256" y="1698405"/>
                  <a:pt x="1366679" y="1688123"/>
                </a:cubicBezTo>
                <a:cubicBezTo>
                  <a:pt x="1419661" y="1652802"/>
                  <a:pt x="1427301" y="1644558"/>
                  <a:pt x="1489772" y="1617785"/>
                </a:cubicBezTo>
                <a:cubicBezTo>
                  <a:pt x="1506809" y="1610483"/>
                  <a:pt x="1524941" y="1606062"/>
                  <a:pt x="1542526" y="1600200"/>
                </a:cubicBezTo>
                <a:cubicBezTo>
                  <a:pt x="1652714" y="1453281"/>
                  <a:pt x="1538184" y="1578186"/>
                  <a:pt x="1648033" y="1512277"/>
                </a:cubicBezTo>
                <a:cubicBezTo>
                  <a:pt x="1684179" y="1490590"/>
                  <a:pt x="1747719" y="1380333"/>
                  <a:pt x="1753541" y="1371600"/>
                </a:cubicBezTo>
                <a:cubicBezTo>
                  <a:pt x="1765264" y="1354015"/>
                  <a:pt x="1782027" y="1338896"/>
                  <a:pt x="1788710" y="1318846"/>
                </a:cubicBezTo>
                <a:lnTo>
                  <a:pt x="1823879" y="1213339"/>
                </a:lnTo>
                <a:lnTo>
                  <a:pt x="1841464" y="1160585"/>
                </a:lnTo>
                <a:cubicBezTo>
                  <a:pt x="1835602" y="1090246"/>
                  <a:pt x="1835483" y="1019191"/>
                  <a:pt x="1823879" y="949569"/>
                </a:cubicBezTo>
                <a:cubicBezTo>
                  <a:pt x="1817784" y="913002"/>
                  <a:pt x="1800433" y="879231"/>
                  <a:pt x="1788710" y="844062"/>
                </a:cubicBezTo>
                <a:cubicBezTo>
                  <a:pt x="1764442" y="771256"/>
                  <a:pt x="1781409" y="806733"/>
                  <a:pt x="1735956" y="738554"/>
                </a:cubicBezTo>
                <a:cubicBezTo>
                  <a:pt x="1726519" y="691367"/>
                  <a:pt x="1708701" y="583369"/>
                  <a:pt x="1683203" y="545123"/>
                </a:cubicBezTo>
                <a:lnTo>
                  <a:pt x="1648033" y="492369"/>
                </a:lnTo>
                <a:cubicBezTo>
                  <a:pt x="1616693" y="398347"/>
                  <a:pt x="1648667" y="475735"/>
                  <a:pt x="1577695" y="369277"/>
                </a:cubicBezTo>
                <a:cubicBezTo>
                  <a:pt x="1558736" y="340839"/>
                  <a:pt x="1545448" y="308697"/>
                  <a:pt x="1524941" y="281354"/>
                </a:cubicBezTo>
                <a:cubicBezTo>
                  <a:pt x="1510020" y="261459"/>
                  <a:pt x="1488107" y="247705"/>
                  <a:pt x="1472187" y="228600"/>
                </a:cubicBezTo>
                <a:cubicBezTo>
                  <a:pt x="1414095" y="158889"/>
                  <a:pt x="1451830" y="156412"/>
                  <a:pt x="1349095" y="87923"/>
                </a:cubicBezTo>
                <a:cubicBezTo>
                  <a:pt x="1265495" y="32190"/>
                  <a:pt x="1316392" y="59438"/>
                  <a:pt x="1190833" y="17585"/>
                </a:cubicBezTo>
                <a:lnTo>
                  <a:pt x="1138079" y="0"/>
                </a:lnTo>
                <a:cubicBezTo>
                  <a:pt x="1079464" y="5862"/>
                  <a:pt x="1020624" y="9800"/>
                  <a:pt x="962233" y="17585"/>
                </a:cubicBezTo>
                <a:cubicBezTo>
                  <a:pt x="932607" y="21535"/>
                  <a:pt x="903306" y="27920"/>
                  <a:pt x="874310" y="35169"/>
                </a:cubicBezTo>
                <a:cubicBezTo>
                  <a:pt x="856328" y="39665"/>
                  <a:pt x="839793" y="49438"/>
                  <a:pt x="821556" y="52754"/>
                </a:cubicBezTo>
                <a:cubicBezTo>
                  <a:pt x="775061" y="61208"/>
                  <a:pt x="727771" y="64477"/>
                  <a:pt x="680879" y="70339"/>
                </a:cubicBezTo>
                <a:cubicBezTo>
                  <a:pt x="663295" y="76200"/>
                  <a:pt x="645948" y="82831"/>
                  <a:pt x="628126" y="87923"/>
                </a:cubicBezTo>
                <a:cubicBezTo>
                  <a:pt x="604888" y="94562"/>
                  <a:pt x="579403" y="94700"/>
                  <a:pt x="557787" y="105508"/>
                </a:cubicBezTo>
                <a:cubicBezTo>
                  <a:pt x="519981" y="124411"/>
                  <a:pt x="482167" y="145957"/>
                  <a:pt x="452279" y="175846"/>
                </a:cubicBezTo>
                <a:cubicBezTo>
                  <a:pt x="440556" y="187569"/>
                  <a:pt x="430905" y="201820"/>
                  <a:pt x="417110" y="211016"/>
                </a:cubicBezTo>
                <a:cubicBezTo>
                  <a:pt x="395299" y="225557"/>
                  <a:pt x="369532" y="233180"/>
                  <a:pt x="346772" y="246185"/>
                </a:cubicBezTo>
                <a:cubicBezTo>
                  <a:pt x="328422" y="256670"/>
                  <a:pt x="311603" y="269631"/>
                  <a:pt x="294018" y="281354"/>
                </a:cubicBezTo>
                <a:cubicBezTo>
                  <a:pt x="282295" y="298939"/>
                  <a:pt x="272766" y="318203"/>
                  <a:pt x="258849" y="334108"/>
                </a:cubicBezTo>
                <a:cubicBezTo>
                  <a:pt x="114830" y="498701"/>
                  <a:pt x="214901" y="356070"/>
                  <a:pt x="135756" y="474785"/>
                </a:cubicBezTo>
                <a:cubicBezTo>
                  <a:pt x="129895" y="492370"/>
                  <a:pt x="127174" y="511336"/>
                  <a:pt x="118172" y="527539"/>
                </a:cubicBezTo>
                <a:cubicBezTo>
                  <a:pt x="97645" y="564488"/>
                  <a:pt x="47833" y="633046"/>
                  <a:pt x="47833" y="633046"/>
                </a:cubicBezTo>
                <a:cubicBezTo>
                  <a:pt x="0" y="776550"/>
                  <a:pt x="22077" y="688547"/>
                  <a:pt x="47833" y="984739"/>
                </a:cubicBezTo>
                <a:cubicBezTo>
                  <a:pt x="53101" y="1045322"/>
                  <a:pt x="73287" y="1141153"/>
                  <a:pt x="100587" y="1195754"/>
                </a:cubicBezTo>
                <a:cubicBezTo>
                  <a:pt x="112310" y="1219200"/>
                  <a:pt x="126020" y="1241754"/>
                  <a:pt x="135756" y="1266093"/>
                </a:cubicBezTo>
                <a:cubicBezTo>
                  <a:pt x="149524" y="1300513"/>
                  <a:pt x="159203" y="1336431"/>
                  <a:pt x="170926" y="1371600"/>
                </a:cubicBezTo>
                <a:cubicBezTo>
                  <a:pt x="176788" y="1389185"/>
                  <a:pt x="173087" y="1414072"/>
                  <a:pt x="188510" y="1424354"/>
                </a:cubicBezTo>
                <a:lnTo>
                  <a:pt x="241264" y="1459523"/>
                </a:lnTo>
                <a:lnTo>
                  <a:pt x="311603" y="1565031"/>
                </a:lnTo>
                <a:cubicBezTo>
                  <a:pt x="323326" y="1582616"/>
                  <a:pt x="329187" y="1606062"/>
                  <a:pt x="346772" y="1617785"/>
                </a:cubicBezTo>
                <a:lnTo>
                  <a:pt x="452279" y="1688123"/>
                </a:lnTo>
                <a:cubicBezTo>
                  <a:pt x="469864" y="1699846"/>
                  <a:pt x="484983" y="1716610"/>
                  <a:pt x="505033" y="1723293"/>
                </a:cubicBezTo>
                <a:lnTo>
                  <a:pt x="557787" y="1740877"/>
                </a:lnTo>
                <a:cubicBezTo>
                  <a:pt x="575372" y="1752600"/>
                  <a:pt x="590298" y="1769973"/>
                  <a:pt x="610541" y="1776046"/>
                </a:cubicBezTo>
                <a:cubicBezTo>
                  <a:pt x="724404" y="1810205"/>
                  <a:pt x="827035" y="1785847"/>
                  <a:pt x="944649" y="1776046"/>
                </a:cubicBezTo>
                <a:cubicBezTo>
                  <a:pt x="968095" y="1770185"/>
                  <a:pt x="992773" y="1767982"/>
                  <a:pt x="1014987" y="1758462"/>
                </a:cubicBezTo>
                <a:cubicBezTo>
                  <a:pt x="1034412" y="1750137"/>
                  <a:pt x="1048838" y="1732744"/>
                  <a:pt x="1067741" y="1723293"/>
                </a:cubicBezTo>
                <a:cubicBezTo>
                  <a:pt x="1084320" y="1715003"/>
                  <a:pt x="1102910" y="1711570"/>
                  <a:pt x="1120495" y="1705708"/>
                </a:cubicBezTo>
                <a:cubicBezTo>
                  <a:pt x="1138080" y="1688123"/>
                  <a:pt x="1259442" y="1665440"/>
                  <a:pt x="1279072" y="1650172"/>
                </a:cubicBezTo>
                <a:cubicBezTo>
                  <a:pt x="1317172" y="1615003"/>
                  <a:pt x="1398991" y="1640264"/>
                  <a:pt x="1437091" y="1599233"/>
                </a:cubicBezTo>
                <a:cubicBezTo>
                  <a:pt x="1495706" y="1531825"/>
                  <a:pt x="1633834" y="1456602"/>
                  <a:pt x="1677795" y="1395056"/>
                </a:cubicBezTo>
                <a:cubicBezTo>
                  <a:pt x="1698368" y="1359054"/>
                  <a:pt x="1720834" y="1183751"/>
                  <a:pt x="1743483" y="1153553"/>
                </a:cubicBezTo>
                <a:cubicBezTo>
                  <a:pt x="1772791" y="1097868"/>
                  <a:pt x="1742735" y="1004681"/>
                  <a:pt x="1754458" y="937273"/>
                </a:cubicBezTo>
                <a:cubicBezTo>
                  <a:pt x="1748597" y="872796"/>
                  <a:pt x="1694454" y="784727"/>
                  <a:pt x="1683203" y="720969"/>
                </a:cubicBezTo>
                <a:cubicBezTo>
                  <a:pt x="1676760" y="684462"/>
                  <a:pt x="1648033" y="615462"/>
                  <a:pt x="1648033" y="615462"/>
                </a:cubicBezTo>
                <a:cubicBezTo>
                  <a:pt x="1642177" y="562760"/>
                  <a:pt x="1628652" y="414846"/>
                  <a:pt x="1612864" y="351693"/>
                </a:cubicBezTo>
                <a:cubicBezTo>
                  <a:pt x="1603873" y="315728"/>
                  <a:pt x="1603909" y="272399"/>
                  <a:pt x="1577695" y="246185"/>
                </a:cubicBezTo>
                <a:lnTo>
                  <a:pt x="1542526" y="211016"/>
                </a:lnTo>
              </a:path>
            </a:pathLst>
          </a:custGeom>
          <a:ln w="63500">
            <a:solidFill>
              <a:schemeClr val="accent2">
                <a:lumMod val="7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animBg="1"/>
      <p:bldP spid="66" grpId="2" animBg="1"/>
      <p:bldP spid="76" grpId="1" animBg="1"/>
      <p:bldP spid="76" grpId="2" animBg="1"/>
      <p:bldP spid="77" grpId="0" animBg="1"/>
      <p:bldP spid="64" grpId="0" animBg="1"/>
      <p:bldP spid="6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Bildobjekt 6" descr="4401running_hourglass.jpg picture by jameskkc"/>
          <p:cNvPicPr>
            <a:picLocks noChangeAspect="1"/>
          </p:cNvPicPr>
          <p:nvPr/>
        </p:nvPicPr>
        <p:blipFill>
          <a:blip r:embed="rId3" cstate="print"/>
          <a:srcRect t="496" r="159"/>
          <a:stretch>
            <a:fillRect/>
          </a:stretch>
        </p:blipFill>
        <p:spPr bwMode="auto">
          <a:xfrm>
            <a:off x="-352471" y="0"/>
            <a:ext cx="4610375" cy="6858000"/>
          </a:xfrm>
          <a:prstGeom prst="rect">
            <a:avLst/>
          </a:prstGeom>
          <a:noFill/>
          <a:ln w="9525">
            <a:noFill/>
            <a:miter lim="800000"/>
            <a:headEnd/>
            <a:tailEnd/>
          </a:ln>
        </p:spPr>
      </p:pic>
      <p:sp>
        <p:nvSpPr>
          <p:cNvPr id="8" name="text - heading"/>
          <p:cNvSpPr/>
          <p:nvPr/>
        </p:nvSpPr>
        <p:spPr>
          <a:xfrm>
            <a:off x="3038454" y="0"/>
            <a:ext cx="6105546" cy="1118255"/>
          </a:xfrm>
          <a:prstGeom prst="rect">
            <a:avLst/>
          </a:prstGeom>
          <a:noFill/>
        </p:spPr>
        <p:txBody>
          <a:bodyPr wrap="square" lIns="91440" tIns="45720" rIns="91440" bIns="45720">
            <a:spAutoFit/>
          </a:bodyPr>
          <a:lstStyle/>
          <a:p>
            <a:pPr algn="ctr">
              <a:lnSpc>
                <a:spcPts val="8000"/>
              </a:lnSpc>
            </a:pPr>
            <a:r>
              <a:rPr lang="sv-SE" sz="7000">
                <a:ln w="18415" cmpd="sng">
                  <a:solidFill>
                    <a:srgbClr val="FFFFFF"/>
                  </a:solidFill>
                  <a:prstDash val="solid"/>
                </a:ln>
                <a:solidFill>
                  <a:srgbClr val="FFFFFF"/>
                </a:solidFill>
                <a:effectLst>
                  <a:outerShdw blurRad="63500" dir="3600000" algn="tl" rotWithShape="0">
                    <a:srgbClr val="000000">
                      <a:alpha val="70000"/>
                    </a:srgbClr>
                  </a:outerShdw>
                </a:effectLst>
              </a:rPr>
              <a:t>Life </a:t>
            </a:r>
            <a:r>
              <a:rPr lang="sv-SE" sz="7000" err="1">
                <a:ln w="18415" cmpd="sng">
                  <a:solidFill>
                    <a:srgbClr val="FFFFFF"/>
                  </a:solidFill>
                  <a:prstDash val="solid"/>
                </a:ln>
                <a:solidFill>
                  <a:srgbClr val="FFFFFF"/>
                </a:solidFill>
                <a:effectLst>
                  <a:outerShdw blurRad="63500" dir="3600000" algn="tl" rotWithShape="0">
                    <a:srgbClr val="000000">
                      <a:alpha val="70000"/>
                    </a:srgbClr>
                  </a:outerShdw>
                </a:effectLst>
              </a:rPr>
              <a:t>expectancy</a:t>
            </a:r>
            <a:endParaRPr lang="en-GB" sz="70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1st bullet - clear"/>
          <p:cNvSpPr/>
          <p:nvPr/>
        </p:nvSpPr>
        <p:spPr>
          <a:xfrm>
            <a:off x="2994116" y="1389665"/>
            <a:ext cx="4457700" cy="830997"/>
          </a:xfrm>
          <a:prstGeom prst="rect">
            <a:avLst/>
          </a:prstGeom>
          <a:noFill/>
        </p:spPr>
        <p:txBody>
          <a:bodyPr wrap="square">
            <a:spAutoFit/>
          </a:bodyPr>
          <a:lstStyle/>
          <a:p>
            <a:pPr marL="1143000" indent="-1143000" algn="ctr"/>
            <a:r>
              <a:rPr lang="sv-SE" sz="4800">
                <a:solidFill>
                  <a:srgbClr val="FFE9B3"/>
                </a:solidFill>
              </a:rPr>
              <a:t>… is an average </a:t>
            </a:r>
          </a:p>
        </p:txBody>
      </p:sp>
      <p:sp>
        <p:nvSpPr>
          <p:cNvPr id="9" name="2nd bullet text"/>
          <p:cNvSpPr/>
          <p:nvPr/>
        </p:nvSpPr>
        <p:spPr>
          <a:xfrm>
            <a:off x="3331403" y="3351503"/>
            <a:ext cx="5812597" cy="1242263"/>
          </a:xfrm>
          <a:prstGeom prst="rect">
            <a:avLst/>
          </a:prstGeom>
          <a:noFill/>
        </p:spPr>
        <p:txBody>
          <a:bodyPr wrap="square">
            <a:spAutoFit/>
          </a:bodyPr>
          <a:lstStyle/>
          <a:p>
            <a:pPr marL="1143000" indent="-1143000" algn="ctr">
              <a:lnSpc>
                <a:spcPts val="4400"/>
              </a:lnSpc>
            </a:pPr>
            <a:r>
              <a:rPr lang="sv-SE" sz="4800">
                <a:solidFill>
                  <a:srgbClr val="FFE9B3"/>
                </a:solidFill>
              </a:rPr>
              <a:t>… is low when child-</a:t>
            </a:r>
          </a:p>
          <a:p>
            <a:pPr marL="1143000" indent="-1143000" algn="ctr">
              <a:lnSpc>
                <a:spcPts val="4400"/>
              </a:lnSpc>
            </a:pPr>
            <a:r>
              <a:rPr lang="sv-SE" sz="4800">
                <a:solidFill>
                  <a:srgbClr val="FFE9B3"/>
                </a:solidFill>
              </a:rPr>
              <a:t>deaths are common</a:t>
            </a:r>
          </a:p>
        </p:txBody>
      </p:sp>
      <p:sp>
        <p:nvSpPr>
          <p:cNvPr id="10" name="1st bullet - clear"/>
          <p:cNvSpPr/>
          <p:nvPr/>
        </p:nvSpPr>
        <p:spPr>
          <a:xfrm>
            <a:off x="2700409" y="2074339"/>
            <a:ext cx="5758542" cy="523220"/>
          </a:xfrm>
          <a:prstGeom prst="rect">
            <a:avLst/>
          </a:prstGeom>
          <a:noFill/>
        </p:spPr>
        <p:txBody>
          <a:bodyPr wrap="square">
            <a:spAutoFit/>
          </a:bodyPr>
          <a:lstStyle/>
          <a:p>
            <a:pPr marL="1143000" indent="-1143000" algn="ctr"/>
            <a:r>
              <a:rPr lang="sv-SE" sz="2800">
                <a:solidFill>
                  <a:schemeClr val="bg1"/>
                </a:solidFill>
              </a:rPr>
              <a:t>-Most Burundians get older than 50</a:t>
            </a:r>
          </a:p>
        </p:txBody>
      </p:sp>
      <p:sp>
        <p:nvSpPr>
          <p:cNvPr id="11" name="1st bullet - clear"/>
          <p:cNvSpPr/>
          <p:nvPr/>
        </p:nvSpPr>
        <p:spPr>
          <a:xfrm>
            <a:off x="3263463" y="2575081"/>
            <a:ext cx="4346028" cy="523220"/>
          </a:xfrm>
          <a:prstGeom prst="rect">
            <a:avLst/>
          </a:prstGeom>
          <a:noFill/>
        </p:spPr>
        <p:txBody>
          <a:bodyPr wrap="square">
            <a:spAutoFit/>
          </a:bodyPr>
          <a:lstStyle/>
          <a:p>
            <a:pPr marL="1143000" indent="-1143000" algn="ctr"/>
            <a:r>
              <a:rPr lang="sv-SE" sz="2800">
                <a:solidFill>
                  <a:schemeClr val="bg1"/>
                </a:solidFill>
              </a:rPr>
              <a:t>-Some die in childhood</a:t>
            </a:r>
          </a:p>
        </p:txBody>
      </p:sp>
      <p:sp>
        <p:nvSpPr>
          <p:cNvPr id="12" name="1st bullet - clear"/>
          <p:cNvSpPr/>
          <p:nvPr/>
        </p:nvSpPr>
        <p:spPr>
          <a:xfrm>
            <a:off x="3647861" y="4546540"/>
            <a:ext cx="4991643" cy="954107"/>
          </a:xfrm>
          <a:prstGeom prst="rect">
            <a:avLst/>
          </a:prstGeom>
          <a:noFill/>
        </p:spPr>
        <p:txBody>
          <a:bodyPr wrap="square">
            <a:spAutoFit/>
          </a:bodyPr>
          <a:lstStyle/>
          <a:p>
            <a:pPr marL="1143000" indent="-1143000" algn="ctr"/>
            <a:r>
              <a:rPr lang="sv-SE" sz="2800">
                <a:solidFill>
                  <a:schemeClr val="bg1"/>
                </a:solidFill>
              </a:rPr>
              <a:t>-It is low in Burundi </a:t>
            </a:r>
          </a:p>
          <a:p>
            <a:pPr marL="1143000" indent="-1143000" algn="ctr"/>
            <a:r>
              <a:rPr lang="sv-SE" sz="2800" i="1">
                <a:solidFill>
                  <a:schemeClr val="bg1"/>
                </a:solidFill>
              </a:rPr>
              <a:t>not</a:t>
            </a:r>
            <a:r>
              <a:rPr lang="sv-SE" sz="2800">
                <a:solidFill>
                  <a:schemeClr val="bg1"/>
                </a:solidFill>
              </a:rPr>
              <a:t> because all die a bit earlier</a:t>
            </a:r>
          </a:p>
        </p:txBody>
      </p:sp>
      <p:sp>
        <p:nvSpPr>
          <p:cNvPr id="13" name="1st bullet - clear"/>
          <p:cNvSpPr/>
          <p:nvPr/>
        </p:nvSpPr>
        <p:spPr>
          <a:xfrm>
            <a:off x="4023377" y="5688796"/>
            <a:ext cx="4457700" cy="954107"/>
          </a:xfrm>
          <a:prstGeom prst="rect">
            <a:avLst/>
          </a:prstGeom>
          <a:noFill/>
        </p:spPr>
        <p:txBody>
          <a:bodyPr wrap="square">
            <a:spAutoFit/>
          </a:bodyPr>
          <a:lstStyle/>
          <a:p>
            <a:pPr marL="1143000" indent="-1143000" algn="ctr"/>
            <a:r>
              <a:rPr lang="sv-SE" sz="2800">
                <a:solidFill>
                  <a:schemeClr val="bg1"/>
                </a:solidFill>
              </a:rPr>
              <a:t>-But because </a:t>
            </a:r>
          </a:p>
          <a:p>
            <a:pPr marL="1143000" indent="-1143000" algn="ctr"/>
            <a:r>
              <a:rPr lang="sv-SE" sz="2800">
                <a:solidFill>
                  <a:schemeClr val="bg1"/>
                </a:solidFill>
              </a:rPr>
              <a:t>some die much younger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Gap graph"/>
          <p:cNvPicPr>
            <a:picLocks noChangeAspect="1" noChangeArrowheads="1"/>
          </p:cNvPicPr>
          <p:nvPr/>
        </p:nvPicPr>
        <p:blipFill>
          <a:blip r:embed="rId3" cstate="print"/>
          <a:srcRect l="3571" t="18856" r="63393" b="14286"/>
          <a:stretch>
            <a:fillRect/>
          </a:stretch>
        </p:blipFill>
        <p:spPr bwMode="auto">
          <a:xfrm>
            <a:off x="993726" y="185187"/>
            <a:ext cx="7880434" cy="5980663"/>
          </a:xfrm>
          <a:prstGeom prst="rect">
            <a:avLst/>
          </a:prstGeom>
          <a:noFill/>
          <a:ln w="9525">
            <a:solidFill>
              <a:schemeClr val="tx2"/>
            </a:solidFill>
            <a:miter lim="800000"/>
            <a:headEnd/>
            <a:tailEnd/>
          </a:ln>
        </p:spPr>
      </p:pic>
      <p:sp>
        <p:nvSpPr>
          <p:cNvPr id="71" name="Övre döljande ruta"/>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Höger döljande ruta"/>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Vänstra döljande ruta"/>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Nedre döljande ruta"/>
          <p:cNvSpPr/>
          <p:nvPr/>
        </p:nvSpPr>
        <p:spPr>
          <a:xfrm>
            <a:off x="1" y="5473728"/>
            <a:ext cx="9144000" cy="1384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X-axeln etiketter"/>
          <p:cNvGrpSpPr/>
          <p:nvPr/>
        </p:nvGrpSpPr>
        <p:grpSpPr>
          <a:xfrm>
            <a:off x="1541421" y="5581075"/>
            <a:ext cx="6499314" cy="584775"/>
            <a:chOff x="1541419" y="5581075"/>
            <a:chExt cx="6499314" cy="584775"/>
          </a:xfrm>
        </p:grpSpPr>
        <p:sp>
          <p:nvSpPr>
            <p:cNvPr id="45" name="x etikett 20 000"/>
            <p:cNvSpPr txBox="1"/>
            <p:nvPr/>
          </p:nvSpPr>
          <p:spPr>
            <a:xfrm>
              <a:off x="6397648" y="5581075"/>
              <a:ext cx="1643085" cy="584775"/>
            </a:xfrm>
            <a:prstGeom prst="rect">
              <a:avLst/>
            </a:prstGeom>
            <a:noFill/>
          </p:spPr>
          <p:txBody>
            <a:bodyPr wrap="square" rtlCol="0">
              <a:spAutoFit/>
            </a:bodyPr>
            <a:lstStyle/>
            <a:p>
              <a:r>
                <a:rPr lang="sv-SE" sz="3200"/>
                <a:t>20 000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44" name="x etikett 2000"/>
            <p:cNvSpPr txBox="1"/>
            <p:nvPr/>
          </p:nvSpPr>
          <p:spPr>
            <a:xfrm>
              <a:off x="4024303" y="5581075"/>
              <a:ext cx="1460521" cy="584775"/>
            </a:xfrm>
            <a:prstGeom prst="rect">
              <a:avLst/>
            </a:prstGeom>
            <a:noFill/>
          </p:spPr>
          <p:txBody>
            <a:bodyPr wrap="square" rtlCol="0">
              <a:spAutoFit/>
            </a:bodyPr>
            <a:lstStyle/>
            <a:p>
              <a:r>
                <a:rPr lang="sv-SE" sz="3200"/>
                <a:t>2000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43" name="x etikett 200"/>
            <p:cNvSpPr txBox="1"/>
            <p:nvPr/>
          </p:nvSpPr>
          <p:spPr>
            <a:xfrm>
              <a:off x="1541419" y="5581075"/>
              <a:ext cx="1131903" cy="584775"/>
            </a:xfrm>
            <a:prstGeom prst="rect">
              <a:avLst/>
            </a:prstGeom>
            <a:noFill/>
          </p:spPr>
          <p:txBody>
            <a:bodyPr wrap="square" rtlCol="0">
              <a:spAutoFit/>
            </a:bodyPr>
            <a:lstStyle/>
            <a:p>
              <a:r>
                <a:rPr lang="sv-SE" sz="3200"/>
                <a:t>200 </a:t>
              </a:r>
              <a:r>
                <a:rPr lang="sv-SE" sz="2400">
                  <a:latin typeface="Arial" pitchFamily="34" charset="0"/>
                  <a:cs typeface="Arial" pitchFamily="34" charset="0"/>
                </a:rPr>
                <a:t>$</a:t>
              </a:r>
              <a:endParaRPr lang="en-GB" sz="2400">
                <a:latin typeface="Arial" pitchFamily="34" charset="0"/>
                <a:cs typeface="Arial" pitchFamily="34" charset="0"/>
              </a:endParaRPr>
            </a:p>
          </p:txBody>
        </p:sp>
      </p:grpSp>
      <p:grpSp>
        <p:nvGrpSpPr>
          <p:cNvPr id="3" name="x taggar"/>
          <p:cNvGrpSpPr/>
          <p:nvPr/>
        </p:nvGrpSpPr>
        <p:grpSpPr>
          <a:xfrm>
            <a:off x="1952227" y="5473728"/>
            <a:ext cx="5158800" cy="146054"/>
            <a:chOff x="1952227" y="5473728"/>
            <a:chExt cx="5158800" cy="146054"/>
          </a:xfrm>
        </p:grpSpPr>
        <p:cxnSp>
          <p:nvCxnSpPr>
            <p:cNvPr id="75" name="x tag 20 000"/>
            <p:cNvCxnSpPr/>
            <p:nvPr/>
          </p:nvCxnSpPr>
          <p:spPr>
            <a:xfrm rot="5400000">
              <a:off x="70380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4" name="x tag 2000"/>
            <p:cNvCxnSpPr/>
            <p:nvPr/>
          </p:nvCxnSpPr>
          <p:spPr>
            <a:xfrm rot="5400000">
              <a:off x="44568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x tag 200"/>
            <p:cNvCxnSpPr/>
            <p:nvPr/>
          </p:nvCxnSpPr>
          <p:spPr>
            <a:xfrm rot="5400000">
              <a:off x="18792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8" name="X axel text"/>
          <p:cNvSpPr txBox="1"/>
          <p:nvPr/>
        </p:nvSpPr>
        <p:spPr>
          <a:xfrm>
            <a:off x="1804887" y="6165850"/>
            <a:ext cx="7339113" cy="646331"/>
          </a:xfrm>
          <a:prstGeom prst="rect">
            <a:avLst/>
          </a:prstGeom>
          <a:noFill/>
        </p:spPr>
        <p:txBody>
          <a:bodyPr wrap="square" rtlCol="0">
            <a:spAutoFit/>
          </a:bodyPr>
          <a:lstStyle/>
          <a:p>
            <a:r>
              <a:rPr lang="sv-SE" sz="3600" b="1" err="1"/>
              <a:t>Income</a:t>
            </a:r>
            <a:r>
              <a:rPr lang="sv-SE" sz="3600" b="1"/>
              <a:t> per person </a:t>
            </a:r>
            <a:r>
              <a:rPr lang="sv-SE" sz="2200"/>
              <a:t>(</a:t>
            </a:r>
            <a:r>
              <a:rPr lang="sv-SE" sz="2200" err="1"/>
              <a:t>comparable</a:t>
            </a:r>
            <a:r>
              <a:rPr lang="sv-SE" sz="2200"/>
              <a:t> dollars per </a:t>
            </a:r>
            <a:r>
              <a:rPr lang="sv-SE" sz="2200" err="1"/>
              <a:t>year</a:t>
            </a:r>
            <a:r>
              <a:rPr lang="sv-SE" sz="2200"/>
              <a:t>)</a:t>
            </a:r>
            <a:endParaRPr lang="en-GB" sz="2200"/>
          </a:p>
        </p:txBody>
      </p:sp>
      <p:grpSp>
        <p:nvGrpSpPr>
          <p:cNvPr id="4"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5"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50" name="Y axel text"/>
          <p:cNvSpPr txBox="1"/>
          <p:nvPr/>
        </p:nvSpPr>
        <p:spPr>
          <a:xfrm>
            <a:off x="107950" y="836577"/>
            <a:ext cx="738664" cy="3906890"/>
          </a:xfrm>
          <a:prstGeom prst="rect">
            <a:avLst/>
          </a:prstGeom>
          <a:noFill/>
        </p:spPr>
        <p:txBody>
          <a:bodyPr vert="vert270" wrap="square" rtlCol="0">
            <a:spAutoFit/>
          </a:bodyPr>
          <a:lstStyle/>
          <a:p>
            <a:r>
              <a:rPr lang="sv-SE" sz="3600" b="1"/>
              <a:t>Life </a:t>
            </a:r>
            <a:r>
              <a:rPr lang="sv-SE" sz="3600" b="1" err="1"/>
              <a:t>expectancy</a:t>
            </a:r>
            <a:r>
              <a:rPr lang="sv-SE" sz="3600" b="1"/>
              <a:t> </a:t>
            </a:r>
            <a:r>
              <a:rPr lang="sv-SE" sz="2200"/>
              <a:t>(</a:t>
            </a:r>
            <a:r>
              <a:rPr lang="sv-SE" sz="2200" err="1"/>
              <a:t>years</a:t>
            </a:r>
            <a:r>
              <a:rPr lang="sv-SE" sz="2200"/>
              <a:t>)</a:t>
            </a:r>
            <a:endParaRPr lang="en-GB" sz="2200"/>
          </a:p>
        </p:txBody>
      </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6" name="legend population"/>
          <p:cNvGrpSpPr/>
          <p:nvPr/>
        </p:nvGrpSpPr>
        <p:grpSpPr>
          <a:xfrm>
            <a:off x="4352922" y="3940182"/>
            <a:ext cx="2304423" cy="1399878"/>
            <a:chOff x="4671073" y="3497166"/>
            <a:chExt cx="2091707" cy="1212424"/>
          </a:xfrm>
          <a:effectLst>
            <a:outerShdw blurRad="165100" dist="38100" dir="8100000" sx="101000" sy="101000" algn="tr" rotWithShape="0">
              <a:schemeClr val="tx2">
                <a:lumMod val="50000"/>
                <a:alpha val="40000"/>
              </a:schemeClr>
            </a:outerShdw>
          </a:effectLst>
        </p:grpSpPr>
        <p:sp>
          <p:nvSpPr>
            <p:cNvPr id="62" name="box population"/>
            <p:cNvSpPr/>
            <p:nvPr/>
          </p:nvSpPr>
          <p:spPr>
            <a:xfrm>
              <a:off x="4671073" y="3528790"/>
              <a:ext cx="2091707" cy="1180800"/>
            </a:xfrm>
            <a:prstGeom prst="rect">
              <a:avLst/>
            </a:prstGeom>
            <a:solidFill>
              <a:schemeClr val="accent1">
                <a:lumMod val="20000"/>
                <a:lumOff val="80000"/>
              </a:schemeClr>
            </a:solidFill>
            <a:ln w="9525">
              <a:solidFill>
                <a:schemeClr val="tx2">
                  <a:lumMod val="75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content population"/>
            <p:cNvGrpSpPr/>
            <p:nvPr/>
          </p:nvGrpSpPr>
          <p:grpSpPr>
            <a:xfrm>
              <a:off x="4671073" y="3497166"/>
              <a:ext cx="1865253" cy="1125762"/>
              <a:chOff x="4671073" y="3497166"/>
              <a:chExt cx="1865253" cy="1125762"/>
            </a:xfrm>
          </p:grpSpPr>
          <p:sp>
            <p:nvSpPr>
              <p:cNvPr id="69" name="Ellips 100"/>
              <p:cNvSpPr>
                <a:spLocks noChangeAspect="1"/>
              </p:cNvSpPr>
              <p:nvPr/>
            </p:nvSpPr>
            <p:spPr>
              <a:xfrm>
                <a:off x="6328202" y="3781779"/>
                <a:ext cx="208124" cy="208124"/>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Ellips 1"/>
              <p:cNvSpPr>
                <a:spLocks noChangeAspect="1"/>
              </p:cNvSpPr>
              <p:nvPr/>
            </p:nvSpPr>
            <p:spPr>
              <a:xfrm>
                <a:off x="6398212" y="3592038"/>
                <a:ext cx="58760" cy="58760"/>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pop 1000"/>
              <p:cNvSpPr txBox="1"/>
              <p:nvPr/>
            </p:nvSpPr>
            <p:spPr>
              <a:xfrm>
                <a:off x="5333925" y="4161263"/>
                <a:ext cx="949338" cy="461665"/>
              </a:xfrm>
              <a:prstGeom prst="rect">
                <a:avLst/>
              </a:prstGeom>
              <a:noFill/>
            </p:spPr>
            <p:txBody>
              <a:bodyPr wrap="square" rtlCol="0">
                <a:spAutoFit/>
              </a:bodyPr>
              <a:lstStyle/>
              <a:p>
                <a:r>
                  <a:rPr lang="sv-SE" sz="2800">
                    <a:solidFill>
                      <a:schemeClr val="tx2">
                        <a:lumMod val="50000"/>
                      </a:schemeClr>
                    </a:solidFill>
                  </a:rPr>
                  <a:t>1000</a:t>
                </a:r>
                <a:endParaRPr lang="en-GB" sz="2800">
                  <a:solidFill>
                    <a:schemeClr val="tx2">
                      <a:lumMod val="50000"/>
                    </a:schemeClr>
                  </a:solidFill>
                </a:endParaRPr>
              </a:p>
            </p:txBody>
          </p:sp>
          <p:sp>
            <p:nvSpPr>
              <p:cNvPr id="77" name="pop 100"/>
              <p:cNvSpPr txBox="1"/>
              <p:nvPr/>
            </p:nvSpPr>
            <p:spPr>
              <a:xfrm>
                <a:off x="5864205" y="3750155"/>
                <a:ext cx="620720" cy="369332"/>
              </a:xfrm>
              <a:prstGeom prst="rect">
                <a:avLst/>
              </a:prstGeom>
              <a:noFill/>
            </p:spPr>
            <p:txBody>
              <a:bodyPr wrap="square" rtlCol="0">
                <a:spAutoFit/>
              </a:bodyPr>
              <a:lstStyle/>
              <a:p>
                <a:r>
                  <a:rPr lang="sv-SE">
                    <a:solidFill>
                      <a:schemeClr val="tx2">
                        <a:lumMod val="50000"/>
                      </a:schemeClr>
                    </a:solidFill>
                  </a:rPr>
                  <a:t>100</a:t>
                </a:r>
                <a:endParaRPr lang="en-GB">
                  <a:solidFill>
                    <a:schemeClr val="tx2">
                      <a:lumMod val="50000"/>
                    </a:schemeClr>
                  </a:solidFill>
                </a:endParaRPr>
              </a:p>
            </p:txBody>
          </p:sp>
          <p:sp>
            <p:nvSpPr>
              <p:cNvPr id="80" name="pop 1"/>
              <p:cNvSpPr txBox="1"/>
              <p:nvPr/>
            </p:nvSpPr>
            <p:spPr>
              <a:xfrm>
                <a:off x="6199356" y="3497167"/>
                <a:ext cx="255591" cy="276999"/>
              </a:xfrm>
              <a:prstGeom prst="rect">
                <a:avLst/>
              </a:prstGeom>
              <a:noFill/>
            </p:spPr>
            <p:txBody>
              <a:bodyPr wrap="square" rtlCol="0">
                <a:spAutoFit/>
              </a:bodyPr>
              <a:lstStyle/>
              <a:p>
                <a:r>
                  <a:rPr lang="sv-SE" sz="1200">
                    <a:solidFill>
                      <a:schemeClr val="tx2">
                        <a:lumMod val="50000"/>
                      </a:schemeClr>
                    </a:solidFill>
                  </a:rPr>
                  <a:t>1</a:t>
                </a:r>
                <a:endParaRPr lang="en-GB" sz="1200">
                  <a:solidFill>
                    <a:schemeClr val="tx2">
                      <a:lumMod val="50000"/>
                    </a:schemeClr>
                  </a:solidFill>
                </a:endParaRPr>
              </a:p>
            </p:txBody>
          </p:sp>
          <p:sp>
            <p:nvSpPr>
              <p:cNvPr id="85" name="title population"/>
              <p:cNvSpPr txBox="1"/>
              <p:nvPr/>
            </p:nvSpPr>
            <p:spPr>
              <a:xfrm>
                <a:off x="4671073" y="3497166"/>
                <a:ext cx="1387494" cy="613095"/>
              </a:xfrm>
              <a:prstGeom prst="rect">
                <a:avLst/>
              </a:prstGeom>
              <a:noFill/>
            </p:spPr>
            <p:txBody>
              <a:bodyPr wrap="square" rtlCol="0">
                <a:spAutoFit/>
              </a:bodyPr>
              <a:lstStyle/>
              <a:p>
                <a:r>
                  <a:rPr lang="sv-SE" sz="2000" b="1">
                    <a:solidFill>
                      <a:schemeClr val="tx2">
                        <a:lumMod val="50000"/>
                      </a:schemeClr>
                    </a:solidFill>
                  </a:rPr>
                  <a:t>Population</a:t>
                </a:r>
              </a:p>
              <a:p>
                <a:r>
                  <a:rPr lang="sv-SE" sz="2000">
                    <a:solidFill>
                      <a:schemeClr val="tx2">
                        <a:lumMod val="50000"/>
                      </a:schemeClr>
                    </a:solidFill>
                  </a:rPr>
                  <a:t>(millions)</a:t>
                </a:r>
                <a:endParaRPr lang="en-GB" sz="2000">
                  <a:solidFill>
                    <a:schemeClr val="tx2">
                      <a:lumMod val="50000"/>
                    </a:schemeClr>
                  </a:solidFill>
                </a:endParaRPr>
              </a:p>
            </p:txBody>
          </p:sp>
        </p:grpSp>
      </p:grpSp>
      <p:pic>
        <p:nvPicPr>
          <p:cNvPr id="7" name="map"/>
          <p:cNvPicPr>
            <a:picLocks noChangeAspect="1" noChangeArrowheads="1"/>
          </p:cNvPicPr>
          <p:nvPr/>
        </p:nvPicPr>
        <p:blipFill>
          <a:blip r:embed="rId4" cstate="print"/>
          <a:srcRect l="39174" t="23001" r="54482" b="66019"/>
          <a:stretch>
            <a:fillRect/>
          </a:stretch>
        </p:blipFill>
        <p:spPr bwMode="auto">
          <a:xfrm>
            <a:off x="6732000" y="3981600"/>
            <a:ext cx="2081241" cy="1350981"/>
          </a:xfrm>
          <a:prstGeom prst="rect">
            <a:avLst/>
          </a:prstGeom>
          <a:noFill/>
          <a:ln w="9525">
            <a:solidFill>
              <a:schemeClr val="accent1">
                <a:lumMod val="75000"/>
                <a:alpha val="87000"/>
              </a:schemeClr>
            </a:solidFill>
            <a:miter lim="800000"/>
            <a:headEnd/>
            <a:tailEnd/>
          </a:ln>
          <a:effectLst>
            <a:outerShdw blurRad="165100" dist="38100" dir="8100000" sx="101000" sy="101000" algn="tr" rotWithShape="0">
              <a:schemeClr val="tx2">
                <a:lumMod val="50000"/>
                <a:alpha val="40000"/>
              </a:schemeClr>
            </a:outerShdw>
          </a:effectLst>
        </p:spPr>
      </p:pic>
      <p:sp>
        <p:nvSpPr>
          <p:cNvPr id="51" name="Ellips 1000"/>
          <p:cNvSpPr>
            <a:spLocks noChangeAspect="1"/>
          </p:cNvSpPr>
          <p:nvPr/>
        </p:nvSpPr>
        <p:spPr>
          <a:xfrm>
            <a:off x="5922981" y="4597416"/>
            <a:ext cx="638247" cy="638247"/>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Ellips 67"/>
          <p:cNvSpPr>
            <a:spLocks noChangeAspect="1"/>
          </p:cNvSpPr>
          <p:nvPr/>
        </p:nvSpPr>
        <p:spPr>
          <a:xfrm>
            <a:off x="2761200" y="2829600"/>
            <a:ext cx="86901" cy="86901"/>
          </a:xfrm>
          <a:prstGeom prst="ellipse">
            <a:avLst/>
          </a:prstGeom>
          <a:ln w="9525">
            <a:solidFill>
              <a:schemeClr val="tx2">
                <a:lumMod val="50000"/>
                <a:alpha val="72000"/>
              </a:schemeClr>
            </a:solidFill>
          </a:ln>
          <a:effectLst>
            <a:outerShdw blurRad="88900" sx="200000" sy="200000" algn="ctr" rotWithShape="0">
              <a:schemeClr val="tx2">
                <a:lumMod val="60000"/>
                <a:lumOff val="40000"/>
                <a:alpha val="8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Rak 72"/>
          <p:cNvCxnSpPr/>
          <p:nvPr/>
        </p:nvCxnSpPr>
        <p:spPr>
          <a:xfrm>
            <a:off x="1760499" y="2872800"/>
            <a:ext cx="985851" cy="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2" name="textruta 81"/>
          <p:cNvSpPr txBox="1"/>
          <p:nvPr/>
        </p:nvSpPr>
        <p:spPr>
          <a:xfrm>
            <a:off x="446031" y="2589201"/>
            <a:ext cx="1424007" cy="523220"/>
          </a:xfrm>
          <a:prstGeom prst="rect">
            <a:avLst/>
          </a:prstGeom>
          <a:solidFill>
            <a:schemeClr val="bg1"/>
          </a:solidFill>
          <a:ln>
            <a:solidFill>
              <a:schemeClr val="tx2">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t>50 </a:t>
            </a:r>
            <a:r>
              <a:rPr lang="sv-SE" sz="2800" err="1"/>
              <a:t>years</a:t>
            </a:r>
            <a:endParaRPr lang="en-GB" sz="2800"/>
          </a:p>
        </p:txBody>
      </p:sp>
      <p:sp>
        <p:nvSpPr>
          <p:cNvPr id="56" name="textruta 55"/>
          <p:cNvSpPr txBox="1"/>
          <p:nvPr/>
        </p:nvSpPr>
        <p:spPr>
          <a:xfrm>
            <a:off x="2016090" y="2443149"/>
            <a:ext cx="1460520" cy="328617"/>
          </a:xfrm>
          <a:prstGeom prst="rect">
            <a:avLst/>
          </a:prstGeom>
          <a:solidFill>
            <a:schemeClr val="bg1"/>
          </a:solidFill>
          <a:ln>
            <a:solidFill>
              <a:schemeClr val="tx2">
                <a:lumMod val="75000"/>
              </a:schemeClr>
            </a:solidFill>
          </a:ln>
          <a:effectLst>
            <a:outerShdw blurRad="241300" sx="111000" sy="111000" algn="ctr" rotWithShape="0">
              <a:schemeClr val="tx2">
                <a:lumMod val="60000"/>
                <a:lumOff val="40000"/>
                <a:alpha val="23000"/>
              </a:schemeClr>
            </a:outerShdw>
          </a:effectLst>
        </p:spPr>
        <p:txBody>
          <a:bodyPr wrap="none" tIns="18000" bIns="0" rtlCol="0" anchor="t" anchorCtr="0">
            <a:noAutofit/>
          </a:bodyPr>
          <a:lstStyle/>
          <a:p>
            <a:pPr>
              <a:lnSpc>
                <a:spcPts val="2880"/>
              </a:lnSpc>
            </a:pPr>
            <a:r>
              <a:rPr lang="sv-SE" sz="3200"/>
              <a:t>Burundi</a:t>
            </a:r>
            <a:endParaRPr lang="en-GB" sz="3200"/>
          </a:p>
        </p:txBody>
      </p:sp>
      <p:cxnSp>
        <p:nvCxnSpPr>
          <p:cNvPr id="58" name="Rak 57"/>
          <p:cNvCxnSpPr/>
          <p:nvPr/>
        </p:nvCxnSpPr>
        <p:spPr>
          <a:xfrm>
            <a:off x="1838287" y="1208925"/>
            <a:ext cx="5811695" cy="6619"/>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1" name="textruta 60"/>
          <p:cNvSpPr txBox="1"/>
          <p:nvPr/>
        </p:nvSpPr>
        <p:spPr>
          <a:xfrm>
            <a:off x="446031" y="961990"/>
            <a:ext cx="1424007" cy="523220"/>
          </a:xfrm>
          <a:prstGeom prst="rect">
            <a:avLst/>
          </a:prstGeom>
          <a:solidFill>
            <a:schemeClr val="bg1"/>
          </a:solidFill>
          <a:ln>
            <a:solidFill>
              <a:schemeClr val="tx2">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t>81 </a:t>
            </a:r>
            <a:r>
              <a:rPr lang="sv-SE" sz="2800" err="1"/>
              <a:t>years</a:t>
            </a:r>
            <a:endParaRPr lang="en-GB" sz="2800"/>
          </a:p>
        </p:txBody>
      </p:sp>
      <p:sp>
        <p:nvSpPr>
          <p:cNvPr id="63" name="textruta 62"/>
          <p:cNvSpPr txBox="1"/>
          <p:nvPr/>
        </p:nvSpPr>
        <p:spPr>
          <a:xfrm>
            <a:off x="6781830" y="534153"/>
            <a:ext cx="1488251" cy="438156"/>
          </a:xfrm>
          <a:prstGeom prst="rect">
            <a:avLst/>
          </a:prstGeom>
          <a:solidFill>
            <a:schemeClr val="bg1"/>
          </a:solidFill>
          <a:ln>
            <a:solidFill>
              <a:schemeClr val="accent6">
                <a:lumMod val="75000"/>
              </a:schemeClr>
            </a:solidFill>
          </a:ln>
          <a:effectLst>
            <a:outerShdw blurRad="381000" sx="102000" sy="102000" algn="ctr" rotWithShape="0">
              <a:srgbClr val="FF0000">
                <a:alpha val="6000"/>
              </a:srgbClr>
            </a:outerShdw>
          </a:effectLst>
        </p:spPr>
        <p:txBody>
          <a:bodyPr wrap="square" tIns="0" bIns="0" rtlCol="0" anchor="ctr" anchorCtr="0">
            <a:noAutofit/>
          </a:bodyPr>
          <a:lstStyle/>
          <a:p>
            <a:pPr>
              <a:lnSpc>
                <a:spcPts val="2880"/>
              </a:lnSpc>
            </a:pPr>
            <a:r>
              <a:rPr lang="sv-SE" sz="3200"/>
              <a:t>Sweden</a:t>
            </a:r>
            <a:endParaRPr lang="en-GB" sz="3200"/>
          </a:p>
        </p:txBody>
      </p:sp>
      <p:sp>
        <p:nvSpPr>
          <p:cNvPr id="64" name="Ellips 63"/>
          <p:cNvSpPr>
            <a:spLocks noChangeAspect="1"/>
          </p:cNvSpPr>
          <p:nvPr/>
        </p:nvSpPr>
        <p:spPr>
          <a:xfrm>
            <a:off x="7649982" y="1172194"/>
            <a:ext cx="86699" cy="86699"/>
          </a:xfrm>
          <a:prstGeom prst="ellipse">
            <a:avLst/>
          </a:prstGeom>
          <a:solidFill>
            <a:schemeClr val="accent6">
              <a:lumMod val="75000"/>
              <a:alpha val="26000"/>
            </a:schemeClr>
          </a:solidFill>
          <a:ln w="6350">
            <a:solidFill>
              <a:schemeClr val="tx1">
                <a:alpha val="52000"/>
              </a:schemeClr>
            </a:solidFill>
          </a:ln>
          <a:effectLst>
            <a:outerShdw blurRad="38100" sx="200000" sy="200000" algn="ctr" rotWithShape="0">
              <a:schemeClr val="accent6">
                <a:lumMod val="50000"/>
                <a:alpha val="5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par>
                          <p:cTn id="9" fill="hold">
                            <p:stCondLst>
                              <p:cond delay="0"/>
                            </p:stCondLst>
                            <p:childTnLst>
                              <p:par>
                                <p:cTn id="10" presetID="22" presetClass="entr" presetSubtype="2" fill="hold" nodeType="after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right)">
                                      <p:cBhvr>
                                        <p:cTn id="12" dur="500"/>
                                        <p:tgtEl>
                                          <p:spTgt spid="73"/>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8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par>
                          <p:cTn id="22" fill="hold">
                            <p:stCondLst>
                              <p:cond delay="0"/>
                            </p:stCondLst>
                            <p:childTnLst>
                              <p:par>
                                <p:cTn id="23" presetID="22" presetClass="entr" presetSubtype="2"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right)">
                                      <p:cBhvr>
                                        <p:cTn id="25" dur="500"/>
                                        <p:tgtEl>
                                          <p:spTgt spid="58"/>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82" grpId="0" animBg="1"/>
      <p:bldP spid="56" grpId="0" animBg="1"/>
      <p:bldP spid="61" grpId="0" animBg="1"/>
      <p:bldP spid="63" grpId="0" animBg="1"/>
      <p:bldP spid="6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Gap graph"/>
          <p:cNvPicPr>
            <a:picLocks noChangeAspect="1" noChangeArrowheads="1"/>
          </p:cNvPicPr>
          <p:nvPr/>
        </p:nvPicPr>
        <p:blipFill>
          <a:blip r:embed="rId3" cstate="print"/>
          <a:srcRect l="3571" t="18856" r="63393" b="14286"/>
          <a:stretch>
            <a:fillRect/>
          </a:stretch>
        </p:blipFill>
        <p:spPr bwMode="auto">
          <a:xfrm>
            <a:off x="993726" y="185187"/>
            <a:ext cx="7880434" cy="5980663"/>
          </a:xfrm>
          <a:prstGeom prst="rect">
            <a:avLst/>
          </a:prstGeom>
          <a:noFill/>
          <a:ln w="9525">
            <a:solidFill>
              <a:schemeClr val="tx2"/>
            </a:solidFill>
            <a:miter lim="800000"/>
            <a:headEnd/>
            <a:tailEnd/>
          </a:ln>
        </p:spPr>
      </p:pic>
      <p:sp>
        <p:nvSpPr>
          <p:cNvPr id="71" name="Övre döljande ruta"/>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Höger döljande ruta"/>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Vänstra döljande ruta"/>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Nedre döljande ruta"/>
          <p:cNvSpPr/>
          <p:nvPr/>
        </p:nvSpPr>
        <p:spPr>
          <a:xfrm>
            <a:off x="1" y="5473728"/>
            <a:ext cx="9144000" cy="1384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X-axeln etiketter"/>
          <p:cNvGrpSpPr/>
          <p:nvPr/>
        </p:nvGrpSpPr>
        <p:grpSpPr>
          <a:xfrm>
            <a:off x="1541421" y="5581075"/>
            <a:ext cx="6499314" cy="584775"/>
            <a:chOff x="1541419" y="5581075"/>
            <a:chExt cx="6499314" cy="584775"/>
          </a:xfrm>
        </p:grpSpPr>
        <p:sp>
          <p:nvSpPr>
            <p:cNvPr id="45" name="x etikett 20 000"/>
            <p:cNvSpPr txBox="1"/>
            <p:nvPr/>
          </p:nvSpPr>
          <p:spPr>
            <a:xfrm>
              <a:off x="6397648" y="5581075"/>
              <a:ext cx="1643085" cy="584775"/>
            </a:xfrm>
            <a:prstGeom prst="rect">
              <a:avLst/>
            </a:prstGeom>
            <a:noFill/>
          </p:spPr>
          <p:txBody>
            <a:bodyPr wrap="square" rtlCol="0">
              <a:spAutoFit/>
            </a:bodyPr>
            <a:lstStyle/>
            <a:p>
              <a:r>
                <a:rPr lang="sv-SE" sz="3200"/>
                <a:t>20 000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44" name="x etikett 2000"/>
            <p:cNvSpPr txBox="1"/>
            <p:nvPr/>
          </p:nvSpPr>
          <p:spPr>
            <a:xfrm>
              <a:off x="4024303" y="5581075"/>
              <a:ext cx="1460521" cy="584775"/>
            </a:xfrm>
            <a:prstGeom prst="rect">
              <a:avLst/>
            </a:prstGeom>
            <a:noFill/>
          </p:spPr>
          <p:txBody>
            <a:bodyPr wrap="square" rtlCol="0">
              <a:spAutoFit/>
            </a:bodyPr>
            <a:lstStyle/>
            <a:p>
              <a:r>
                <a:rPr lang="sv-SE" sz="3200"/>
                <a:t>2000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43" name="x etikett 200"/>
            <p:cNvSpPr txBox="1"/>
            <p:nvPr/>
          </p:nvSpPr>
          <p:spPr>
            <a:xfrm>
              <a:off x="1541419" y="5581075"/>
              <a:ext cx="1131903" cy="584775"/>
            </a:xfrm>
            <a:prstGeom prst="rect">
              <a:avLst/>
            </a:prstGeom>
            <a:noFill/>
          </p:spPr>
          <p:txBody>
            <a:bodyPr wrap="square" rtlCol="0">
              <a:spAutoFit/>
            </a:bodyPr>
            <a:lstStyle/>
            <a:p>
              <a:r>
                <a:rPr lang="sv-SE" sz="3200"/>
                <a:t>200 </a:t>
              </a:r>
              <a:r>
                <a:rPr lang="sv-SE" sz="2400">
                  <a:latin typeface="Arial" pitchFamily="34" charset="0"/>
                  <a:cs typeface="Arial" pitchFamily="34" charset="0"/>
                </a:rPr>
                <a:t>$</a:t>
              </a:r>
              <a:endParaRPr lang="en-GB" sz="2400">
                <a:latin typeface="Arial" pitchFamily="34" charset="0"/>
                <a:cs typeface="Arial" pitchFamily="34" charset="0"/>
              </a:endParaRPr>
            </a:p>
          </p:txBody>
        </p:sp>
      </p:grpSp>
      <p:grpSp>
        <p:nvGrpSpPr>
          <p:cNvPr id="3" name="x taggar"/>
          <p:cNvGrpSpPr/>
          <p:nvPr/>
        </p:nvGrpSpPr>
        <p:grpSpPr>
          <a:xfrm>
            <a:off x="1952227" y="5473728"/>
            <a:ext cx="5158800" cy="146054"/>
            <a:chOff x="1952227" y="5473728"/>
            <a:chExt cx="5158800" cy="146054"/>
          </a:xfrm>
        </p:grpSpPr>
        <p:cxnSp>
          <p:nvCxnSpPr>
            <p:cNvPr id="75" name="x tag 20 000"/>
            <p:cNvCxnSpPr/>
            <p:nvPr/>
          </p:nvCxnSpPr>
          <p:spPr>
            <a:xfrm rot="5400000">
              <a:off x="70380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4" name="x tag 2000"/>
            <p:cNvCxnSpPr/>
            <p:nvPr/>
          </p:nvCxnSpPr>
          <p:spPr>
            <a:xfrm rot="5400000">
              <a:off x="44568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x tag 200"/>
            <p:cNvCxnSpPr/>
            <p:nvPr/>
          </p:nvCxnSpPr>
          <p:spPr>
            <a:xfrm rot="5400000">
              <a:off x="18792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8" name="X axel text"/>
          <p:cNvSpPr txBox="1"/>
          <p:nvPr/>
        </p:nvSpPr>
        <p:spPr>
          <a:xfrm>
            <a:off x="1804887" y="6165850"/>
            <a:ext cx="7339113" cy="646331"/>
          </a:xfrm>
          <a:prstGeom prst="rect">
            <a:avLst/>
          </a:prstGeom>
          <a:noFill/>
        </p:spPr>
        <p:txBody>
          <a:bodyPr wrap="square" rtlCol="0">
            <a:spAutoFit/>
          </a:bodyPr>
          <a:lstStyle/>
          <a:p>
            <a:r>
              <a:rPr lang="sv-SE" sz="3600" b="1" err="1"/>
              <a:t>Income</a:t>
            </a:r>
            <a:r>
              <a:rPr lang="sv-SE" sz="3600" b="1"/>
              <a:t> per person </a:t>
            </a:r>
            <a:r>
              <a:rPr lang="sv-SE" sz="2200"/>
              <a:t>(</a:t>
            </a:r>
            <a:r>
              <a:rPr lang="sv-SE" sz="2200" err="1"/>
              <a:t>comparable</a:t>
            </a:r>
            <a:r>
              <a:rPr lang="sv-SE" sz="2200"/>
              <a:t> dollars per </a:t>
            </a:r>
            <a:r>
              <a:rPr lang="sv-SE" sz="2200" err="1"/>
              <a:t>year</a:t>
            </a:r>
            <a:r>
              <a:rPr lang="sv-SE" sz="2200"/>
              <a:t>)</a:t>
            </a:r>
            <a:endParaRPr lang="en-GB" sz="2200"/>
          </a:p>
        </p:txBody>
      </p:sp>
      <p:grpSp>
        <p:nvGrpSpPr>
          <p:cNvPr id="4"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5"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50" name="Y axel text"/>
          <p:cNvSpPr txBox="1"/>
          <p:nvPr/>
        </p:nvSpPr>
        <p:spPr>
          <a:xfrm>
            <a:off x="107950" y="836577"/>
            <a:ext cx="738664" cy="3906890"/>
          </a:xfrm>
          <a:prstGeom prst="rect">
            <a:avLst/>
          </a:prstGeom>
          <a:noFill/>
        </p:spPr>
        <p:txBody>
          <a:bodyPr vert="vert270" wrap="square" rtlCol="0">
            <a:spAutoFit/>
          </a:bodyPr>
          <a:lstStyle/>
          <a:p>
            <a:r>
              <a:rPr lang="sv-SE" sz="3600" b="1"/>
              <a:t>Life </a:t>
            </a:r>
            <a:r>
              <a:rPr lang="sv-SE" sz="3600" b="1" err="1"/>
              <a:t>expectancy</a:t>
            </a:r>
            <a:r>
              <a:rPr lang="sv-SE" sz="3600" b="1"/>
              <a:t> </a:t>
            </a:r>
            <a:r>
              <a:rPr lang="sv-SE" sz="2200"/>
              <a:t>(</a:t>
            </a:r>
            <a:r>
              <a:rPr lang="sv-SE" sz="2200" err="1"/>
              <a:t>years</a:t>
            </a:r>
            <a:r>
              <a:rPr lang="sv-SE" sz="2200"/>
              <a:t>)</a:t>
            </a:r>
            <a:endParaRPr lang="en-GB" sz="2200"/>
          </a:p>
        </p:txBody>
      </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grpSp>
        <p:nvGrpSpPr>
          <p:cNvPr id="6" name="legend population"/>
          <p:cNvGrpSpPr/>
          <p:nvPr/>
        </p:nvGrpSpPr>
        <p:grpSpPr>
          <a:xfrm>
            <a:off x="4352922" y="3940182"/>
            <a:ext cx="2304423" cy="1399878"/>
            <a:chOff x="4671073" y="3497166"/>
            <a:chExt cx="2091707" cy="1212424"/>
          </a:xfrm>
          <a:effectLst>
            <a:outerShdw blurRad="165100" dist="38100" dir="8100000" sx="101000" sy="101000" algn="tr" rotWithShape="0">
              <a:schemeClr val="tx2">
                <a:lumMod val="50000"/>
                <a:alpha val="40000"/>
              </a:schemeClr>
            </a:outerShdw>
          </a:effectLst>
        </p:grpSpPr>
        <p:sp>
          <p:nvSpPr>
            <p:cNvPr id="62" name="box population"/>
            <p:cNvSpPr/>
            <p:nvPr/>
          </p:nvSpPr>
          <p:spPr>
            <a:xfrm>
              <a:off x="4671073" y="3528790"/>
              <a:ext cx="2091707" cy="1180800"/>
            </a:xfrm>
            <a:prstGeom prst="rect">
              <a:avLst/>
            </a:prstGeom>
            <a:solidFill>
              <a:schemeClr val="accent1">
                <a:lumMod val="20000"/>
                <a:lumOff val="80000"/>
              </a:schemeClr>
            </a:solidFill>
            <a:ln w="9525">
              <a:solidFill>
                <a:schemeClr val="tx2">
                  <a:lumMod val="75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content population"/>
            <p:cNvGrpSpPr/>
            <p:nvPr/>
          </p:nvGrpSpPr>
          <p:grpSpPr>
            <a:xfrm>
              <a:off x="4671073" y="3497166"/>
              <a:ext cx="1865253" cy="1125762"/>
              <a:chOff x="4671073" y="3497166"/>
              <a:chExt cx="1865253" cy="1125762"/>
            </a:xfrm>
          </p:grpSpPr>
          <p:sp>
            <p:nvSpPr>
              <p:cNvPr id="69" name="Ellips 100"/>
              <p:cNvSpPr>
                <a:spLocks noChangeAspect="1"/>
              </p:cNvSpPr>
              <p:nvPr/>
            </p:nvSpPr>
            <p:spPr>
              <a:xfrm>
                <a:off x="6328202" y="3781779"/>
                <a:ext cx="208124" cy="208124"/>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Ellips 1"/>
              <p:cNvSpPr>
                <a:spLocks noChangeAspect="1"/>
              </p:cNvSpPr>
              <p:nvPr/>
            </p:nvSpPr>
            <p:spPr>
              <a:xfrm>
                <a:off x="6398212" y="3592038"/>
                <a:ext cx="58760" cy="58760"/>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pop 1000"/>
              <p:cNvSpPr txBox="1"/>
              <p:nvPr/>
            </p:nvSpPr>
            <p:spPr>
              <a:xfrm>
                <a:off x="5333925" y="4161263"/>
                <a:ext cx="949338" cy="461665"/>
              </a:xfrm>
              <a:prstGeom prst="rect">
                <a:avLst/>
              </a:prstGeom>
              <a:noFill/>
            </p:spPr>
            <p:txBody>
              <a:bodyPr wrap="square" rtlCol="0">
                <a:spAutoFit/>
              </a:bodyPr>
              <a:lstStyle/>
              <a:p>
                <a:r>
                  <a:rPr lang="sv-SE" sz="2800">
                    <a:solidFill>
                      <a:schemeClr val="tx2">
                        <a:lumMod val="50000"/>
                      </a:schemeClr>
                    </a:solidFill>
                  </a:rPr>
                  <a:t>1000</a:t>
                </a:r>
                <a:endParaRPr lang="en-GB" sz="2800">
                  <a:solidFill>
                    <a:schemeClr val="tx2">
                      <a:lumMod val="50000"/>
                    </a:schemeClr>
                  </a:solidFill>
                </a:endParaRPr>
              </a:p>
            </p:txBody>
          </p:sp>
          <p:sp>
            <p:nvSpPr>
              <p:cNvPr id="77" name="pop 100"/>
              <p:cNvSpPr txBox="1"/>
              <p:nvPr/>
            </p:nvSpPr>
            <p:spPr>
              <a:xfrm>
                <a:off x="5864205" y="3750155"/>
                <a:ext cx="620720" cy="369332"/>
              </a:xfrm>
              <a:prstGeom prst="rect">
                <a:avLst/>
              </a:prstGeom>
              <a:noFill/>
            </p:spPr>
            <p:txBody>
              <a:bodyPr wrap="square" rtlCol="0">
                <a:spAutoFit/>
              </a:bodyPr>
              <a:lstStyle/>
              <a:p>
                <a:r>
                  <a:rPr lang="sv-SE">
                    <a:solidFill>
                      <a:schemeClr val="tx2">
                        <a:lumMod val="50000"/>
                      </a:schemeClr>
                    </a:solidFill>
                  </a:rPr>
                  <a:t>100</a:t>
                </a:r>
                <a:endParaRPr lang="en-GB">
                  <a:solidFill>
                    <a:schemeClr val="tx2">
                      <a:lumMod val="50000"/>
                    </a:schemeClr>
                  </a:solidFill>
                </a:endParaRPr>
              </a:p>
            </p:txBody>
          </p:sp>
          <p:sp>
            <p:nvSpPr>
              <p:cNvPr id="80" name="pop 1"/>
              <p:cNvSpPr txBox="1"/>
              <p:nvPr/>
            </p:nvSpPr>
            <p:spPr>
              <a:xfrm>
                <a:off x="6199356" y="3497167"/>
                <a:ext cx="255591" cy="276999"/>
              </a:xfrm>
              <a:prstGeom prst="rect">
                <a:avLst/>
              </a:prstGeom>
              <a:noFill/>
            </p:spPr>
            <p:txBody>
              <a:bodyPr wrap="square" rtlCol="0">
                <a:spAutoFit/>
              </a:bodyPr>
              <a:lstStyle/>
              <a:p>
                <a:r>
                  <a:rPr lang="sv-SE" sz="1200">
                    <a:solidFill>
                      <a:schemeClr val="tx2">
                        <a:lumMod val="50000"/>
                      </a:schemeClr>
                    </a:solidFill>
                  </a:rPr>
                  <a:t>1</a:t>
                </a:r>
                <a:endParaRPr lang="en-GB" sz="1200">
                  <a:solidFill>
                    <a:schemeClr val="tx2">
                      <a:lumMod val="50000"/>
                    </a:schemeClr>
                  </a:solidFill>
                </a:endParaRPr>
              </a:p>
            </p:txBody>
          </p:sp>
          <p:sp>
            <p:nvSpPr>
              <p:cNvPr id="85" name="title population"/>
              <p:cNvSpPr txBox="1"/>
              <p:nvPr/>
            </p:nvSpPr>
            <p:spPr>
              <a:xfrm>
                <a:off x="4671073" y="3497166"/>
                <a:ext cx="1387494" cy="613095"/>
              </a:xfrm>
              <a:prstGeom prst="rect">
                <a:avLst/>
              </a:prstGeom>
              <a:noFill/>
            </p:spPr>
            <p:txBody>
              <a:bodyPr wrap="square" rtlCol="0">
                <a:spAutoFit/>
              </a:bodyPr>
              <a:lstStyle/>
              <a:p>
                <a:r>
                  <a:rPr lang="sv-SE" sz="2000" b="1">
                    <a:solidFill>
                      <a:schemeClr val="tx2">
                        <a:lumMod val="50000"/>
                      </a:schemeClr>
                    </a:solidFill>
                  </a:rPr>
                  <a:t>Population</a:t>
                </a:r>
              </a:p>
              <a:p>
                <a:r>
                  <a:rPr lang="sv-SE" sz="2000">
                    <a:solidFill>
                      <a:schemeClr val="tx2">
                        <a:lumMod val="50000"/>
                      </a:schemeClr>
                    </a:solidFill>
                  </a:rPr>
                  <a:t>(millions)</a:t>
                </a:r>
                <a:endParaRPr lang="en-GB" sz="2000">
                  <a:solidFill>
                    <a:schemeClr val="tx2">
                      <a:lumMod val="50000"/>
                    </a:schemeClr>
                  </a:solidFill>
                </a:endParaRPr>
              </a:p>
            </p:txBody>
          </p:sp>
        </p:grpSp>
      </p:grpSp>
      <p:pic>
        <p:nvPicPr>
          <p:cNvPr id="7" name="map"/>
          <p:cNvPicPr>
            <a:picLocks noChangeAspect="1" noChangeArrowheads="1"/>
          </p:cNvPicPr>
          <p:nvPr/>
        </p:nvPicPr>
        <p:blipFill>
          <a:blip r:embed="rId4" cstate="print"/>
          <a:srcRect l="39174" t="23001" r="54482" b="66019"/>
          <a:stretch>
            <a:fillRect/>
          </a:stretch>
        </p:blipFill>
        <p:spPr bwMode="auto">
          <a:xfrm>
            <a:off x="6732000" y="3981600"/>
            <a:ext cx="2081241" cy="1350981"/>
          </a:xfrm>
          <a:prstGeom prst="rect">
            <a:avLst/>
          </a:prstGeom>
          <a:noFill/>
          <a:ln w="9525">
            <a:solidFill>
              <a:schemeClr val="accent1">
                <a:lumMod val="75000"/>
                <a:alpha val="87000"/>
              </a:schemeClr>
            </a:solidFill>
            <a:miter lim="800000"/>
            <a:headEnd/>
            <a:tailEnd/>
          </a:ln>
          <a:effectLst>
            <a:outerShdw blurRad="165100" dist="38100" dir="8100000" sx="101000" sy="101000" algn="tr" rotWithShape="0">
              <a:schemeClr val="tx2">
                <a:lumMod val="50000"/>
                <a:alpha val="40000"/>
              </a:schemeClr>
            </a:outerShdw>
          </a:effectLst>
        </p:spPr>
      </p:pic>
      <p:sp>
        <p:nvSpPr>
          <p:cNvPr id="51" name="Ellips 1000"/>
          <p:cNvSpPr>
            <a:spLocks noChangeAspect="1"/>
          </p:cNvSpPr>
          <p:nvPr/>
        </p:nvSpPr>
        <p:spPr>
          <a:xfrm>
            <a:off x="5922981" y="4597416"/>
            <a:ext cx="638247" cy="638247"/>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Ellips 67"/>
          <p:cNvSpPr>
            <a:spLocks noChangeAspect="1"/>
          </p:cNvSpPr>
          <p:nvPr/>
        </p:nvSpPr>
        <p:spPr>
          <a:xfrm>
            <a:off x="2761200" y="2829600"/>
            <a:ext cx="86901" cy="86901"/>
          </a:xfrm>
          <a:prstGeom prst="ellipse">
            <a:avLst/>
          </a:prstGeom>
          <a:ln w="9525">
            <a:solidFill>
              <a:schemeClr val="tx2">
                <a:lumMod val="50000"/>
                <a:alpha val="72000"/>
              </a:schemeClr>
            </a:solidFill>
          </a:ln>
          <a:effectLst>
            <a:outerShdw blurRad="88900" sx="200000" sy="200000" algn="ctr" rotWithShape="0">
              <a:schemeClr val="tx2">
                <a:lumMod val="60000"/>
                <a:lumOff val="40000"/>
                <a:alpha val="8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Rak 72"/>
          <p:cNvCxnSpPr/>
          <p:nvPr/>
        </p:nvCxnSpPr>
        <p:spPr>
          <a:xfrm>
            <a:off x="1760499" y="2872800"/>
            <a:ext cx="985851" cy="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2" name="textruta 81"/>
          <p:cNvSpPr txBox="1"/>
          <p:nvPr/>
        </p:nvSpPr>
        <p:spPr>
          <a:xfrm>
            <a:off x="446031" y="2589201"/>
            <a:ext cx="1424007" cy="523220"/>
          </a:xfrm>
          <a:prstGeom prst="rect">
            <a:avLst/>
          </a:prstGeom>
          <a:solidFill>
            <a:schemeClr val="bg1"/>
          </a:solidFill>
          <a:ln>
            <a:solidFill>
              <a:schemeClr val="tx2">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t>50 </a:t>
            </a:r>
            <a:r>
              <a:rPr lang="sv-SE" sz="2800" err="1"/>
              <a:t>years</a:t>
            </a:r>
            <a:endParaRPr lang="en-GB" sz="2800"/>
          </a:p>
        </p:txBody>
      </p:sp>
      <p:sp>
        <p:nvSpPr>
          <p:cNvPr id="56" name="textruta 55"/>
          <p:cNvSpPr txBox="1"/>
          <p:nvPr/>
        </p:nvSpPr>
        <p:spPr>
          <a:xfrm>
            <a:off x="2016090" y="2443149"/>
            <a:ext cx="1460520" cy="328617"/>
          </a:xfrm>
          <a:prstGeom prst="rect">
            <a:avLst/>
          </a:prstGeom>
          <a:solidFill>
            <a:schemeClr val="bg1"/>
          </a:solidFill>
          <a:ln>
            <a:solidFill>
              <a:schemeClr val="tx2">
                <a:lumMod val="75000"/>
              </a:schemeClr>
            </a:solidFill>
          </a:ln>
          <a:effectLst>
            <a:outerShdw blurRad="241300" sx="111000" sy="111000" algn="ctr" rotWithShape="0">
              <a:schemeClr val="tx2">
                <a:lumMod val="60000"/>
                <a:lumOff val="40000"/>
                <a:alpha val="23000"/>
              </a:schemeClr>
            </a:outerShdw>
          </a:effectLst>
        </p:spPr>
        <p:txBody>
          <a:bodyPr wrap="none" tIns="18000" bIns="0" rtlCol="0" anchor="t" anchorCtr="0">
            <a:noAutofit/>
          </a:bodyPr>
          <a:lstStyle/>
          <a:p>
            <a:pPr>
              <a:lnSpc>
                <a:spcPts val="2880"/>
              </a:lnSpc>
            </a:pPr>
            <a:r>
              <a:rPr lang="sv-SE" sz="3200"/>
              <a:t>Burundi</a:t>
            </a:r>
            <a:endParaRPr lang="en-GB" sz="3200"/>
          </a:p>
        </p:txBody>
      </p:sp>
      <p:grpSp>
        <p:nvGrpSpPr>
          <p:cNvPr id="61" name="Group picture"/>
          <p:cNvGrpSpPr/>
          <p:nvPr/>
        </p:nvGrpSpPr>
        <p:grpSpPr>
          <a:xfrm>
            <a:off x="0" y="0"/>
            <a:ext cx="9233408" cy="6925056"/>
            <a:chOff x="0" y="0"/>
            <a:chExt cx="9233408" cy="6925056"/>
          </a:xfrm>
        </p:grpSpPr>
        <p:pic>
          <p:nvPicPr>
            <p:cNvPr id="160770" name="picture landscape" descr="http://farm2.static.flickr.com/1295/1023021167_c70e90aeb8_b.jpg"/>
            <p:cNvPicPr>
              <a:picLocks noChangeAspect="1" noChangeArrowheads="1"/>
            </p:cNvPicPr>
            <p:nvPr/>
          </p:nvPicPr>
          <p:blipFill>
            <a:blip r:embed="rId5" cstate="print"/>
            <a:srcRect/>
            <a:stretch>
              <a:fillRect/>
            </a:stretch>
          </p:blipFill>
          <p:spPr bwMode="auto">
            <a:xfrm>
              <a:off x="0" y="0"/>
              <a:ext cx="9233408" cy="6925056"/>
            </a:xfrm>
            <a:prstGeom prst="rect">
              <a:avLst/>
            </a:prstGeom>
            <a:noFill/>
          </p:spPr>
        </p:pic>
        <p:sp>
          <p:nvSpPr>
            <p:cNvPr id="60" name="Heading Burundi"/>
            <p:cNvSpPr/>
            <p:nvPr/>
          </p:nvSpPr>
          <p:spPr>
            <a:xfrm>
              <a:off x="1541421" y="0"/>
              <a:ext cx="6123792" cy="2246769"/>
            </a:xfrm>
            <a:prstGeom prst="rect">
              <a:avLst/>
            </a:prstGeom>
            <a:noFill/>
            <a:ln>
              <a:noFill/>
            </a:ln>
          </p:spPr>
          <p:txBody>
            <a:bodyPr wrap="none" lIns="91440" tIns="45720" rIns="91440" bIns="45720">
              <a:spAutoFit/>
            </a:bodyPr>
            <a:lstStyle/>
            <a:p>
              <a:pPr algn="ctr"/>
              <a:r>
                <a:rPr lang="sv-SE" sz="14000">
                  <a:ln w="18415" cmpd="sng">
                    <a:solidFill>
                      <a:srgbClr val="C09200"/>
                    </a:solidFill>
                    <a:prstDash val="solid"/>
                  </a:ln>
                  <a:solidFill>
                    <a:srgbClr val="FFC000">
                      <a:alpha val="80000"/>
                    </a:srgbClr>
                  </a:solidFill>
                  <a:effectLst>
                    <a:outerShdw blurRad="63500" dir="3600000" algn="tl" rotWithShape="0">
                      <a:srgbClr val="000000">
                        <a:alpha val="70000"/>
                      </a:srgbClr>
                    </a:outerShdw>
                  </a:effectLst>
                </a:rPr>
                <a:t>Burundi</a:t>
              </a:r>
              <a:endParaRPr lang="en-GB" sz="14000">
                <a:ln w="18415" cmpd="sng">
                  <a:solidFill>
                    <a:srgbClr val="C09200"/>
                  </a:solidFill>
                  <a:prstDash val="solid"/>
                </a:ln>
                <a:solidFill>
                  <a:srgbClr val="FFC000">
                    <a:alpha val="80000"/>
                  </a:srgbClr>
                </a:solidFill>
                <a:effectLst>
                  <a:outerShdw blurRad="63500" dir="3600000" algn="tl" rotWithShape="0">
                    <a:srgbClr val="000000">
                      <a:alpha val="70000"/>
                    </a:srgbClr>
                  </a:outerShdw>
                </a:effectLst>
              </a:endParaRPr>
            </a:p>
          </p:txBody>
        </p:sp>
      </p:grpSp>
      <p:sp>
        <p:nvSpPr>
          <p:cNvPr id="59" name="Rektangel 58"/>
          <p:cNvSpPr/>
          <p:nvPr/>
        </p:nvSpPr>
        <p:spPr>
          <a:xfrm>
            <a:off x="22225" y="4432708"/>
            <a:ext cx="9285513" cy="1938992"/>
          </a:xfrm>
          <a:prstGeom prst="rect">
            <a:avLst/>
          </a:prstGeom>
        </p:spPr>
        <p:txBody>
          <a:bodyPr wrap="square">
            <a:spAutoFit/>
          </a:bodyPr>
          <a:lstStyle/>
          <a:p>
            <a:pPr algn="ctr"/>
            <a:r>
              <a:rPr lang="sv-SE" sz="6000" b="1" spc="1240">
                <a:ln w="18415" cmpd="sng">
                  <a:solidFill>
                    <a:srgbClr val="483700">
                      <a:alpha val="59000"/>
                    </a:srgbClr>
                  </a:solidFill>
                  <a:prstDash val="solid"/>
                </a:ln>
                <a:solidFill>
                  <a:srgbClr val="FFDC6D"/>
                </a:solidFill>
                <a:effectLst>
                  <a:outerShdw blurRad="76200" dist="38100" dir="10800000" sx="102000" sy="102000" algn="r" rotWithShape="0">
                    <a:prstClr val="black">
                      <a:alpha val="41000"/>
                    </a:prstClr>
                  </a:outerShdw>
                </a:effectLst>
              </a:rPr>
              <a:t>Can you get </a:t>
            </a:r>
          </a:p>
          <a:p>
            <a:pPr algn="ctr"/>
            <a:r>
              <a:rPr lang="sv-SE" sz="6000" b="1" spc="1240">
                <a:ln w="18415" cmpd="sng">
                  <a:solidFill>
                    <a:srgbClr val="483700">
                      <a:alpha val="59000"/>
                    </a:srgbClr>
                  </a:solidFill>
                  <a:prstDash val="solid"/>
                </a:ln>
                <a:solidFill>
                  <a:srgbClr val="FFDC6D"/>
                </a:solidFill>
                <a:effectLst>
                  <a:outerShdw blurRad="76200" dist="38100" dir="10800000" sx="102000" sy="102000" algn="r" rotWithShape="0">
                    <a:prstClr val="black">
                      <a:alpha val="41000"/>
                    </a:prstClr>
                  </a:outerShdw>
                </a:effectLst>
              </a:rPr>
              <a:t>old in Burundi?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50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childTnLst>
                                </p:cTn>
                              </p:par>
                              <p:par>
                                <p:cTn id="9" presetID="63" presetClass="path" presetSubtype="0" accel="50000" decel="50000" fill="hold" nodeType="withEffect">
                                  <p:stCondLst>
                                    <p:cond delay="500"/>
                                  </p:stCondLst>
                                  <p:childTnLst>
                                    <p:animMotion origin="layout" path="M -0.19896 -0.08414 L -1.11111E-6 -8.87656E-7 " pathEditMode="relative" rAng="0" ptsTypes="AA">
                                      <p:cBhvr>
                                        <p:cTn id="10" dur="500" fill="hold"/>
                                        <p:tgtEl>
                                          <p:spTgt spid="61"/>
                                        </p:tgtEl>
                                        <p:attrNameLst>
                                          <p:attrName>ppt_x</p:attrName>
                                          <p:attrName>ppt_y</p:attrName>
                                        </p:attrNameLst>
                                      </p:cBhvr>
                                      <p:rCtr x="9900" y="42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Hidden graph 2007"/>
          <p:cNvSpPr/>
          <p:nvPr/>
        </p:nvSpPr>
        <p:spPr>
          <a:xfrm>
            <a:off x="1395369" y="690525"/>
            <a:ext cx="7959834" cy="3939540"/>
          </a:xfrm>
          <a:prstGeom prst="rect">
            <a:avLst/>
          </a:prstGeom>
          <a:noFill/>
        </p:spPr>
        <p:txBody>
          <a:bodyPr wrap="square" lIns="91440" tIns="45720" rIns="91440" bIns="45720">
            <a:spAutoFit/>
          </a:bodyPr>
          <a:lstStyle/>
          <a:p>
            <a:pPr algn="ctr"/>
            <a:r>
              <a:rPr lang="sv-SE" sz="25000" b="1" cap="none" spc="0">
                <a:ln w="12700">
                  <a:solidFill>
                    <a:schemeClr val="tx2">
                      <a:satMod val="155000"/>
                      <a:alpha val="0"/>
                    </a:schemeClr>
                  </a:solidFill>
                  <a:prstDash val="solid"/>
                </a:ln>
                <a:solidFill>
                  <a:srgbClr val="CED9E0"/>
                </a:solidFill>
                <a:latin typeface="Arial" pitchFamily="34" charset="0"/>
                <a:cs typeface="Arial" pitchFamily="34" charset="0"/>
              </a:rPr>
              <a:t>2007</a:t>
            </a:r>
          </a:p>
        </p:txBody>
      </p:sp>
      <p:pic>
        <p:nvPicPr>
          <p:cNvPr id="64" name="Gap graph"/>
          <p:cNvPicPr>
            <a:picLocks noChangeAspect="1" noChangeArrowheads="1"/>
          </p:cNvPicPr>
          <p:nvPr/>
        </p:nvPicPr>
        <p:blipFill>
          <a:blip r:embed="rId3" cstate="print"/>
          <a:srcRect l="3571" t="18856" r="63393" b="14286"/>
          <a:stretch>
            <a:fillRect/>
          </a:stretch>
        </p:blipFill>
        <p:spPr bwMode="auto">
          <a:xfrm>
            <a:off x="993726" y="185187"/>
            <a:ext cx="7880434" cy="5980663"/>
          </a:xfrm>
          <a:prstGeom prst="rect">
            <a:avLst/>
          </a:prstGeom>
          <a:noFill/>
          <a:ln w="9525">
            <a:solidFill>
              <a:schemeClr val="tx2"/>
            </a:solidFill>
            <a:miter lim="800000"/>
            <a:headEnd/>
            <a:tailEnd/>
          </a:ln>
        </p:spPr>
      </p:pic>
      <p:sp>
        <p:nvSpPr>
          <p:cNvPr id="71" name="Övre döljande ruta"/>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Höger döljande ruta"/>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Vänstra döljande ruta"/>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Nedre döljande ruta"/>
          <p:cNvSpPr/>
          <p:nvPr/>
        </p:nvSpPr>
        <p:spPr>
          <a:xfrm>
            <a:off x="1" y="5473728"/>
            <a:ext cx="9144000" cy="1384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X-axeln etiketter"/>
          <p:cNvGrpSpPr/>
          <p:nvPr/>
        </p:nvGrpSpPr>
        <p:grpSpPr>
          <a:xfrm>
            <a:off x="1541421" y="5581075"/>
            <a:ext cx="6499314" cy="584775"/>
            <a:chOff x="1541419" y="5581075"/>
            <a:chExt cx="6499314" cy="584775"/>
          </a:xfrm>
        </p:grpSpPr>
        <p:sp>
          <p:nvSpPr>
            <p:cNvPr id="45" name="x etikett 20 000"/>
            <p:cNvSpPr txBox="1"/>
            <p:nvPr/>
          </p:nvSpPr>
          <p:spPr>
            <a:xfrm>
              <a:off x="6397648" y="5581075"/>
              <a:ext cx="1643085" cy="584775"/>
            </a:xfrm>
            <a:prstGeom prst="rect">
              <a:avLst/>
            </a:prstGeom>
            <a:noFill/>
          </p:spPr>
          <p:txBody>
            <a:bodyPr wrap="square" rtlCol="0">
              <a:spAutoFit/>
            </a:bodyPr>
            <a:lstStyle/>
            <a:p>
              <a:r>
                <a:rPr lang="sv-SE" sz="3200"/>
                <a:t>20 000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44" name="x etikett 2000"/>
            <p:cNvSpPr txBox="1"/>
            <p:nvPr/>
          </p:nvSpPr>
          <p:spPr>
            <a:xfrm>
              <a:off x="4024303" y="5581075"/>
              <a:ext cx="1460521" cy="584775"/>
            </a:xfrm>
            <a:prstGeom prst="rect">
              <a:avLst/>
            </a:prstGeom>
            <a:noFill/>
          </p:spPr>
          <p:txBody>
            <a:bodyPr wrap="square" rtlCol="0">
              <a:spAutoFit/>
            </a:bodyPr>
            <a:lstStyle/>
            <a:p>
              <a:r>
                <a:rPr lang="sv-SE" sz="3200"/>
                <a:t>2000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43" name="x etikett 200"/>
            <p:cNvSpPr txBox="1"/>
            <p:nvPr/>
          </p:nvSpPr>
          <p:spPr>
            <a:xfrm>
              <a:off x="1541419" y="5581075"/>
              <a:ext cx="1131903" cy="584775"/>
            </a:xfrm>
            <a:prstGeom prst="rect">
              <a:avLst/>
            </a:prstGeom>
            <a:noFill/>
          </p:spPr>
          <p:txBody>
            <a:bodyPr wrap="square" rtlCol="0">
              <a:spAutoFit/>
            </a:bodyPr>
            <a:lstStyle/>
            <a:p>
              <a:r>
                <a:rPr lang="sv-SE" sz="3200"/>
                <a:t>200 </a:t>
              </a:r>
              <a:r>
                <a:rPr lang="sv-SE" sz="2400">
                  <a:latin typeface="Arial" pitchFamily="34" charset="0"/>
                  <a:cs typeface="Arial" pitchFamily="34" charset="0"/>
                </a:rPr>
                <a:t>$</a:t>
              </a:r>
              <a:endParaRPr lang="en-GB" sz="2400">
                <a:latin typeface="Arial" pitchFamily="34" charset="0"/>
                <a:cs typeface="Arial" pitchFamily="34" charset="0"/>
              </a:endParaRPr>
            </a:p>
          </p:txBody>
        </p:sp>
      </p:grpSp>
      <p:grpSp>
        <p:nvGrpSpPr>
          <p:cNvPr id="3" name="x taggar"/>
          <p:cNvGrpSpPr/>
          <p:nvPr/>
        </p:nvGrpSpPr>
        <p:grpSpPr>
          <a:xfrm>
            <a:off x="1952227" y="5473728"/>
            <a:ext cx="5158800" cy="146054"/>
            <a:chOff x="1952227" y="5473728"/>
            <a:chExt cx="5158800" cy="146054"/>
          </a:xfrm>
        </p:grpSpPr>
        <p:cxnSp>
          <p:nvCxnSpPr>
            <p:cNvPr id="75" name="x tag 20 000"/>
            <p:cNvCxnSpPr/>
            <p:nvPr/>
          </p:nvCxnSpPr>
          <p:spPr>
            <a:xfrm rot="5400000">
              <a:off x="70380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4" name="x tag 2000"/>
            <p:cNvCxnSpPr/>
            <p:nvPr/>
          </p:nvCxnSpPr>
          <p:spPr>
            <a:xfrm rot="5400000">
              <a:off x="44568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x tag 200"/>
            <p:cNvCxnSpPr/>
            <p:nvPr/>
          </p:nvCxnSpPr>
          <p:spPr>
            <a:xfrm rot="5400000">
              <a:off x="18792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8" name="X axel text"/>
          <p:cNvSpPr txBox="1"/>
          <p:nvPr/>
        </p:nvSpPr>
        <p:spPr>
          <a:xfrm>
            <a:off x="1804887" y="6165850"/>
            <a:ext cx="7339113" cy="646331"/>
          </a:xfrm>
          <a:prstGeom prst="rect">
            <a:avLst/>
          </a:prstGeom>
          <a:noFill/>
        </p:spPr>
        <p:txBody>
          <a:bodyPr wrap="square" rtlCol="0">
            <a:spAutoFit/>
          </a:bodyPr>
          <a:lstStyle/>
          <a:p>
            <a:r>
              <a:rPr lang="sv-SE" sz="3600" b="1" err="1"/>
              <a:t>Income</a:t>
            </a:r>
            <a:r>
              <a:rPr lang="sv-SE" sz="3600" b="1"/>
              <a:t> per person </a:t>
            </a:r>
            <a:r>
              <a:rPr lang="sv-SE" sz="2200"/>
              <a:t>(</a:t>
            </a:r>
            <a:r>
              <a:rPr lang="sv-SE" sz="2200" err="1"/>
              <a:t>comparable</a:t>
            </a:r>
            <a:r>
              <a:rPr lang="sv-SE" sz="2200"/>
              <a:t> dollars per </a:t>
            </a:r>
            <a:r>
              <a:rPr lang="sv-SE" sz="2200" err="1"/>
              <a:t>year</a:t>
            </a:r>
            <a:r>
              <a:rPr lang="sv-SE" sz="2200"/>
              <a:t>)</a:t>
            </a:r>
            <a:endParaRPr lang="en-GB" sz="2200"/>
          </a:p>
        </p:txBody>
      </p:sp>
      <p:grpSp>
        <p:nvGrpSpPr>
          <p:cNvPr id="4"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5"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69" name="Y axel text Age"/>
          <p:cNvSpPr txBox="1"/>
          <p:nvPr/>
        </p:nvSpPr>
        <p:spPr>
          <a:xfrm>
            <a:off x="107950" y="1836000"/>
            <a:ext cx="738664" cy="2044727"/>
          </a:xfrm>
          <a:prstGeom prst="rect">
            <a:avLst/>
          </a:prstGeom>
          <a:noFill/>
        </p:spPr>
        <p:txBody>
          <a:bodyPr vert="vert270" wrap="square" rtlCol="0">
            <a:spAutoFit/>
          </a:bodyPr>
          <a:lstStyle/>
          <a:p>
            <a:r>
              <a:rPr lang="sv-SE" sz="3600" b="1"/>
              <a:t>Age </a:t>
            </a:r>
            <a:r>
              <a:rPr lang="sv-SE" sz="2200"/>
              <a:t>(</a:t>
            </a:r>
            <a:r>
              <a:rPr lang="sv-SE" sz="2200" err="1"/>
              <a:t>years</a:t>
            </a:r>
            <a:r>
              <a:rPr lang="sv-SE" sz="2200"/>
              <a:t>)</a:t>
            </a:r>
            <a:endParaRPr lang="en-GB" sz="2200"/>
          </a:p>
        </p:txBody>
      </p:sp>
      <p:sp>
        <p:nvSpPr>
          <p:cNvPr id="50" name="Y axel text Life expectancy"/>
          <p:cNvSpPr txBox="1"/>
          <p:nvPr/>
        </p:nvSpPr>
        <p:spPr>
          <a:xfrm>
            <a:off x="107950" y="836577"/>
            <a:ext cx="738664" cy="3906890"/>
          </a:xfrm>
          <a:prstGeom prst="rect">
            <a:avLst/>
          </a:prstGeom>
          <a:solidFill>
            <a:schemeClr val="accent1">
              <a:lumMod val="20000"/>
              <a:lumOff val="80000"/>
            </a:schemeClr>
          </a:solidFill>
        </p:spPr>
        <p:txBody>
          <a:bodyPr vert="vert270" wrap="square" rtlCol="0">
            <a:spAutoFit/>
          </a:bodyPr>
          <a:lstStyle/>
          <a:p>
            <a:r>
              <a:rPr lang="sv-SE" sz="3600" b="1"/>
              <a:t>Life </a:t>
            </a:r>
            <a:r>
              <a:rPr lang="sv-SE" sz="3600" b="1" err="1"/>
              <a:t>expectancy</a:t>
            </a:r>
            <a:r>
              <a:rPr lang="sv-SE" sz="3600" b="1"/>
              <a:t> </a:t>
            </a:r>
            <a:r>
              <a:rPr lang="sv-SE" sz="2200"/>
              <a:t>(</a:t>
            </a:r>
            <a:r>
              <a:rPr lang="sv-SE" sz="2200" err="1"/>
              <a:t>years</a:t>
            </a:r>
            <a:r>
              <a:rPr lang="sv-SE" sz="2200"/>
              <a:t>)</a:t>
            </a:r>
            <a:endParaRPr lang="en-GB" sz="2200"/>
          </a:p>
        </p:txBody>
      </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8" name="Bubble Burundi"/>
          <p:cNvSpPr>
            <a:spLocks noChangeAspect="1"/>
          </p:cNvSpPr>
          <p:nvPr/>
        </p:nvSpPr>
        <p:spPr>
          <a:xfrm>
            <a:off x="2761200" y="2829600"/>
            <a:ext cx="86901" cy="86901"/>
          </a:xfrm>
          <a:prstGeom prst="ellipse">
            <a:avLst/>
          </a:prstGeom>
          <a:ln w="9525">
            <a:solidFill>
              <a:schemeClr val="tx2">
                <a:lumMod val="50000"/>
                <a:alpha val="72000"/>
              </a:schemeClr>
            </a:solidFill>
          </a:ln>
          <a:effectLst>
            <a:outerShdw blurRad="88900" sx="200000" sy="200000" algn="ctr" rotWithShape="0">
              <a:schemeClr val="tx2">
                <a:lumMod val="60000"/>
                <a:lumOff val="40000"/>
                <a:alpha val="8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Rak 72"/>
          <p:cNvCxnSpPr/>
          <p:nvPr/>
        </p:nvCxnSpPr>
        <p:spPr>
          <a:xfrm>
            <a:off x="1760499" y="2872800"/>
            <a:ext cx="985851" cy="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2" name="textruta 81"/>
          <p:cNvSpPr txBox="1"/>
          <p:nvPr/>
        </p:nvSpPr>
        <p:spPr>
          <a:xfrm>
            <a:off x="446031" y="2589201"/>
            <a:ext cx="1424007" cy="523220"/>
          </a:xfrm>
          <a:prstGeom prst="rect">
            <a:avLst/>
          </a:prstGeom>
          <a:solidFill>
            <a:schemeClr val="bg1"/>
          </a:solidFill>
          <a:ln>
            <a:solidFill>
              <a:schemeClr val="tx2">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t>50 </a:t>
            </a:r>
            <a:r>
              <a:rPr lang="sv-SE" sz="2800" err="1"/>
              <a:t>years</a:t>
            </a:r>
            <a:endParaRPr lang="en-GB" sz="2800"/>
          </a:p>
        </p:txBody>
      </p:sp>
      <p:sp>
        <p:nvSpPr>
          <p:cNvPr id="59" name="textruta 58"/>
          <p:cNvSpPr txBox="1"/>
          <p:nvPr/>
        </p:nvSpPr>
        <p:spPr>
          <a:xfrm>
            <a:off x="1943064" y="1128681"/>
            <a:ext cx="6900957" cy="369332"/>
          </a:xfrm>
          <a:prstGeom prst="rect">
            <a:avLst/>
          </a:prstGeom>
          <a:noFill/>
        </p:spPr>
        <p:txBody>
          <a:bodyPr wrap="square" rtlCol="0">
            <a:spAutoFit/>
          </a:bodyPr>
          <a:lstStyle/>
          <a:p>
            <a:endParaRPr lang="en-GB"/>
          </a:p>
        </p:txBody>
      </p:sp>
      <p:grpSp>
        <p:nvGrpSpPr>
          <p:cNvPr id="6" name="legend population"/>
          <p:cNvGrpSpPr/>
          <p:nvPr/>
        </p:nvGrpSpPr>
        <p:grpSpPr>
          <a:xfrm>
            <a:off x="4352922" y="3940182"/>
            <a:ext cx="2304423" cy="1399878"/>
            <a:chOff x="4671073" y="3497166"/>
            <a:chExt cx="2091707" cy="1212424"/>
          </a:xfrm>
          <a:effectLst>
            <a:outerShdw blurRad="165100" dist="38100" dir="8100000" sx="101000" sy="101000" algn="tr" rotWithShape="0">
              <a:schemeClr val="tx2">
                <a:lumMod val="50000"/>
                <a:alpha val="40000"/>
              </a:schemeClr>
            </a:outerShdw>
          </a:effectLst>
        </p:grpSpPr>
        <p:sp>
          <p:nvSpPr>
            <p:cNvPr id="67" name="box population"/>
            <p:cNvSpPr/>
            <p:nvPr/>
          </p:nvSpPr>
          <p:spPr>
            <a:xfrm>
              <a:off x="4671073" y="3528790"/>
              <a:ext cx="2091707" cy="1180800"/>
            </a:xfrm>
            <a:prstGeom prst="rect">
              <a:avLst/>
            </a:prstGeom>
            <a:solidFill>
              <a:schemeClr val="accent1">
                <a:lumMod val="20000"/>
                <a:lumOff val="80000"/>
              </a:schemeClr>
            </a:solidFill>
            <a:ln w="9525">
              <a:solidFill>
                <a:schemeClr val="tx2">
                  <a:lumMod val="75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content population"/>
            <p:cNvGrpSpPr/>
            <p:nvPr/>
          </p:nvGrpSpPr>
          <p:grpSpPr>
            <a:xfrm>
              <a:off x="4671073" y="3497166"/>
              <a:ext cx="1865253" cy="1125762"/>
              <a:chOff x="4671073" y="3497166"/>
              <a:chExt cx="1865253" cy="1125762"/>
            </a:xfrm>
          </p:grpSpPr>
          <p:sp>
            <p:nvSpPr>
              <p:cNvPr id="81" name="Ellips 100"/>
              <p:cNvSpPr>
                <a:spLocks noChangeAspect="1"/>
              </p:cNvSpPr>
              <p:nvPr/>
            </p:nvSpPr>
            <p:spPr>
              <a:xfrm>
                <a:off x="6328202" y="3781779"/>
                <a:ext cx="208124" cy="208124"/>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Ellips 1"/>
              <p:cNvSpPr>
                <a:spLocks noChangeAspect="1"/>
              </p:cNvSpPr>
              <p:nvPr/>
            </p:nvSpPr>
            <p:spPr>
              <a:xfrm>
                <a:off x="6398212" y="3592038"/>
                <a:ext cx="58760" cy="58760"/>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pop 1000"/>
              <p:cNvSpPr txBox="1"/>
              <p:nvPr/>
            </p:nvSpPr>
            <p:spPr>
              <a:xfrm>
                <a:off x="5333925" y="4161263"/>
                <a:ext cx="949338" cy="461665"/>
              </a:xfrm>
              <a:prstGeom prst="rect">
                <a:avLst/>
              </a:prstGeom>
              <a:noFill/>
            </p:spPr>
            <p:txBody>
              <a:bodyPr wrap="square" rtlCol="0">
                <a:spAutoFit/>
              </a:bodyPr>
              <a:lstStyle/>
              <a:p>
                <a:r>
                  <a:rPr lang="sv-SE" sz="2800">
                    <a:solidFill>
                      <a:schemeClr val="tx2">
                        <a:lumMod val="50000"/>
                      </a:schemeClr>
                    </a:solidFill>
                  </a:rPr>
                  <a:t>1000</a:t>
                </a:r>
                <a:endParaRPr lang="en-GB" sz="2800">
                  <a:solidFill>
                    <a:schemeClr val="tx2">
                      <a:lumMod val="50000"/>
                    </a:schemeClr>
                  </a:solidFill>
                </a:endParaRPr>
              </a:p>
            </p:txBody>
          </p:sp>
          <p:sp>
            <p:nvSpPr>
              <p:cNvPr id="89" name="pop 100"/>
              <p:cNvSpPr txBox="1"/>
              <p:nvPr/>
            </p:nvSpPr>
            <p:spPr>
              <a:xfrm>
                <a:off x="5864205" y="3750155"/>
                <a:ext cx="620720" cy="369332"/>
              </a:xfrm>
              <a:prstGeom prst="rect">
                <a:avLst/>
              </a:prstGeom>
              <a:noFill/>
            </p:spPr>
            <p:txBody>
              <a:bodyPr wrap="square" rtlCol="0">
                <a:spAutoFit/>
              </a:bodyPr>
              <a:lstStyle/>
              <a:p>
                <a:r>
                  <a:rPr lang="sv-SE">
                    <a:solidFill>
                      <a:schemeClr val="tx2">
                        <a:lumMod val="50000"/>
                      </a:schemeClr>
                    </a:solidFill>
                  </a:rPr>
                  <a:t>100</a:t>
                </a:r>
                <a:endParaRPr lang="en-GB">
                  <a:solidFill>
                    <a:schemeClr val="tx2">
                      <a:lumMod val="50000"/>
                    </a:schemeClr>
                  </a:solidFill>
                </a:endParaRPr>
              </a:p>
            </p:txBody>
          </p:sp>
          <p:sp>
            <p:nvSpPr>
              <p:cNvPr id="92" name="pop 1"/>
              <p:cNvSpPr txBox="1"/>
              <p:nvPr/>
            </p:nvSpPr>
            <p:spPr>
              <a:xfrm>
                <a:off x="6199356" y="3497167"/>
                <a:ext cx="255591" cy="276999"/>
              </a:xfrm>
              <a:prstGeom prst="rect">
                <a:avLst/>
              </a:prstGeom>
              <a:noFill/>
            </p:spPr>
            <p:txBody>
              <a:bodyPr wrap="square" rtlCol="0">
                <a:spAutoFit/>
              </a:bodyPr>
              <a:lstStyle/>
              <a:p>
                <a:r>
                  <a:rPr lang="sv-SE" sz="1200">
                    <a:solidFill>
                      <a:schemeClr val="tx2">
                        <a:lumMod val="50000"/>
                      </a:schemeClr>
                    </a:solidFill>
                  </a:rPr>
                  <a:t>1</a:t>
                </a:r>
                <a:endParaRPr lang="en-GB" sz="1200">
                  <a:solidFill>
                    <a:schemeClr val="tx2">
                      <a:lumMod val="50000"/>
                    </a:schemeClr>
                  </a:solidFill>
                </a:endParaRPr>
              </a:p>
            </p:txBody>
          </p:sp>
          <p:sp>
            <p:nvSpPr>
              <p:cNvPr id="94" name="title population"/>
              <p:cNvSpPr txBox="1"/>
              <p:nvPr/>
            </p:nvSpPr>
            <p:spPr>
              <a:xfrm>
                <a:off x="4671073" y="3497166"/>
                <a:ext cx="1387494" cy="613095"/>
              </a:xfrm>
              <a:prstGeom prst="rect">
                <a:avLst/>
              </a:prstGeom>
              <a:noFill/>
            </p:spPr>
            <p:txBody>
              <a:bodyPr wrap="square" rtlCol="0">
                <a:spAutoFit/>
              </a:bodyPr>
              <a:lstStyle/>
              <a:p>
                <a:r>
                  <a:rPr lang="sv-SE" sz="2000" b="1">
                    <a:solidFill>
                      <a:schemeClr val="tx2">
                        <a:lumMod val="50000"/>
                      </a:schemeClr>
                    </a:solidFill>
                  </a:rPr>
                  <a:t>Population</a:t>
                </a:r>
              </a:p>
              <a:p>
                <a:r>
                  <a:rPr lang="sv-SE" sz="2000">
                    <a:solidFill>
                      <a:schemeClr val="tx2">
                        <a:lumMod val="50000"/>
                      </a:schemeClr>
                    </a:solidFill>
                  </a:rPr>
                  <a:t>(millions)</a:t>
                </a:r>
                <a:endParaRPr lang="en-GB" sz="2000">
                  <a:solidFill>
                    <a:schemeClr val="tx2">
                      <a:lumMod val="50000"/>
                    </a:schemeClr>
                  </a:solidFill>
                </a:endParaRPr>
              </a:p>
            </p:txBody>
          </p:sp>
        </p:grpSp>
      </p:grpSp>
      <p:sp>
        <p:nvSpPr>
          <p:cNvPr id="99" name="Ellips 1000"/>
          <p:cNvSpPr>
            <a:spLocks noChangeAspect="1"/>
          </p:cNvSpPr>
          <p:nvPr/>
        </p:nvSpPr>
        <p:spPr>
          <a:xfrm>
            <a:off x="5922981" y="4597416"/>
            <a:ext cx="638247" cy="638247"/>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0" name="map"/>
          <p:cNvPicPr>
            <a:picLocks noChangeAspect="1" noChangeArrowheads="1"/>
          </p:cNvPicPr>
          <p:nvPr/>
        </p:nvPicPr>
        <p:blipFill>
          <a:blip r:embed="rId4" cstate="print"/>
          <a:srcRect l="39174" t="23001" r="54482" b="66019"/>
          <a:stretch>
            <a:fillRect/>
          </a:stretch>
        </p:blipFill>
        <p:spPr bwMode="auto">
          <a:xfrm>
            <a:off x="6732000" y="3981600"/>
            <a:ext cx="2081241" cy="1350981"/>
          </a:xfrm>
          <a:prstGeom prst="rect">
            <a:avLst/>
          </a:prstGeom>
          <a:noFill/>
          <a:ln w="9525">
            <a:solidFill>
              <a:schemeClr val="accent1">
                <a:lumMod val="75000"/>
                <a:alpha val="87000"/>
              </a:schemeClr>
            </a:solidFill>
            <a:miter lim="800000"/>
            <a:headEnd/>
            <a:tailEnd/>
          </a:ln>
          <a:effectLst>
            <a:outerShdw blurRad="165100" dist="38100" dir="8100000" sx="101000" sy="101000" algn="tr" rotWithShape="0">
              <a:schemeClr val="tx2">
                <a:lumMod val="50000"/>
                <a:alpha val="40000"/>
              </a:schemeClr>
            </a:outerShdw>
          </a:effectLst>
        </p:spPr>
      </p:pic>
      <p:sp>
        <p:nvSpPr>
          <p:cNvPr id="62" name="burundi ruta"/>
          <p:cNvSpPr txBox="1"/>
          <p:nvPr/>
        </p:nvSpPr>
        <p:spPr>
          <a:xfrm>
            <a:off x="2016090" y="2443149"/>
            <a:ext cx="1460520" cy="328617"/>
          </a:xfrm>
          <a:prstGeom prst="rect">
            <a:avLst/>
          </a:prstGeom>
          <a:solidFill>
            <a:schemeClr val="bg1"/>
          </a:solidFill>
          <a:ln>
            <a:solidFill>
              <a:schemeClr val="tx2">
                <a:lumMod val="75000"/>
              </a:schemeClr>
            </a:solidFill>
          </a:ln>
          <a:effectLst>
            <a:outerShdw blurRad="241300" sx="111000" sy="111000" algn="ctr" rotWithShape="0">
              <a:schemeClr val="tx2">
                <a:lumMod val="60000"/>
                <a:lumOff val="40000"/>
                <a:alpha val="23000"/>
              </a:schemeClr>
            </a:outerShdw>
          </a:effectLst>
        </p:spPr>
        <p:txBody>
          <a:bodyPr wrap="none" tIns="18000" bIns="0" rtlCol="0" anchor="t" anchorCtr="0">
            <a:noAutofit/>
          </a:bodyPr>
          <a:lstStyle/>
          <a:p>
            <a:pPr>
              <a:lnSpc>
                <a:spcPts val="2880"/>
              </a:lnSpc>
            </a:pPr>
            <a:r>
              <a:rPr lang="sv-SE" sz="3200"/>
              <a:t>Burundi</a:t>
            </a:r>
            <a:endParaRPr lang="en-GB" sz="3200"/>
          </a:p>
        </p:txBody>
      </p:sp>
      <p:sp>
        <p:nvSpPr>
          <p:cNvPr id="63" name="burundi hörn"/>
          <p:cNvSpPr/>
          <p:nvPr/>
        </p:nvSpPr>
        <p:spPr>
          <a:xfrm>
            <a:off x="1906551" y="215856"/>
            <a:ext cx="1713931" cy="646331"/>
          </a:xfrm>
          <a:prstGeom prst="rect">
            <a:avLst/>
          </a:prstGeom>
          <a:noFill/>
        </p:spPr>
        <p:txBody>
          <a:bodyPr wrap="none" lIns="91440" tIns="45720" rIns="91440" bIns="45720">
            <a:spAutoFit/>
          </a:bodyPr>
          <a:lstStyle/>
          <a:p>
            <a:pPr algn="ctr"/>
            <a:r>
              <a:rPr lang="sv-SE" sz="3600" b="1" cap="none" spc="0">
                <a:ln w="12700">
                  <a:solidFill>
                    <a:schemeClr val="tx2">
                      <a:satMod val="155000"/>
                      <a:alpha val="0"/>
                    </a:schemeClr>
                  </a:solidFill>
                  <a:prstDash val="solid"/>
                </a:ln>
                <a:solidFill>
                  <a:schemeClr val="accent1">
                    <a:lumMod val="75000"/>
                    <a:alpha val="50000"/>
                  </a:schemeClr>
                </a:solidFill>
              </a:rPr>
              <a:t>Burundi</a:t>
            </a:r>
          </a:p>
        </p:txBody>
      </p:sp>
      <p:sp>
        <p:nvSpPr>
          <p:cNvPr id="65" name="2007 hörn"/>
          <p:cNvSpPr/>
          <p:nvPr/>
        </p:nvSpPr>
        <p:spPr>
          <a:xfrm>
            <a:off x="1870038" y="507960"/>
            <a:ext cx="1742785" cy="1015663"/>
          </a:xfrm>
          <a:prstGeom prst="rect">
            <a:avLst/>
          </a:prstGeom>
          <a:noFill/>
        </p:spPr>
        <p:txBody>
          <a:bodyPr wrap="none" lIns="91440" tIns="45720" rIns="91440" bIns="45720">
            <a:spAutoFit/>
          </a:bodyPr>
          <a:lstStyle/>
          <a:p>
            <a:pPr algn="ctr"/>
            <a:r>
              <a:rPr lang="sv-SE" sz="6000" b="1" cap="none" spc="0">
                <a:ln w="12700">
                  <a:solidFill>
                    <a:schemeClr val="tx2">
                      <a:satMod val="155000"/>
                      <a:alpha val="0"/>
                    </a:schemeClr>
                  </a:solidFill>
                  <a:prstDash val="solid"/>
                </a:ln>
                <a:solidFill>
                  <a:schemeClr val="accent1">
                    <a:lumMod val="75000"/>
                    <a:alpha val="50000"/>
                  </a:schemeClr>
                </a:solidFill>
              </a:rPr>
              <a:t>2007</a:t>
            </a:r>
          </a:p>
        </p:txBody>
      </p:sp>
      <p:grpSp>
        <p:nvGrpSpPr>
          <p:cNvPr id="8" name="Grupp 105"/>
          <p:cNvGrpSpPr/>
          <p:nvPr/>
        </p:nvGrpSpPr>
        <p:grpSpPr>
          <a:xfrm>
            <a:off x="0" y="0"/>
            <a:ext cx="9144000" cy="6858000"/>
            <a:chOff x="0" y="0"/>
            <a:chExt cx="9144000" cy="6858000"/>
          </a:xfrm>
        </p:grpSpPr>
        <p:pic>
          <p:nvPicPr>
            <p:cNvPr id="35854" name="map" descr="http://upload.wikimedia.org/wikipedia/commons/1/16/Africaaaaaaaaa.jpg"/>
            <p:cNvPicPr>
              <a:picLocks noChangeAspect="1" noChangeArrowheads="1"/>
            </p:cNvPicPr>
            <p:nvPr/>
          </p:nvPicPr>
          <p:blipFill>
            <a:blip r:embed="rId5" cstate="print"/>
            <a:srcRect t="9908" b="10010"/>
            <a:stretch>
              <a:fillRect/>
            </a:stretch>
          </p:blipFill>
          <p:spPr bwMode="auto">
            <a:xfrm>
              <a:off x="333995" y="0"/>
              <a:ext cx="8810005" cy="6858000"/>
            </a:xfrm>
            <a:prstGeom prst="rect">
              <a:avLst/>
            </a:prstGeom>
            <a:noFill/>
          </p:spPr>
        </p:pic>
        <p:sp>
          <p:nvSpPr>
            <p:cNvPr id="79" name="arrow"/>
            <p:cNvSpPr/>
            <p:nvPr/>
          </p:nvSpPr>
          <p:spPr>
            <a:xfrm>
              <a:off x="6117431" y="1844040"/>
              <a:ext cx="953929" cy="2068354"/>
            </a:xfrm>
            <a:custGeom>
              <a:avLst/>
              <a:gdLst>
                <a:gd name="connsiteX0" fmla="*/ 2557463 w 3009900"/>
                <a:gd name="connsiteY0" fmla="*/ 0 h 2397919"/>
                <a:gd name="connsiteX1" fmla="*/ 2928938 w 3009900"/>
                <a:gd name="connsiteY1" fmla="*/ 1100138 h 2397919"/>
                <a:gd name="connsiteX2" fmla="*/ 2071688 w 3009900"/>
                <a:gd name="connsiteY2" fmla="*/ 2185988 h 2397919"/>
                <a:gd name="connsiteX3" fmla="*/ 0 w 3009900"/>
                <a:gd name="connsiteY3" fmla="*/ 2371725 h 2397919"/>
              </a:gdLst>
              <a:ahLst/>
              <a:cxnLst>
                <a:cxn ang="0">
                  <a:pos x="connsiteX0" y="connsiteY0"/>
                </a:cxn>
                <a:cxn ang="0">
                  <a:pos x="connsiteX1" y="connsiteY1"/>
                </a:cxn>
                <a:cxn ang="0">
                  <a:pos x="connsiteX2" y="connsiteY2"/>
                </a:cxn>
                <a:cxn ang="0">
                  <a:pos x="connsiteX3" y="connsiteY3"/>
                </a:cxn>
              </a:cxnLst>
              <a:rect l="l" t="t" r="r" b="b"/>
              <a:pathLst>
                <a:path w="3009900" h="2397919">
                  <a:moveTo>
                    <a:pt x="2557463" y="0"/>
                  </a:moveTo>
                  <a:cubicBezTo>
                    <a:pt x="2783681" y="367903"/>
                    <a:pt x="3009900" y="735807"/>
                    <a:pt x="2928938" y="1100138"/>
                  </a:cubicBezTo>
                  <a:cubicBezTo>
                    <a:pt x="2847976" y="1464469"/>
                    <a:pt x="2559844" y="1974057"/>
                    <a:pt x="2071688" y="2185988"/>
                  </a:cubicBezTo>
                  <a:cubicBezTo>
                    <a:pt x="1583532" y="2397919"/>
                    <a:pt x="791766" y="2384822"/>
                    <a:pt x="0" y="2371725"/>
                  </a:cubicBezTo>
                </a:path>
              </a:pathLst>
            </a:custGeom>
            <a:ln w="79375" cmpd="sng">
              <a:solidFill>
                <a:srgbClr val="FCDD5B"/>
              </a:solidFill>
              <a:prstDash val="solid"/>
              <a:tailEnd type="arrow"/>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1" name="Heading Burundi"/>
            <p:cNvSpPr/>
            <p:nvPr/>
          </p:nvSpPr>
          <p:spPr>
            <a:xfrm>
              <a:off x="1541421" y="0"/>
              <a:ext cx="6123792" cy="2246769"/>
            </a:xfrm>
            <a:prstGeom prst="rect">
              <a:avLst/>
            </a:prstGeom>
            <a:noFill/>
            <a:ln>
              <a:noFill/>
            </a:ln>
          </p:spPr>
          <p:txBody>
            <a:bodyPr wrap="none" lIns="91440" tIns="45720" rIns="91440" bIns="45720">
              <a:spAutoFit/>
            </a:bodyPr>
            <a:lstStyle/>
            <a:p>
              <a:pPr algn="ctr"/>
              <a:r>
                <a:rPr lang="sv-SE" sz="14000">
                  <a:ln w="22225" cmpd="sng">
                    <a:solidFill>
                      <a:srgbClr val="3B4A1E"/>
                    </a:solidFill>
                    <a:prstDash val="solid"/>
                  </a:ln>
                  <a:solidFill>
                    <a:srgbClr val="FCDD5B"/>
                  </a:solidFill>
                  <a:effectLst>
                    <a:outerShdw blurRad="63500" dir="3600000" algn="tl" rotWithShape="0">
                      <a:srgbClr val="000000">
                        <a:alpha val="70000"/>
                      </a:srgbClr>
                    </a:outerShdw>
                  </a:effectLst>
                </a:rPr>
                <a:t>Burundi</a:t>
              </a:r>
              <a:endParaRPr lang="en-GB" sz="14000">
                <a:ln w="22225" cmpd="sng">
                  <a:solidFill>
                    <a:srgbClr val="3B4A1E"/>
                  </a:solidFill>
                  <a:prstDash val="solid"/>
                </a:ln>
                <a:solidFill>
                  <a:srgbClr val="FCDD5B"/>
                </a:solidFill>
                <a:effectLst>
                  <a:outerShdw blurRad="63500" dir="3600000" algn="tl" rotWithShape="0">
                    <a:srgbClr val="000000">
                      <a:alpha val="70000"/>
                    </a:srgbClr>
                  </a:outerShdw>
                </a:effectLst>
              </a:endParaRPr>
            </a:p>
          </p:txBody>
        </p:sp>
        <p:pic>
          <p:nvPicPr>
            <p:cNvPr id="102" name="blue square to left" descr="http://upload.wikimedia.org/wikipedia/commons/1/16/Africaaaaaaaaa.jpg"/>
            <p:cNvPicPr/>
            <p:nvPr/>
          </p:nvPicPr>
          <p:blipFill>
            <a:blip r:embed="rId5" cstate="print"/>
            <a:srcRect r="90612"/>
            <a:stretch>
              <a:fillRect/>
            </a:stretch>
          </p:blipFill>
          <p:spPr bwMode="auto">
            <a:xfrm>
              <a:off x="0" y="0"/>
              <a:ext cx="1047750" cy="6858000"/>
            </a:xfrm>
            <a:prstGeom prst="rect">
              <a:avLst/>
            </a:prstGeom>
            <a:noFill/>
          </p:spPr>
        </p:pic>
        <p:sp>
          <p:nvSpPr>
            <p:cNvPr id="105" name="burundi border"/>
            <p:cNvSpPr/>
            <p:nvPr/>
          </p:nvSpPr>
          <p:spPr>
            <a:xfrm>
              <a:off x="5935895" y="3822725"/>
              <a:ext cx="160105" cy="211113"/>
            </a:xfrm>
            <a:custGeom>
              <a:avLst/>
              <a:gdLst>
                <a:gd name="connsiteX0" fmla="*/ 33899 w 204556"/>
                <a:gd name="connsiteY0" fmla="*/ 211113 h 211113"/>
                <a:gd name="connsiteX1" fmla="*/ 36280 w 204556"/>
                <a:gd name="connsiteY1" fmla="*/ 203969 h 211113"/>
                <a:gd name="connsiteX2" fmla="*/ 36280 w 204556"/>
                <a:gd name="connsiteY2" fmla="*/ 149200 h 211113"/>
                <a:gd name="connsiteX3" fmla="*/ 33899 w 204556"/>
                <a:gd name="connsiteY3" fmla="*/ 142056 h 211113"/>
                <a:gd name="connsiteX4" fmla="*/ 24374 w 204556"/>
                <a:gd name="connsiteY4" fmla="*/ 127769 h 211113"/>
                <a:gd name="connsiteX5" fmla="*/ 14849 w 204556"/>
                <a:gd name="connsiteY5" fmla="*/ 106338 h 211113"/>
                <a:gd name="connsiteX6" fmla="*/ 12468 w 204556"/>
                <a:gd name="connsiteY6" fmla="*/ 99194 h 211113"/>
                <a:gd name="connsiteX7" fmla="*/ 7705 w 204556"/>
                <a:gd name="connsiteY7" fmla="*/ 58713 h 211113"/>
                <a:gd name="connsiteX8" fmla="*/ 5324 w 204556"/>
                <a:gd name="connsiteY8" fmla="*/ 30138 h 211113"/>
                <a:gd name="connsiteX9" fmla="*/ 561 w 204556"/>
                <a:gd name="connsiteY9" fmla="*/ 22994 h 211113"/>
                <a:gd name="connsiteX10" fmla="*/ 7705 w 204556"/>
                <a:gd name="connsiteY10" fmla="*/ 18231 h 211113"/>
                <a:gd name="connsiteX11" fmla="*/ 33899 w 204556"/>
                <a:gd name="connsiteY11" fmla="*/ 20613 h 211113"/>
                <a:gd name="connsiteX12" fmla="*/ 43424 w 204556"/>
                <a:gd name="connsiteY12" fmla="*/ 22994 h 211113"/>
                <a:gd name="connsiteX13" fmla="*/ 60093 w 204556"/>
                <a:gd name="connsiteY13" fmla="*/ 25375 h 211113"/>
                <a:gd name="connsiteX14" fmla="*/ 86286 w 204556"/>
                <a:gd name="connsiteY14" fmla="*/ 25375 h 211113"/>
                <a:gd name="connsiteX15" fmla="*/ 100574 w 204556"/>
                <a:gd name="connsiteY15" fmla="*/ 20613 h 211113"/>
                <a:gd name="connsiteX16" fmla="*/ 105336 w 204556"/>
                <a:gd name="connsiteY16" fmla="*/ 13469 h 211113"/>
                <a:gd name="connsiteX17" fmla="*/ 157724 w 204556"/>
                <a:gd name="connsiteY17" fmla="*/ 11088 h 211113"/>
                <a:gd name="connsiteX18" fmla="*/ 179155 w 204556"/>
                <a:gd name="connsiteY18" fmla="*/ 15850 h 211113"/>
                <a:gd name="connsiteX19" fmla="*/ 186299 w 204556"/>
                <a:gd name="connsiteY19" fmla="*/ 18231 h 211113"/>
                <a:gd name="connsiteX20" fmla="*/ 193443 w 204556"/>
                <a:gd name="connsiteY20" fmla="*/ 32519 h 211113"/>
                <a:gd name="connsiteX21" fmla="*/ 200586 w 204556"/>
                <a:gd name="connsiteY21" fmla="*/ 37281 h 211113"/>
                <a:gd name="connsiteX22" fmla="*/ 200586 w 204556"/>
                <a:gd name="connsiteY22" fmla="*/ 51569 h 211113"/>
                <a:gd name="connsiteX23" fmla="*/ 191061 w 204556"/>
                <a:gd name="connsiteY23" fmla="*/ 65856 h 211113"/>
                <a:gd name="connsiteX24" fmla="*/ 188680 w 204556"/>
                <a:gd name="connsiteY24" fmla="*/ 73000 h 211113"/>
                <a:gd name="connsiteX25" fmla="*/ 183918 w 204556"/>
                <a:gd name="connsiteY25" fmla="*/ 80144 h 211113"/>
                <a:gd name="connsiteX26" fmla="*/ 181536 w 204556"/>
                <a:gd name="connsiteY26" fmla="*/ 89669 h 211113"/>
                <a:gd name="connsiteX27" fmla="*/ 172011 w 204556"/>
                <a:gd name="connsiteY27" fmla="*/ 103956 h 211113"/>
                <a:gd name="connsiteX28" fmla="*/ 167249 w 204556"/>
                <a:gd name="connsiteY28" fmla="*/ 111100 h 211113"/>
                <a:gd name="connsiteX29" fmla="*/ 162486 w 204556"/>
                <a:gd name="connsiteY29" fmla="*/ 125388 h 211113"/>
                <a:gd name="connsiteX30" fmla="*/ 160105 w 204556"/>
                <a:gd name="connsiteY30" fmla="*/ 132531 h 211113"/>
                <a:gd name="connsiteX31" fmla="*/ 152961 w 204556"/>
                <a:gd name="connsiteY31" fmla="*/ 153963 h 211113"/>
                <a:gd name="connsiteX32" fmla="*/ 145818 w 204556"/>
                <a:gd name="connsiteY32" fmla="*/ 158725 h 211113"/>
                <a:gd name="connsiteX33" fmla="*/ 131530 w 204556"/>
                <a:gd name="connsiteY33" fmla="*/ 170631 h 211113"/>
                <a:gd name="connsiteX34" fmla="*/ 126768 w 204556"/>
                <a:gd name="connsiteY34" fmla="*/ 177775 h 211113"/>
                <a:gd name="connsiteX35" fmla="*/ 112480 w 204556"/>
                <a:gd name="connsiteY35" fmla="*/ 182538 h 211113"/>
                <a:gd name="connsiteX36" fmla="*/ 91049 w 204556"/>
                <a:gd name="connsiteY36" fmla="*/ 192063 h 211113"/>
                <a:gd name="connsiteX37" fmla="*/ 76761 w 204556"/>
                <a:gd name="connsiteY37" fmla="*/ 196825 h 211113"/>
                <a:gd name="connsiteX38" fmla="*/ 69618 w 204556"/>
                <a:gd name="connsiteY38" fmla="*/ 199206 h 211113"/>
                <a:gd name="connsiteX39" fmla="*/ 57711 w 204556"/>
                <a:gd name="connsiteY39" fmla="*/ 201588 h 211113"/>
                <a:gd name="connsiteX40" fmla="*/ 36280 w 204556"/>
                <a:gd name="connsiteY40" fmla="*/ 199206 h 211113"/>
                <a:gd name="connsiteX41" fmla="*/ 26755 w 204556"/>
                <a:gd name="connsiteY41" fmla="*/ 196825 h 211113"/>
                <a:gd name="connsiteX42" fmla="*/ 24374 w 204556"/>
                <a:gd name="connsiteY42" fmla="*/ 189681 h 211113"/>
                <a:gd name="connsiteX43" fmla="*/ 26755 w 204556"/>
                <a:gd name="connsiteY43" fmla="*/ 156344 h 211113"/>
                <a:gd name="connsiteX44" fmla="*/ 31518 w 204556"/>
                <a:gd name="connsiteY44" fmla="*/ 142056 h 211113"/>
                <a:gd name="connsiteX45" fmla="*/ 33899 w 204556"/>
                <a:gd name="connsiteY45" fmla="*/ 132531 h 211113"/>
                <a:gd name="connsiteX46" fmla="*/ 31518 w 204556"/>
                <a:gd name="connsiteY46" fmla="*/ 125388 h 211113"/>
                <a:gd name="connsiteX47" fmla="*/ 21993 w 204556"/>
                <a:gd name="connsiteY47" fmla="*/ 111100 h 211113"/>
                <a:gd name="connsiteX48" fmla="*/ 17230 w 204556"/>
                <a:gd name="connsiteY48" fmla="*/ 103956 h 21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04556" h="211113">
                  <a:moveTo>
                    <a:pt x="33899" y="211113"/>
                  </a:moveTo>
                  <a:cubicBezTo>
                    <a:pt x="34693" y="208732"/>
                    <a:pt x="35671" y="206404"/>
                    <a:pt x="36280" y="203969"/>
                  </a:cubicBezTo>
                  <a:cubicBezTo>
                    <a:pt x="41444" y="183312"/>
                    <a:pt x="38968" y="177432"/>
                    <a:pt x="36280" y="149200"/>
                  </a:cubicBezTo>
                  <a:cubicBezTo>
                    <a:pt x="36042" y="146701"/>
                    <a:pt x="35118" y="144250"/>
                    <a:pt x="33899" y="142056"/>
                  </a:cubicBezTo>
                  <a:cubicBezTo>
                    <a:pt x="31119" y="137053"/>
                    <a:pt x="26184" y="133199"/>
                    <a:pt x="24374" y="127769"/>
                  </a:cubicBezTo>
                  <a:cubicBezTo>
                    <a:pt x="18706" y="110766"/>
                    <a:pt x="22396" y="117658"/>
                    <a:pt x="14849" y="106338"/>
                  </a:cubicBezTo>
                  <a:cubicBezTo>
                    <a:pt x="14055" y="103957"/>
                    <a:pt x="12761" y="101687"/>
                    <a:pt x="12468" y="99194"/>
                  </a:cubicBezTo>
                  <a:cubicBezTo>
                    <a:pt x="7348" y="55674"/>
                    <a:pt x="14186" y="78155"/>
                    <a:pt x="7705" y="58713"/>
                  </a:cubicBezTo>
                  <a:cubicBezTo>
                    <a:pt x="6911" y="49188"/>
                    <a:pt x="7199" y="39510"/>
                    <a:pt x="5324" y="30138"/>
                  </a:cubicBezTo>
                  <a:cubicBezTo>
                    <a:pt x="4763" y="27332"/>
                    <a:pt x="0" y="25801"/>
                    <a:pt x="561" y="22994"/>
                  </a:cubicBezTo>
                  <a:cubicBezTo>
                    <a:pt x="1122" y="20187"/>
                    <a:pt x="5324" y="19819"/>
                    <a:pt x="7705" y="18231"/>
                  </a:cubicBezTo>
                  <a:cubicBezTo>
                    <a:pt x="16436" y="19025"/>
                    <a:pt x="25209" y="19454"/>
                    <a:pt x="33899" y="20613"/>
                  </a:cubicBezTo>
                  <a:cubicBezTo>
                    <a:pt x="37143" y="21046"/>
                    <a:pt x="40204" y="22409"/>
                    <a:pt x="43424" y="22994"/>
                  </a:cubicBezTo>
                  <a:cubicBezTo>
                    <a:pt x="48946" y="23998"/>
                    <a:pt x="54537" y="24581"/>
                    <a:pt x="60093" y="25375"/>
                  </a:cubicBezTo>
                  <a:cubicBezTo>
                    <a:pt x="71930" y="29321"/>
                    <a:pt x="68257" y="29238"/>
                    <a:pt x="86286" y="25375"/>
                  </a:cubicBezTo>
                  <a:cubicBezTo>
                    <a:pt x="91195" y="24323"/>
                    <a:pt x="100574" y="20613"/>
                    <a:pt x="100574" y="20613"/>
                  </a:cubicBezTo>
                  <a:cubicBezTo>
                    <a:pt x="102161" y="18232"/>
                    <a:pt x="103312" y="15493"/>
                    <a:pt x="105336" y="13469"/>
                  </a:cubicBezTo>
                  <a:cubicBezTo>
                    <a:pt x="118804" y="0"/>
                    <a:pt x="142556" y="10289"/>
                    <a:pt x="157724" y="11088"/>
                  </a:cubicBezTo>
                  <a:cubicBezTo>
                    <a:pt x="165908" y="12725"/>
                    <a:pt x="171308" y="13608"/>
                    <a:pt x="179155" y="15850"/>
                  </a:cubicBezTo>
                  <a:cubicBezTo>
                    <a:pt x="181569" y="16540"/>
                    <a:pt x="183918" y="17437"/>
                    <a:pt x="186299" y="18231"/>
                  </a:cubicBezTo>
                  <a:cubicBezTo>
                    <a:pt x="188236" y="24043"/>
                    <a:pt x="188826" y="27902"/>
                    <a:pt x="193443" y="32519"/>
                  </a:cubicBezTo>
                  <a:cubicBezTo>
                    <a:pt x="195466" y="34542"/>
                    <a:pt x="198205" y="35694"/>
                    <a:pt x="200586" y="37281"/>
                  </a:cubicBezTo>
                  <a:cubicBezTo>
                    <a:pt x="202968" y="44426"/>
                    <a:pt x="204556" y="44424"/>
                    <a:pt x="200586" y="51569"/>
                  </a:cubicBezTo>
                  <a:cubicBezTo>
                    <a:pt x="197806" y="56572"/>
                    <a:pt x="191061" y="65856"/>
                    <a:pt x="191061" y="65856"/>
                  </a:cubicBezTo>
                  <a:cubicBezTo>
                    <a:pt x="190267" y="68237"/>
                    <a:pt x="189802" y="70755"/>
                    <a:pt x="188680" y="73000"/>
                  </a:cubicBezTo>
                  <a:cubicBezTo>
                    <a:pt x="187400" y="75560"/>
                    <a:pt x="185045" y="77514"/>
                    <a:pt x="183918" y="80144"/>
                  </a:cubicBezTo>
                  <a:cubicBezTo>
                    <a:pt x="182629" y="83152"/>
                    <a:pt x="183000" y="86742"/>
                    <a:pt x="181536" y="89669"/>
                  </a:cubicBezTo>
                  <a:cubicBezTo>
                    <a:pt x="178976" y="94788"/>
                    <a:pt x="175186" y="99194"/>
                    <a:pt x="172011" y="103956"/>
                  </a:cubicBezTo>
                  <a:cubicBezTo>
                    <a:pt x="170424" y="106337"/>
                    <a:pt x="168154" y="108385"/>
                    <a:pt x="167249" y="111100"/>
                  </a:cubicBezTo>
                  <a:lnTo>
                    <a:pt x="162486" y="125388"/>
                  </a:lnTo>
                  <a:lnTo>
                    <a:pt x="160105" y="132531"/>
                  </a:lnTo>
                  <a:cubicBezTo>
                    <a:pt x="158508" y="142112"/>
                    <a:pt x="159659" y="147265"/>
                    <a:pt x="152961" y="153963"/>
                  </a:cubicBezTo>
                  <a:cubicBezTo>
                    <a:pt x="150938" y="155986"/>
                    <a:pt x="148199" y="157138"/>
                    <a:pt x="145818" y="158725"/>
                  </a:cubicBezTo>
                  <a:cubicBezTo>
                    <a:pt x="134212" y="176133"/>
                    <a:pt x="149660" y="155523"/>
                    <a:pt x="131530" y="170631"/>
                  </a:cubicBezTo>
                  <a:cubicBezTo>
                    <a:pt x="129331" y="172463"/>
                    <a:pt x="129195" y="176258"/>
                    <a:pt x="126768" y="177775"/>
                  </a:cubicBezTo>
                  <a:cubicBezTo>
                    <a:pt x="122511" y="180436"/>
                    <a:pt x="116657" y="179753"/>
                    <a:pt x="112480" y="182538"/>
                  </a:cubicBezTo>
                  <a:cubicBezTo>
                    <a:pt x="101160" y="190084"/>
                    <a:pt x="108049" y="186396"/>
                    <a:pt x="91049" y="192063"/>
                  </a:cubicBezTo>
                  <a:lnTo>
                    <a:pt x="76761" y="196825"/>
                  </a:lnTo>
                  <a:cubicBezTo>
                    <a:pt x="74380" y="197619"/>
                    <a:pt x="72079" y="198714"/>
                    <a:pt x="69618" y="199206"/>
                  </a:cubicBezTo>
                  <a:lnTo>
                    <a:pt x="57711" y="201588"/>
                  </a:lnTo>
                  <a:cubicBezTo>
                    <a:pt x="50567" y="200794"/>
                    <a:pt x="43384" y="200299"/>
                    <a:pt x="36280" y="199206"/>
                  </a:cubicBezTo>
                  <a:cubicBezTo>
                    <a:pt x="33045" y="198708"/>
                    <a:pt x="29311" y="198869"/>
                    <a:pt x="26755" y="196825"/>
                  </a:cubicBezTo>
                  <a:cubicBezTo>
                    <a:pt x="24795" y="195257"/>
                    <a:pt x="25168" y="192062"/>
                    <a:pt x="24374" y="189681"/>
                  </a:cubicBezTo>
                  <a:cubicBezTo>
                    <a:pt x="25168" y="178569"/>
                    <a:pt x="25102" y="167361"/>
                    <a:pt x="26755" y="156344"/>
                  </a:cubicBezTo>
                  <a:cubicBezTo>
                    <a:pt x="27500" y="151379"/>
                    <a:pt x="30301" y="146926"/>
                    <a:pt x="31518" y="142056"/>
                  </a:cubicBezTo>
                  <a:lnTo>
                    <a:pt x="33899" y="132531"/>
                  </a:lnTo>
                  <a:cubicBezTo>
                    <a:pt x="33105" y="130150"/>
                    <a:pt x="32737" y="127582"/>
                    <a:pt x="31518" y="125388"/>
                  </a:cubicBezTo>
                  <a:cubicBezTo>
                    <a:pt x="28738" y="120384"/>
                    <a:pt x="23804" y="116530"/>
                    <a:pt x="21993" y="111100"/>
                  </a:cubicBezTo>
                  <a:cubicBezTo>
                    <a:pt x="19360" y="103203"/>
                    <a:pt x="22121" y="103956"/>
                    <a:pt x="17230" y="103956"/>
                  </a:cubicBezTo>
                </a:path>
              </a:pathLst>
            </a:custGeom>
            <a:noFill/>
            <a:ln w="6350">
              <a:solidFill>
                <a:srgbClr val="FCDD5B"/>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nodeType="clickEffect">
                                  <p:stCondLst>
                                    <p:cond delay="0"/>
                                  </p:stCondLst>
                                  <p:childTnLst>
                                    <p:anim calcmode="lin" valueType="num">
                                      <p:cBhvr>
                                        <p:cTn id="6" dur="500"/>
                                        <p:tgtEl>
                                          <p:spTgt spid="8"/>
                                        </p:tgtEl>
                                        <p:attrNameLst>
                                          <p:attrName>ppt_w</p:attrName>
                                        </p:attrNameLst>
                                      </p:cBhvr>
                                      <p:tavLst>
                                        <p:tav tm="0">
                                          <p:val>
                                            <p:strVal val="ppt_w"/>
                                          </p:val>
                                        </p:tav>
                                        <p:tav tm="100000">
                                          <p:val>
                                            <p:fltVal val="0"/>
                                          </p:val>
                                        </p:tav>
                                      </p:tavLst>
                                    </p:anim>
                                    <p:anim calcmode="lin" valueType="num">
                                      <p:cBhvr>
                                        <p:cTn id="7" dur="500"/>
                                        <p:tgtEl>
                                          <p:spTgt spid="8"/>
                                        </p:tgtEl>
                                        <p:attrNameLst>
                                          <p:attrName>ppt_h</p:attrName>
                                        </p:attrNameLst>
                                      </p:cBhvr>
                                      <p:tavLst>
                                        <p:tav tm="0">
                                          <p:val>
                                            <p:strVal val="ppt_h"/>
                                          </p:val>
                                        </p:tav>
                                        <p:tav tm="100000">
                                          <p:val>
                                            <p:fltVal val="0"/>
                                          </p:val>
                                        </p:tav>
                                      </p:tavLst>
                                    </p:anim>
                                    <p:set>
                                      <p:cBhvr>
                                        <p:cTn id="8" dur="1" fill="hold">
                                          <p:stCondLst>
                                            <p:cond delay="499"/>
                                          </p:stCondLst>
                                        </p:cTn>
                                        <p:tgtEl>
                                          <p:spTgt spid="8"/>
                                        </p:tgtEl>
                                        <p:attrNameLst>
                                          <p:attrName>style.visibility</p:attrName>
                                        </p:attrNameLst>
                                      </p:cBhvr>
                                      <p:to>
                                        <p:strVal val="hidden"/>
                                      </p:to>
                                    </p:set>
                                  </p:childTnLst>
                                </p:cTn>
                              </p:par>
                              <p:par>
                                <p:cTn id="9" presetID="35" presetClass="path" presetSubtype="0" accel="50000" decel="50000" fill="hold" nodeType="withEffect">
                                  <p:stCondLst>
                                    <p:cond delay="0"/>
                                  </p:stCondLst>
                                  <p:childTnLst>
                                    <p:animMotion origin="layout" path="M 0 4.39306E-6 L -0.18351 -0.06798 " pathEditMode="relative" rAng="0" ptsTypes="AA">
                                      <p:cBhvr>
                                        <p:cTn id="10" dur="500" fill="hold"/>
                                        <p:tgtEl>
                                          <p:spTgt spid="8"/>
                                        </p:tgtEl>
                                        <p:attrNameLst>
                                          <p:attrName>ppt_x</p:attrName>
                                          <p:attrName>ppt_y</p:attrName>
                                        </p:attrNameLst>
                                      </p:cBhvr>
                                      <p:rCtr x="-9200" y="-3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Hidden graph 2007"/>
          <p:cNvSpPr/>
          <p:nvPr/>
        </p:nvSpPr>
        <p:spPr>
          <a:xfrm>
            <a:off x="1395369" y="690525"/>
            <a:ext cx="7959834" cy="3939540"/>
          </a:xfrm>
          <a:prstGeom prst="rect">
            <a:avLst/>
          </a:prstGeom>
          <a:noFill/>
        </p:spPr>
        <p:txBody>
          <a:bodyPr wrap="square" lIns="91440" tIns="45720" rIns="91440" bIns="45720">
            <a:spAutoFit/>
          </a:bodyPr>
          <a:lstStyle/>
          <a:p>
            <a:pPr algn="ctr"/>
            <a:r>
              <a:rPr lang="sv-SE" sz="25000" b="1" cap="none" spc="0">
                <a:ln w="12700">
                  <a:solidFill>
                    <a:schemeClr val="tx2">
                      <a:satMod val="155000"/>
                      <a:alpha val="0"/>
                    </a:schemeClr>
                  </a:solidFill>
                  <a:prstDash val="solid"/>
                </a:ln>
                <a:solidFill>
                  <a:srgbClr val="CED9E0"/>
                </a:solidFill>
                <a:latin typeface="Arial" pitchFamily="34" charset="0"/>
                <a:cs typeface="Arial" pitchFamily="34" charset="0"/>
              </a:rPr>
              <a:t>2007</a:t>
            </a:r>
          </a:p>
        </p:txBody>
      </p:sp>
      <p:pic>
        <p:nvPicPr>
          <p:cNvPr id="64" name="Gap graph"/>
          <p:cNvPicPr>
            <a:picLocks noChangeAspect="1" noChangeArrowheads="1"/>
          </p:cNvPicPr>
          <p:nvPr/>
        </p:nvPicPr>
        <p:blipFill>
          <a:blip r:embed="rId3" cstate="print"/>
          <a:srcRect l="3571" t="18856" r="63393" b="14286"/>
          <a:stretch>
            <a:fillRect/>
          </a:stretch>
        </p:blipFill>
        <p:spPr bwMode="auto">
          <a:xfrm>
            <a:off x="993726" y="185187"/>
            <a:ext cx="7880434" cy="5980663"/>
          </a:xfrm>
          <a:prstGeom prst="rect">
            <a:avLst/>
          </a:prstGeom>
          <a:noFill/>
          <a:ln w="9525">
            <a:solidFill>
              <a:schemeClr val="tx2"/>
            </a:solidFill>
            <a:miter lim="800000"/>
            <a:headEnd/>
            <a:tailEnd/>
          </a:ln>
        </p:spPr>
      </p:pic>
      <p:sp>
        <p:nvSpPr>
          <p:cNvPr id="71" name="Övre döljande ruta"/>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Höger döljande ruta"/>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Vänstra döljande ruta"/>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Nedre döljande ruta"/>
          <p:cNvSpPr/>
          <p:nvPr/>
        </p:nvSpPr>
        <p:spPr>
          <a:xfrm>
            <a:off x="1" y="5473728"/>
            <a:ext cx="9144000" cy="1384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X-axeln etiketter"/>
          <p:cNvGrpSpPr/>
          <p:nvPr/>
        </p:nvGrpSpPr>
        <p:grpSpPr>
          <a:xfrm>
            <a:off x="1541421" y="5581075"/>
            <a:ext cx="6499314" cy="584775"/>
            <a:chOff x="1541419" y="5581075"/>
            <a:chExt cx="6499314" cy="584775"/>
          </a:xfrm>
        </p:grpSpPr>
        <p:sp>
          <p:nvSpPr>
            <p:cNvPr id="45" name="x etikett 20 000"/>
            <p:cNvSpPr txBox="1"/>
            <p:nvPr/>
          </p:nvSpPr>
          <p:spPr>
            <a:xfrm>
              <a:off x="6397648" y="5581075"/>
              <a:ext cx="1643085" cy="584775"/>
            </a:xfrm>
            <a:prstGeom prst="rect">
              <a:avLst/>
            </a:prstGeom>
            <a:noFill/>
          </p:spPr>
          <p:txBody>
            <a:bodyPr wrap="square" rtlCol="0">
              <a:spAutoFit/>
            </a:bodyPr>
            <a:lstStyle/>
            <a:p>
              <a:r>
                <a:rPr lang="sv-SE" sz="3200"/>
                <a:t>20 000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44" name="x etikett 2000"/>
            <p:cNvSpPr txBox="1"/>
            <p:nvPr/>
          </p:nvSpPr>
          <p:spPr>
            <a:xfrm>
              <a:off x="4024303" y="5581075"/>
              <a:ext cx="1460521" cy="584775"/>
            </a:xfrm>
            <a:prstGeom prst="rect">
              <a:avLst/>
            </a:prstGeom>
            <a:noFill/>
          </p:spPr>
          <p:txBody>
            <a:bodyPr wrap="square" rtlCol="0">
              <a:spAutoFit/>
            </a:bodyPr>
            <a:lstStyle/>
            <a:p>
              <a:r>
                <a:rPr lang="sv-SE" sz="3200"/>
                <a:t>2000 </a:t>
              </a:r>
              <a:r>
                <a:rPr lang="sv-SE" sz="2400">
                  <a:latin typeface="Arial" pitchFamily="34" charset="0"/>
                  <a:cs typeface="Arial" pitchFamily="34" charset="0"/>
                </a:rPr>
                <a:t>$</a:t>
              </a:r>
              <a:endParaRPr lang="en-GB" sz="2400">
                <a:latin typeface="Arial" pitchFamily="34" charset="0"/>
                <a:cs typeface="Arial" pitchFamily="34" charset="0"/>
              </a:endParaRPr>
            </a:p>
          </p:txBody>
        </p:sp>
        <p:sp>
          <p:nvSpPr>
            <p:cNvPr id="43" name="x etikett 200"/>
            <p:cNvSpPr txBox="1"/>
            <p:nvPr/>
          </p:nvSpPr>
          <p:spPr>
            <a:xfrm>
              <a:off x="1541419" y="5581075"/>
              <a:ext cx="1131903" cy="584775"/>
            </a:xfrm>
            <a:prstGeom prst="rect">
              <a:avLst/>
            </a:prstGeom>
            <a:noFill/>
          </p:spPr>
          <p:txBody>
            <a:bodyPr wrap="square" rtlCol="0">
              <a:spAutoFit/>
            </a:bodyPr>
            <a:lstStyle/>
            <a:p>
              <a:r>
                <a:rPr lang="sv-SE" sz="3200"/>
                <a:t>200 </a:t>
              </a:r>
              <a:r>
                <a:rPr lang="sv-SE" sz="2400">
                  <a:latin typeface="Arial" pitchFamily="34" charset="0"/>
                  <a:cs typeface="Arial" pitchFamily="34" charset="0"/>
                </a:rPr>
                <a:t>$</a:t>
              </a:r>
              <a:endParaRPr lang="en-GB" sz="2400">
                <a:latin typeface="Arial" pitchFamily="34" charset="0"/>
                <a:cs typeface="Arial" pitchFamily="34" charset="0"/>
              </a:endParaRPr>
            </a:p>
          </p:txBody>
        </p:sp>
      </p:grpSp>
      <p:grpSp>
        <p:nvGrpSpPr>
          <p:cNvPr id="3" name="x taggar"/>
          <p:cNvGrpSpPr/>
          <p:nvPr/>
        </p:nvGrpSpPr>
        <p:grpSpPr>
          <a:xfrm>
            <a:off x="1952227" y="5473728"/>
            <a:ext cx="5158800" cy="146054"/>
            <a:chOff x="1952227" y="5473728"/>
            <a:chExt cx="5158800" cy="146054"/>
          </a:xfrm>
        </p:grpSpPr>
        <p:cxnSp>
          <p:nvCxnSpPr>
            <p:cNvPr id="75" name="x tag 20 000"/>
            <p:cNvCxnSpPr/>
            <p:nvPr/>
          </p:nvCxnSpPr>
          <p:spPr>
            <a:xfrm rot="5400000">
              <a:off x="70380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4" name="x tag 2000"/>
            <p:cNvCxnSpPr/>
            <p:nvPr/>
          </p:nvCxnSpPr>
          <p:spPr>
            <a:xfrm rot="5400000">
              <a:off x="44568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x tag 200"/>
            <p:cNvCxnSpPr/>
            <p:nvPr/>
          </p:nvCxnSpPr>
          <p:spPr>
            <a:xfrm rot="5400000">
              <a:off x="1879200" y="5546755"/>
              <a:ext cx="146054"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8" name="X axel text"/>
          <p:cNvSpPr txBox="1"/>
          <p:nvPr/>
        </p:nvSpPr>
        <p:spPr>
          <a:xfrm>
            <a:off x="1804887" y="6165850"/>
            <a:ext cx="7339113" cy="646331"/>
          </a:xfrm>
          <a:prstGeom prst="rect">
            <a:avLst/>
          </a:prstGeom>
          <a:noFill/>
        </p:spPr>
        <p:txBody>
          <a:bodyPr wrap="square" rtlCol="0">
            <a:spAutoFit/>
          </a:bodyPr>
          <a:lstStyle/>
          <a:p>
            <a:r>
              <a:rPr lang="sv-SE" sz="3600" b="1" err="1"/>
              <a:t>Income</a:t>
            </a:r>
            <a:r>
              <a:rPr lang="sv-SE" sz="3600" b="1"/>
              <a:t> per person </a:t>
            </a:r>
            <a:r>
              <a:rPr lang="sv-SE" sz="2200"/>
              <a:t>(</a:t>
            </a:r>
            <a:r>
              <a:rPr lang="sv-SE" sz="2200" err="1"/>
              <a:t>comparable</a:t>
            </a:r>
            <a:r>
              <a:rPr lang="sv-SE" sz="2200"/>
              <a:t> dollars per </a:t>
            </a:r>
            <a:r>
              <a:rPr lang="sv-SE" sz="2200" err="1"/>
              <a:t>year</a:t>
            </a:r>
            <a:r>
              <a:rPr lang="sv-SE" sz="2200"/>
              <a:t>)</a:t>
            </a:r>
            <a:endParaRPr lang="en-GB" sz="2200"/>
          </a:p>
        </p:txBody>
      </p:sp>
      <p:grpSp>
        <p:nvGrpSpPr>
          <p:cNvPr id="4"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5"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69" name="Y axel text Age"/>
          <p:cNvSpPr txBox="1"/>
          <p:nvPr/>
        </p:nvSpPr>
        <p:spPr>
          <a:xfrm>
            <a:off x="107950" y="1836000"/>
            <a:ext cx="738664" cy="2044727"/>
          </a:xfrm>
          <a:prstGeom prst="rect">
            <a:avLst/>
          </a:prstGeom>
          <a:noFill/>
        </p:spPr>
        <p:txBody>
          <a:bodyPr vert="vert270" wrap="square" rtlCol="0">
            <a:spAutoFit/>
          </a:bodyPr>
          <a:lstStyle/>
          <a:p>
            <a:r>
              <a:rPr lang="sv-SE" sz="3600" b="1"/>
              <a:t>Age </a:t>
            </a:r>
            <a:r>
              <a:rPr lang="sv-SE" sz="2200"/>
              <a:t>(</a:t>
            </a:r>
            <a:r>
              <a:rPr lang="sv-SE" sz="2200" err="1"/>
              <a:t>years</a:t>
            </a:r>
            <a:r>
              <a:rPr lang="sv-SE" sz="2200"/>
              <a:t>)</a:t>
            </a:r>
            <a:endParaRPr lang="en-GB" sz="2200"/>
          </a:p>
        </p:txBody>
      </p:sp>
      <p:sp>
        <p:nvSpPr>
          <p:cNvPr id="50" name="Y axel text Life expectancy"/>
          <p:cNvSpPr txBox="1"/>
          <p:nvPr/>
        </p:nvSpPr>
        <p:spPr>
          <a:xfrm>
            <a:off x="107950" y="836577"/>
            <a:ext cx="738664" cy="3906890"/>
          </a:xfrm>
          <a:prstGeom prst="rect">
            <a:avLst/>
          </a:prstGeom>
          <a:solidFill>
            <a:schemeClr val="accent1">
              <a:lumMod val="20000"/>
              <a:lumOff val="80000"/>
            </a:schemeClr>
          </a:solidFill>
        </p:spPr>
        <p:txBody>
          <a:bodyPr vert="vert270" wrap="square" rtlCol="0">
            <a:spAutoFit/>
          </a:bodyPr>
          <a:lstStyle/>
          <a:p>
            <a:r>
              <a:rPr lang="sv-SE" sz="3600" b="1"/>
              <a:t>Life </a:t>
            </a:r>
            <a:r>
              <a:rPr lang="sv-SE" sz="3600" b="1" err="1"/>
              <a:t>expectancy</a:t>
            </a:r>
            <a:r>
              <a:rPr lang="sv-SE" sz="3600" b="1"/>
              <a:t> </a:t>
            </a:r>
            <a:r>
              <a:rPr lang="sv-SE" sz="2200"/>
              <a:t>(</a:t>
            </a:r>
            <a:r>
              <a:rPr lang="sv-SE" sz="2200" err="1"/>
              <a:t>years</a:t>
            </a:r>
            <a:r>
              <a:rPr lang="sv-SE" sz="2200"/>
              <a:t>)</a:t>
            </a:r>
            <a:endParaRPr lang="en-GB" sz="2200"/>
          </a:p>
        </p:txBody>
      </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8" name="Bubble Burundi"/>
          <p:cNvSpPr>
            <a:spLocks noChangeAspect="1"/>
          </p:cNvSpPr>
          <p:nvPr/>
        </p:nvSpPr>
        <p:spPr>
          <a:xfrm>
            <a:off x="2761200" y="2829600"/>
            <a:ext cx="86901" cy="86901"/>
          </a:xfrm>
          <a:prstGeom prst="ellipse">
            <a:avLst/>
          </a:prstGeom>
          <a:ln w="9525">
            <a:solidFill>
              <a:schemeClr val="tx2">
                <a:lumMod val="50000"/>
                <a:alpha val="72000"/>
              </a:schemeClr>
            </a:solidFill>
          </a:ln>
          <a:effectLst>
            <a:outerShdw blurRad="88900" sx="200000" sy="200000" algn="ctr" rotWithShape="0">
              <a:schemeClr val="tx2">
                <a:lumMod val="60000"/>
                <a:lumOff val="40000"/>
                <a:alpha val="8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Rak 72"/>
          <p:cNvCxnSpPr/>
          <p:nvPr/>
        </p:nvCxnSpPr>
        <p:spPr>
          <a:xfrm>
            <a:off x="1760499" y="2872800"/>
            <a:ext cx="985851" cy="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2" name="textruta 81"/>
          <p:cNvSpPr txBox="1"/>
          <p:nvPr/>
        </p:nvSpPr>
        <p:spPr>
          <a:xfrm>
            <a:off x="446031" y="2589201"/>
            <a:ext cx="1424007" cy="523220"/>
          </a:xfrm>
          <a:prstGeom prst="rect">
            <a:avLst/>
          </a:prstGeom>
          <a:solidFill>
            <a:schemeClr val="bg1"/>
          </a:solidFill>
          <a:ln>
            <a:solidFill>
              <a:schemeClr val="tx2">
                <a:lumMod val="50000"/>
              </a:schemeClr>
            </a:solidFill>
          </a:ln>
          <a:effectLst>
            <a:outerShdw blurRad="165100" dist="38100" dir="8100000" sx="112000" sy="112000" algn="tr" rotWithShape="0">
              <a:schemeClr val="tx2">
                <a:lumMod val="50000"/>
                <a:alpha val="49000"/>
              </a:schemeClr>
            </a:outerShdw>
          </a:effectLst>
        </p:spPr>
        <p:txBody>
          <a:bodyPr wrap="square" rtlCol="0">
            <a:spAutoFit/>
          </a:bodyPr>
          <a:lstStyle/>
          <a:p>
            <a:r>
              <a:rPr lang="sv-SE" sz="2800"/>
              <a:t>50 </a:t>
            </a:r>
            <a:r>
              <a:rPr lang="sv-SE" sz="2800" err="1"/>
              <a:t>years</a:t>
            </a:r>
            <a:endParaRPr lang="en-GB" sz="2800"/>
          </a:p>
        </p:txBody>
      </p:sp>
      <p:sp>
        <p:nvSpPr>
          <p:cNvPr id="59" name="textruta 58"/>
          <p:cNvSpPr txBox="1"/>
          <p:nvPr/>
        </p:nvSpPr>
        <p:spPr>
          <a:xfrm>
            <a:off x="1943064" y="1128681"/>
            <a:ext cx="6900957" cy="369332"/>
          </a:xfrm>
          <a:prstGeom prst="rect">
            <a:avLst/>
          </a:prstGeom>
          <a:noFill/>
        </p:spPr>
        <p:txBody>
          <a:bodyPr wrap="square" rtlCol="0">
            <a:spAutoFit/>
          </a:bodyPr>
          <a:lstStyle/>
          <a:p>
            <a:endParaRPr lang="en-GB"/>
          </a:p>
        </p:txBody>
      </p:sp>
      <p:grpSp>
        <p:nvGrpSpPr>
          <p:cNvPr id="6" name="legend population"/>
          <p:cNvGrpSpPr/>
          <p:nvPr/>
        </p:nvGrpSpPr>
        <p:grpSpPr>
          <a:xfrm>
            <a:off x="4352922" y="3940182"/>
            <a:ext cx="2304423" cy="1399878"/>
            <a:chOff x="4671073" y="3497166"/>
            <a:chExt cx="2091707" cy="1212424"/>
          </a:xfrm>
          <a:effectLst>
            <a:outerShdw blurRad="165100" dist="38100" dir="8100000" sx="101000" sy="101000" algn="tr" rotWithShape="0">
              <a:schemeClr val="tx2">
                <a:lumMod val="50000"/>
                <a:alpha val="40000"/>
              </a:schemeClr>
            </a:outerShdw>
          </a:effectLst>
        </p:grpSpPr>
        <p:sp>
          <p:nvSpPr>
            <p:cNvPr id="67" name="box population"/>
            <p:cNvSpPr/>
            <p:nvPr/>
          </p:nvSpPr>
          <p:spPr>
            <a:xfrm>
              <a:off x="4671073" y="3528790"/>
              <a:ext cx="2091707" cy="1180800"/>
            </a:xfrm>
            <a:prstGeom prst="rect">
              <a:avLst/>
            </a:prstGeom>
            <a:solidFill>
              <a:schemeClr val="accent1">
                <a:lumMod val="20000"/>
                <a:lumOff val="80000"/>
              </a:schemeClr>
            </a:solidFill>
            <a:ln w="9525">
              <a:solidFill>
                <a:schemeClr val="tx2">
                  <a:lumMod val="75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content population"/>
            <p:cNvGrpSpPr/>
            <p:nvPr/>
          </p:nvGrpSpPr>
          <p:grpSpPr>
            <a:xfrm>
              <a:off x="4671073" y="3497166"/>
              <a:ext cx="1865253" cy="1125762"/>
              <a:chOff x="4671073" y="3497166"/>
              <a:chExt cx="1865253" cy="1125762"/>
            </a:xfrm>
          </p:grpSpPr>
          <p:sp>
            <p:nvSpPr>
              <p:cNvPr id="81" name="Ellips 100"/>
              <p:cNvSpPr>
                <a:spLocks noChangeAspect="1"/>
              </p:cNvSpPr>
              <p:nvPr/>
            </p:nvSpPr>
            <p:spPr>
              <a:xfrm>
                <a:off x="6328202" y="3781779"/>
                <a:ext cx="208124" cy="208124"/>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Ellips 1"/>
              <p:cNvSpPr>
                <a:spLocks noChangeAspect="1"/>
              </p:cNvSpPr>
              <p:nvPr/>
            </p:nvSpPr>
            <p:spPr>
              <a:xfrm>
                <a:off x="6398212" y="3592038"/>
                <a:ext cx="58760" cy="58760"/>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pop 1000"/>
              <p:cNvSpPr txBox="1"/>
              <p:nvPr/>
            </p:nvSpPr>
            <p:spPr>
              <a:xfrm>
                <a:off x="5333925" y="4161263"/>
                <a:ext cx="949338" cy="461665"/>
              </a:xfrm>
              <a:prstGeom prst="rect">
                <a:avLst/>
              </a:prstGeom>
              <a:noFill/>
            </p:spPr>
            <p:txBody>
              <a:bodyPr wrap="square" rtlCol="0">
                <a:spAutoFit/>
              </a:bodyPr>
              <a:lstStyle/>
              <a:p>
                <a:r>
                  <a:rPr lang="sv-SE" sz="2800">
                    <a:solidFill>
                      <a:schemeClr val="tx2">
                        <a:lumMod val="50000"/>
                      </a:schemeClr>
                    </a:solidFill>
                  </a:rPr>
                  <a:t>1000</a:t>
                </a:r>
                <a:endParaRPr lang="en-GB" sz="2800">
                  <a:solidFill>
                    <a:schemeClr val="tx2">
                      <a:lumMod val="50000"/>
                    </a:schemeClr>
                  </a:solidFill>
                </a:endParaRPr>
              </a:p>
            </p:txBody>
          </p:sp>
          <p:sp>
            <p:nvSpPr>
              <p:cNvPr id="89" name="pop 100"/>
              <p:cNvSpPr txBox="1"/>
              <p:nvPr/>
            </p:nvSpPr>
            <p:spPr>
              <a:xfrm>
                <a:off x="5864205" y="3750155"/>
                <a:ext cx="620720" cy="369332"/>
              </a:xfrm>
              <a:prstGeom prst="rect">
                <a:avLst/>
              </a:prstGeom>
              <a:noFill/>
            </p:spPr>
            <p:txBody>
              <a:bodyPr wrap="square" rtlCol="0">
                <a:spAutoFit/>
              </a:bodyPr>
              <a:lstStyle/>
              <a:p>
                <a:r>
                  <a:rPr lang="sv-SE">
                    <a:solidFill>
                      <a:schemeClr val="tx2">
                        <a:lumMod val="50000"/>
                      </a:schemeClr>
                    </a:solidFill>
                  </a:rPr>
                  <a:t>100</a:t>
                </a:r>
                <a:endParaRPr lang="en-GB">
                  <a:solidFill>
                    <a:schemeClr val="tx2">
                      <a:lumMod val="50000"/>
                    </a:schemeClr>
                  </a:solidFill>
                </a:endParaRPr>
              </a:p>
            </p:txBody>
          </p:sp>
          <p:sp>
            <p:nvSpPr>
              <p:cNvPr id="92" name="pop 1"/>
              <p:cNvSpPr txBox="1"/>
              <p:nvPr/>
            </p:nvSpPr>
            <p:spPr>
              <a:xfrm>
                <a:off x="6199356" y="3497167"/>
                <a:ext cx="255591" cy="276999"/>
              </a:xfrm>
              <a:prstGeom prst="rect">
                <a:avLst/>
              </a:prstGeom>
              <a:noFill/>
            </p:spPr>
            <p:txBody>
              <a:bodyPr wrap="square" rtlCol="0">
                <a:spAutoFit/>
              </a:bodyPr>
              <a:lstStyle/>
              <a:p>
                <a:r>
                  <a:rPr lang="sv-SE" sz="1200">
                    <a:solidFill>
                      <a:schemeClr val="tx2">
                        <a:lumMod val="50000"/>
                      </a:schemeClr>
                    </a:solidFill>
                  </a:rPr>
                  <a:t>1</a:t>
                </a:r>
                <a:endParaRPr lang="en-GB" sz="1200">
                  <a:solidFill>
                    <a:schemeClr val="tx2">
                      <a:lumMod val="50000"/>
                    </a:schemeClr>
                  </a:solidFill>
                </a:endParaRPr>
              </a:p>
            </p:txBody>
          </p:sp>
          <p:sp>
            <p:nvSpPr>
              <p:cNvPr id="94" name="title population"/>
              <p:cNvSpPr txBox="1"/>
              <p:nvPr/>
            </p:nvSpPr>
            <p:spPr>
              <a:xfrm>
                <a:off x="4671073" y="3497166"/>
                <a:ext cx="1387494" cy="613095"/>
              </a:xfrm>
              <a:prstGeom prst="rect">
                <a:avLst/>
              </a:prstGeom>
              <a:noFill/>
            </p:spPr>
            <p:txBody>
              <a:bodyPr wrap="square" rtlCol="0">
                <a:spAutoFit/>
              </a:bodyPr>
              <a:lstStyle/>
              <a:p>
                <a:r>
                  <a:rPr lang="sv-SE" sz="2000" b="1">
                    <a:solidFill>
                      <a:schemeClr val="tx2">
                        <a:lumMod val="50000"/>
                      </a:schemeClr>
                    </a:solidFill>
                  </a:rPr>
                  <a:t>Population</a:t>
                </a:r>
              </a:p>
              <a:p>
                <a:r>
                  <a:rPr lang="sv-SE" sz="2000">
                    <a:solidFill>
                      <a:schemeClr val="tx2">
                        <a:lumMod val="50000"/>
                      </a:schemeClr>
                    </a:solidFill>
                  </a:rPr>
                  <a:t>(millions)</a:t>
                </a:r>
                <a:endParaRPr lang="en-GB" sz="2000">
                  <a:solidFill>
                    <a:schemeClr val="tx2">
                      <a:lumMod val="50000"/>
                    </a:schemeClr>
                  </a:solidFill>
                </a:endParaRPr>
              </a:p>
            </p:txBody>
          </p:sp>
        </p:grpSp>
      </p:grpSp>
      <p:sp>
        <p:nvSpPr>
          <p:cNvPr id="99" name="Ellips 1000"/>
          <p:cNvSpPr>
            <a:spLocks noChangeAspect="1"/>
          </p:cNvSpPr>
          <p:nvPr/>
        </p:nvSpPr>
        <p:spPr>
          <a:xfrm>
            <a:off x="5922981" y="4597416"/>
            <a:ext cx="638247" cy="638247"/>
          </a:xfrm>
          <a:prstGeom prst="ellipse">
            <a:avLst/>
          </a:prstGeom>
          <a:solidFill>
            <a:schemeClr val="accent5">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0" name="map"/>
          <p:cNvPicPr>
            <a:picLocks noChangeAspect="1" noChangeArrowheads="1"/>
          </p:cNvPicPr>
          <p:nvPr/>
        </p:nvPicPr>
        <p:blipFill>
          <a:blip r:embed="rId4" cstate="print"/>
          <a:srcRect l="39174" t="23001" r="54482" b="66019"/>
          <a:stretch>
            <a:fillRect/>
          </a:stretch>
        </p:blipFill>
        <p:spPr bwMode="auto">
          <a:xfrm>
            <a:off x="6732000" y="3981600"/>
            <a:ext cx="2081241" cy="1350981"/>
          </a:xfrm>
          <a:prstGeom prst="rect">
            <a:avLst/>
          </a:prstGeom>
          <a:noFill/>
          <a:ln w="9525">
            <a:solidFill>
              <a:schemeClr val="accent1">
                <a:lumMod val="75000"/>
                <a:alpha val="87000"/>
              </a:schemeClr>
            </a:solidFill>
            <a:miter lim="800000"/>
            <a:headEnd/>
            <a:tailEnd/>
          </a:ln>
          <a:effectLst>
            <a:outerShdw blurRad="165100" dist="38100" dir="8100000" sx="101000" sy="101000" algn="tr" rotWithShape="0">
              <a:schemeClr val="tx2">
                <a:lumMod val="50000"/>
                <a:alpha val="40000"/>
              </a:schemeClr>
            </a:outerShdw>
          </a:effectLst>
        </p:spPr>
      </p:pic>
      <p:cxnSp>
        <p:nvCxnSpPr>
          <p:cNvPr id="57" name="streck 50"/>
          <p:cNvCxnSpPr/>
          <p:nvPr/>
        </p:nvCxnSpPr>
        <p:spPr>
          <a:xfrm>
            <a:off x="2746350" y="2872800"/>
            <a:ext cx="6134184" cy="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2" name="burundi ruta"/>
          <p:cNvSpPr txBox="1"/>
          <p:nvPr/>
        </p:nvSpPr>
        <p:spPr>
          <a:xfrm>
            <a:off x="2016090" y="2443149"/>
            <a:ext cx="1460520" cy="328617"/>
          </a:xfrm>
          <a:prstGeom prst="rect">
            <a:avLst/>
          </a:prstGeom>
          <a:solidFill>
            <a:schemeClr val="bg1"/>
          </a:solidFill>
          <a:ln>
            <a:solidFill>
              <a:schemeClr val="tx2">
                <a:lumMod val="75000"/>
              </a:schemeClr>
            </a:solidFill>
          </a:ln>
          <a:effectLst>
            <a:outerShdw blurRad="241300" sx="111000" sy="111000" algn="ctr" rotWithShape="0">
              <a:schemeClr val="tx2">
                <a:lumMod val="60000"/>
                <a:lumOff val="40000"/>
                <a:alpha val="23000"/>
              </a:schemeClr>
            </a:outerShdw>
          </a:effectLst>
        </p:spPr>
        <p:txBody>
          <a:bodyPr wrap="none" tIns="18000" bIns="0" rtlCol="0" anchor="t" anchorCtr="0">
            <a:noAutofit/>
          </a:bodyPr>
          <a:lstStyle/>
          <a:p>
            <a:pPr>
              <a:lnSpc>
                <a:spcPts val="2880"/>
              </a:lnSpc>
            </a:pPr>
            <a:r>
              <a:rPr lang="sv-SE" sz="3200"/>
              <a:t>Burundi</a:t>
            </a:r>
            <a:endParaRPr lang="en-GB" sz="3200"/>
          </a:p>
        </p:txBody>
      </p:sp>
      <p:sp>
        <p:nvSpPr>
          <p:cNvPr id="63" name="burundi hörn"/>
          <p:cNvSpPr/>
          <p:nvPr/>
        </p:nvSpPr>
        <p:spPr>
          <a:xfrm>
            <a:off x="1906551" y="215856"/>
            <a:ext cx="1713931" cy="646331"/>
          </a:xfrm>
          <a:prstGeom prst="rect">
            <a:avLst/>
          </a:prstGeom>
          <a:noFill/>
        </p:spPr>
        <p:txBody>
          <a:bodyPr wrap="none" lIns="91440" tIns="45720" rIns="91440" bIns="45720">
            <a:spAutoFit/>
          </a:bodyPr>
          <a:lstStyle/>
          <a:p>
            <a:pPr algn="ctr"/>
            <a:r>
              <a:rPr lang="sv-SE" sz="3600" b="1" cap="none" spc="0">
                <a:ln w="12700">
                  <a:solidFill>
                    <a:schemeClr val="tx2">
                      <a:satMod val="155000"/>
                      <a:alpha val="0"/>
                    </a:schemeClr>
                  </a:solidFill>
                  <a:prstDash val="solid"/>
                </a:ln>
                <a:solidFill>
                  <a:schemeClr val="accent1">
                    <a:lumMod val="75000"/>
                    <a:alpha val="50000"/>
                  </a:schemeClr>
                </a:solidFill>
              </a:rPr>
              <a:t>Burundi</a:t>
            </a:r>
          </a:p>
        </p:txBody>
      </p:sp>
      <p:sp>
        <p:nvSpPr>
          <p:cNvPr id="65" name="2007 hörn"/>
          <p:cNvSpPr/>
          <p:nvPr/>
        </p:nvSpPr>
        <p:spPr>
          <a:xfrm>
            <a:off x="1870038" y="507960"/>
            <a:ext cx="1742785" cy="1015663"/>
          </a:xfrm>
          <a:prstGeom prst="rect">
            <a:avLst/>
          </a:prstGeom>
          <a:noFill/>
        </p:spPr>
        <p:txBody>
          <a:bodyPr wrap="none" lIns="91440" tIns="45720" rIns="91440" bIns="45720">
            <a:spAutoFit/>
          </a:bodyPr>
          <a:lstStyle/>
          <a:p>
            <a:pPr algn="ctr"/>
            <a:r>
              <a:rPr lang="sv-SE" sz="6000" b="1" cap="none" spc="0">
                <a:ln w="12700">
                  <a:solidFill>
                    <a:schemeClr val="tx2">
                      <a:satMod val="155000"/>
                      <a:alpha val="0"/>
                    </a:schemeClr>
                  </a:solidFill>
                  <a:prstDash val="solid"/>
                </a:ln>
                <a:solidFill>
                  <a:schemeClr val="accent1">
                    <a:lumMod val="75000"/>
                    <a:alpha val="50000"/>
                  </a:schemeClr>
                </a:solidFill>
              </a:rPr>
              <a:t>2007</a:t>
            </a:r>
          </a:p>
        </p:txBody>
      </p:sp>
      <p:sp>
        <p:nvSpPr>
          <p:cNvPr id="58" name="textruta 57"/>
          <p:cNvSpPr txBox="1"/>
          <p:nvPr/>
        </p:nvSpPr>
        <p:spPr>
          <a:xfrm>
            <a:off x="2960916" y="382998"/>
            <a:ext cx="4628604" cy="1938992"/>
          </a:xfrm>
          <a:prstGeom prst="rect">
            <a:avLst/>
          </a:prstGeom>
          <a:solidFill>
            <a:schemeClr val="accent2">
              <a:lumMod val="20000"/>
              <a:lumOff val="80000"/>
            </a:schemeClr>
          </a:solidFill>
          <a:ln>
            <a:solidFill>
              <a:schemeClr val="accent2">
                <a:lumMod val="50000"/>
              </a:schemeClr>
            </a:solidFill>
          </a:ln>
          <a:effectLst>
            <a:outerShdw blurRad="165100" dist="38100" dir="8100000" sx="112000" sy="112000" algn="tr" rotWithShape="0">
              <a:prstClr val="black">
                <a:alpha val="40000"/>
              </a:prstClr>
            </a:outerShdw>
          </a:effectLst>
        </p:spPr>
        <p:txBody>
          <a:bodyPr wrap="square" rtlCol="0">
            <a:spAutoFit/>
          </a:bodyPr>
          <a:lstStyle/>
          <a:p>
            <a:r>
              <a:rPr lang="sv-SE" sz="4000">
                <a:solidFill>
                  <a:schemeClr val="accent2">
                    <a:lumMod val="50000"/>
                  </a:schemeClr>
                </a:solidFill>
              </a:rPr>
              <a:t>Look at the expected </a:t>
            </a:r>
          </a:p>
          <a:p>
            <a:r>
              <a:rPr lang="sv-SE" sz="4000">
                <a:solidFill>
                  <a:schemeClr val="accent2">
                    <a:lumMod val="50000"/>
                  </a:schemeClr>
                </a:solidFill>
              </a:rPr>
              <a:t>life of five newborn</a:t>
            </a:r>
          </a:p>
          <a:p>
            <a:r>
              <a:rPr lang="sv-SE" sz="4000">
                <a:solidFill>
                  <a:schemeClr val="accent2">
                    <a:lumMod val="50000"/>
                  </a:schemeClr>
                </a:solidFill>
              </a:rPr>
              <a:t>Burundians…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57"/>
                                        </p:tgtEl>
                                        <p:attrNameLst>
                                          <p:attrName>style.visibility</p:attrName>
                                        </p:attrNameLst>
                                      </p:cBhvr>
                                      <p:to>
                                        <p:strVal val="visible"/>
                                      </p:to>
                                    </p:set>
                                    <p:animEffect transition="in" filter="wipe(left)">
                                      <p:cBhvr>
                                        <p:cTn id="9" dur="500"/>
                                        <p:tgtEl>
                                          <p:spTgt spid="57"/>
                                        </p:tgtEl>
                                      </p:cBhvr>
                                    </p:animEffect>
                                  </p:childTnLst>
                                </p:cTn>
                              </p:par>
                            </p:childTnLst>
                          </p:cTn>
                        </p:par>
                        <p:par>
                          <p:cTn id="10" fill="hold">
                            <p:stCondLst>
                              <p:cond delay="500"/>
                            </p:stCondLst>
                            <p:childTnLst>
                              <p:par>
                                <p:cTn id="11" presetID="10" presetClass="exit" presetSubtype="0" fill="hold" nodeType="afterEffect">
                                  <p:stCondLst>
                                    <p:cond delay="0"/>
                                  </p:stCondLst>
                                  <p:childTnLst>
                                    <p:animEffect transition="out" filter="fade">
                                      <p:cBhvr>
                                        <p:cTn id="12" dur="500"/>
                                        <p:tgtEl>
                                          <p:spTgt spid="64"/>
                                        </p:tgtEl>
                                      </p:cBhvr>
                                    </p:animEffect>
                                    <p:set>
                                      <p:cBhvr>
                                        <p:cTn id="13" dur="1" fill="hold">
                                          <p:stCondLst>
                                            <p:cond delay="499"/>
                                          </p:stCondLst>
                                        </p:cTn>
                                        <p:tgtEl>
                                          <p:spTgt spid="6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00"/>
                                        </p:tgtEl>
                                      </p:cBhvr>
                                    </p:animEffect>
                                    <p:set>
                                      <p:cBhvr>
                                        <p:cTn id="19" dur="1" fill="hold">
                                          <p:stCondLst>
                                            <p:cond delay="499"/>
                                          </p:stCondLst>
                                        </p:cTn>
                                        <p:tgtEl>
                                          <p:spTgt spid="10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99"/>
                                        </p:tgtEl>
                                      </p:cBhvr>
                                    </p:animEffect>
                                    <p:set>
                                      <p:cBhvr>
                                        <p:cTn id="22" dur="1" fill="hold">
                                          <p:stCondLst>
                                            <p:cond delay="499"/>
                                          </p:stCondLst>
                                        </p:cTn>
                                        <p:tgtEl>
                                          <p:spTgt spid="9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68"/>
                                        </p:tgtEl>
                                      </p:cBhvr>
                                    </p:animEffect>
                                    <p:set>
                                      <p:cBhvr>
                                        <p:cTn id="25" dur="1" fill="hold">
                                          <p:stCondLst>
                                            <p:cond delay="499"/>
                                          </p:stCondLst>
                                        </p:cTn>
                                        <p:tgtEl>
                                          <p:spTgt spid="68"/>
                                        </p:tgtEl>
                                        <p:attrNameLst>
                                          <p:attrName>style.visibility</p:attrName>
                                        </p:attrNameLst>
                                      </p:cBhvr>
                                      <p:to>
                                        <p:strVal val="hidden"/>
                                      </p:to>
                                    </p:set>
                                  </p:childTnLst>
                                </p:cTn>
                              </p:par>
                            </p:childTnLst>
                          </p:cTn>
                        </p:par>
                        <p:par>
                          <p:cTn id="26" fill="hold">
                            <p:stCondLst>
                              <p:cond delay="1000"/>
                            </p:stCondLst>
                            <p:childTnLst>
                              <p:par>
                                <p:cTn id="27" presetID="64" presetClass="path" presetSubtype="0" accel="50000" decel="50000" fill="hold" grpId="0" nodeType="afterEffect">
                                  <p:stCondLst>
                                    <p:cond delay="0"/>
                                  </p:stCondLst>
                                  <p:childTnLst>
                                    <p:animMotion origin="layout" path="M 2.77778E-6 -2.59259E-6 L -0.00122 -0.3 " pathEditMode="relative" rAng="0" ptsTypes="AA">
                                      <p:cBhvr>
                                        <p:cTn id="28" dur="500" fill="hold"/>
                                        <p:tgtEl>
                                          <p:spTgt spid="62"/>
                                        </p:tgtEl>
                                        <p:attrNameLst>
                                          <p:attrName>ppt_x</p:attrName>
                                          <p:attrName>ppt_y</p:attrName>
                                        </p:attrNameLst>
                                      </p:cBhvr>
                                      <p:rCtr x="-100" y="-15000"/>
                                    </p:animMotion>
                                  </p:childTnLst>
                                </p:cTn>
                              </p:par>
                            </p:childTnLst>
                          </p:cTn>
                        </p:par>
                        <p:par>
                          <p:cTn id="29" fill="hold">
                            <p:stCondLst>
                              <p:cond delay="1500"/>
                            </p:stCondLst>
                            <p:childTnLst>
                              <p:par>
                                <p:cTn id="30" presetID="1" presetClass="exit" presetSubtype="0" fill="hold" grpId="1" nodeType="afterEffect">
                                  <p:stCondLst>
                                    <p:cond delay="0"/>
                                  </p:stCondLst>
                                  <p:childTnLst>
                                    <p:set>
                                      <p:cBhvr>
                                        <p:cTn id="31" dur="1" fill="hold">
                                          <p:stCondLst>
                                            <p:cond delay="0"/>
                                          </p:stCondLst>
                                        </p:cTn>
                                        <p:tgtEl>
                                          <p:spTgt spid="62"/>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childTnLst>
                                </p:cTn>
                              </p:par>
                            </p:childTnLst>
                          </p:cTn>
                        </p:par>
                        <p:par>
                          <p:cTn id="34" fill="hold">
                            <p:stCondLst>
                              <p:cond delay="1500"/>
                            </p:stCondLst>
                            <p:childTnLst>
                              <p:par>
                                <p:cTn id="35" presetID="64" presetClass="path" presetSubtype="0" accel="50000" decel="50000" fill="hold" grpId="1" nodeType="afterEffect">
                                  <p:stCondLst>
                                    <p:cond delay="0"/>
                                  </p:stCondLst>
                                  <p:childTnLst>
                                    <p:animMotion origin="layout" path="M 2.77778E-6 -2.96296E-6 L -0.28472 -0.17662 " pathEditMode="relative" rAng="0" ptsTypes="AA">
                                      <p:cBhvr>
                                        <p:cTn id="36" dur="500" fill="hold"/>
                                        <p:tgtEl>
                                          <p:spTgt spid="61"/>
                                        </p:tgtEl>
                                        <p:attrNameLst>
                                          <p:attrName>ppt_x</p:attrName>
                                          <p:attrName>ppt_y</p:attrName>
                                        </p:attrNameLst>
                                      </p:cBhvr>
                                      <p:rCtr x="-14200" y="-8800"/>
                                    </p:animMotion>
                                  </p:childTnLst>
                                </p:cTn>
                              </p:par>
                              <p:par>
                                <p:cTn id="37" presetID="23" presetClass="exit" presetSubtype="32" fill="hold" grpId="0" nodeType="withEffect">
                                  <p:stCondLst>
                                    <p:cond delay="0"/>
                                  </p:stCondLst>
                                  <p:childTnLst>
                                    <p:anim calcmode="lin" valueType="num">
                                      <p:cBhvr>
                                        <p:cTn id="38" dur="500"/>
                                        <p:tgtEl>
                                          <p:spTgt spid="61"/>
                                        </p:tgtEl>
                                        <p:attrNameLst>
                                          <p:attrName>ppt_w</p:attrName>
                                        </p:attrNameLst>
                                      </p:cBhvr>
                                      <p:tavLst>
                                        <p:tav tm="0">
                                          <p:val>
                                            <p:strVal val="ppt_w"/>
                                          </p:val>
                                        </p:tav>
                                        <p:tav tm="100000">
                                          <p:val>
                                            <p:fltVal val="0"/>
                                          </p:val>
                                        </p:tav>
                                      </p:tavLst>
                                    </p:anim>
                                    <p:anim calcmode="lin" valueType="num">
                                      <p:cBhvr>
                                        <p:cTn id="39" dur="500"/>
                                        <p:tgtEl>
                                          <p:spTgt spid="61"/>
                                        </p:tgtEl>
                                        <p:attrNameLst>
                                          <p:attrName>ppt_h</p:attrName>
                                        </p:attrNameLst>
                                      </p:cBhvr>
                                      <p:tavLst>
                                        <p:tav tm="0">
                                          <p:val>
                                            <p:strVal val="ppt_h"/>
                                          </p:val>
                                        </p:tav>
                                        <p:tav tm="100000">
                                          <p:val>
                                            <p:fltVal val="0"/>
                                          </p:val>
                                        </p:tav>
                                      </p:tavLst>
                                    </p:anim>
                                    <p:set>
                                      <p:cBhvr>
                                        <p:cTn id="40" dur="1" fill="hold">
                                          <p:stCondLst>
                                            <p:cond delay="499"/>
                                          </p:stCondLst>
                                        </p:cTn>
                                        <p:tgtEl>
                                          <p:spTgt spid="61"/>
                                        </p:tgtEl>
                                        <p:attrNameLst>
                                          <p:attrName>style.visibility</p:attrName>
                                        </p:attrNameLst>
                                      </p:cBhvr>
                                      <p:to>
                                        <p:strVal val="hidden"/>
                                      </p:to>
                                    </p:set>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childTnLst>
                                </p:cTn>
                              </p:par>
                              <p:par>
                                <p:cTn id="44" presetID="10" presetClass="exit" presetSubtype="0" fill="hold" grpId="0" nodeType="withEffect">
                                  <p:stCondLst>
                                    <p:cond delay="0"/>
                                  </p:stCondLst>
                                  <p:childTnLst>
                                    <p:animEffect transition="out" filter="fade">
                                      <p:cBhvr>
                                        <p:cTn id="45" dur="500"/>
                                        <p:tgtEl>
                                          <p:spTgt spid="50"/>
                                        </p:tgtEl>
                                      </p:cBhvr>
                                    </p:animEffect>
                                    <p:set>
                                      <p:cBhvr>
                                        <p:cTn id="46" dur="1" fill="hold">
                                          <p:stCondLst>
                                            <p:cond delay="499"/>
                                          </p:stCondLst>
                                        </p:cTn>
                                        <p:tgtEl>
                                          <p:spTgt spid="50"/>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48"/>
                                        </p:tgtEl>
                                      </p:cBhvr>
                                    </p:animEffect>
                                    <p:set>
                                      <p:cBhvr>
                                        <p:cTn id="49" dur="1" fill="hold">
                                          <p:stCondLst>
                                            <p:cond delay="499"/>
                                          </p:stCondLst>
                                        </p:cTn>
                                        <p:tgtEl>
                                          <p:spTgt spid="48"/>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2"/>
                                        </p:tgtEl>
                                      </p:cBhvr>
                                    </p:animEffect>
                                    <p:set>
                                      <p:cBhvr>
                                        <p:cTn id="52" dur="1" fill="hold">
                                          <p:stCondLst>
                                            <p:cond delay="499"/>
                                          </p:stCondLst>
                                        </p:cTn>
                                        <p:tgtEl>
                                          <p:spTgt spid="2"/>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3"/>
                                        </p:tgtEl>
                                      </p:cBhvr>
                                    </p:animEffect>
                                    <p:set>
                                      <p:cBhvr>
                                        <p:cTn id="55" dur="1" fill="hold">
                                          <p:stCondLst>
                                            <p:cond delay="499"/>
                                          </p:stCondLst>
                                        </p:cTn>
                                        <p:tgtEl>
                                          <p:spTgt spid="3"/>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82"/>
                                        </p:tgtEl>
                                      </p:cBhvr>
                                    </p:animEffect>
                                    <p:set>
                                      <p:cBhvr>
                                        <p:cTn id="58" dur="1" fill="hold">
                                          <p:stCondLst>
                                            <p:cond delay="499"/>
                                          </p:stCondLst>
                                        </p:cTn>
                                        <p:tgtEl>
                                          <p:spTgt spid="82"/>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57"/>
                                        </p:tgtEl>
                                      </p:cBhvr>
                                    </p:animEffect>
                                    <p:set>
                                      <p:cBhvr>
                                        <p:cTn id="61" dur="1" fill="hold">
                                          <p:stCondLst>
                                            <p:cond delay="499"/>
                                          </p:stCondLst>
                                        </p:cTn>
                                        <p:tgtEl>
                                          <p:spTgt spid="57"/>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73"/>
                                        </p:tgtEl>
                                      </p:cBhvr>
                                    </p:animEffect>
                                    <p:set>
                                      <p:cBhvr>
                                        <p:cTn id="64" dur="1" fill="hold">
                                          <p:stCondLst>
                                            <p:cond delay="499"/>
                                          </p:stCondLst>
                                        </p:cTn>
                                        <p:tgtEl>
                                          <p:spTgt spid="73"/>
                                        </p:tgtEl>
                                        <p:attrNameLst>
                                          <p:attrName>style.visibility</p:attrName>
                                        </p:attrNameLst>
                                      </p:cBhvr>
                                      <p:to>
                                        <p:strVal val="hidden"/>
                                      </p:to>
                                    </p:set>
                                  </p:childTnLst>
                                </p:cTn>
                              </p:par>
                            </p:childTnLst>
                          </p:cTn>
                        </p:par>
                        <p:par>
                          <p:cTn id="65" fill="hold">
                            <p:stCondLst>
                              <p:cond delay="2500"/>
                            </p:stCondLst>
                            <p:childTnLst>
                              <p:par>
                                <p:cTn id="66" presetID="10" presetClass="entr" presetSubtype="0" fill="hold" grpId="0" nodeType="after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1" grpId="1"/>
      <p:bldP spid="48" grpId="0"/>
      <p:bldP spid="69" grpId="0"/>
      <p:bldP spid="50" grpId="0" animBg="1"/>
      <p:bldP spid="68" grpId="0" animBg="1"/>
      <p:bldP spid="82" grpId="0" animBg="1"/>
      <p:bldP spid="99" grpId="0" animBg="1"/>
      <p:bldP spid="62" grpId="0" animBg="1"/>
      <p:bldP spid="62" grpId="1" animBg="1"/>
      <p:bldP spid="63" grpId="0"/>
      <p:bldP spid="65" grpId="0"/>
      <p:bldP spid="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hiding square right"/>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hiding square up"/>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hiding square left"/>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hiding square lower"/>
          <p:cNvSpPr/>
          <p:nvPr/>
        </p:nvSpPr>
        <p:spPr>
          <a:xfrm>
            <a:off x="0" y="5473714"/>
            <a:ext cx="9166225" cy="13842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3"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50" name="Y axel text"/>
          <p:cNvSpPr txBox="1"/>
          <p:nvPr/>
        </p:nvSpPr>
        <p:spPr>
          <a:xfrm>
            <a:off x="107950" y="1836000"/>
            <a:ext cx="738664" cy="2044727"/>
          </a:xfrm>
          <a:prstGeom prst="rect">
            <a:avLst/>
          </a:prstGeom>
          <a:noFill/>
        </p:spPr>
        <p:txBody>
          <a:bodyPr vert="vert270" wrap="square" rtlCol="0">
            <a:spAutoFit/>
          </a:bodyPr>
          <a:lstStyle/>
          <a:p>
            <a:r>
              <a:rPr lang="sv-SE" sz="3600" b="1"/>
              <a:t>Age </a:t>
            </a:r>
            <a:r>
              <a:rPr lang="sv-SE" sz="2200"/>
              <a:t>(</a:t>
            </a:r>
            <a:r>
              <a:rPr lang="sv-SE" sz="2200" err="1"/>
              <a:t>years</a:t>
            </a:r>
            <a:r>
              <a:rPr lang="sv-SE" sz="2200"/>
              <a:t>)</a:t>
            </a:r>
            <a:endParaRPr lang="en-GB" sz="2200"/>
          </a:p>
        </p:txBody>
      </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4" name="name 5 sarah"/>
          <p:cNvSpPr txBox="1"/>
          <p:nvPr/>
        </p:nvSpPr>
        <p:spPr>
          <a:xfrm>
            <a:off x="7529553" y="6277014"/>
            <a:ext cx="1428760" cy="707886"/>
          </a:xfrm>
          <a:prstGeom prst="rect">
            <a:avLst/>
          </a:prstGeom>
          <a:noFill/>
          <a:ln>
            <a:noFill/>
          </a:ln>
        </p:spPr>
        <p:txBody>
          <a:bodyPr wrap="square" rtlCol="0">
            <a:spAutoFit/>
          </a:bodyPr>
          <a:lstStyle/>
          <a:p>
            <a:r>
              <a:rPr lang="sv-SE" sz="4000"/>
              <a:t>Sarah</a:t>
            </a:r>
            <a:endParaRPr lang="en-GB" sz="4000"/>
          </a:p>
        </p:txBody>
      </p:sp>
      <p:sp>
        <p:nvSpPr>
          <p:cNvPr id="57" name="name 4 ann"/>
          <p:cNvSpPr txBox="1"/>
          <p:nvPr/>
        </p:nvSpPr>
        <p:spPr>
          <a:xfrm>
            <a:off x="6178572" y="6277014"/>
            <a:ext cx="1071570" cy="707886"/>
          </a:xfrm>
          <a:prstGeom prst="rect">
            <a:avLst/>
          </a:prstGeom>
          <a:noFill/>
          <a:ln>
            <a:noFill/>
          </a:ln>
        </p:spPr>
        <p:txBody>
          <a:bodyPr wrap="square" rtlCol="0">
            <a:spAutoFit/>
          </a:bodyPr>
          <a:lstStyle/>
          <a:p>
            <a:r>
              <a:rPr lang="sv-SE" sz="4000"/>
              <a:t>Ann</a:t>
            </a:r>
            <a:endParaRPr lang="en-GB" sz="4000"/>
          </a:p>
        </p:txBody>
      </p:sp>
      <p:sp>
        <p:nvSpPr>
          <p:cNvPr id="53" name="name 3 jean"/>
          <p:cNvSpPr txBox="1"/>
          <p:nvPr/>
        </p:nvSpPr>
        <p:spPr>
          <a:xfrm>
            <a:off x="4645026" y="6277014"/>
            <a:ext cx="1214446" cy="707886"/>
          </a:xfrm>
          <a:prstGeom prst="rect">
            <a:avLst/>
          </a:prstGeom>
          <a:noFill/>
          <a:ln>
            <a:noFill/>
          </a:ln>
        </p:spPr>
        <p:txBody>
          <a:bodyPr wrap="square" rtlCol="0">
            <a:spAutoFit/>
          </a:bodyPr>
          <a:lstStyle/>
          <a:p>
            <a:r>
              <a:rPr lang="sv-SE" sz="4000"/>
              <a:t>Jean</a:t>
            </a:r>
            <a:endParaRPr lang="en-GB" sz="4000"/>
          </a:p>
        </p:txBody>
      </p:sp>
      <p:sp>
        <p:nvSpPr>
          <p:cNvPr id="56" name="name 2 liz"/>
          <p:cNvSpPr txBox="1"/>
          <p:nvPr/>
        </p:nvSpPr>
        <p:spPr>
          <a:xfrm>
            <a:off x="3476610" y="6277014"/>
            <a:ext cx="714380" cy="707886"/>
          </a:xfrm>
          <a:prstGeom prst="rect">
            <a:avLst/>
          </a:prstGeom>
          <a:noFill/>
          <a:ln>
            <a:noFill/>
          </a:ln>
        </p:spPr>
        <p:txBody>
          <a:bodyPr wrap="square" rtlCol="0">
            <a:spAutoFit/>
          </a:bodyPr>
          <a:lstStyle/>
          <a:p>
            <a:r>
              <a:rPr lang="sv-SE" sz="4000"/>
              <a:t>Liz</a:t>
            </a:r>
            <a:endParaRPr lang="en-GB" sz="4000"/>
          </a:p>
        </p:txBody>
      </p:sp>
      <p:sp>
        <p:nvSpPr>
          <p:cNvPr id="51" name="name 1 pierre"/>
          <p:cNvSpPr txBox="1"/>
          <p:nvPr/>
        </p:nvSpPr>
        <p:spPr>
          <a:xfrm>
            <a:off x="1687473" y="6277014"/>
            <a:ext cx="1428760" cy="707886"/>
          </a:xfrm>
          <a:prstGeom prst="rect">
            <a:avLst/>
          </a:prstGeom>
          <a:noFill/>
          <a:ln>
            <a:noFill/>
          </a:ln>
        </p:spPr>
        <p:txBody>
          <a:bodyPr wrap="square" rtlCol="0">
            <a:spAutoFit/>
          </a:bodyPr>
          <a:lstStyle/>
          <a:p>
            <a:r>
              <a:rPr lang="sv-SE" sz="4000"/>
              <a:t>Pierre</a:t>
            </a:r>
            <a:endParaRPr lang="en-GB" sz="4000"/>
          </a:p>
        </p:txBody>
      </p:sp>
      <p:sp>
        <p:nvSpPr>
          <p:cNvPr id="60" name="country burundi"/>
          <p:cNvSpPr/>
          <p:nvPr/>
        </p:nvSpPr>
        <p:spPr>
          <a:xfrm>
            <a:off x="1906551" y="215856"/>
            <a:ext cx="1713931" cy="646331"/>
          </a:xfrm>
          <a:prstGeom prst="rect">
            <a:avLst/>
          </a:prstGeom>
          <a:noFill/>
        </p:spPr>
        <p:txBody>
          <a:bodyPr wrap="none" lIns="91440" tIns="45720" rIns="91440" bIns="45720">
            <a:spAutoFit/>
          </a:bodyPr>
          <a:lstStyle/>
          <a:p>
            <a:pPr algn="ctr"/>
            <a:r>
              <a:rPr lang="sv-SE" sz="3600" b="1" cap="none" spc="0">
                <a:ln w="12700">
                  <a:solidFill>
                    <a:schemeClr val="tx2">
                      <a:satMod val="155000"/>
                      <a:alpha val="0"/>
                    </a:schemeClr>
                  </a:solidFill>
                  <a:prstDash val="solid"/>
                </a:ln>
                <a:solidFill>
                  <a:schemeClr val="accent1">
                    <a:lumMod val="75000"/>
                    <a:alpha val="50000"/>
                  </a:schemeClr>
                </a:solidFill>
              </a:rPr>
              <a:t>Burundi</a:t>
            </a:r>
          </a:p>
        </p:txBody>
      </p:sp>
      <p:sp>
        <p:nvSpPr>
          <p:cNvPr id="59" name="year 2007"/>
          <p:cNvSpPr/>
          <p:nvPr/>
        </p:nvSpPr>
        <p:spPr>
          <a:xfrm>
            <a:off x="1870038" y="507960"/>
            <a:ext cx="1742785" cy="1015663"/>
          </a:xfrm>
          <a:prstGeom prst="rect">
            <a:avLst/>
          </a:prstGeom>
          <a:noFill/>
        </p:spPr>
        <p:txBody>
          <a:bodyPr wrap="none" lIns="91440" tIns="45720" rIns="91440" bIns="45720">
            <a:spAutoFit/>
          </a:bodyPr>
          <a:lstStyle/>
          <a:p>
            <a:pPr algn="ctr"/>
            <a:r>
              <a:rPr lang="sv-SE" sz="6000" b="1" cap="none" spc="0">
                <a:ln w="12700">
                  <a:solidFill>
                    <a:schemeClr val="tx2">
                      <a:satMod val="155000"/>
                      <a:alpha val="0"/>
                    </a:schemeClr>
                  </a:solidFill>
                  <a:prstDash val="solid"/>
                </a:ln>
                <a:solidFill>
                  <a:schemeClr val="accent1">
                    <a:lumMod val="75000"/>
                    <a:alpha val="50000"/>
                  </a:schemeClr>
                </a:solidFill>
              </a:rPr>
              <a:t>2007</a:t>
            </a:r>
          </a:p>
        </p:txBody>
      </p:sp>
      <p:pic>
        <p:nvPicPr>
          <p:cNvPr id="3078" name="young 5 sarah" descr="C:\Users\mattias\Desktop\mattias mappar\Blandade skrivna gapminder texter\teacher project\Lektioner\12. lex lektion\versioner efter 2010-08-20\bilder komprimerade\BUR_5_0.jpg"/>
          <p:cNvPicPr>
            <a:picLocks noChangeAspect="1" noChangeArrowheads="1"/>
          </p:cNvPicPr>
          <p:nvPr/>
        </p:nvPicPr>
        <p:blipFill>
          <a:blip r:embed="rId3" cstate="print"/>
          <a:srcRect t="6710" b="27472"/>
          <a:stretch>
            <a:fillRect/>
          </a:stretch>
        </p:blipFill>
        <p:spPr bwMode="auto">
          <a:xfrm>
            <a:off x="7812000" y="5554801"/>
            <a:ext cx="907293" cy="892337"/>
          </a:xfrm>
          <a:prstGeom prst="rect">
            <a:avLst/>
          </a:prstGeom>
          <a:noFill/>
          <a:ln w="1905">
            <a:solidFill>
              <a:schemeClr val="accent1">
                <a:lumMod val="75000"/>
              </a:schemeClr>
            </a:solidFill>
          </a:ln>
        </p:spPr>
      </p:pic>
      <p:pic>
        <p:nvPicPr>
          <p:cNvPr id="3077" name="young 4 ann" descr="C:\Users\mattias\Desktop\mattias mappar\Blandade skrivna gapminder texter\teacher project\Lektioner\12. lex lektion\versioner efter 2010-08-20\bilder komprimerade\BUR_4_0.jpg"/>
          <p:cNvPicPr>
            <a:picLocks noChangeAspect="1" noChangeArrowheads="1"/>
          </p:cNvPicPr>
          <p:nvPr/>
        </p:nvPicPr>
        <p:blipFill>
          <a:blip r:embed="rId4" cstate="print"/>
          <a:srcRect t="2054" b="26600"/>
          <a:stretch>
            <a:fillRect/>
          </a:stretch>
        </p:blipFill>
        <p:spPr bwMode="auto">
          <a:xfrm>
            <a:off x="6372001" y="5554801"/>
            <a:ext cx="846153" cy="906701"/>
          </a:xfrm>
          <a:prstGeom prst="rect">
            <a:avLst/>
          </a:prstGeom>
          <a:noFill/>
          <a:ln w="1905">
            <a:solidFill>
              <a:schemeClr val="accent1">
                <a:lumMod val="75000"/>
              </a:schemeClr>
            </a:solidFill>
          </a:ln>
        </p:spPr>
      </p:pic>
      <p:pic>
        <p:nvPicPr>
          <p:cNvPr id="3076" name="young 3 jean" descr="C:\Users\mattias\Desktop\mattias mappar\Blandade skrivna gapminder texter\teacher project\Lektioner\12. lex lektion\versioner efter 2010-08-20\bilder komprimerade\BUR_3_0.jpg"/>
          <p:cNvPicPr>
            <a:picLocks noChangeAspect="1" noChangeArrowheads="1"/>
          </p:cNvPicPr>
          <p:nvPr/>
        </p:nvPicPr>
        <p:blipFill>
          <a:blip r:embed="rId5" cstate="print"/>
          <a:srcRect l="8763" t="5431" r="1316" b="28750"/>
          <a:stretch>
            <a:fillRect/>
          </a:stretch>
        </p:blipFill>
        <p:spPr bwMode="auto">
          <a:xfrm>
            <a:off x="4883150" y="5556250"/>
            <a:ext cx="825500" cy="901268"/>
          </a:xfrm>
          <a:prstGeom prst="rect">
            <a:avLst/>
          </a:prstGeom>
          <a:noFill/>
          <a:ln w="1905">
            <a:solidFill>
              <a:schemeClr val="accent1">
                <a:lumMod val="75000"/>
              </a:schemeClr>
            </a:solidFill>
          </a:ln>
        </p:spPr>
      </p:pic>
      <p:pic>
        <p:nvPicPr>
          <p:cNvPr id="66" name="young 2 liz" descr="C:\Users\mattias\Desktop\mattias mappar\Blandade skrivna gapminder texter\teacher project\Lektioner\12. lex lektion\versioner efter 2010-08-20\bilder komprimerade\BUR_2_0.jpg"/>
          <p:cNvPicPr>
            <a:picLocks noChangeAspect="1" noChangeArrowheads="1"/>
          </p:cNvPicPr>
          <p:nvPr/>
        </p:nvPicPr>
        <p:blipFill>
          <a:blip r:embed="rId6" cstate="print"/>
          <a:srcRect l="4306" t="9469" r="10770" b="31254"/>
          <a:stretch>
            <a:fillRect/>
          </a:stretch>
        </p:blipFill>
        <p:spPr bwMode="auto">
          <a:xfrm>
            <a:off x="3486151" y="5547601"/>
            <a:ext cx="864877" cy="900445"/>
          </a:xfrm>
          <a:prstGeom prst="rect">
            <a:avLst/>
          </a:prstGeom>
          <a:noFill/>
          <a:ln w="1905">
            <a:solidFill>
              <a:schemeClr val="accent1">
                <a:lumMod val="75000"/>
              </a:schemeClr>
            </a:solidFill>
          </a:ln>
        </p:spPr>
      </p:pic>
      <p:pic>
        <p:nvPicPr>
          <p:cNvPr id="3074" name="young 1 pierre" descr="C:\Users\mattias\Desktop\mattias mappar\Blandade skrivna gapminder texter\teacher project\Lektioner\12. lex lektion\versioner efter 2010-08-20\bilder komprimerade\BUR_1_0.jpg"/>
          <p:cNvPicPr>
            <a:picLocks noChangeAspect="1" noChangeArrowheads="1"/>
          </p:cNvPicPr>
          <p:nvPr/>
        </p:nvPicPr>
        <p:blipFill>
          <a:blip r:embed="rId7" cstate="print"/>
          <a:srcRect t="6418" r="3487" b="31013"/>
          <a:stretch>
            <a:fillRect/>
          </a:stretch>
        </p:blipFill>
        <p:spPr bwMode="auto">
          <a:xfrm>
            <a:off x="1980000" y="5547600"/>
            <a:ext cx="928300" cy="897650"/>
          </a:xfrm>
          <a:prstGeom prst="rect">
            <a:avLst/>
          </a:prstGeom>
          <a:noFill/>
          <a:ln w="1905">
            <a:solidFill>
              <a:schemeClr val="accent1">
                <a:lumMod val="75000"/>
              </a:schemeClr>
            </a:solidFill>
          </a:ln>
        </p:spPr>
      </p:pic>
      <p:sp>
        <p:nvSpPr>
          <p:cNvPr id="58" name="textruta 45"/>
          <p:cNvSpPr txBox="1"/>
          <p:nvPr/>
        </p:nvSpPr>
        <p:spPr>
          <a:xfrm>
            <a:off x="3633921" y="2745492"/>
            <a:ext cx="5075307" cy="1661993"/>
          </a:xfrm>
          <a:prstGeom prst="rect">
            <a:avLst/>
          </a:prstGeom>
          <a:noFill/>
        </p:spPr>
        <p:txBody>
          <a:bodyPr wrap="square" rtlCol="0">
            <a:spAutoFit/>
          </a:bodyPr>
          <a:lstStyle/>
          <a:p>
            <a:r>
              <a:rPr lang="sv-SE" sz="3400">
                <a:solidFill>
                  <a:schemeClr val="tx2">
                    <a:lumMod val="75000"/>
                  </a:schemeClr>
                </a:solidFill>
              </a:rPr>
              <a:t>…</a:t>
            </a:r>
            <a:r>
              <a:rPr lang="sv-SE" sz="3400" err="1">
                <a:solidFill>
                  <a:schemeClr val="tx2">
                    <a:lumMod val="75000"/>
                  </a:schemeClr>
                </a:solidFill>
              </a:rPr>
              <a:t>if</a:t>
            </a:r>
            <a:r>
              <a:rPr lang="sv-SE" sz="3400">
                <a:solidFill>
                  <a:schemeClr val="tx2">
                    <a:lumMod val="75000"/>
                  </a:schemeClr>
                </a:solidFill>
              </a:rPr>
              <a:t> </a:t>
            </a:r>
            <a:r>
              <a:rPr lang="sv-SE" sz="3400" err="1">
                <a:solidFill>
                  <a:schemeClr val="tx2">
                    <a:lumMod val="75000"/>
                  </a:schemeClr>
                </a:solidFill>
              </a:rPr>
              <a:t>conditions</a:t>
            </a:r>
            <a:r>
              <a:rPr lang="sv-SE" sz="3400">
                <a:solidFill>
                  <a:schemeClr val="tx2">
                    <a:lumMod val="75000"/>
                  </a:schemeClr>
                </a:solidFill>
              </a:rPr>
              <a:t> </a:t>
            </a:r>
            <a:r>
              <a:rPr lang="sv-SE" sz="3400" err="1">
                <a:solidFill>
                  <a:schemeClr val="tx2">
                    <a:lumMod val="75000"/>
                  </a:schemeClr>
                </a:solidFill>
              </a:rPr>
              <a:t>remain</a:t>
            </a:r>
            <a:r>
              <a:rPr lang="sv-SE" sz="3400">
                <a:solidFill>
                  <a:schemeClr val="tx2">
                    <a:lumMod val="75000"/>
                  </a:schemeClr>
                </a:solidFill>
              </a:rPr>
              <a:t> as in </a:t>
            </a:r>
          </a:p>
          <a:p>
            <a:r>
              <a:rPr lang="sv-SE" sz="3400" b="1">
                <a:solidFill>
                  <a:schemeClr val="tx2">
                    <a:lumMod val="75000"/>
                  </a:schemeClr>
                </a:solidFill>
              </a:rPr>
              <a:t>Burundi in 2007</a:t>
            </a:r>
          </a:p>
          <a:p>
            <a:r>
              <a:rPr lang="sv-SE" sz="3400" err="1">
                <a:solidFill>
                  <a:schemeClr val="tx2">
                    <a:lumMod val="75000"/>
                  </a:schemeClr>
                </a:solidFill>
              </a:rPr>
              <a:t>during</a:t>
            </a:r>
            <a:r>
              <a:rPr lang="sv-SE" sz="3400">
                <a:solidFill>
                  <a:schemeClr val="tx2">
                    <a:lumMod val="75000"/>
                  </a:schemeClr>
                </a:solidFill>
              </a:rPr>
              <a:t> </a:t>
            </a:r>
            <a:r>
              <a:rPr lang="sv-SE" sz="3400" err="1">
                <a:solidFill>
                  <a:schemeClr val="tx2">
                    <a:lumMod val="75000"/>
                  </a:schemeClr>
                </a:solidFill>
              </a:rPr>
              <a:t>their</a:t>
            </a:r>
            <a:r>
              <a:rPr lang="sv-SE" sz="3400">
                <a:solidFill>
                  <a:schemeClr val="tx2">
                    <a:lumMod val="75000"/>
                  </a:schemeClr>
                </a:solidFill>
              </a:rPr>
              <a:t> </a:t>
            </a:r>
            <a:r>
              <a:rPr lang="sv-SE" sz="3400" err="1">
                <a:solidFill>
                  <a:schemeClr val="tx2">
                    <a:lumMod val="75000"/>
                  </a:schemeClr>
                </a:solidFill>
              </a:rPr>
              <a:t>whole</a:t>
            </a:r>
            <a:r>
              <a:rPr lang="sv-SE" sz="3400">
                <a:solidFill>
                  <a:schemeClr val="tx2">
                    <a:lumMod val="75000"/>
                  </a:schemeClr>
                </a:solidFill>
              </a:rPr>
              <a:t> </a:t>
            </a:r>
            <a:r>
              <a:rPr lang="sv-SE" sz="3400" err="1">
                <a:solidFill>
                  <a:schemeClr val="tx2">
                    <a:lumMod val="75000"/>
                  </a:schemeClr>
                </a:solidFill>
              </a:rPr>
              <a:t>lifetime</a:t>
            </a:r>
            <a:r>
              <a:rPr lang="sv-SE" sz="3400">
                <a:solidFill>
                  <a:schemeClr val="tx2">
                    <a:lumMod val="75000"/>
                  </a:schemeClr>
                </a:solidFill>
              </a:rPr>
              <a:t>?</a:t>
            </a:r>
            <a:endParaRPr lang="en-GB" sz="3400">
              <a:solidFill>
                <a:schemeClr val="tx2">
                  <a:lumMod val="75000"/>
                </a:schemeClr>
              </a:solidFill>
            </a:endParaRPr>
          </a:p>
        </p:txBody>
      </p:sp>
      <p:sp>
        <p:nvSpPr>
          <p:cNvPr id="62" name="How long - bold"/>
          <p:cNvSpPr txBox="1"/>
          <p:nvPr/>
        </p:nvSpPr>
        <p:spPr>
          <a:xfrm>
            <a:off x="3690000" y="680400"/>
            <a:ext cx="4924308" cy="2123658"/>
          </a:xfrm>
          <a:prstGeom prst="rect">
            <a:avLst/>
          </a:prstGeom>
          <a:solidFill>
            <a:schemeClr val="bg1"/>
          </a:solidFill>
        </p:spPr>
        <p:txBody>
          <a:bodyPr wrap="square" rtlCol="0">
            <a:spAutoFit/>
          </a:bodyPr>
          <a:lstStyle/>
          <a:p>
            <a:r>
              <a:rPr lang="sv-SE" sz="6600">
                <a:solidFill>
                  <a:schemeClr val="tx2">
                    <a:lumMod val="75000"/>
                  </a:schemeClr>
                </a:solidFill>
              </a:rPr>
              <a:t>How </a:t>
            </a:r>
            <a:r>
              <a:rPr lang="sv-SE" sz="6600" err="1">
                <a:solidFill>
                  <a:schemeClr val="tx2">
                    <a:lumMod val="75000"/>
                  </a:schemeClr>
                </a:solidFill>
              </a:rPr>
              <a:t>long</a:t>
            </a:r>
            <a:r>
              <a:rPr lang="sv-SE" sz="6600">
                <a:solidFill>
                  <a:schemeClr val="tx2">
                    <a:lumMod val="75000"/>
                  </a:schemeClr>
                </a:solidFill>
              </a:rPr>
              <a:t> </a:t>
            </a:r>
            <a:r>
              <a:rPr lang="sv-SE" sz="6600" err="1">
                <a:solidFill>
                  <a:schemeClr val="tx2">
                    <a:lumMod val="75000"/>
                  </a:schemeClr>
                </a:solidFill>
              </a:rPr>
              <a:t>will</a:t>
            </a:r>
            <a:r>
              <a:rPr lang="sv-SE" sz="6600">
                <a:solidFill>
                  <a:schemeClr val="tx2">
                    <a:lumMod val="75000"/>
                  </a:schemeClr>
                </a:solidFill>
              </a:rPr>
              <a:t> </a:t>
            </a:r>
            <a:r>
              <a:rPr lang="sv-SE" sz="6600" err="1">
                <a:solidFill>
                  <a:schemeClr val="tx2">
                    <a:lumMod val="75000"/>
                  </a:schemeClr>
                </a:solidFill>
              </a:rPr>
              <a:t>they</a:t>
            </a:r>
            <a:r>
              <a:rPr lang="sv-SE" sz="6600">
                <a:solidFill>
                  <a:schemeClr val="tx2">
                    <a:lumMod val="75000"/>
                  </a:schemeClr>
                </a:solidFill>
              </a:rPr>
              <a:t> live…</a:t>
            </a:r>
            <a:endParaRPr lang="en-GB" sz="660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53" grpId="0"/>
      <p:bldP spid="56" grpId="0"/>
      <p:bldP spid="51" grpId="0"/>
      <p:bldP spid="58" grpId="0"/>
      <p:bldP spid="6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rip 5 sarah"/>
          <p:cNvPicPr>
            <a:picLocks noChangeAspect="1"/>
          </p:cNvPicPr>
          <p:nvPr/>
        </p:nvPicPr>
        <p:blipFill>
          <a:blip r:embed="rId3" cstate="print">
            <a:lum bright="25000"/>
          </a:blip>
          <a:srcRect l="13801" t="2422" r="20200" b="1730"/>
          <a:stretch>
            <a:fillRect/>
          </a:stretch>
        </p:blipFill>
        <p:spPr bwMode="auto">
          <a:xfrm>
            <a:off x="7529553" y="361908"/>
            <a:ext cx="610829" cy="710170"/>
          </a:xfrm>
          <a:prstGeom prst="rect">
            <a:avLst/>
          </a:prstGeom>
          <a:noFill/>
        </p:spPr>
      </p:pic>
      <p:pic>
        <p:nvPicPr>
          <p:cNvPr id="77" name="rip 4 ann"/>
          <p:cNvPicPr>
            <a:picLocks noChangeAspect="1"/>
          </p:cNvPicPr>
          <p:nvPr/>
        </p:nvPicPr>
        <p:blipFill>
          <a:blip r:embed="rId3" cstate="print">
            <a:lum bright="25000"/>
          </a:blip>
          <a:srcRect l="13801" t="2422" r="20200" b="1730"/>
          <a:stretch>
            <a:fillRect/>
          </a:stretch>
        </p:blipFill>
        <p:spPr bwMode="auto">
          <a:xfrm>
            <a:off x="6178572" y="1019142"/>
            <a:ext cx="610829" cy="710170"/>
          </a:xfrm>
          <a:prstGeom prst="rect">
            <a:avLst/>
          </a:prstGeom>
          <a:noFill/>
        </p:spPr>
      </p:pic>
      <p:pic>
        <p:nvPicPr>
          <p:cNvPr id="75" name="rip 3 jean"/>
          <p:cNvPicPr>
            <a:picLocks noChangeAspect="1"/>
          </p:cNvPicPr>
          <p:nvPr/>
        </p:nvPicPr>
        <p:blipFill>
          <a:blip r:embed="rId3" cstate="print">
            <a:lum bright="25000"/>
          </a:blip>
          <a:srcRect l="13801" t="2422" r="20200" b="1730"/>
          <a:stretch>
            <a:fillRect/>
          </a:stretch>
        </p:blipFill>
        <p:spPr bwMode="auto">
          <a:xfrm>
            <a:off x="4681539" y="1785915"/>
            <a:ext cx="610829" cy="710170"/>
          </a:xfrm>
          <a:prstGeom prst="rect">
            <a:avLst/>
          </a:prstGeom>
          <a:noFill/>
        </p:spPr>
      </p:pic>
      <p:pic>
        <p:nvPicPr>
          <p:cNvPr id="73" name="rip 2 Liz"/>
          <p:cNvPicPr>
            <a:picLocks noChangeAspect="1"/>
          </p:cNvPicPr>
          <p:nvPr/>
        </p:nvPicPr>
        <p:blipFill>
          <a:blip r:embed="rId3" cstate="print">
            <a:lum bright="25000"/>
          </a:blip>
          <a:srcRect l="13801" t="2422" r="20200" b="1730"/>
          <a:stretch>
            <a:fillRect/>
          </a:stretch>
        </p:blipFill>
        <p:spPr bwMode="auto">
          <a:xfrm>
            <a:off x="3294045" y="2844792"/>
            <a:ext cx="610829" cy="710170"/>
          </a:xfrm>
          <a:prstGeom prst="rect">
            <a:avLst/>
          </a:prstGeom>
          <a:noFill/>
        </p:spPr>
      </p:pic>
      <p:pic>
        <p:nvPicPr>
          <p:cNvPr id="69" name="rip 1 pierre"/>
          <p:cNvPicPr>
            <a:picLocks noChangeAspect="1"/>
          </p:cNvPicPr>
          <p:nvPr/>
        </p:nvPicPr>
        <p:blipFill>
          <a:blip r:embed="rId3" cstate="print">
            <a:lum bright="25000"/>
          </a:blip>
          <a:srcRect l="13801" t="2422" r="20200" b="1730"/>
          <a:stretch>
            <a:fillRect/>
          </a:stretch>
        </p:blipFill>
        <p:spPr bwMode="auto">
          <a:xfrm>
            <a:off x="1870038" y="4670442"/>
            <a:ext cx="610829" cy="710170"/>
          </a:xfrm>
          <a:prstGeom prst="rect">
            <a:avLst/>
          </a:prstGeom>
          <a:noFill/>
        </p:spPr>
      </p:pic>
      <p:sp>
        <p:nvSpPr>
          <p:cNvPr id="44" name="stapel 5 sarah"/>
          <p:cNvSpPr/>
          <p:nvPr/>
        </p:nvSpPr>
        <p:spPr>
          <a:xfrm>
            <a:off x="7639091" y="1055655"/>
            <a:ext cx="1152000" cy="441634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stapel 4 ann"/>
          <p:cNvSpPr/>
          <p:nvPr/>
        </p:nvSpPr>
        <p:spPr>
          <a:xfrm>
            <a:off x="6215085" y="1712889"/>
            <a:ext cx="1152000" cy="375911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stapel 3 jean"/>
          <p:cNvSpPr/>
          <p:nvPr/>
        </p:nvSpPr>
        <p:spPr>
          <a:xfrm>
            <a:off x="4718052" y="2479662"/>
            <a:ext cx="1152000" cy="29923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stapel 2 liz"/>
          <p:cNvSpPr/>
          <p:nvPr/>
        </p:nvSpPr>
        <p:spPr>
          <a:xfrm>
            <a:off x="3330558" y="3538539"/>
            <a:ext cx="1152000" cy="193346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stapel 1 pierre"/>
          <p:cNvSpPr/>
          <p:nvPr/>
        </p:nvSpPr>
        <p:spPr>
          <a:xfrm>
            <a:off x="1870038" y="5364000"/>
            <a:ext cx="1152000" cy="10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hiding square right"/>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hiding square up"/>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hiding square left"/>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hiding square lower"/>
          <p:cNvSpPr/>
          <p:nvPr/>
        </p:nvSpPr>
        <p:spPr>
          <a:xfrm>
            <a:off x="0" y="5473714"/>
            <a:ext cx="9166225" cy="13842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3"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50" name="Y axel text"/>
          <p:cNvSpPr txBox="1"/>
          <p:nvPr/>
        </p:nvSpPr>
        <p:spPr>
          <a:xfrm>
            <a:off x="107950" y="1836000"/>
            <a:ext cx="738664" cy="2044727"/>
          </a:xfrm>
          <a:prstGeom prst="rect">
            <a:avLst/>
          </a:prstGeom>
          <a:noFill/>
        </p:spPr>
        <p:txBody>
          <a:bodyPr vert="vert270" wrap="square" rtlCol="0">
            <a:spAutoFit/>
          </a:bodyPr>
          <a:lstStyle/>
          <a:p>
            <a:r>
              <a:rPr lang="sv-SE" sz="3600" b="1"/>
              <a:t>Age </a:t>
            </a:r>
            <a:r>
              <a:rPr lang="sv-SE" sz="2200"/>
              <a:t>(</a:t>
            </a:r>
            <a:r>
              <a:rPr lang="sv-SE" sz="2200" err="1"/>
              <a:t>years</a:t>
            </a:r>
            <a:r>
              <a:rPr lang="sv-SE" sz="2200"/>
              <a:t>)</a:t>
            </a:r>
            <a:endParaRPr lang="en-GB" sz="2200"/>
          </a:p>
        </p:txBody>
      </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4" name="name 5 sarah"/>
          <p:cNvSpPr txBox="1"/>
          <p:nvPr/>
        </p:nvSpPr>
        <p:spPr>
          <a:xfrm>
            <a:off x="7529553" y="6277014"/>
            <a:ext cx="1428760" cy="707886"/>
          </a:xfrm>
          <a:prstGeom prst="rect">
            <a:avLst/>
          </a:prstGeom>
          <a:noFill/>
          <a:ln>
            <a:noFill/>
          </a:ln>
        </p:spPr>
        <p:txBody>
          <a:bodyPr wrap="square" rtlCol="0">
            <a:spAutoFit/>
          </a:bodyPr>
          <a:lstStyle/>
          <a:p>
            <a:r>
              <a:rPr lang="sv-SE" sz="4000"/>
              <a:t>Sarah</a:t>
            </a:r>
            <a:endParaRPr lang="en-GB" sz="4000"/>
          </a:p>
        </p:txBody>
      </p:sp>
      <p:sp>
        <p:nvSpPr>
          <p:cNvPr id="57" name="name 4 ann"/>
          <p:cNvSpPr txBox="1"/>
          <p:nvPr/>
        </p:nvSpPr>
        <p:spPr>
          <a:xfrm>
            <a:off x="6178572" y="6277014"/>
            <a:ext cx="1071570" cy="707886"/>
          </a:xfrm>
          <a:prstGeom prst="rect">
            <a:avLst/>
          </a:prstGeom>
          <a:noFill/>
          <a:ln>
            <a:noFill/>
          </a:ln>
        </p:spPr>
        <p:txBody>
          <a:bodyPr wrap="square" rtlCol="0">
            <a:spAutoFit/>
          </a:bodyPr>
          <a:lstStyle/>
          <a:p>
            <a:r>
              <a:rPr lang="sv-SE" sz="4000"/>
              <a:t>Ann</a:t>
            </a:r>
            <a:endParaRPr lang="en-GB" sz="4000"/>
          </a:p>
        </p:txBody>
      </p:sp>
      <p:sp>
        <p:nvSpPr>
          <p:cNvPr id="53" name="name 3 jean"/>
          <p:cNvSpPr txBox="1"/>
          <p:nvPr/>
        </p:nvSpPr>
        <p:spPr>
          <a:xfrm>
            <a:off x="4645026" y="6277014"/>
            <a:ext cx="1214446" cy="707886"/>
          </a:xfrm>
          <a:prstGeom prst="rect">
            <a:avLst/>
          </a:prstGeom>
          <a:noFill/>
          <a:ln>
            <a:noFill/>
          </a:ln>
        </p:spPr>
        <p:txBody>
          <a:bodyPr wrap="square" rtlCol="0">
            <a:spAutoFit/>
          </a:bodyPr>
          <a:lstStyle/>
          <a:p>
            <a:r>
              <a:rPr lang="sv-SE" sz="4000"/>
              <a:t>Jean</a:t>
            </a:r>
            <a:endParaRPr lang="en-GB" sz="4000"/>
          </a:p>
        </p:txBody>
      </p:sp>
      <p:sp>
        <p:nvSpPr>
          <p:cNvPr id="56" name="name 2 liz"/>
          <p:cNvSpPr txBox="1"/>
          <p:nvPr/>
        </p:nvSpPr>
        <p:spPr>
          <a:xfrm>
            <a:off x="3476610" y="6277014"/>
            <a:ext cx="714380" cy="707886"/>
          </a:xfrm>
          <a:prstGeom prst="rect">
            <a:avLst/>
          </a:prstGeom>
          <a:noFill/>
          <a:ln>
            <a:noFill/>
          </a:ln>
        </p:spPr>
        <p:txBody>
          <a:bodyPr wrap="square" rtlCol="0">
            <a:spAutoFit/>
          </a:bodyPr>
          <a:lstStyle/>
          <a:p>
            <a:r>
              <a:rPr lang="sv-SE" sz="4000"/>
              <a:t>Liz</a:t>
            </a:r>
            <a:endParaRPr lang="en-GB" sz="4000"/>
          </a:p>
        </p:txBody>
      </p:sp>
      <p:sp>
        <p:nvSpPr>
          <p:cNvPr id="51" name="name 1 pierre"/>
          <p:cNvSpPr txBox="1"/>
          <p:nvPr/>
        </p:nvSpPr>
        <p:spPr>
          <a:xfrm>
            <a:off x="1687473" y="6277014"/>
            <a:ext cx="1428760" cy="707886"/>
          </a:xfrm>
          <a:prstGeom prst="rect">
            <a:avLst/>
          </a:prstGeom>
          <a:noFill/>
          <a:ln>
            <a:noFill/>
          </a:ln>
        </p:spPr>
        <p:txBody>
          <a:bodyPr wrap="square" rtlCol="0">
            <a:spAutoFit/>
          </a:bodyPr>
          <a:lstStyle/>
          <a:p>
            <a:r>
              <a:rPr lang="sv-SE" sz="4000"/>
              <a:t>Pierre</a:t>
            </a:r>
            <a:endParaRPr lang="en-GB" sz="4000"/>
          </a:p>
        </p:txBody>
      </p:sp>
      <p:sp>
        <p:nvSpPr>
          <p:cNvPr id="60" name="country burundi"/>
          <p:cNvSpPr/>
          <p:nvPr/>
        </p:nvSpPr>
        <p:spPr>
          <a:xfrm>
            <a:off x="1906551" y="215856"/>
            <a:ext cx="1713931" cy="646331"/>
          </a:xfrm>
          <a:prstGeom prst="rect">
            <a:avLst/>
          </a:prstGeom>
          <a:noFill/>
        </p:spPr>
        <p:txBody>
          <a:bodyPr wrap="none" lIns="91440" tIns="45720" rIns="91440" bIns="45720">
            <a:spAutoFit/>
          </a:bodyPr>
          <a:lstStyle/>
          <a:p>
            <a:pPr algn="ctr"/>
            <a:r>
              <a:rPr lang="sv-SE" sz="3600" b="1" cap="none" spc="0">
                <a:ln w="12700">
                  <a:solidFill>
                    <a:schemeClr val="tx2">
                      <a:satMod val="155000"/>
                      <a:alpha val="0"/>
                    </a:schemeClr>
                  </a:solidFill>
                  <a:prstDash val="solid"/>
                </a:ln>
                <a:solidFill>
                  <a:schemeClr val="accent1">
                    <a:lumMod val="75000"/>
                    <a:alpha val="50000"/>
                  </a:schemeClr>
                </a:solidFill>
              </a:rPr>
              <a:t>Burundi</a:t>
            </a:r>
          </a:p>
        </p:txBody>
      </p:sp>
      <p:sp>
        <p:nvSpPr>
          <p:cNvPr id="59" name="year 2007"/>
          <p:cNvSpPr/>
          <p:nvPr/>
        </p:nvSpPr>
        <p:spPr>
          <a:xfrm>
            <a:off x="1870038" y="507960"/>
            <a:ext cx="1742785" cy="1015663"/>
          </a:xfrm>
          <a:prstGeom prst="rect">
            <a:avLst/>
          </a:prstGeom>
          <a:noFill/>
        </p:spPr>
        <p:txBody>
          <a:bodyPr wrap="none" lIns="91440" tIns="45720" rIns="91440" bIns="45720">
            <a:spAutoFit/>
          </a:bodyPr>
          <a:lstStyle/>
          <a:p>
            <a:pPr algn="ctr"/>
            <a:r>
              <a:rPr lang="sv-SE" sz="6000" b="1" cap="none" spc="0">
                <a:ln w="12700">
                  <a:solidFill>
                    <a:schemeClr val="tx2">
                      <a:satMod val="155000"/>
                      <a:alpha val="0"/>
                    </a:schemeClr>
                  </a:solidFill>
                  <a:prstDash val="solid"/>
                </a:ln>
                <a:solidFill>
                  <a:schemeClr val="accent1">
                    <a:lumMod val="75000"/>
                    <a:alpha val="50000"/>
                  </a:schemeClr>
                </a:solidFill>
              </a:rPr>
              <a:t>2007</a:t>
            </a:r>
          </a:p>
        </p:txBody>
      </p:sp>
      <p:sp>
        <p:nvSpPr>
          <p:cNvPr id="81" name="age 5 sarah"/>
          <p:cNvSpPr txBox="1"/>
          <p:nvPr/>
        </p:nvSpPr>
        <p:spPr>
          <a:xfrm>
            <a:off x="8077248" y="398421"/>
            <a:ext cx="803288" cy="830997"/>
          </a:xfrm>
          <a:prstGeom prst="rect">
            <a:avLst/>
          </a:prstGeom>
          <a:noFill/>
          <a:ln>
            <a:noFill/>
          </a:ln>
        </p:spPr>
        <p:txBody>
          <a:bodyPr wrap="square" rtlCol="0">
            <a:spAutoFit/>
          </a:bodyPr>
          <a:lstStyle/>
          <a:p>
            <a:r>
              <a:rPr lang="sv-SE" sz="4800"/>
              <a:t>84</a:t>
            </a:r>
            <a:endParaRPr lang="en-GB" sz="4800"/>
          </a:p>
        </p:txBody>
      </p:sp>
      <p:sp>
        <p:nvSpPr>
          <p:cNvPr id="79" name="age 4 ann"/>
          <p:cNvSpPr txBox="1"/>
          <p:nvPr/>
        </p:nvSpPr>
        <p:spPr>
          <a:xfrm>
            <a:off x="6653241" y="1055655"/>
            <a:ext cx="803288" cy="830997"/>
          </a:xfrm>
          <a:prstGeom prst="rect">
            <a:avLst/>
          </a:prstGeom>
          <a:noFill/>
          <a:ln>
            <a:noFill/>
          </a:ln>
        </p:spPr>
        <p:txBody>
          <a:bodyPr wrap="square" rtlCol="0">
            <a:spAutoFit/>
          </a:bodyPr>
          <a:lstStyle/>
          <a:p>
            <a:r>
              <a:rPr lang="sv-SE" sz="4800"/>
              <a:t>72</a:t>
            </a:r>
            <a:endParaRPr lang="en-GB" sz="4800"/>
          </a:p>
        </p:txBody>
      </p:sp>
      <p:sp>
        <p:nvSpPr>
          <p:cNvPr id="76" name="age 3 jean"/>
          <p:cNvSpPr txBox="1"/>
          <p:nvPr/>
        </p:nvSpPr>
        <p:spPr>
          <a:xfrm>
            <a:off x="5229234" y="1822428"/>
            <a:ext cx="803288" cy="830997"/>
          </a:xfrm>
          <a:prstGeom prst="rect">
            <a:avLst/>
          </a:prstGeom>
          <a:noFill/>
          <a:ln>
            <a:noFill/>
          </a:ln>
        </p:spPr>
        <p:txBody>
          <a:bodyPr wrap="square" rtlCol="0">
            <a:spAutoFit/>
          </a:bodyPr>
          <a:lstStyle/>
          <a:p>
            <a:r>
              <a:rPr lang="sv-SE" sz="4800"/>
              <a:t>57</a:t>
            </a:r>
            <a:endParaRPr lang="en-GB" sz="4800"/>
          </a:p>
        </p:txBody>
      </p:sp>
      <p:sp>
        <p:nvSpPr>
          <p:cNvPr id="74" name="age 2 Liz"/>
          <p:cNvSpPr txBox="1"/>
          <p:nvPr/>
        </p:nvSpPr>
        <p:spPr>
          <a:xfrm>
            <a:off x="3841740" y="2881305"/>
            <a:ext cx="803288" cy="830997"/>
          </a:xfrm>
          <a:prstGeom prst="rect">
            <a:avLst/>
          </a:prstGeom>
          <a:noFill/>
          <a:ln>
            <a:noFill/>
          </a:ln>
        </p:spPr>
        <p:txBody>
          <a:bodyPr wrap="square" rtlCol="0">
            <a:spAutoFit/>
          </a:bodyPr>
          <a:lstStyle/>
          <a:p>
            <a:r>
              <a:rPr lang="sv-SE" sz="4800"/>
              <a:t>36</a:t>
            </a:r>
            <a:endParaRPr lang="en-GB" sz="4800"/>
          </a:p>
        </p:txBody>
      </p:sp>
      <p:sp>
        <p:nvSpPr>
          <p:cNvPr id="72" name="age 1 pierre"/>
          <p:cNvSpPr txBox="1"/>
          <p:nvPr/>
        </p:nvSpPr>
        <p:spPr>
          <a:xfrm>
            <a:off x="2600298" y="4706955"/>
            <a:ext cx="474669" cy="830997"/>
          </a:xfrm>
          <a:prstGeom prst="rect">
            <a:avLst/>
          </a:prstGeom>
          <a:noFill/>
          <a:ln>
            <a:noFill/>
          </a:ln>
        </p:spPr>
        <p:txBody>
          <a:bodyPr wrap="square" rtlCol="0">
            <a:spAutoFit/>
          </a:bodyPr>
          <a:lstStyle/>
          <a:p>
            <a:r>
              <a:rPr lang="sv-SE" sz="4800"/>
              <a:t>1</a:t>
            </a:r>
            <a:endParaRPr lang="en-GB" sz="4800"/>
          </a:p>
        </p:txBody>
      </p:sp>
      <p:pic>
        <p:nvPicPr>
          <p:cNvPr id="3082" name="old 5 sarah" descr="C:\Users\mattias\Desktop\mattias mappar\Blandade skrivna gapminder texter\teacher project\Lektioner\12. lex lektion\versioner efter 2010-08-20\bilder komprimerade\BUR_5_84.jpg"/>
          <p:cNvPicPr>
            <a:picLocks noChangeAspect="1" noChangeArrowheads="1"/>
          </p:cNvPicPr>
          <p:nvPr/>
        </p:nvPicPr>
        <p:blipFill>
          <a:blip r:embed="rId4" cstate="print"/>
          <a:srcRect l="9706" t="5168" r="3842"/>
          <a:stretch>
            <a:fillRect/>
          </a:stretch>
        </p:blipFill>
        <p:spPr bwMode="auto">
          <a:xfrm>
            <a:off x="7715537" y="1127760"/>
            <a:ext cx="1024602" cy="167640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3081" name="old 4 ann" descr="C:\Users\mattias\Desktop\mattias mappar\Blandade skrivna gapminder texter\teacher project\Lektioner\12. lex lektion\versioner efter 2010-08-20\bilder komprimerade\BUR_4_72.jpg"/>
          <p:cNvPicPr>
            <a:picLocks noChangeAspect="1" noChangeArrowheads="1"/>
          </p:cNvPicPr>
          <p:nvPr/>
        </p:nvPicPr>
        <p:blipFill>
          <a:blip r:embed="rId5" cstate="print"/>
          <a:srcRect l="2439" r="4710"/>
          <a:stretch>
            <a:fillRect/>
          </a:stretch>
        </p:blipFill>
        <p:spPr bwMode="auto">
          <a:xfrm>
            <a:off x="6286500" y="1805940"/>
            <a:ext cx="1005613" cy="161544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3080" name="old 3 jean" descr="C:\Users\mattias\Desktop\mattias mappar\Blandade skrivna gapminder texter\teacher project\Lektioner\12. lex lektion\versioner efter 2010-08-20\bilder komprimerade\BUR_3_57.jpg"/>
          <p:cNvPicPr>
            <a:picLocks noChangeAspect="1" noChangeArrowheads="1"/>
          </p:cNvPicPr>
          <p:nvPr/>
        </p:nvPicPr>
        <p:blipFill>
          <a:blip r:embed="rId6" cstate="print"/>
          <a:srcRect l="5928" t="2933" b="4691"/>
          <a:stretch>
            <a:fillRect/>
          </a:stretch>
        </p:blipFill>
        <p:spPr bwMode="auto">
          <a:xfrm>
            <a:off x="4815840" y="2590800"/>
            <a:ext cx="962465" cy="140970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3079" name="old 2 liz" descr="C:\Users\mattias\Desktop\mattias mappar\Blandade skrivna gapminder texter\teacher project\Lektioner\12. lex lektion\versioner efter 2010-08-20\bilder komprimerade\BUR_2_36.jpg"/>
          <p:cNvPicPr>
            <a:picLocks noChangeAspect="1" noChangeArrowheads="1"/>
          </p:cNvPicPr>
          <p:nvPr/>
        </p:nvPicPr>
        <p:blipFill>
          <a:blip r:embed="rId7" cstate="print"/>
          <a:srcRect l="8643" t="7745" b="5508"/>
          <a:stretch>
            <a:fillRect/>
          </a:stretch>
        </p:blipFill>
        <p:spPr bwMode="auto">
          <a:xfrm>
            <a:off x="3406140" y="3657600"/>
            <a:ext cx="1016852" cy="144018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3078" name="young 5 sarah" descr="C:\Users\mattias\Desktop\mattias mappar\Blandade skrivna gapminder texter\teacher project\Lektioner\12. lex lektion\versioner efter 2010-08-20\bilder komprimerade\BUR_5_0.jpg"/>
          <p:cNvPicPr>
            <a:picLocks noChangeAspect="1" noChangeArrowheads="1"/>
          </p:cNvPicPr>
          <p:nvPr/>
        </p:nvPicPr>
        <p:blipFill>
          <a:blip r:embed="rId8" cstate="print"/>
          <a:srcRect t="6710" b="27472"/>
          <a:stretch>
            <a:fillRect/>
          </a:stretch>
        </p:blipFill>
        <p:spPr bwMode="auto">
          <a:xfrm>
            <a:off x="7812000" y="5554801"/>
            <a:ext cx="907293" cy="892337"/>
          </a:xfrm>
          <a:prstGeom prst="rect">
            <a:avLst/>
          </a:prstGeom>
          <a:noFill/>
          <a:ln w="1905">
            <a:solidFill>
              <a:schemeClr val="accent1">
                <a:lumMod val="75000"/>
              </a:schemeClr>
            </a:solidFill>
          </a:ln>
        </p:spPr>
      </p:pic>
      <p:pic>
        <p:nvPicPr>
          <p:cNvPr id="3077" name="young 4 ann" descr="C:\Users\mattias\Desktop\mattias mappar\Blandade skrivna gapminder texter\teacher project\Lektioner\12. lex lektion\versioner efter 2010-08-20\bilder komprimerade\BUR_4_0.jpg"/>
          <p:cNvPicPr>
            <a:picLocks noChangeAspect="1" noChangeArrowheads="1"/>
          </p:cNvPicPr>
          <p:nvPr/>
        </p:nvPicPr>
        <p:blipFill>
          <a:blip r:embed="rId9" cstate="print"/>
          <a:srcRect t="2054" b="26600"/>
          <a:stretch>
            <a:fillRect/>
          </a:stretch>
        </p:blipFill>
        <p:spPr bwMode="auto">
          <a:xfrm>
            <a:off x="6372001" y="5554801"/>
            <a:ext cx="846153" cy="906701"/>
          </a:xfrm>
          <a:prstGeom prst="rect">
            <a:avLst/>
          </a:prstGeom>
          <a:noFill/>
          <a:ln w="1905">
            <a:solidFill>
              <a:schemeClr val="accent1">
                <a:lumMod val="75000"/>
              </a:schemeClr>
            </a:solidFill>
          </a:ln>
        </p:spPr>
      </p:pic>
      <p:pic>
        <p:nvPicPr>
          <p:cNvPr id="3076" name="young 3 jean" descr="C:\Users\mattias\Desktop\mattias mappar\Blandade skrivna gapminder texter\teacher project\Lektioner\12. lex lektion\versioner efter 2010-08-20\bilder komprimerade\BUR_3_0.jpg"/>
          <p:cNvPicPr>
            <a:picLocks noChangeAspect="1" noChangeArrowheads="1"/>
          </p:cNvPicPr>
          <p:nvPr/>
        </p:nvPicPr>
        <p:blipFill>
          <a:blip r:embed="rId10" cstate="print"/>
          <a:srcRect l="8763" t="5431" r="1316" b="28750"/>
          <a:stretch>
            <a:fillRect/>
          </a:stretch>
        </p:blipFill>
        <p:spPr bwMode="auto">
          <a:xfrm>
            <a:off x="4883150" y="5556250"/>
            <a:ext cx="825500" cy="901268"/>
          </a:xfrm>
          <a:prstGeom prst="rect">
            <a:avLst/>
          </a:prstGeom>
          <a:noFill/>
          <a:ln w="1905">
            <a:solidFill>
              <a:schemeClr val="accent1">
                <a:lumMod val="75000"/>
              </a:schemeClr>
            </a:solidFill>
          </a:ln>
        </p:spPr>
      </p:pic>
      <p:pic>
        <p:nvPicPr>
          <p:cNvPr id="66" name="young 2 liz" descr="C:\Users\mattias\Desktop\mattias mappar\Blandade skrivna gapminder texter\teacher project\Lektioner\12. lex lektion\versioner efter 2010-08-20\bilder komprimerade\BUR_2_0.jpg"/>
          <p:cNvPicPr>
            <a:picLocks noChangeAspect="1" noChangeArrowheads="1"/>
          </p:cNvPicPr>
          <p:nvPr/>
        </p:nvPicPr>
        <p:blipFill>
          <a:blip r:embed="rId11" cstate="print"/>
          <a:srcRect l="4306" t="9469" r="10770" b="31254"/>
          <a:stretch>
            <a:fillRect/>
          </a:stretch>
        </p:blipFill>
        <p:spPr bwMode="auto">
          <a:xfrm>
            <a:off x="3486151" y="5547601"/>
            <a:ext cx="864877" cy="900445"/>
          </a:xfrm>
          <a:prstGeom prst="rect">
            <a:avLst/>
          </a:prstGeom>
          <a:noFill/>
          <a:ln w="1905">
            <a:solidFill>
              <a:schemeClr val="accent1">
                <a:lumMod val="75000"/>
              </a:schemeClr>
            </a:solidFill>
          </a:ln>
        </p:spPr>
      </p:pic>
      <p:pic>
        <p:nvPicPr>
          <p:cNvPr id="3074" name="young 1 pierre" descr="C:\Users\mattias\Desktop\mattias mappar\Blandade skrivna gapminder texter\teacher project\Lektioner\12. lex lektion\versioner efter 2010-08-20\bilder komprimerade\BUR_1_0.jpg"/>
          <p:cNvPicPr>
            <a:picLocks noChangeAspect="1" noChangeArrowheads="1"/>
          </p:cNvPicPr>
          <p:nvPr/>
        </p:nvPicPr>
        <p:blipFill>
          <a:blip r:embed="rId12" cstate="print"/>
          <a:srcRect t="6418" r="3487" b="31013"/>
          <a:stretch>
            <a:fillRect/>
          </a:stretch>
        </p:blipFill>
        <p:spPr bwMode="auto">
          <a:xfrm>
            <a:off x="1980000" y="5547600"/>
            <a:ext cx="928300" cy="897650"/>
          </a:xfrm>
          <a:prstGeom prst="rect">
            <a:avLst/>
          </a:prstGeom>
          <a:noFill/>
          <a:ln w="1905">
            <a:solidFill>
              <a:schemeClr val="accent1">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1000"/>
                                        <p:tgtEl>
                                          <p:spTgt spid="45"/>
                                        </p:tgtEl>
                                      </p:cBhvr>
                                    </p:animEffect>
                                  </p:childTnLst>
                                </p:cTn>
                              </p:par>
                            </p:childTnLst>
                          </p:cTn>
                        </p:par>
                        <p:par>
                          <p:cTn id="8" fill="hold">
                            <p:stCondLst>
                              <p:cond delay="1000"/>
                            </p:stCondLst>
                            <p:childTnLst>
                              <p:par>
                                <p:cTn id="9" presetID="1" presetClass="entr" presetSubtype="0" fill="hold" nodeType="afterEffect">
                                  <p:stCondLst>
                                    <p:cond delay="20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20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down)">
                                      <p:cBhvr>
                                        <p:cTn id="17" dur="1000"/>
                                        <p:tgtEl>
                                          <p:spTgt spid="48"/>
                                        </p:tgtEl>
                                      </p:cBhvr>
                                    </p:animEffec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3079"/>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nodeType="afterEffect">
                                  <p:stCondLst>
                                    <p:cond delay="300"/>
                                  </p:stCondLst>
                                  <p:childTnLst>
                                    <p:set>
                                      <p:cBhvr>
                                        <p:cTn id="23" dur="1" fill="hold">
                                          <p:stCondLst>
                                            <p:cond delay="0"/>
                                          </p:stCondLst>
                                        </p:cTn>
                                        <p:tgtEl>
                                          <p:spTgt spid="73"/>
                                        </p:tgtEl>
                                        <p:attrNameLst>
                                          <p:attrName>style.visibility</p:attrName>
                                        </p:attrNameLst>
                                      </p:cBhvr>
                                      <p:to>
                                        <p:strVal val="visible"/>
                                      </p:to>
                                    </p:set>
                                  </p:childTnLst>
                                </p:cTn>
                              </p:par>
                              <p:par>
                                <p:cTn id="24" presetID="1" presetClass="entr" presetSubtype="0" fill="hold" grpId="0" nodeType="withEffect">
                                  <p:stCondLst>
                                    <p:cond delay="300"/>
                                  </p:stCondLst>
                                  <p:childTnLst>
                                    <p:set>
                                      <p:cBhvr>
                                        <p:cTn id="25" dur="1" fill="hold">
                                          <p:stCondLst>
                                            <p:cond delay="0"/>
                                          </p:stCondLst>
                                        </p:cTn>
                                        <p:tgtEl>
                                          <p:spTgt spid="7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down)">
                                      <p:cBhvr>
                                        <p:cTn id="30" dur="500"/>
                                        <p:tgtEl>
                                          <p:spTgt spid="62"/>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3080"/>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nodeType="afterEffect">
                                  <p:stCondLst>
                                    <p:cond delay="300"/>
                                  </p:stCondLst>
                                  <p:childTnLst>
                                    <p:set>
                                      <p:cBhvr>
                                        <p:cTn id="36" dur="1" fill="hold">
                                          <p:stCondLst>
                                            <p:cond delay="0"/>
                                          </p:stCondLst>
                                        </p:cTn>
                                        <p:tgtEl>
                                          <p:spTgt spid="75"/>
                                        </p:tgtEl>
                                        <p:attrNameLst>
                                          <p:attrName>style.visibility</p:attrName>
                                        </p:attrNameLst>
                                      </p:cBhvr>
                                      <p:to>
                                        <p:strVal val="visible"/>
                                      </p:to>
                                    </p:set>
                                  </p:childTnLst>
                                </p:cTn>
                              </p:par>
                              <p:par>
                                <p:cTn id="37" presetID="1" presetClass="entr" presetSubtype="0" fill="hold" grpId="0" nodeType="withEffect">
                                  <p:stCondLst>
                                    <p:cond delay="30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down)">
                                      <p:cBhvr>
                                        <p:cTn id="43" dur="500"/>
                                        <p:tgtEl>
                                          <p:spTgt spid="58"/>
                                        </p:tgtEl>
                                      </p:cBhvr>
                                    </p:animEffect>
                                  </p:child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0"/>
                                          </p:stCondLst>
                                        </p:cTn>
                                        <p:tgtEl>
                                          <p:spTgt spid="3081"/>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nodeType="afterEffect">
                                  <p:stCondLst>
                                    <p:cond delay="300"/>
                                  </p:stCondLst>
                                  <p:childTnLst>
                                    <p:set>
                                      <p:cBhvr>
                                        <p:cTn id="49" dur="1" fill="hold">
                                          <p:stCondLst>
                                            <p:cond delay="0"/>
                                          </p:stCondLst>
                                        </p:cTn>
                                        <p:tgtEl>
                                          <p:spTgt spid="77"/>
                                        </p:tgtEl>
                                        <p:attrNameLst>
                                          <p:attrName>style.visibility</p:attrName>
                                        </p:attrNameLst>
                                      </p:cBhvr>
                                      <p:to>
                                        <p:strVal val="visible"/>
                                      </p:to>
                                    </p:set>
                                  </p:childTnLst>
                                </p:cTn>
                              </p:par>
                              <p:par>
                                <p:cTn id="50" presetID="1" presetClass="entr" presetSubtype="0" fill="hold" grpId="0" nodeType="withEffect">
                                  <p:stCondLst>
                                    <p:cond delay="300"/>
                                  </p:stCondLst>
                                  <p:childTnLst>
                                    <p:set>
                                      <p:cBhvr>
                                        <p:cTn id="51" dur="1" fill="hold">
                                          <p:stCondLst>
                                            <p:cond delay="0"/>
                                          </p:stCondLst>
                                        </p:cTn>
                                        <p:tgtEl>
                                          <p:spTgt spid="7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down)">
                                      <p:cBhvr>
                                        <p:cTn id="56" dur="500"/>
                                        <p:tgtEl>
                                          <p:spTgt spid="44"/>
                                        </p:tgtEl>
                                      </p:cBhvr>
                                    </p:animEffect>
                                  </p:childTnLst>
                                </p:cTn>
                              </p:par>
                            </p:childTnLst>
                          </p:cTn>
                        </p:par>
                        <p:par>
                          <p:cTn id="57" fill="hold">
                            <p:stCondLst>
                              <p:cond delay="500"/>
                            </p:stCondLst>
                            <p:childTnLst>
                              <p:par>
                                <p:cTn id="58" presetID="1" presetClass="entr" presetSubtype="0" fill="hold" nodeType="afterEffect">
                                  <p:stCondLst>
                                    <p:cond delay="0"/>
                                  </p:stCondLst>
                                  <p:childTnLst>
                                    <p:set>
                                      <p:cBhvr>
                                        <p:cTn id="59" dur="1" fill="hold">
                                          <p:stCondLst>
                                            <p:cond delay="0"/>
                                          </p:stCondLst>
                                        </p:cTn>
                                        <p:tgtEl>
                                          <p:spTgt spid="3082"/>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nodeType="afterEffect">
                                  <p:stCondLst>
                                    <p:cond delay="300"/>
                                  </p:stCondLst>
                                  <p:childTnLst>
                                    <p:set>
                                      <p:cBhvr>
                                        <p:cTn id="62" dur="1" fill="hold">
                                          <p:stCondLst>
                                            <p:cond delay="0"/>
                                          </p:stCondLst>
                                        </p:cTn>
                                        <p:tgtEl>
                                          <p:spTgt spid="80"/>
                                        </p:tgtEl>
                                        <p:attrNameLst>
                                          <p:attrName>style.visibility</p:attrName>
                                        </p:attrNameLst>
                                      </p:cBhvr>
                                      <p:to>
                                        <p:strVal val="visible"/>
                                      </p:to>
                                    </p:set>
                                  </p:childTnLst>
                                </p:cTn>
                              </p:par>
                              <p:par>
                                <p:cTn id="63" presetID="1" presetClass="entr" presetSubtype="0" fill="hold" grpId="0" nodeType="withEffect">
                                  <p:stCondLst>
                                    <p:cond delay="300"/>
                                  </p:stCondLst>
                                  <p:childTnLst>
                                    <p:set>
                                      <p:cBhvr>
                                        <p:cTn id="6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8" grpId="0" animBg="1"/>
      <p:bldP spid="62" grpId="0" animBg="1"/>
      <p:bldP spid="48" grpId="0" animBg="1"/>
      <p:bldP spid="45" grpId="1" animBg="1"/>
      <p:bldP spid="81" grpId="0"/>
      <p:bldP spid="79" grpId="0"/>
      <p:bldP spid="76" grpId="0"/>
      <p:bldP spid="74" grpId="0"/>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rip 5 sarah"/>
          <p:cNvPicPr>
            <a:picLocks noChangeAspect="1"/>
          </p:cNvPicPr>
          <p:nvPr/>
        </p:nvPicPr>
        <p:blipFill>
          <a:blip r:embed="rId3" cstate="print">
            <a:lum bright="25000"/>
          </a:blip>
          <a:srcRect l="13801" t="2422" r="20200" b="1730"/>
          <a:stretch>
            <a:fillRect/>
          </a:stretch>
        </p:blipFill>
        <p:spPr bwMode="auto">
          <a:xfrm>
            <a:off x="7529553" y="361908"/>
            <a:ext cx="610829" cy="710170"/>
          </a:xfrm>
          <a:prstGeom prst="rect">
            <a:avLst/>
          </a:prstGeom>
          <a:noFill/>
        </p:spPr>
      </p:pic>
      <p:pic>
        <p:nvPicPr>
          <p:cNvPr id="77" name="rip 4 ann"/>
          <p:cNvPicPr>
            <a:picLocks noChangeAspect="1"/>
          </p:cNvPicPr>
          <p:nvPr/>
        </p:nvPicPr>
        <p:blipFill>
          <a:blip r:embed="rId3" cstate="print">
            <a:lum bright="25000"/>
          </a:blip>
          <a:srcRect l="13801" t="2422" r="20200" b="1730"/>
          <a:stretch>
            <a:fillRect/>
          </a:stretch>
        </p:blipFill>
        <p:spPr bwMode="auto">
          <a:xfrm>
            <a:off x="6178572" y="1019142"/>
            <a:ext cx="610829" cy="710170"/>
          </a:xfrm>
          <a:prstGeom prst="rect">
            <a:avLst/>
          </a:prstGeom>
          <a:noFill/>
        </p:spPr>
      </p:pic>
      <p:pic>
        <p:nvPicPr>
          <p:cNvPr id="75" name="rip 3 jean"/>
          <p:cNvPicPr>
            <a:picLocks noChangeAspect="1"/>
          </p:cNvPicPr>
          <p:nvPr/>
        </p:nvPicPr>
        <p:blipFill>
          <a:blip r:embed="rId3" cstate="print">
            <a:lum bright="25000"/>
          </a:blip>
          <a:srcRect l="13801" t="2422" r="20200" b="1730"/>
          <a:stretch>
            <a:fillRect/>
          </a:stretch>
        </p:blipFill>
        <p:spPr bwMode="auto">
          <a:xfrm>
            <a:off x="4681539" y="1785915"/>
            <a:ext cx="610829" cy="710170"/>
          </a:xfrm>
          <a:prstGeom prst="rect">
            <a:avLst/>
          </a:prstGeom>
          <a:noFill/>
        </p:spPr>
      </p:pic>
      <p:pic>
        <p:nvPicPr>
          <p:cNvPr id="73" name="rip 2 Liz"/>
          <p:cNvPicPr>
            <a:picLocks noChangeAspect="1"/>
          </p:cNvPicPr>
          <p:nvPr/>
        </p:nvPicPr>
        <p:blipFill>
          <a:blip r:embed="rId3" cstate="print">
            <a:lum bright="25000"/>
          </a:blip>
          <a:srcRect l="13801" t="2422" r="20200" b="1730"/>
          <a:stretch>
            <a:fillRect/>
          </a:stretch>
        </p:blipFill>
        <p:spPr bwMode="auto">
          <a:xfrm>
            <a:off x="3294045" y="2844792"/>
            <a:ext cx="610829" cy="710170"/>
          </a:xfrm>
          <a:prstGeom prst="rect">
            <a:avLst/>
          </a:prstGeom>
          <a:noFill/>
        </p:spPr>
      </p:pic>
      <p:pic>
        <p:nvPicPr>
          <p:cNvPr id="69" name="rip 1 pierre"/>
          <p:cNvPicPr>
            <a:picLocks noChangeAspect="1"/>
          </p:cNvPicPr>
          <p:nvPr/>
        </p:nvPicPr>
        <p:blipFill>
          <a:blip r:embed="rId3" cstate="print">
            <a:lum bright="25000"/>
          </a:blip>
          <a:srcRect l="13801" t="2422" r="20200" b="1730"/>
          <a:stretch>
            <a:fillRect/>
          </a:stretch>
        </p:blipFill>
        <p:spPr bwMode="auto">
          <a:xfrm>
            <a:off x="1870038" y="4670442"/>
            <a:ext cx="610829" cy="710170"/>
          </a:xfrm>
          <a:prstGeom prst="rect">
            <a:avLst/>
          </a:prstGeom>
          <a:noFill/>
        </p:spPr>
      </p:pic>
      <p:sp>
        <p:nvSpPr>
          <p:cNvPr id="44" name="stapel 5 sarah"/>
          <p:cNvSpPr/>
          <p:nvPr/>
        </p:nvSpPr>
        <p:spPr>
          <a:xfrm>
            <a:off x="7639091" y="1055655"/>
            <a:ext cx="1152000" cy="441634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stapel 4 ann"/>
          <p:cNvSpPr/>
          <p:nvPr/>
        </p:nvSpPr>
        <p:spPr>
          <a:xfrm>
            <a:off x="6215085" y="1712889"/>
            <a:ext cx="1152000" cy="375911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stapel 3 jean"/>
          <p:cNvSpPr/>
          <p:nvPr/>
        </p:nvSpPr>
        <p:spPr>
          <a:xfrm>
            <a:off x="4718052" y="2479662"/>
            <a:ext cx="1152000" cy="29923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stapel 2 liz"/>
          <p:cNvSpPr/>
          <p:nvPr/>
        </p:nvSpPr>
        <p:spPr>
          <a:xfrm>
            <a:off x="3330558" y="3538539"/>
            <a:ext cx="1152000" cy="193346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stapel 1 pierre"/>
          <p:cNvSpPr/>
          <p:nvPr/>
        </p:nvSpPr>
        <p:spPr>
          <a:xfrm>
            <a:off x="1870038" y="5364000"/>
            <a:ext cx="1152000" cy="10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hiding square right"/>
          <p:cNvSpPr/>
          <p:nvPr/>
        </p:nvSpPr>
        <p:spPr>
          <a:xfrm>
            <a:off x="8880534" y="1"/>
            <a:ext cx="263466"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hiding square up"/>
          <p:cNvSpPr/>
          <p:nvPr/>
        </p:nvSpPr>
        <p:spPr>
          <a:xfrm>
            <a:off x="107950" y="1"/>
            <a:ext cx="9036050" cy="2158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hiding square left"/>
          <p:cNvSpPr/>
          <p:nvPr/>
        </p:nvSpPr>
        <p:spPr>
          <a:xfrm>
            <a:off x="0" y="0"/>
            <a:ext cx="1797012" cy="6165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hiding square lower"/>
          <p:cNvSpPr/>
          <p:nvPr/>
        </p:nvSpPr>
        <p:spPr>
          <a:xfrm>
            <a:off x="0" y="5473714"/>
            <a:ext cx="9166225" cy="13842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y axeln etiketter"/>
          <p:cNvGrpSpPr/>
          <p:nvPr/>
        </p:nvGrpSpPr>
        <p:grpSpPr>
          <a:xfrm>
            <a:off x="864000" y="-72000"/>
            <a:ext cx="860592" cy="5838399"/>
            <a:chOff x="864000" y="-72000"/>
            <a:chExt cx="860592" cy="5838399"/>
          </a:xfrm>
        </p:grpSpPr>
        <p:sp>
          <p:nvSpPr>
            <p:cNvPr id="104" name="y etikett 100"/>
            <p:cNvSpPr txBox="1"/>
            <p:nvPr/>
          </p:nvSpPr>
          <p:spPr>
            <a:xfrm>
              <a:off x="864000" y="-72000"/>
              <a:ext cx="860592" cy="584775"/>
            </a:xfrm>
            <a:prstGeom prst="rect">
              <a:avLst/>
            </a:prstGeom>
            <a:noFill/>
          </p:spPr>
          <p:txBody>
            <a:bodyPr wrap="square" rtlCol="0">
              <a:spAutoFit/>
            </a:bodyPr>
            <a:lstStyle/>
            <a:p>
              <a:r>
                <a:rPr lang="sv-SE" sz="3200"/>
                <a:t>100</a:t>
              </a:r>
              <a:endParaRPr lang="en-GB" sz="3200"/>
            </a:p>
          </p:txBody>
        </p:sp>
        <p:sp>
          <p:nvSpPr>
            <p:cNvPr id="30" name="y etikett 80"/>
            <p:cNvSpPr txBox="1"/>
            <p:nvPr/>
          </p:nvSpPr>
          <p:spPr>
            <a:xfrm>
              <a:off x="1066752" y="982629"/>
              <a:ext cx="641513" cy="612943"/>
            </a:xfrm>
            <a:prstGeom prst="rect">
              <a:avLst/>
            </a:prstGeom>
            <a:noFill/>
          </p:spPr>
          <p:txBody>
            <a:bodyPr wrap="square" rtlCol="0">
              <a:spAutoFit/>
            </a:bodyPr>
            <a:lstStyle/>
            <a:p>
              <a:r>
                <a:rPr lang="sv-SE" sz="3200"/>
                <a:t>80</a:t>
              </a:r>
              <a:endParaRPr lang="en-GB" sz="3200"/>
            </a:p>
          </p:txBody>
        </p:sp>
        <p:sp>
          <p:nvSpPr>
            <p:cNvPr id="29" name="y etikett 60"/>
            <p:cNvSpPr txBox="1"/>
            <p:nvPr/>
          </p:nvSpPr>
          <p:spPr>
            <a:xfrm>
              <a:off x="1066752" y="2034000"/>
              <a:ext cx="641513" cy="612943"/>
            </a:xfrm>
            <a:prstGeom prst="rect">
              <a:avLst/>
            </a:prstGeom>
            <a:noFill/>
          </p:spPr>
          <p:txBody>
            <a:bodyPr wrap="square" rtlCol="0">
              <a:spAutoFit/>
            </a:bodyPr>
            <a:lstStyle/>
            <a:p>
              <a:r>
                <a:rPr lang="sv-SE" sz="3200"/>
                <a:t>60</a:t>
              </a:r>
              <a:endParaRPr lang="en-GB" sz="3200"/>
            </a:p>
          </p:txBody>
        </p:sp>
        <p:sp>
          <p:nvSpPr>
            <p:cNvPr id="39" name="y etikett 40"/>
            <p:cNvSpPr txBox="1"/>
            <p:nvPr/>
          </p:nvSpPr>
          <p:spPr>
            <a:xfrm>
              <a:off x="1066752" y="3096000"/>
              <a:ext cx="641513" cy="584775"/>
            </a:xfrm>
            <a:prstGeom prst="rect">
              <a:avLst/>
            </a:prstGeom>
            <a:noFill/>
          </p:spPr>
          <p:txBody>
            <a:bodyPr wrap="square" rtlCol="0">
              <a:spAutoFit/>
            </a:bodyPr>
            <a:lstStyle/>
            <a:p>
              <a:r>
                <a:rPr lang="sv-SE" sz="3200"/>
                <a:t>40</a:t>
              </a:r>
              <a:endParaRPr lang="en-GB" sz="3200"/>
            </a:p>
          </p:txBody>
        </p:sp>
        <p:sp>
          <p:nvSpPr>
            <p:cNvPr id="27" name="y etikett 20"/>
            <p:cNvSpPr txBox="1"/>
            <p:nvPr/>
          </p:nvSpPr>
          <p:spPr>
            <a:xfrm>
              <a:off x="1066752" y="4159260"/>
              <a:ext cx="641513" cy="612943"/>
            </a:xfrm>
            <a:prstGeom prst="rect">
              <a:avLst/>
            </a:prstGeom>
            <a:noFill/>
          </p:spPr>
          <p:txBody>
            <a:bodyPr wrap="square" rtlCol="0">
              <a:spAutoFit/>
            </a:bodyPr>
            <a:lstStyle/>
            <a:p>
              <a:r>
                <a:rPr lang="sv-SE" sz="3200"/>
                <a:t>20</a:t>
              </a:r>
              <a:endParaRPr lang="en-GB" sz="3200"/>
            </a:p>
          </p:txBody>
        </p:sp>
        <p:sp>
          <p:nvSpPr>
            <p:cNvPr id="25" name="y etikett 0"/>
            <p:cNvSpPr txBox="1"/>
            <p:nvPr/>
          </p:nvSpPr>
          <p:spPr>
            <a:xfrm>
              <a:off x="1249317" y="5181624"/>
              <a:ext cx="471471" cy="584775"/>
            </a:xfrm>
            <a:prstGeom prst="rect">
              <a:avLst/>
            </a:prstGeom>
            <a:noFill/>
          </p:spPr>
          <p:txBody>
            <a:bodyPr wrap="square" rtlCol="0">
              <a:spAutoFit/>
            </a:bodyPr>
            <a:lstStyle/>
            <a:p>
              <a:r>
                <a:rPr lang="sv-SE" sz="3200"/>
                <a:t>0</a:t>
              </a:r>
              <a:endParaRPr lang="en-GB" sz="3200"/>
            </a:p>
          </p:txBody>
        </p:sp>
      </p:grpSp>
      <p:grpSp>
        <p:nvGrpSpPr>
          <p:cNvPr id="3" name="y taggar"/>
          <p:cNvGrpSpPr/>
          <p:nvPr/>
        </p:nvGrpSpPr>
        <p:grpSpPr>
          <a:xfrm>
            <a:off x="1650960" y="215856"/>
            <a:ext cx="146051" cy="5257872"/>
            <a:chOff x="1650960" y="215856"/>
            <a:chExt cx="146051" cy="5257872"/>
          </a:xfrm>
        </p:grpSpPr>
        <p:cxnSp>
          <p:nvCxnSpPr>
            <p:cNvPr id="78" name="y tag 0"/>
            <p:cNvCxnSpPr/>
            <p:nvPr/>
          </p:nvCxnSpPr>
          <p:spPr>
            <a:xfrm rot="10800000">
              <a:off x="1650960" y="5473728"/>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y tag 10"/>
            <p:cNvCxnSpPr/>
            <p:nvPr/>
          </p:nvCxnSpPr>
          <p:spPr>
            <a:xfrm rot="10800000">
              <a:off x="1650960" y="49860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y tag 20"/>
            <p:cNvCxnSpPr/>
            <p:nvPr/>
          </p:nvCxnSpPr>
          <p:spPr>
            <a:xfrm rot="10800000">
              <a:off x="1650960" y="4456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8" name="y tag 30"/>
            <p:cNvCxnSpPr/>
            <p:nvPr/>
          </p:nvCxnSpPr>
          <p:spPr>
            <a:xfrm rot="10800000">
              <a:off x="1650960" y="3934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0" name="y tag 40"/>
            <p:cNvCxnSpPr/>
            <p:nvPr/>
          </p:nvCxnSpPr>
          <p:spPr>
            <a:xfrm rot="10800000">
              <a:off x="1650960" y="3392487"/>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1" name="y tag 50"/>
            <p:cNvCxnSpPr/>
            <p:nvPr/>
          </p:nvCxnSpPr>
          <p:spPr>
            <a:xfrm rot="10800000">
              <a:off x="1650960" y="28656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y tag 60"/>
            <p:cNvCxnSpPr/>
            <p:nvPr/>
          </p:nvCxnSpPr>
          <p:spPr>
            <a:xfrm rot="10800000">
              <a:off x="1650960" y="233361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5" name="y tag 70"/>
            <p:cNvCxnSpPr/>
            <p:nvPr/>
          </p:nvCxnSpPr>
          <p:spPr>
            <a:xfrm rot="10800000">
              <a:off x="1650960" y="181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6" name="y tag 80"/>
            <p:cNvCxnSpPr/>
            <p:nvPr/>
          </p:nvCxnSpPr>
          <p:spPr>
            <a:xfrm rot="10800000">
              <a:off x="1650960" y="12708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y tag 90"/>
            <p:cNvCxnSpPr/>
            <p:nvPr/>
          </p:nvCxnSpPr>
          <p:spPr>
            <a:xfrm rot="10800000">
              <a:off x="1650960" y="745200"/>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y tag 100"/>
            <p:cNvCxnSpPr/>
            <p:nvPr/>
          </p:nvCxnSpPr>
          <p:spPr>
            <a:xfrm rot="10800000">
              <a:off x="1650960" y="215856"/>
              <a:ext cx="146051" cy="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50" name="Y axel text"/>
          <p:cNvSpPr txBox="1"/>
          <p:nvPr/>
        </p:nvSpPr>
        <p:spPr>
          <a:xfrm>
            <a:off x="107950" y="1836000"/>
            <a:ext cx="738664" cy="2044727"/>
          </a:xfrm>
          <a:prstGeom prst="rect">
            <a:avLst/>
          </a:prstGeom>
          <a:noFill/>
        </p:spPr>
        <p:txBody>
          <a:bodyPr vert="vert270" wrap="square" rtlCol="0">
            <a:spAutoFit/>
          </a:bodyPr>
          <a:lstStyle/>
          <a:p>
            <a:r>
              <a:rPr lang="sv-SE" sz="3600" b="1"/>
              <a:t>Age </a:t>
            </a:r>
            <a:r>
              <a:rPr lang="sv-SE" sz="2200"/>
              <a:t>(</a:t>
            </a:r>
            <a:r>
              <a:rPr lang="sv-SE" sz="2200" err="1"/>
              <a:t>years</a:t>
            </a:r>
            <a:r>
              <a:rPr lang="sv-SE" sz="2200"/>
              <a:t>)</a:t>
            </a:r>
            <a:endParaRPr lang="en-GB" sz="2200"/>
          </a:p>
        </p:txBody>
      </p:sp>
      <p:cxnSp>
        <p:nvCxnSpPr>
          <p:cNvPr id="32" name="axel X"/>
          <p:cNvCxnSpPr/>
          <p:nvPr/>
        </p:nvCxnSpPr>
        <p:spPr>
          <a:xfrm>
            <a:off x="1760499" y="5473728"/>
            <a:ext cx="71424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5" name="axel Y"/>
          <p:cNvCxnSpPr/>
          <p:nvPr/>
        </p:nvCxnSpPr>
        <p:spPr>
          <a:xfrm rot="5400000" flipH="1" flipV="1">
            <a:off x="-836534" y="2838309"/>
            <a:ext cx="5256000" cy="11095"/>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axel höger"/>
          <p:cNvCxnSpPr/>
          <p:nvPr/>
        </p:nvCxnSpPr>
        <p:spPr>
          <a:xfrm rot="5400000" flipH="1" flipV="1">
            <a:off x="6251599" y="2844791"/>
            <a:ext cx="5257872" cy="2"/>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2" name="axel topp"/>
          <p:cNvCxnSpPr/>
          <p:nvPr/>
        </p:nvCxnSpPr>
        <p:spPr>
          <a:xfrm>
            <a:off x="1774800" y="215856"/>
            <a:ext cx="7128000" cy="1588"/>
          </a:xfrm>
          <a:prstGeom prst="straightConnector1">
            <a:avLst/>
          </a:prstGeom>
          <a:ln w="508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4" name="name 5 sarah"/>
          <p:cNvSpPr txBox="1"/>
          <p:nvPr/>
        </p:nvSpPr>
        <p:spPr>
          <a:xfrm>
            <a:off x="7529553" y="6277014"/>
            <a:ext cx="1428760" cy="707886"/>
          </a:xfrm>
          <a:prstGeom prst="rect">
            <a:avLst/>
          </a:prstGeom>
          <a:noFill/>
          <a:ln>
            <a:noFill/>
          </a:ln>
        </p:spPr>
        <p:txBody>
          <a:bodyPr wrap="square" rtlCol="0">
            <a:spAutoFit/>
          </a:bodyPr>
          <a:lstStyle/>
          <a:p>
            <a:r>
              <a:rPr lang="sv-SE" sz="4000"/>
              <a:t>Sarah</a:t>
            </a:r>
            <a:endParaRPr lang="en-GB" sz="4000"/>
          </a:p>
        </p:txBody>
      </p:sp>
      <p:sp>
        <p:nvSpPr>
          <p:cNvPr id="57" name="name 4 ann"/>
          <p:cNvSpPr txBox="1"/>
          <p:nvPr/>
        </p:nvSpPr>
        <p:spPr>
          <a:xfrm>
            <a:off x="6178572" y="6277014"/>
            <a:ext cx="1071570" cy="707886"/>
          </a:xfrm>
          <a:prstGeom prst="rect">
            <a:avLst/>
          </a:prstGeom>
          <a:noFill/>
          <a:ln>
            <a:noFill/>
          </a:ln>
        </p:spPr>
        <p:txBody>
          <a:bodyPr wrap="square" rtlCol="0">
            <a:spAutoFit/>
          </a:bodyPr>
          <a:lstStyle/>
          <a:p>
            <a:r>
              <a:rPr lang="sv-SE" sz="4000"/>
              <a:t>Ann</a:t>
            </a:r>
            <a:endParaRPr lang="en-GB" sz="4000"/>
          </a:p>
        </p:txBody>
      </p:sp>
      <p:sp>
        <p:nvSpPr>
          <p:cNvPr id="53" name="name 3 jean"/>
          <p:cNvSpPr txBox="1"/>
          <p:nvPr/>
        </p:nvSpPr>
        <p:spPr>
          <a:xfrm>
            <a:off x="4645026" y="6277014"/>
            <a:ext cx="1214446" cy="707886"/>
          </a:xfrm>
          <a:prstGeom prst="rect">
            <a:avLst/>
          </a:prstGeom>
          <a:noFill/>
          <a:ln>
            <a:noFill/>
          </a:ln>
        </p:spPr>
        <p:txBody>
          <a:bodyPr wrap="square" rtlCol="0">
            <a:spAutoFit/>
          </a:bodyPr>
          <a:lstStyle/>
          <a:p>
            <a:r>
              <a:rPr lang="sv-SE" sz="4000"/>
              <a:t>Jean</a:t>
            </a:r>
            <a:endParaRPr lang="en-GB" sz="4000"/>
          </a:p>
        </p:txBody>
      </p:sp>
      <p:sp>
        <p:nvSpPr>
          <p:cNvPr id="56" name="name 2 liz"/>
          <p:cNvSpPr txBox="1"/>
          <p:nvPr/>
        </p:nvSpPr>
        <p:spPr>
          <a:xfrm>
            <a:off x="3476610" y="6277014"/>
            <a:ext cx="714380" cy="707886"/>
          </a:xfrm>
          <a:prstGeom prst="rect">
            <a:avLst/>
          </a:prstGeom>
          <a:noFill/>
          <a:ln>
            <a:noFill/>
          </a:ln>
        </p:spPr>
        <p:txBody>
          <a:bodyPr wrap="square" rtlCol="0">
            <a:spAutoFit/>
          </a:bodyPr>
          <a:lstStyle/>
          <a:p>
            <a:r>
              <a:rPr lang="sv-SE" sz="4000"/>
              <a:t>Liz</a:t>
            </a:r>
            <a:endParaRPr lang="en-GB" sz="4000"/>
          </a:p>
        </p:txBody>
      </p:sp>
      <p:sp>
        <p:nvSpPr>
          <p:cNvPr id="51" name="name 1 pierre"/>
          <p:cNvSpPr txBox="1"/>
          <p:nvPr/>
        </p:nvSpPr>
        <p:spPr>
          <a:xfrm>
            <a:off x="1687473" y="6277014"/>
            <a:ext cx="1428760" cy="707886"/>
          </a:xfrm>
          <a:prstGeom prst="rect">
            <a:avLst/>
          </a:prstGeom>
          <a:noFill/>
          <a:ln>
            <a:noFill/>
          </a:ln>
        </p:spPr>
        <p:txBody>
          <a:bodyPr wrap="square" rtlCol="0">
            <a:spAutoFit/>
          </a:bodyPr>
          <a:lstStyle/>
          <a:p>
            <a:r>
              <a:rPr lang="sv-SE" sz="4000"/>
              <a:t>Pierre</a:t>
            </a:r>
            <a:endParaRPr lang="en-GB" sz="4000"/>
          </a:p>
        </p:txBody>
      </p:sp>
      <p:sp>
        <p:nvSpPr>
          <p:cNvPr id="60" name="country burundi"/>
          <p:cNvSpPr/>
          <p:nvPr/>
        </p:nvSpPr>
        <p:spPr>
          <a:xfrm>
            <a:off x="1906551" y="215856"/>
            <a:ext cx="1713931" cy="646331"/>
          </a:xfrm>
          <a:prstGeom prst="rect">
            <a:avLst/>
          </a:prstGeom>
          <a:noFill/>
        </p:spPr>
        <p:txBody>
          <a:bodyPr wrap="none" lIns="91440" tIns="45720" rIns="91440" bIns="45720">
            <a:spAutoFit/>
          </a:bodyPr>
          <a:lstStyle/>
          <a:p>
            <a:pPr algn="ctr"/>
            <a:r>
              <a:rPr lang="sv-SE" sz="3600" b="1" cap="none" spc="0">
                <a:ln w="12700">
                  <a:solidFill>
                    <a:schemeClr val="tx2">
                      <a:satMod val="155000"/>
                      <a:alpha val="0"/>
                    </a:schemeClr>
                  </a:solidFill>
                  <a:prstDash val="solid"/>
                </a:ln>
                <a:solidFill>
                  <a:schemeClr val="accent1">
                    <a:lumMod val="75000"/>
                    <a:alpha val="50000"/>
                  </a:schemeClr>
                </a:solidFill>
              </a:rPr>
              <a:t>Burundi</a:t>
            </a:r>
          </a:p>
        </p:txBody>
      </p:sp>
      <p:sp>
        <p:nvSpPr>
          <p:cNvPr id="59" name="year 2007"/>
          <p:cNvSpPr/>
          <p:nvPr/>
        </p:nvSpPr>
        <p:spPr>
          <a:xfrm>
            <a:off x="1870038" y="507960"/>
            <a:ext cx="1742785" cy="1015663"/>
          </a:xfrm>
          <a:prstGeom prst="rect">
            <a:avLst/>
          </a:prstGeom>
          <a:noFill/>
        </p:spPr>
        <p:txBody>
          <a:bodyPr wrap="none" lIns="91440" tIns="45720" rIns="91440" bIns="45720">
            <a:spAutoFit/>
          </a:bodyPr>
          <a:lstStyle/>
          <a:p>
            <a:pPr algn="ctr"/>
            <a:r>
              <a:rPr lang="sv-SE" sz="6000" b="1" cap="none" spc="0">
                <a:ln w="12700">
                  <a:solidFill>
                    <a:schemeClr val="tx2">
                      <a:satMod val="155000"/>
                      <a:alpha val="0"/>
                    </a:schemeClr>
                  </a:solidFill>
                  <a:prstDash val="solid"/>
                </a:ln>
                <a:solidFill>
                  <a:schemeClr val="accent1">
                    <a:lumMod val="75000"/>
                    <a:alpha val="50000"/>
                  </a:schemeClr>
                </a:solidFill>
              </a:rPr>
              <a:t>2007</a:t>
            </a:r>
          </a:p>
        </p:txBody>
      </p:sp>
      <p:sp>
        <p:nvSpPr>
          <p:cNvPr id="81" name="age 5 sarah"/>
          <p:cNvSpPr txBox="1"/>
          <p:nvPr/>
        </p:nvSpPr>
        <p:spPr>
          <a:xfrm>
            <a:off x="8077248" y="398421"/>
            <a:ext cx="803288" cy="830997"/>
          </a:xfrm>
          <a:prstGeom prst="rect">
            <a:avLst/>
          </a:prstGeom>
          <a:noFill/>
          <a:ln>
            <a:noFill/>
          </a:ln>
        </p:spPr>
        <p:txBody>
          <a:bodyPr wrap="square" rtlCol="0">
            <a:spAutoFit/>
          </a:bodyPr>
          <a:lstStyle/>
          <a:p>
            <a:r>
              <a:rPr lang="sv-SE" sz="4800"/>
              <a:t>84</a:t>
            </a:r>
            <a:endParaRPr lang="en-GB" sz="4800"/>
          </a:p>
        </p:txBody>
      </p:sp>
      <p:sp>
        <p:nvSpPr>
          <p:cNvPr id="79" name="age 4 ann"/>
          <p:cNvSpPr txBox="1"/>
          <p:nvPr/>
        </p:nvSpPr>
        <p:spPr>
          <a:xfrm>
            <a:off x="6653241" y="1055655"/>
            <a:ext cx="803288" cy="830997"/>
          </a:xfrm>
          <a:prstGeom prst="rect">
            <a:avLst/>
          </a:prstGeom>
          <a:noFill/>
          <a:ln>
            <a:noFill/>
          </a:ln>
        </p:spPr>
        <p:txBody>
          <a:bodyPr wrap="square" rtlCol="0">
            <a:spAutoFit/>
          </a:bodyPr>
          <a:lstStyle/>
          <a:p>
            <a:r>
              <a:rPr lang="sv-SE" sz="4800"/>
              <a:t>72</a:t>
            </a:r>
            <a:endParaRPr lang="en-GB" sz="4800"/>
          </a:p>
        </p:txBody>
      </p:sp>
      <p:sp>
        <p:nvSpPr>
          <p:cNvPr id="76" name="age 3 jean"/>
          <p:cNvSpPr txBox="1"/>
          <p:nvPr/>
        </p:nvSpPr>
        <p:spPr>
          <a:xfrm>
            <a:off x="5229234" y="1822428"/>
            <a:ext cx="803288" cy="830997"/>
          </a:xfrm>
          <a:prstGeom prst="rect">
            <a:avLst/>
          </a:prstGeom>
          <a:noFill/>
          <a:ln>
            <a:noFill/>
          </a:ln>
        </p:spPr>
        <p:txBody>
          <a:bodyPr wrap="square" rtlCol="0">
            <a:spAutoFit/>
          </a:bodyPr>
          <a:lstStyle/>
          <a:p>
            <a:r>
              <a:rPr lang="sv-SE" sz="4800"/>
              <a:t>57</a:t>
            </a:r>
            <a:endParaRPr lang="en-GB" sz="4800"/>
          </a:p>
        </p:txBody>
      </p:sp>
      <p:sp>
        <p:nvSpPr>
          <p:cNvPr id="74" name="age 2 Liz"/>
          <p:cNvSpPr txBox="1"/>
          <p:nvPr/>
        </p:nvSpPr>
        <p:spPr>
          <a:xfrm>
            <a:off x="3841740" y="2881305"/>
            <a:ext cx="803288" cy="830997"/>
          </a:xfrm>
          <a:prstGeom prst="rect">
            <a:avLst/>
          </a:prstGeom>
          <a:noFill/>
          <a:ln>
            <a:noFill/>
          </a:ln>
        </p:spPr>
        <p:txBody>
          <a:bodyPr wrap="square" rtlCol="0">
            <a:spAutoFit/>
          </a:bodyPr>
          <a:lstStyle/>
          <a:p>
            <a:r>
              <a:rPr lang="sv-SE" sz="4800"/>
              <a:t>36</a:t>
            </a:r>
            <a:endParaRPr lang="en-GB" sz="4800"/>
          </a:p>
        </p:txBody>
      </p:sp>
      <p:sp>
        <p:nvSpPr>
          <p:cNvPr id="72" name="age 1 pierre"/>
          <p:cNvSpPr txBox="1"/>
          <p:nvPr/>
        </p:nvSpPr>
        <p:spPr>
          <a:xfrm>
            <a:off x="2600298" y="4706955"/>
            <a:ext cx="474669" cy="830997"/>
          </a:xfrm>
          <a:prstGeom prst="rect">
            <a:avLst/>
          </a:prstGeom>
          <a:noFill/>
          <a:ln>
            <a:noFill/>
          </a:ln>
        </p:spPr>
        <p:txBody>
          <a:bodyPr wrap="square" rtlCol="0">
            <a:spAutoFit/>
          </a:bodyPr>
          <a:lstStyle/>
          <a:p>
            <a:r>
              <a:rPr lang="sv-SE" sz="4800"/>
              <a:t>1</a:t>
            </a:r>
            <a:endParaRPr lang="en-GB" sz="4800"/>
          </a:p>
        </p:txBody>
      </p:sp>
      <p:grpSp>
        <p:nvGrpSpPr>
          <p:cNvPr id="84" name="Grupp 83"/>
          <p:cNvGrpSpPr/>
          <p:nvPr/>
        </p:nvGrpSpPr>
        <p:grpSpPr>
          <a:xfrm>
            <a:off x="3406140" y="1127760"/>
            <a:ext cx="5333999" cy="3970020"/>
            <a:chOff x="3406140" y="1127760"/>
            <a:chExt cx="5333999" cy="3970020"/>
          </a:xfrm>
        </p:grpSpPr>
        <p:pic>
          <p:nvPicPr>
            <p:cNvPr id="3082" name="old 5 sarah" descr="C:\Users\mattias\Desktop\mattias mappar\Blandade skrivna gapminder texter\teacher project\Lektioner\12. lex lektion\versioner efter 2010-08-20\bilder komprimerade\BUR_5_84.jpg"/>
            <p:cNvPicPr>
              <a:picLocks noChangeAspect="1" noChangeArrowheads="1"/>
            </p:cNvPicPr>
            <p:nvPr/>
          </p:nvPicPr>
          <p:blipFill>
            <a:blip r:embed="rId4" cstate="print"/>
            <a:srcRect l="9706" t="5168" r="3842"/>
            <a:stretch>
              <a:fillRect/>
            </a:stretch>
          </p:blipFill>
          <p:spPr bwMode="auto">
            <a:xfrm>
              <a:off x="7715537" y="1127760"/>
              <a:ext cx="1024602" cy="167640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3081" name="old 4 ann" descr="C:\Users\mattias\Desktop\mattias mappar\Blandade skrivna gapminder texter\teacher project\Lektioner\12. lex lektion\versioner efter 2010-08-20\bilder komprimerade\BUR_4_72.jpg"/>
            <p:cNvPicPr>
              <a:picLocks noChangeAspect="1" noChangeArrowheads="1"/>
            </p:cNvPicPr>
            <p:nvPr/>
          </p:nvPicPr>
          <p:blipFill>
            <a:blip r:embed="rId5" cstate="print"/>
            <a:srcRect l="2439" r="4710"/>
            <a:stretch>
              <a:fillRect/>
            </a:stretch>
          </p:blipFill>
          <p:spPr bwMode="auto">
            <a:xfrm>
              <a:off x="6286500" y="1805940"/>
              <a:ext cx="1005613" cy="161544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3080" name="old 3 jean" descr="C:\Users\mattias\Desktop\mattias mappar\Blandade skrivna gapminder texter\teacher project\Lektioner\12. lex lektion\versioner efter 2010-08-20\bilder komprimerade\BUR_3_57.jpg"/>
            <p:cNvPicPr>
              <a:picLocks noChangeAspect="1" noChangeArrowheads="1"/>
            </p:cNvPicPr>
            <p:nvPr/>
          </p:nvPicPr>
          <p:blipFill>
            <a:blip r:embed="rId6" cstate="print"/>
            <a:srcRect l="5928" t="2933" b="4691"/>
            <a:stretch>
              <a:fillRect/>
            </a:stretch>
          </p:blipFill>
          <p:spPr bwMode="auto">
            <a:xfrm>
              <a:off x="4815840" y="2590800"/>
              <a:ext cx="962465" cy="1409700"/>
            </a:xfrm>
            <a:prstGeom prst="rect">
              <a:avLst/>
            </a:prstGeom>
            <a:noFill/>
            <a:ln w="3175">
              <a:solidFill>
                <a:schemeClr val="tx1"/>
              </a:solidFill>
            </a:ln>
            <a:effectLst>
              <a:outerShdw blurRad="165100" dist="38100" dir="8100000" sx="112000" sy="112000" algn="tr" rotWithShape="0">
                <a:prstClr val="black">
                  <a:alpha val="40000"/>
                </a:prstClr>
              </a:outerShdw>
            </a:effectLst>
          </p:spPr>
        </p:pic>
        <p:pic>
          <p:nvPicPr>
            <p:cNvPr id="3079" name="old 2 liz" descr="C:\Users\mattias\Desktop\mattias mappar\Blandade skrivna gapminder texter\teacher project\Lektioner\12. lex lektion\versioner efter 2010-08-20\bilder komprimerade\BUR_2_36.jpg"/>
            <p:cNvPicPr>
              <a:picLocks noChangeAspect="1" noChangeArrowheads="1"/>
            </p:cNvPicPr>
            <p:nvPr/>
          </p:nvPicPr>
          <p:blipFill>
            <a:blip r:embed="rId7" cstate="print"/>
            <a:srcRect l="8643" t="7745" b="5508"/>
            <a:stretch>
              <a:fillRect/>
            </a:stretch>
          </p:blipFill>
          <p:spPr bwMode="auto">
            <a:xfrm>
              <a:off x="3406140" y="3657600"/>
              <a:ext cx="1016852" cy="1440180"/>
            </a:xfrm>
            <a:prstGeom prst="rect">
              <a:avLst/>
            </a:prstGeom>
            <a:noFill/>
            <a:ln w="3175">
              <a:solidFill>
                <a:schemeClr val="tx1"/>
              </a:solidFill>
            </a:ln>
            <a:effectLst>
              <a:outerShdw blurRad="165100" dist="38100" dir="8100000" sx="112000" sy="112000" algn="tr" rotWithShape="0">
                <a:prstClr val="black">
                  <a:alpha val="40000"/>
                </a:prstClr>
              </a:outerShdw>
            </a:effectLst>
          </p:spPr>
        </p:pic>
      </p:grpSp>
      <p:pic>
        <p:nvPicPr>
          <p:cNvPr id="3078" name="young 5 sarah" descr="C:\Users\mattias\Desktop\mattias mappar\Blandade skrivna gapminder texter\teacher project\Lektioner\12. lex lektion\versioner efter 2010-08-20\bilder komprimerade\BUR_5_0.jpg"/>
          <p:cNvPicPr>
            <a:picLocks noChangeAspect="1" noChangeArrowheads="1"/>
          </p:cNvPicPr>
          <p:nvPr/>
        </p:nvPicPr>
        <p:blipFill>
          <a:blip r:embed="rId8" cstate="print"/>
          <a:srcRect t="6710" b="27472"/>
          <a:stretch>
            <a:fillRect/>
          </a:stretch>
        </p:blipFill>
        <p:spPr bwMode="auto">
          <a:xfrm>
            <a:off x="7812000" y="5554801"/>
            <a:ext cx="907293" cy="892337"/>
          </a:xfrm>
          <a:prstGeom prst="rect">
            <a:avLst/>
          </a:prstGeom>
          <a:noFill/>
          <a:ln w="1905">
            <a:solidFill>
              <a:schemeClr val="accent1">
                <a:lumMod val="75000"/>
              </a:schemeClr>
            </a:solidFill>
          </a:ln>
        </p:spPr>
      </p:pic>
      <p:pic>
        <p:nvPicPr>
          <p:cNvPr id="3077" name="young 4 ann" descr="C:\Users\mattias\Desktop\mattias mappar\Blandade skrivna gapminder texter\teacher project\Lektioner\12. lex lektion\versioner efter 2010-08-20\bilder komprimerade\BUR_4_0.jpg"/>
          <p:cNvPicPr>
            <a:picLocks noChangeAspect="1" noChangeArrowheads="1"/>
          </p:cNvPicPr>
          <p:nvPr/>
        </p:nvPicPr>
        <p:blipFill>
          <a:blip r:embed="rId9" cstate="print"/>
          <a:srcRect t="2054" b="26600"/>
          <a:stretch>
            <a:fillRect/>
          </a:stretch>
        </p:blipFill>
        <p:spPr bwMode="auto">
          <a:xfrm>
            <a:off x="6372001" y="5554801"/>
            <a:ext cx="846153" cy="906701"/>
          </a:xfrm>
          <a:prstGeom prst="rect">
            <a:avLst/>
          </a:prstGeom>
          <a:noFill/>
          <a:ln w="1905">
            <a:solidFill>
              <a:schemeClr val="accent1">
                <a:lumMod val="75000"/>
              </a:schemeClr>
            </a:solidFill>
          </a:ln>
        </p:spPr>
      </p:pic>
      <p:pic>
        <p:nvPicPr>
          <p:cNvPr id="3076" name="young 3 jean" descr="C:\Users\mattias\Desktop\mattias mappar\Blandade skrivna gapminder texter\teacher project\Lektioner\12. lex lektion\versioner efter 2010-08-20\bilder komprimerade\BUR_3_0.jpg"/>
          <p:cNvPicPr>
            <a:picLocks noChangeAspect="1" noChangeArrowheads="1"/>
          </p:cNvPicPr>
          <p:nvPr/>
        </p:nvPicPr>
        <p:blipFill>
          <a:blip r:embed="rId10" cstate="print"/>
          <a:srcRect l="8763" t="5431" r="1316" b="28750"/>
          <a:stretch>
            <a:fillRect/>
          </a:stretch>
        </p:blipFill>
        <p:spPr bwMode="auto">
          <a:xfrm>
            <a:off x="4883150" y="5556250"/>
            <a:ext cx="825500" cy="901268"/>
          </a:xfrm>
          <a:prstGeom prst="rect">
            <a:avLst/>
          </a:prstGeom>
          <a:noFill/>
          <a:ln w="1905">
            <a:solidFill>
              <a:schemeClr val="accent1">
                <a:lumMod val="75000"/>
              </a:schemeClr>
            </a:solidFill>
          </a:ln>
        </p:spPr>
      </p:pic>
      <p:pic>
        <p:nvPicPr>
          <p:cNvPr id="66" name="young 2 liz" descr="C:\Users\mattias\Desktop\mattias mappar\Blandade skrivna gapminder texter\teacher project\Lektioner\12. lex lektion\versioner efter 2010-08-20\bilder komprimerade\BUR_2_0.jpg"/>
          <p:cNvPicPr>
            <a:picLocks noChangeAspect="1" noChangeArrowheads="1"/>
          </p:cNvPicPr>
          <p:nvPr/>
        </p:nvPicPr>
        <p:blipFill>
          <a:blip r:embed="rId11" cstate="print"/>
          <a:srcRect l="4306" t="9469" r="10770" b="31254"/>
          <a:stretch>
            <a:fillRect/>
          </a:stretch>
        </p:blipFill>
        <p:spPr bwMode="auto">
          <a:xfrm>
            <a:off x="3486151" y="5547601"/>
            <a:ext cx="864877" cy="900445"/>
          </a:xfrm>
          <a:prstGeom prst="rect">
            <a:avLst/>
          </a:prstGeom>
          <a:noFill/>
          <a:ln w="1905">
            <a:solidFill>
              <a:schemeClr val="accent1">
                <a:lumMod val="75000"/>
              </a:schemeClr>
            </a:solidFill>
          </a:ln>
        </p:spPr>
      </p:pic>
      <p:pic>
        <p:nvPicPr>
          <p:cNvPr id="3074" name="young 1 pierre" descr="C:\Users\mattias\Desktop\mattias mappar\Blandade skrivna gapminder texter\teacher project\Lektioner\12. lex lektion\versioner efter 2010-08-20\bilder komprimerade\BUR_1_0.jpg"/>
          <p:cNvPicPr>
            <a:picLocks noChangeAspect="1" noChangeArrowheads="1"/>
          </p:cNvPicPr>
          <p:nvPr/>
        </p:nvPicPr>
        <p:blipFill>
          <a:blip r:embed="rId12" cstate="print"/>
          <a:srcRect t="6418" r="3487" b="31013"/>
          <a:stretch>
            <a:fillRect/>
          </a:stretch>
        </p:blipFill>
        <p:spPr bwMode="auto">
          <a:xfrm>
            <a:off x="1980000" y="5547600"/>
            <a:ext cx="928300" cy="897650"/>
          </a:xfrm>
          <a:prstGeom prst="rect">
            <a:avLst/>
          </a:prstGeom>
          <a:noFill/>
          <a:ln w="1905">
            <a:solidFill>
              <a:schemeClr val="accent1">
                <a:lumMod val="75000"/>
              </a:schemeClr>
            </a:solidFill>
          </a:ln>
        </p:spPr>
      </p:pic>
      <p:sp>
        <p:nvSpPr>
          <p:cNvPr id="61" name="Frihandsfigur 60"/>
          <p:cNvSpPr/>
          <p:nvPr/>
        </p:nvSpPr>
        <p:spPr>
          <a:xfrm>
            <a:off x="1446859" y="4149969"/>
            <a:ext cx="1774014" cy="2708031"/>
          </a:xfrm>
          <a:custGeom>
            <a:avLst/>
            <a:gdLst>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173249 w 1841464"/>
              <a:gd name="connsiteY58" fmla="*/ 1652954 h 1861673"/>
              <a:gd name="connsiteX59" fmla="*/ 1278756 w 1841464"/>
              <a:gd name="connsiteY59" fmla="*/ 1582616 h 1861673"/>
              <a:gd name="connsiteX60" fmla="*/ 1349095 w 1841464"/>
              <a:gd name="connsiteY60" fmla="*/ 1494693 h 1861673"/>
              <a:gd name="connsiteX61" fmla="*/ 1366679 w 1841464"/>
              <a:gd name="connsiteY61" fmla="*/ 1441939 h 1861673"/>
              <a:gd name="connsiteX62" fmla="*/ 1401849 w 1841464"/>
              <a:gd name="connsiteY62" fmla="*/ 1406769 h 1861673"/>
              <a:gd name="connsiteX63" fmla="*/ 1489772 w 1841464"/>
              <a:gd name="connsiteY63" fmla="*/ 1318846 h 1861673"/>
              <a:gd name="connsiteX64" fmla="*/ 1524941 w 1841464"/>
              <a:gd name="connsiteY64" fmla="*/ 1248508 h 1861673"/>
              <a:gd name="connsiteX65" fmla="*/ 1612864 w 1841464"/>
              <a:gd name="connsiteY65" fmla="*/ 1125416 h 1861673"/>
              <a:gd name="connsiteX66" fmla="*/ 1630449 w 1841464"/>
              <a:gd name="connsiteY66" fmla="*/ 1072662 h 1861673"/>
              <a:gd name="connsiteX67" fmla="*/ 1665618 w 1841464"/>
              <a:gd name="connsiteY67" fmla="*/ 1019908 h 1861673"/>
              <a:gd name="connsiteX68" fmla="*/ 1700787 w 1841464"/>
              <a:gd name="connsiteY68" fmla="*/ 914400 h 1861673"/>
              <a:gd name="connsiteX69" fmla="*/ 1683203 w 1841464"/>
              <a:gd name="connsiteY69" fmla="*/ 720969 h 1861673"/>
              <a:gd name="connsiteX70" fmla="*/ 1648033 w 1841464"/>
              <a:gd name="connsiteY70" fmla="*/ 615462 h 1861673"/>
              <a:gd name="connsiteX71" fmla="*/ 1612864 w 1841464"/>
              <a:gd name="connsiteY71" fmla="*/ 351693 h 1861673"/>
              <a:gd name="connsiteX72" fmla="*/ 1577695 w 1841464"/>
              <a:gd name="connsiteY72" fmla="*/ 246185 h 1861673"/>
              <a:gd name="connsiteX73" fmla="*/ 1542526 w 1841464"/>
              <a:gd name="connsiteY73" fmla="*/ 211016 h 1861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41464" h="1861673">
                <a:moveTo>
                  <a:pt x="364356" y="1635369"/>
                </a:moveTo>
                <a:cubicBezTo>
                  <a:pt x="381941" y="1652954"/>
                  <a:pt x="397480" y="1672855"/>
                  <a:pt x="417110" y="1688123"/>
                </a:cubicBezTo>
                <a:cubicBezTo>
                  <a:pt x="455190" y="1717741"/>
                  <a:pt x="540155" y="1773831"/>
                  <a:pt x="592956" y="1793631"/>
                </a:cubicBezTo>
                <a:cubicBezTo>
                  <a:pt x="615585" y="1802117"/>
                  <a:pt x="640057" y="1804577"/>
                  <a:pt x="663295" y="1811216"/>
                </a:cubicBezTo>
                <a:cubicBezTo>
                  <a:pt x="839896" y="1861673"/>
                  <a:pt x="566485" y="1791408"/>
                  <a:pt x="786387" y="1846385"/>
                </a:cubicBezTo>
                <a:cubicBezTo>
                  <a:pt x="808813" y="1843582"/>
                  <a:pt x="996360" y="1822080"/>
                  <a:pt x="1032572" y="1811216"/>
                </a:cubicBezTo>
                <a:cubicBezTo>
                  <a:pt x="1057680" y="1803684"/>
                  <a:pt x="1078571" y="1785782"/>
                  <a:pt x="1102910" y="1776046"/>
                </a:cubicBezTo>
                <a:cubicBezTo>
                  <a:pt x="1137330" y="1762278"/>
                  <a:pt x="1173249" y="1752600"/>
                  <a:pt x="1208418" y="1740877"/>
                </a:cubicBezTo>
                <a:lnTo>
                  <a:pt x="1313926" y="1705708"/>
                </a:lnTo>
                <a:cubicBezTo>
                  <a:pt x="1331510" y="1699846"/>
                  <a:pt x="1351256" y="1698405"/>
                  <a:pt x="1366679" y="1688123"/>
                </a:cubicBezTo>
                <a:cubicBezTo>
                  <a:pt x="1419661" y="1652802"/>
                  <a:pt x="1427301" y="1644558"/>
                  <a:pt x="1489772" y="1617785"/>
                </a:cubicBezTo>
                <a:cubicBezTo>
                  <a:pt x="1506809" y="1610483"/>
                  <a:pt x="1524941" y="1606062"/>
                  <a:pt x="1542526" y="1600200"/>
                </a:cubicBezTo>
                <a:cubicBezTo>
                  <a:pt x="1652714" y="1453281"/>
                  <a:pt x="1538184" y="1578186"/>
                  <a:pt x="1648033" y="1512277"/>
                </a:cubicBezTo>
                <a:cubicBezTo>
                  <a:pt x="1684179" y="1490590"/>
                  <a:pt x="1747719" y="1380333"/>
                  <a:pt x="1753541" y="1371600"/>
                </a:cubicBezTo>
                <a:cubicBezTo>
                  <a:pt x="1765264" y="1354015"/>
                  <a:pt x="1782027" y="1338896"/>
                  <a:pt x="1788710" y="1318846"/>
                </a:cubicBezTo>
                <a:lnTo>
                  <a:pt x="1823879" y="1213339"/>
                </a:lnTo>
                <a:lnTo>
                  <a:pt x="1841464" y="1160585"/>
                </a:lnTo>
                <a:cubicBezTo>
                  <a:pt x="1835602" y="1090246"/>
                  <a:pt x="1835483" y="1019191"/>
                  <a:pt x="1823879" y="949569"/>
                </a:cubicBezTo>
                <a:cubicBezTo>
                  <a:pt x="1817784" y="913002"/>
                  <a:pt x="1800433" y="879231"/>
                  <a:pt x="1788710" y="844062"/>
                </a:cubicBezTo>
                <a:cubicBezTo>
                  <a:pt x="1764442" y="771256"/>
                  <a:pt x="1781409" y="806733"/>
                  <a:pt x="1735956" y="738554"/>
                </a:cubicBezTo>
                <a:cubicBezTo>
                  <a:pt x="1726519" y="691367"/>
                  <a:pt x="1708701" y="583369"/>
                  <a:pt x="1683203" y="545123"/>
                </a:cubicBezTo>
                <a:lnTo>
                  <a:pt x="1648033" y="492369"/>
                </a:lnTo>
                <a:cubicBezTo>
                  <a:pt x="1616693" y="398347"/>
                  <a:pt x="1648667" y="475735"/>
                  <a:pt x="1577695" y="369277"/>
                </a:cubicBezTo>
                <a:cubicBezTo>
                  <a:pt x="1558736" y="340839"/>
                  <a:pt x="1545448" y="308697"/>
                  <a:pt x="1524941" y="281354"/>
                </a:cubicBezTo>
                <a:cubicBezTo>
                  <a:pt x="1510020" y="261459"/>
                  <a:pt x="1488107" y="247705"/>
                  <a:pt x="1472187" y="228600"/>
                </a:cubicBezTo>
                <a:cubicBezTo>
                  <a:pt x="1414095" y="158889"/>
                  <a:pt x="1451830" y="156412"/>
                  <a:pt x="1349095" y="87923"/>
                </a:cubicBezTo>
                <a:cubicBezTo>
                  <a:pt x="1265495" y="32190"/>
                  <a:pt x="1316392" y="59438"/>
                  <a:pt x="1190833" y="17585"/>
                </a:cubicBezTo>
                <a:lnTo>
                  <a:pt x="1138079" y="0"/>
                </a:lnTo>
                <a:cubicBezTo>
                  <a:pt x="1079464" y="5862"/>
                  <a:pt x="1020624" y="9800"/>
                  <a:pt x="962233" y="17585"/>
                </a:cubicBezTo>
                <a:cubicBezTo>
                  <a:pt x="932607" y="21535"/>
                  <a:pt x="903306" y="27920"/>
                  <a:pt x="874310" y="35169"/>
                </a:cubicBezTo>
                <a:cubicBezTo>
                  <a:pt x="856328" y="39665"/>
                  <a:pt x="839793" y="49438"/>
                  <a:pt x="821556" y="52754"/>
                </a:cubicBezTo>
                <a:cubicBezTo>
                  <a:pt x="775061" y="61208"/>
                  <a:pt x="727771" y="64477"/>
                  <a:pt x="680879" y="70339"/>
                </a:cubicBezTo>
                <a:cubicBezTo>
                  <a:pt x="663295" y="76200"/>
                  <a:pt x="645948" y="82831"/>
                  <a:pt x="628126" y="87923"/>
                </a:cubicBezTo>
                <a:cubicBezTo>
                  <a:pt x="604888" y="94562"/>
                  <a:pt x="579403" y="94700"/>
                  <a:pt x="557787" y="105508"/>
                </a:cubicBezTo>
                <a:cubicBezTo>
                  <a:pt x="519981" y="124411"/>
                  <a:pt x="482167" y="145957"/>
                  <a:pt x="452279" y="175846"/>
                </a:cubicBezTo>
                <a:cubicBezTo>
                  <a:pt x="440556" y="187569"/>
                  <a:pt x="430905" y="201820"/>
                  <a:pt x="417110" y="211016"/>
                </a:cubicBezTo>
                <a:cubicBezTo>
                  <a:pt x="395299" y="225557"/>
                  <a:pt x="369532" y="233180"/>
                  <a:pt x="346772" y="246185"/>
                </a:cubicBezTo>
                <a:cubicBezTo>
                  <a:pt x="328422" y="256670"/>
                  <a:pt x="311603" y="269631"/>
                  <a:pt x="294018" y="281354"/>
                </a:cubicBezTo>
                <a:cubicBezTo>
                  <a:pt x="282295" y="298939"/>
                  <a:pt x="272766" y="318203"/>
                  <a:pt x="258849" y="334108"/>
                </a:cubicBezTo>
                <a:cubicBezTo>
                  <a:pt x="114830" y="498701"/>
                  <a:pt x="214901" y="356070"/>
                  <a:pt x="135756" y="474785"/>
                </a:cubicBezTo>
                <a:cubicBezTo>
                  <a:pt x="129895" y="492370"/>
                  <a:pt x="127174" y="511336"/>
                  <a:pt x="118172" y="527539"/>
                </a:cubicBezTo>
                <a:cubicBezTo>
                  <a:pt x="97645" y="564488"/>
                  <a:pt x="47833" y="633046"/>
                  <a:pt x="47833" y="633046"/>
                </a:cubicBezTo>
                <a:cubicBezTo>
                  <a:pt x="0" y="776550"/>
                  <a:pt x="22077" y="688547"/>
                  <a:pt x="47833" y="984739"/>
                </a:cubicBezTo>
                <a:cubicBezTo>
                  <a:pt x="53101" y="1045322"/>
                  <a:pt x="73287" y="1141153"/>
                  <a:pt x="100587" y="1195754"/>
                </a:cubicBezTo>
                <a:cubicBezTo>
                  <a:pt x="112310" y="1219200"/>
                  <a:pt x="126020" y="1241754"/>
                  <a:pt x="135756" y="1266093"/>
                </a:cubicBezTo>
                <a:cubicBezTo>
                  <a:pt x="149524" y="1300513"/>
                  <a:pt x="159203" y="1336431"/>
                  <a:pt x="170926" y="1371600"/>
                </a:cubicBezTo>
                <a:cubicBezTo>
                  <a:pt x="176788" y="1389185"/>
                  <a:pt x="173087" y="1414072"/>
                  <a:pt x="188510" y="1424354"/>
                </a:cubicBezTo>
                <a:lnTo>
                  <a:pt x="241264" y="1459523"/>
                </a:lnTo>
                <a:lnTo>
                  <a:pt x="311603" y="1565031"/>
                </a:lnTo>
                <a:cubicBezTo>
                  <a:pt x="323326" y="1582616"/>
                  <a:pt x="329187" y="1606062"/>
                  <a:pt x="346772" y="1617785"/>
                </a:cubicBezTo>
                <a:lnTo>
                  <a:pt x="452279" y="1688123"/>
                </a:lnTo>
                <a:cubicBezTo>
                  <a:pt x="469864" y="1699846"/>
                  <a:pt x="484983" y="1716610"/>
                  <a:pt x="505033" y="1723293"/>
                </a:cubicBezTo>
                <a:lnTo>
                  <a:pt x="557787" y="1740877"/>
                </a:lnTo>
                <a:cubicBezTo>
                  <a:pt x="575372" y="1752600"/>
                  <a:pt x="590298" y="1769973"/>
                  <a:pt x="610541" y="1776046"/>
                </a:cubicBezTo>
                <a:cubicBezTo>
                  <a:pt x="724404" y="1810205"/>
                  <a:pt x="827035" y="1785847"/>
                  <a:pt x="944649" y="1776046"/>
                </a:cubicBezTo>
                <a:cubicBezTo>
                  <a:pt x="968095" y="1770185"/>
                  <a:pt x="992773" y="1767982"/>
                  <a:pt x="1014987" y="1758462"/>
                </a:cubicBezTo>
                <a:cubicBezTo>
                  <a:pt x="1034412" y="1750137"/>
                  <a:pt x="1048838" y="1732744"/>
                  <a:pt x="1067741" y="1723293"/>
                </a:cubicBezTo>
                <a:cubicBezTo>
                  <a:pt x="1084320" y="1715003"/>
                  <a:pt x="1102910" y="1711570"/>
                  <a:pt x="1120495" y="1705708"/>
                </a:cubicBezTo>
                <a:cubicBezTo>
                  <a:pt x="1138080" y="1688123"/>
                  <a:pt x="1153619" y="1668222"/>
                  <a:pt x="1173249" y="1652954"/>
                </a:cubicBezTo>
                <a:cubicBezTo>
                  <a:pt x="1206613" y="1627004"/>
                  <a:pt x="1278756" y="1582616"/>
                  <a:pt x="1278756" y="1582616"/>
                </a:cubicBezTo>
                <a:cubicBezTo>
                  <a:pt x="1322957" y="1450015"/>
                  <a:pt x="1258191" y="1608323"/>
                  <a:pt x="1349095" y="1494693"/>
                </a:cubicBezTo>
                <a:cubicBezTo>
                  <a:pt x="1360674" y="1480219"/>
                  <a:pt x="1357142" y="1457833"/>
                  <a:pt x="1366679" y="1441939"/>
                </a:cubicBezTo>
                <a:cubicBezTo>
                  <a:pt x="1375209" y="1427722"/>
                  <a:pt x="1391492" y="1419715"/>
                  <a:pt x="1401849" y="1406769"/>
                </a:cubicBezTo>
                <a:cubicBezTo>
                  <a:pt x="1468838" y="1323033"/>
                  <a:pt x="1399336" y="1379138"/>
                  <a:pt x="1489772" y="1318846"/>
                </a:cubicBezTo>
                <a:cubicBezTo>
                  <a:pt x="1501495" y="1295400"/>
                  <a:pt x="1511936" y="1271268"/>
                  <a:pt x="1524941" y="1248508"/>
                </a:cubicBezTo>
                <a:cubicBezTo>
                  <a:pt x="1545514" y="1212506"/>
                  <a:pt x="1590215" y="1155614"/>
                  <a:pt x="1612864" y="1125416"/>
                </a:cubicBezTo>
                <a:cubicBezTo>
                  <a:pt x="1618726" y="1107831"/>
                  <a:pt x="1622159" y="1089241"/>
                  <a:pt x="1630449" y="1072662"/>
                </a:cubicBezTo>
                <a:cubicBezTo>
                  <a:pt x="1639900" y="1053759"/>
                  <a:pt x="1657035" y="1039221"/>
                  <a:pt x="1665618" y="1019908"/>
                </a:cubicBezTo>
                <a:cubicBezTo>
                  <a:pt x="1680674" y="986031"/>
                  <a:pt x="1700787" y="914400"/>
                  <a:pt x="1700787" y="914400"/>
                </a:cubicBezTo>
                <a:cubicBezTo>
                  <a:pt x="1694926" y="849923"/>
                  <a:pt x="1694454" y="784727"/>
                  <a:pt x="1683203" y="720969"/>
                </a:cubicBezTo>
                <a:cubicBezTo>
                  <a:pt x="1676760" y="684462"/>
                  <a:pt x="1648033" y="615462"/>
                  <a:pt x="1648033" y="615462"/>
                </a:cubicBezTo>
                <a:cubicBezTo>
                  <a:pt x="1642177" y="562760"/>
                  <a:pt x="1628652" y="414846"/>
                  <a:pt x="1612864" y="351693"/>
                </a:cubicBezTo>
                <a:cubicBezTo>
                  <a:pt x="1603873" y="315728"/>
                  <a:pt x="1603909" y="272399"/>
                  <a:pt x="1577695" y="246185"/>
                </a:cubicBezTo>
                <a:lnTo>
                  <a:pt x="1542526" y="211016"/>
                </a:lnTo>
              </a:path>
            </a:pathLst>
          </a:custGeom>
          <a:ln w="63500">
            <a:solidFill>
              <a:schemeClr val="accent2">
                <a:lumMod val="75000"/>
                <a:alpha val="59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3" name="textruta 62"/>
          <p:cNvSpPr txBox="1"/>
          <p:nvPr/>
        </p:nvSpPr>
        <p:spPr>
          <a:xfrm>
            <a:off x="1543051" y="3286968"/>
            <a:ext cx="1447799" cy="738664"/>
          </a:xfrm>
          <a:prstGeom prst="rect">
            <a:avLst/>
          </a:prstGeom>
          <a:solidFill>
            <a:schemeClr val="accent2">
              <a:lumMod val="20000"/>
              <a:lumOff val="80000"/>
            </a:schemeClr>
          </a:solidFill>
          <a:ln w="50800">
            <a:solidFill>
              <a:schemeClr val="accent2">
                <a:lumMod val="75000"/>
              </a:schemeClr>
            </a:solidFill>
          </a:ln>
          <a:effectLst>
            <a:outerShdw blurRad="165100" dist="38100" dir="8100000" sx="112000" sy="112000" algn="tr" rotWithShape="0">
              <a:schemeClr val="accent2">
                <a:lumMod val="50000"/>
                <a:alpha val="50000"/>
              </a:schemeClr>
            </a:outerShdw>
          </a:effectLst>
        </p:spPr>
        <p:txBody>
          <a:bodyPr wrap="square" lIns="36000" tIns="0" rIns="36000" bIns="0" rtlCol="0">
            <a:spAutoFit/>
          </a:bodyPr>
          <a:lstStyle/>
          <a:p>
            <a:pPr algn="ctr"/>
            <a:r>
              <a:rPr lang="sv-SE" sz="4800"/>
              <a:t>child</a:t>
            </a:r>
            <a:endParaRPr lang="en-GB" sz="4800"/>
          </a:p>
        </p:txBody>
      </p:sp>
      <p:sp>
        <p:nvSpPr>
          <p:cNvPr id="64" name="textruta 63"/>
          <p:cNvSpPr txBox="1"/>
          <p:nvPr/>
        </p:nvSpPr>
        <p:spPr>
          <a:xfrm>
            <a:off x="3099464" y="1593740"/>
            <a:ext cx="1581150" cy="738664"/>
          </a:xfrm>
          <a:prstGeom prst="rect">
            <a:avLst/>
          </a:prstGeom>
          <a:solidFill>
            <a:schemeClr val="accent3">
              <a:lumMod val="20000"/>
              <a:lumOff val="80000"/>
            </a:schemeClr>
          </a:solidFill>
          <a:ln w="50800">
            <a:solidFill>
              <a:schemeClr val="accent3">
                <a:lumMod val="50000"/>
              </a:schemeClr>
            </a:solidFill>
          </a:ln>
          <a:effectLst>
            <a:outerShdw blurRad="165100" dist="38100" dir="8100000" sx="112000" sy="112000" algn="tr" rotWithShape="0">
              <a:schemeClr val="accent2">
                <a:lumMod val="50000"/>
                <a:alpha val="50000"/>
              </a:schemeClr>
            </a:outerShdw>
          </a:effectLst>
        </p:spPr>
        <p:txBody>
          <a:bodyPr wrap="square" lIns="36000" tIns="0" rIns="36000" bIns="0" rtlCol="0">
            <a:spAutoFit/>
          </a:bodyPr>
          <a:lstStyle/>
          <a:p>
            <a:pPr algn="ctr"/>
            <a:r>
              <a:rPr lang="sv-SE" sz="4800"/>
              <a:t>adult</a:t>
            </a:r>
            <a:endParaRPr lang="en-GB" sz="4800"/>
          </a:p>
        </p:txBody>
      </p:sp>
      <p:sp>
        <p:nvSpPr>
          <p:cNvPr id="65" name="textruta 64"/>
          <p:cNvSpPr txBox="1"/>
          <p:nvPr/>
        </p:nvSpPr>
        <p:spPr>
          <a:xfrm>
            <a:off x="6496050" y="144000"/>
            <a:ext cx="1257300" cy="738664"/>
          </a:xfrm>
          <a:prstGeom prst="rect">
            <a:avLst/>
          </a:prstGeom>
          <a:solidFill>
            <a:schemeClr val="accent2">
              <a:lumMod val="20000"/>
              <a:lumOff val="80000"/>
            </a:schemeClr>
          </a:solidFill>
          <a:ln w="50800">
            <a:solidFill>
              <a:schemeClr val="accent2">
                <a:lumMod val="75000"/>
              </a:schemeClr>
            </a:solidFill>
          </a:ln>
          <a:effectLst>
            <a:outerShdw blurRad="165100" dist="38100" dir="8100000" sx="112000" sy="112000" algn="tr" rotWithShape="0">
              <a:schemeClr val="accent2">
                <a:lumMod val="50000"/>
                <a:alpha val="50000"/>
              </a:schemeClr>
            </a:outerShdw>
          </a:effectLst>
        </p:spPr>
        <p:txBody>
          <a:bodyPr wrap="square" lIns="36000" tIns="0" rIns="36000" bIns="0" rtlCol="0">
            <a:spAutoFit/>
          </a:bodyPr>
          <a:lstStyle/>
          <a:p>
            <a:pPr algn="ctr"/>
            <a:r>
              <a:rPr lang="sv-SE" sz="4800"/>
              <a:t>old</a:t>
            </a:r>
            <a:endParaRPr lang="en-GB" sz="4800"/>
          </a:p>
        </p:txBody>
      </p:sp>
      <p:sp>
        <p:nvSpPr>
          <p:cNvPr id="67" name="Frihandsfigur 66"/>
          <p:cNvSpPr/>
          <p:nvPr/>
        </p:nvSpPr>
        <p:spPr>
          <a:xfrm rot="2181670">
            <a:off x="3360683" y="2200800"/>
            <a:ext cx="2489463" cy="3731152"/>
          </a:xfrm>
          <a:custGeom>
            <a:avLst/>
            <a:gdLst>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173249 w 1841464"/>
              <a:gd name="connsiteY58" fmla="*/ 1652954 h 1861673"/>
              <a:gd name="connsiteX59" fmla="*/ 1278756 w 1841464"/>
              <a:gd name="connsiteY59" fmla="*/ 1582616 h 1861673"/>
              <a:gd name="connsiteX60" fmla="*/ 1349095 w 1841464"/>
              <a:gd name="connsiteY60" fmla="*/ 1494693 h 1861673"/>
              <a:gd name="connsiteX61" fmla="*/ 1366679 w 1841464"/>
              <a:gd name="connsiteY61" fmla="*/ 1441939 h 1861673"/>
              <a:gd name="connsiteX62" fmla="*/ 1401849 w 1841464"/>
              <a:gd name="connsiteY62" fmla="*/ 1406769 h 1861673"/>
              <a:gd name="connsiteX63" fmla="*/ 1489772 w 1841464"/>
              <a:gd name="connsiteY63" fmla="*/ 1318846 h 1861673"/>
              <a:gd name="connsiteX64" fmla="*/ 1524941 w 1841464"/>
              <a:gd name="connsiteY64" fmla="*/ 1248508 h 1861673"/>
              <a:gd name="connsiteX65" fmla="*/ 1612864 w 1841464"/>
              <a:gd name="connsiteY65" fmla="*/ 1125416 h 1861673"/>
              <a:gd name="connsiteX66" fmla="*/ 1630449 w 1841464"/>
              <a:gd name="connsiteY66" fmla="*/ 1072662 h 1861673"/>
              <a:gd name="connsiteX67" fmla="*/ 1665618 w 1841464"/>
              <a:gd name="connsiteY67" fmla="*/ 1019908 h 1861673"/>
              <a:gd name="connsiteX68" fmla="*/ 1700787 w 1841464"/>
              <a:gd name="connsiteY68" fmla="*/ 914400 h 1861673"/>
              <a:gd name="connsiteX69" fmla="*/ 1683203 w 1841464"/>
              <a:gd name="connsiteY69" fmla="*/ 720969 h 1861673"/>
              <a:gd name="connsiteX70" fmla="*/ 1648033 w 1841464"/>
              <a:gd name="connsiteY70" fmla="*/ 615462 h 1861673"/>
              <a:gd name="connsiteX71" fmla="*/ 1612864 w 1841464"/>
              <a:gd name="connsiteY71" fmla="*/ 351693 h 1861673"/>
              <a:gd name="connsiteX72" fmla="*/ 1577695 w 1841464"/>
              <a:gd name="connsiteY72" fmla="*/ 246185 h 1861673"/>
              <a:gd name="connsiteX73" fmla="*/ 1542526 w 1841464"/>
              <a:gd name="connsiteY73" fmla="*/ 211016 h 1861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41464" h="1861673">
                <a:moveTo>
                  <a:pt x="364356" y="1635369"/>
                </a:moveTo>
                <a:cubicBezTo>
                  <a:pt x="381941" y="1652954"/>
                  <a:pt x="397480" y="1672855"/>
                  <a:pt x="417110" y="1688123"/>
                </a:cubicBezTo>
                <a:cubicBezTo>
                  <a:pt x="455190" y="1717741"/>
                  <a:pt x="540155" y="1773831"/>
                  <a:pt x="592956" y="1793631"/>
                </a:cubicBezTo>
                <a:cubicBezTo>
                  <a:pt x="615585" y="1802117"/>
                  <a:pt x="640057" y="1804577"/>
                  <a:pt x="663295" y="1811216"/>
                </a:cubicBezTo>
                <a:cubicBezTo>
                  <a:pt x="839896" y="1861673"/>
                  <a:pt x="566485" y="1791408"/>
                  <a:pt x="786387" y="1846385"/>
                </a:cubicBezTo>
                <a:cubicBezTo>
                  <a:pt x="808813" y="1843582"/>
                  <a:pt x="996360" y="1822080"/>
                  <a:pt x="1032572" y="1811216"/>
                </a:cubicBezTo>
                <a:cubicBezTo>
                  <a:pt x="1057680" y="1803684"/>
                  <a:pt x="1078571" y="1785782"/>
                  <a:pt x="1102910" y="1776046"/>
                </a:cubicBezTo>
                <a:cubicBezTo>
                  <a:pt x="1137330" y="1762278"/>
                  <a:pt x="1173249" y="1752600"/>
                  <a:pt x="1208418" y="1740877"/>
                </a:cubicBezTo>
                <a:lnTo>
                  <a:pt x="1313926" y="1705708"/>
                </a:lnTo>
                <a:cubicBezTo>
                  <a:pt x="1331510" y="1699846"/>
                  <a:pt x="1351256" y="1698405"/>
                  <a:pt x="1366679" y="1688123"/>
                </a:cubicBezTo>
                <a:cubicBezTo>
                  <a:pt x="1419661" y="1652802"/>
                  <a:pt x="1427301" y="1644558"/>
                  <a:pt x="1489772" y="1617785"/>
                </a:cubicBezTo>
                <a:cubicBezTo>
                  <a:pt x="1506809" y="1610483"/>
                  <a:pt x="1524941" y="1606062"/>
                  <a:pt x="1542526" y="1600200"/>
                </a:cubicBezTo>
                <a:cubicBezTo>
                  <a:pt x="1652714" y="1453281"/>
                  <a:pt x="1538184" y="1578186"/>
                  <a:pt x="1648033" y="1512277"/>
                </a:cubicBezTo>
                <a:cubicBezTo>
                  <a:pt x="1684179" y="1490590"/>
                  <a:pt x="1747719" y="1380333"/>
                  <a:pt x="1753541" y="1371600"/>
                </a:cubicBezTo>
                <a:cubicBezTo>
                  <a:pt x="1765264" y="1354015"/>
                  <a:pt x="1782027" y="1338896"/>
                  <a:pt x="1788710" y="1318846"/>
                </a:cubicBezTo>
                <a:lnTo>
                  <a:pt x="1823879" y="1213339"/>
                </a:lnTo>
                <a:lnTo>
                  <a:pt x="1841464" y="1160585"/>
                </a:lnTo>
                <a:cubicBezTo>
                  <a:pt x="1835602" y="1090246"/>
                  <a:pt x="1835483" y="1019191"/>
                  <a:pt x="1823879" y="949569"/>
                </a:cubicBezTo>
                <a:cubicBezTo>
                  <a:pt x="1817784" y="913002"/>
                  <a:pt x="1800433" y="879231"/>
                  <a:pt x="1788710" y="844062"/>
                </a:cubicBezTo>
                <a:cubicBezTo>
                  <a:pt x="1764442" y="771256"/>
                  <a:pt x="1781409" y="806733"/>
                  <a:pt x="1735956" y="738554"/>
                </a:cubicBezTo>
                <a:cubicBezTo>
                  <a:pt x="1726519" y="691367"/>
                  <a:pt x="1708701" y="583369"/>
                  <a:pt x="1683203" y="545123"/>
                </a:cubicBezTo>
                <a:lnTo>
                  <a:pt x="1648033" y="492369"/>
                </a:lnTo>
                <a:cubicBezTo>
                  <a:pt x="1616693" y="398347"/>
                  <a:pt x="1648667" y="475735"/>
                  <a:pt x="1577695" y="369277"/>
                </a:cubicBezTo>
                <a:cubicBezTo>
                  <a:pt x="1558736" y="340839"/>
                  <a:pt x="1545448" y="308697"/>
                  <a:pt x="1524941" y="281354"/>
                </a:cubicBezTo>
                <a:cubicBezTo>
                  <a:pt x="1510020" y="261459"/>
                  <a:pt x="1488107" y="247705"/>
                  <a:pt x="1472187" y="228600"/>
                </a:cubicBezTo>
                <a:cubicBezTo>
                  <a:pt x="1414095" y="158889"/>
                  <a:pt x="1451830" y="156412"/>
                  <a:pt x="1349095" y="87923"/>
                </a:cubicBezTo>
                <a:cubicBezTo>
                  <a:pt x="1265495" y="32190"/>
                  <a:pt x="1316392" y="59438"/>
                  <a:pt x="1190833" y="17585"/>
                </a:cubicBezTo>
                <a:lnTo>
                  <a:pt x="1138079" y="0"/>
                </a:lnTo>
                <a:cubicBezTo>
                  <a:pt x="1079464" y="5862"/>
                  <a:pt x="1020624" y="9800"/>
                  <a:pt x="962233" y="17585"/>
                </a:cubicBezTo>
                <a:cubicBezTo>
                  <a:pt x="932607" y="21535"/>
                  <a:pt x="903306" y="27920"/>
                  <a:pt x="874310" y="35169"/>
                </a:cubicBezTo>
                <a:cubicBezTo>
                  <a:pt x="856328" y="39665"/>
                  <a:pt x="839793" y="49438"/>
                  <a:pt x="821556" y="52754"/>
                </a:cubicBezTo>
                <a:cubicBezTo>
                  <a:pt x="775061" y="61208"/>
                  <a:pt x="727771" y="64477"/>
                  <a:pt x="680879" y="70339"/>
                </a:cubicBezTo>
                <a:cubicBezTo>
                  <a:pt x="663295" y="76200"/>
                  <a:pt x="645948" y="82831"/>
                  <a:pt x="628126" y="87923"/>
                </a:cubicBezTo>
                <a:cubicBezTo>
                  <a:pt x="604888" y="94562"/>
                  <a:pt x="579403" y="94700"/>
                  <a:pt x="557787" y="105508"/>
                </a:cubicBezTo>
                <a:cubicBezTo>
                  <a:pt x="519981" y="124411"/>
                  <a:pt x="482167" y="145957"/>
                  <a:pt x="452279" y="175846"/>
                </a:cubicBezTo>
                <a:cubicBezTo>
                  <a:pt x="440556" y="187569"/>
                  <a:pt x="430905" y="201820"/>
                  <a:pt x="417110" y="211016"/>
                </a:cubicBezTo>
                <a:cubicBezTo>
                  <a:pt x="395299" y="225557"/>
                  <a:pt x="369532" y="233180"/>
                  <a:pt x="346772" y="246185"/>
                </a:cubicBezTo>
                <a:cubicBezTo>
                  <a:pt x="328422" y="256670"/>
                  <a:pt x="311603" y="269631"/>
                  <a:pt x="294018" y="281354"/>
                </a:cubicBezTo>
                <a:cubicBezTo>
                  <a:pt x="282295" y="298939"/>
                  <a:pt x="272766" y="318203"/>
                  <a:pt x="258849" y="334108"/>
                </a:cubicBezTo>
                <a:cubicBezTo>
                  <a:pt x="114830" y="498701"/>
                  <a:pt x="214901" y="356070"/>
                  <a:pt x="135756" y="474785"/>
                </a:cubicBezTo>
                <a:cubicBezTo>
                  <a:pt x="129895" y="492370"/>
                  <a:pt x="127174" y="511336"/>
                  <a:pt x="118172" y="527539"/>
                </a:cubicBezTo>
                <a:cubicBezTo>
                  <a:pt x="97645" y="564488"/>
                  <a:pt x="47833" y="633046"/>
                  <a:pt x="47833" y="633046"/>
                </a:cubicBezTo>
                <a:cubicBezTo>
                  <a:pt x="0" y="776550"/>
                  <a:pt x="22077" y="688547"/>
                  <a:pt x="47833" y="984739"/>
                </a:cubicBezTo>
                <a:cubicBezTo>
                  <a:pt x="53101" y="1045322"/>
                  <a:pt x="73287" y="1141153"/>
                  <a:pt x="100587" y="1195754"/>
                </a:cubicBezTo>
                <a:cubicBezTo>
                  <a:pt x="112310" y="1219200"/>
                  <a:pt x="126020" y="1241754"/>
                  <a:pt x="135756" y="1266093"/>
                </a:cubicBezTo>
                <a:cubicBezTo>
                  <a:pt x="149524" y="1300513"/>
                  <a:pt x="159203" y="1336431"/>
                  <a:pt x="170926" y="1371600"/>
                </a:cubicBezTo>
                <a:cubicBezTo>
                  <a:pt x="176788" y="1389185"/>
                  <a:pt x="173087" y="1414072"/>
                  <a:pt x="188510" y="1424354"/>
                </a:cubicBezTo>
                <a:lnTo>
                  <a:pt x="241264" y="1459523"/>
                </a:lnTo>
                <a:lnTo>
                  <a:pt x="311603" y="1565031"/>
                </a:lnTo>
                <a:cubicBezTo>
                  <a:pt x="323326" y="1582616"/>
                  <a:pt x="329187" y="1606062"/>
                  <a:pt x="346772" y="1617785"/>
                </a:cubicBezTo>
                <a:lnTo>
                  <a:pt x="452279" y="1688123"/>
                </a:lnTo>
                <a:cubicBezTo>
                  <a:pt x="469864" y="1699846"/>
                  <a:pt x="484983" y="1716610"/>
                  <a:pt x="505033" y="1723293"/>
                </a:cubicBezTo>
                <a:lnTo>
                  <a:pt x="557787" y="1740877"/>
                </a:lnTo>
                <a:cubicBezTo>
                  <a:pt x="575372" y="1752600"/>
                  <a:pt x="590298" y="1769973"/>
                  <a:pt x="610541" y="1776046"/>
                </a:cubicBezTo>
                <a:cubicBezTo>
                  <a:pt x="724404" y="1810205"/>
                  <a:pt x="827035" y="1785847"/>
                  <a:pt x="944649" y="1776046"/>
                </a:cubicBezTo>
                <a:cubicBezTo>
                  <a:pt x="968095" y="1770185"/>
                  <a:pt x="992773" y="1767982"/>
                  <a:pt x="1014987" y="1758462"/>
                </a:cubicBezTo>
                <a:cubicBezTo>
                  <a:pt x="1034412" y="1750137"/>
                  <a:pt x="1048838" y="1732744"/>
                  <a:pt x="1067741" y="1723293"/>
                </a:cubicBezTo>
                <a:cubicBezTo>
                  <a:pt x="1084320" y="1715003"/>
                  <a:pt x="1102910" y="1711570"/>
                  <a:pt x="1120495" y="1705708"/>
                </a:cubicBezTo>
                <a:cubicBezTo>
                  <a:pt x="1138080" y="1688123"/>
                  <a:pt x="1153619" y="1668222"/>
                  <a:pt x="1173249" y="1652954"/>
                </a:cubicBezTo>
                <a:cubicBezTo>
                  <a:pt x="1206613" y="1627004"/>
                  <a:pt x="1278756" y="1582616"/>
                  <a:pt x="1278756" y="1582616"/>
                </a:cubicBezTo>
                <a:cubicBezTo>
                  <a:pt x="1322957" y="1450015"/>
                  <a:pt x="1258191" y="1608323"/>
                  <a:pt x="1349095" y="1494693"/>
                </a:cubicBezTo>
                <a:cubicBezTo>
                  <a:pt x="1360674" y="1480219"/>
                  <a:pt x="1357142" y="1457833"/>
                  <a:pt x="1366679" y="1441939"/>
                </a:cubicBezTo>
                <a:cubicBezTo>
                  <a:pt x="1375209" y="1427722"/>
                  <a:pt x="1391492" y="1419715"/>
                  <a:pt x="1401849" y="1406769"/>
                </a:cubicBezTo>
                <a:cubicBezTo>
                  <a:pt x="1468838" y="1323033"/>
                  <a:pt x="1399336" y="1379138"/>
                  <a:pt x="1489772" y="1318846"/>
                </a:cubicBezTo>
                <a:cubicBezTo>
                  <a:pt x="1501495" y="1295400"/>
                  <a:pt x="1511936" y="1271268"/>
                  <a:pt x="1524941" y="1248508"/>
                </a:cubicBezTo>
                <a:cubicBezTo>
                  <a:pt x="1545514" y="1212506"/>
                  <a:pt x="1590215" y="1155614"/>
                  <a:pt x="1612864" y="1125416"/>
                </a:cubicBezTo>
                <a:cubicBezTo>
                  <a:pt x="1618726" y="1107831"/>
                  <a:pt x="1622159" y="1089241"/>
                  <a:pt x="1630449" y="1072662"/>
                </a:cubicBezTo>
                <a:cubicBezTo>
                  <a:pt x="1639900" y="1053759"/>
                  <a:pt x="1657035" y="1039221"/>
                  <a:pt x="1665618" y="1019908"/>
                </a:cubicBezTo>
                <a:cubicBezTo>
                  <a:pt x="1680674" y="986031"/>
                  <a:pt x="1700787" y="914400"/>
                  <a:pt x="1700787" y="914400"/>
                </a:cubicBezTo>
                <a:cubicBezTo>
                  <a:pt x="1694926" y="849923"/>
                  <a:pt x="1694454" y="784727"/>
                  <a:pt x="1683203" y="720969"/>
                </a:cubicBezTo>
                <a:cubicBezTo>
                  <a:pt x="1676760" y="684462"/>
                  <a:pt x="1648033" y="615462"/>
                  <a:pt x="1648033" y="615462"/>
                </a:cubicBezTo>
                <a:cubicBezTo>
                  <a:pt x="1642177" y="562760"/>
                  <a:pt x="1628652" y="414846"/>
                  <a:pt x="1612864" y="351693"/>
                </a:cubicBezTo>
                <a:cubicBezTo>
                  <a:pt x="1603873" y="315728"/>
                  <a:pt x="1603909" y="272399"/>
                  <a:pt x="1577695" y="246185"/>
                </a:cubicBezTo>
                <a:lnTo>
                  <a:pt x="1542526" y="211016"/>
                </a:lnTo>
              </a:path>
            </a:pathLst>
          </a:custGeom>
          <a:ln w="63500">
            <a:solidFill>
              <a:schemeClr val="accent3">
                <a:lumMod val="75000"/>
                <a:alpha val="59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8" name="Frihandsfigur 67"/>
          <p:cNvSpPr/>
          <p:nvPr/>
        </p:nvSpPr>
        <p:spPr>
          <a:xfrm rot="2133595">
            <a:off x="6349029" y="712155"/>
            <a:ext cx="2636343" cy="3601370"/>
          </a:xfrm>
          <a:custGeom>
            <a:avLst/>
            <a:gdLst>
              <a:gd name="connsiteX0" fmla="*/ 364356 w 1841464"/>
              <a:gd name="connsiteY0" fmla="*/ 1635369 h 1861673"/>
              <a:gd name="connsiteX1" fmla="*/ 417110 w 1841464"/>
              <a:gd name="connsiteY1" fmla="*/ 1688123 h 1861673"/>
              <a:gd name="connsiteX2" fmla="*/ 592956 w 1841464"/>
              <a:gd name="connsiteY2" fmla="*/ 1793631 h 1861673"/>
              <a:gd name="connsiteX3" fmla="*/ 663295 w 1841464"/>
              <a:gd name="connsiteY3" fmla="*/ 1811216 h 1861673"/>
              <a:gd name="connsiteX4" fmla="*/ 786387 w 1841464"/>
              <a:gd name="connsiteY4" fmla="*/ 1846385 h 1861673"/>
              <a:gd name="connsiteX5" fmla="*/ 1032572 w 1841464"/>
              <a:gd name="connsiteY5" fmla="*/ 1811216 h 1861673"/>
              <a:gd name="connsiteX6" fmla="*/ 1102910 w 1841464"/>
              <a:gd name="connsiteY6" fmla="*/ 1776046 h 1861673"/>
              <a:gd name="connsiteX7" fmla="*/ 1208418 w 1841464"/>
              <a:gd name="connsiteY7" fmla="*/ 1740877 h 1861673"/>
              <a:gd name="connsiteX8" fmla="*/ 1313926 w 1841464"/>
              <a:gd name="connsiteY8" fmla="*/ 1705708 h 1861673"/>
              <a:gd name="connsiteX9" fmla="*/ 1366679 w 1841464"/>
              <a:gd name="connsiteY9" fmla="*/ 1688123 h 1861673"/>
              <a:gd name="connsiteX10" fmla="*/ 1489772 w 1841464"/>
              <a:gd name="connsiteY10" fmla="*/ 1617785 h 1861673"/>
              <a:gd name="connsiteX11" fmla="*/ 1542526 w 1841464"/>
              <a:gd name="connsiteY11" fmla="*/ 1600200 h 1861673"/>
              <a:gd name="connsiteX12" fmla="*/ 1648033 w 1841464"/>
              <a:gd name="connsiteY12" fmla="*/ 1512277 h 1861673"/>
              <a:gd name="connsiteX13" fmla="*/ 1753541 w 1841464"/>
              <a:gd name="connsiteY13" fmla="*/ 1371600 h 1861673"/>
              <a:gd name="connsiteX14" fmla="*/ 1788710 w 1841464"/>
              <a:gd name="connsiteY14" fmla="*/ 1318846 h 1861673"/>
              <a:gd name="connsiteX15" fmla="*/ 1823879 w 1841464"/>
              <a:gd name="connsiteY15" fmla="*/ 1213339 h 1861673"/>
              <a:gd name="connsiteX16" fmla="*/ 1841464 w 1841464"/>
              <a:gd name="connsiteY16" fmla="*/ 1160585 h 1861673"/>
              <a:gd name="connsiteX17" fmla="*/ 1823879 w 1841464"/>
              <a:gd name="connsiteY17" fmla="*/ 949569 h 1861673"/>
              <a:gd name="connsiteX18" fmla="*/ 1788710 w 1841464"/>
              <a:gd name="connsiteY18" fmla="*/ 844062 h 1861673"/>
              <a:gd name="connsiteX19" fmla="*/ 1735956 w 1841464"/>
              <a:gd name="connsiteY19" fmla="*/ 738554 h 1861673"/>
              <a:gd name="connsiteX20" fmla="*/ 1683203 w 1841464"/>
              <a:gd name="connsiteY20" fmla="*/ 545123 h 1861673"/>
              <a:gd name="connsiteX21" fmla="*/ 1648033 w 1841464"/>
              <a:gd name="connsiteY21" fmla="*/ 492369 h 1861673"/>
              <a:gd name="connsiteX22" fmla="*/ 1577695 w 1841464"/>
              <a:gd name="connsiteY22" fmla="*/ 369277 h 1861673"/>
              <a:gd name="connsiteX23" fmla="*/ 1524941 w 1841464"/>
              <a:gd name="connsiteY23" fmla="*/ 281354 h 1861673"/>
              <a:gd name="connsiteX24" fmla="*/ 1472187 w 1841464"/>
              <a:gd name="connsiteY24" fmla="*/ 228600 h 1861673"/>
              <a:gd name="connsiteX25" fmla="*/ 1349095 w 1841464"/>
              <a:gd name="connsiteY25" fmla="*/ 87923 h 1861673"/>
              <a:gd name="connsiteX26" fmla="*/ 1190833 w 1841464"/>
              <a:gd name="connsiteY26" fmla="*/ 17585 h 1861673"/>
              <a:gd name="connsiteX27" fmla="*/ 1138079 w 1841464"/>
              <a:gd name="connsiteY27" fmla="*/ 0 h 1861673"/>
              <a:gd name="connsiteX28" fmla="*/ 962233 w 1841464"/>
              <a:gd name="connsiteY28" fmla="*/ 17585 h 1861673"/>
              <a:gd name="connsiteX29" fmla="*/ 874310 w 1841464"/>
              <a:gd name="connsiteY29" fmla="*/ 35169 h 1861673"/>
              <a:gd name="connsiteX30" fmla="*/ 821556 w 1841464"/>
              <a:gd name="connsiteY30" fmla="*/ 52754 h 1861673"/>
              <a:gd name="connsiteX31" fmla="*/ 680879 w 1841464"/>
              <a:gd name="connsiteY31" fmla="*/ 70339 h 1861673"/>
              <a:gd name="connsiteX32" fmla="*/ 628126 w 1841464"/>
              <a:gd name="connsiteY32" fmla="*/ 87923 h 1861673"/>
              <a:gd name="connsiteX33" fmla="*/ 557787 w 1841464"/>
              <a:gd name="connsiteY33" fmla="*/ 105508 h 1861673"/>
              <a:gd name="connsiteX34" fmla="*/ 452279 w 1841464"/>
              <a:gd name="connsiteY34" fmla="*/ 175846 h 1861673"/>
              <a:gd name="connsiteX35" fmla="*/ 417110 w 1841464"/>
              <a:gd name="connsiteY35" fmla="*/ 211016 h 1861673"/>
              <a:gd name="connsiteX36" fmla="*/ 346772 w 1841464"/>
              <a:gd name="connsiteY36" fmla="*/ 246185 h 1861673"/>
              <a:gd name="connsiteX37" fmla="*/ 294018 w 1841464"/>
              <a:gd name="connsiteY37" fmla="*/ 281354 h 1861673"/>
              <a:gd name="connsiteX38" fmla="*/ 258849 w 1841464"/>
              <a:gd name="connsiteY38" fmla="*/ 334108 h 1861673"/>
              <a:gd name="connsiteX39" fmla="*/ 135756 w 1841464"/>
              <a:gd name="connsiteY39" fmla="*/ 474785 h 1861673"/>
              <a:gd name="connsiteX40" fmla="*/ 118172 w 1841464"/>
              <a:gd name="connsiteY40" fmla="*/ 527539 h 1861673"/>
              <a:gd name="connsiteX41" fmla="*/ 47833 w 1841464"/>
              <a:gd name="connsiteY41" fmla="*/ 633046 h 1861673"/>
              <a:gd name="connsiteX42" fmla="*/ 47833 w 1841464"/>
              <a:gd name="connsiteY42" fmla="*/ 984739 h 1861673"/>
              <a:gd name="connsiteX43" fmla="*/ 100587 w 1841464"/>
              <a:gd name="connsiteY43" fmla="*/ 1195754 h 1861673"/>
              <a:gd name="connsiteX44" fmla="*/ 135756 w 1841464"/>
              <a:gd name="connsiteY44" fmla="*/ 1266093 h 1861673"/>
              <a:gd name="connsiteX45" fmla="*/ 170926 w 1841464"/>
              <a:gd name="connsiteY45" fmla="*/ 1371600 h 1861673"/>
              <a:gd name="connsiteX46" fmla="*/ 188510 w 1841464"/>
              <a:gd name="connsiteY46" fmla="*/ 1424354 h 1861673"/>
              <a:gd name="connsiteX47" fmla="*/ 241264 w 1841464"/>
              <a:gd name="connsiteY47" fmla="*/ 1459523 h 1861673"/>
              <a:gd name="connsiteX48" fmla="*/ 311603 w 1841464"/>
              <a:gd name="connsiteY48" fmla="*/ 1565031 h 1861673"/>
              <a:gd name="connsiteX49" fmla="*/ 346772 w 1841464"/>
              <a:gd name="connsiteY49" fmla="*/ 1617785 h 1861673"/>
              <a:gd name="connsiteX50" fmla="*/ 452279 w 1841464"/>
              <a:gd name="connsiteY50" fmla="*/ 1688123 h 1861673"/>
              <a:gd name="connsiteX51" fmla="*/ 505033 w 1841464"/>
              <a:gd name="connsiteY51" fmla="*/ 1723293 h 1861673"/>
              <a:gd name="connsiteX52" fmla="*/ 557787 w 1841464"/>
              <a:gd name="connsiteY52" fmla="*/ 1740877 h 1861673"/>
              <a:gd name="connsiteX53" fmla="*/ 610541 w 1841464"/>
              <a:gd name="connsiteY53" fmla="*/ 1776046 h 1861673"/>
              <a:gd name="connsiteX54" fmla="*/ 944649 w 1841464"/>
              <a:gd name="connsiteY54" fmla="*/ 1776046 h 1861673"/>
              <a:gd name="connsiteX55" fmla="*/ 1014987 w 1841464"/>
              <a:gd name="connsiteY55" fmla="*/ 1758462 h 1861673"/>
              <a:gd name="connsiteX56" fmla="*/ 1067741 w 1841464"/>
              <a:gd name="connsiteY56" fmla="*/ 1723293 h 1861673"/>
              <a:gd name="connsiteX57" fmla="*/ 1120495 w 1841464"/>
              <a:gd name="connsiteY57" fmla="*/ 1705708 h 1861673"/>
              <a:gd name="connsiteX58" fmla="*/ 1173249 w 1841464"/>
              <a:gd name="connsiteY58" fmla="*/ 1652954 h 1861673"/>
              <a:gd name="connsiteX59" fmla="*/ 1278756 w 1841464"/>
              <a:gd name="connsiteY59" fmla="*/ 1582616 h 1861673"/>
              <a:gd name="connsiteX60" fmla="*/ 1349095 w 1841464"/>
              <a:gd name="connsiteY60" fmla="*/ 1494693 h 1861673"/>
              <a:gd name="connsiteX61" fmla="*/ 1366679 w 1841464"/>
              <a:gd name="connsiteY61" fmla="*/ 1441939 h 1861673"/>
              <a:gd name="connsiteX62" fmla="*/ 1401849 w 1841464"/>
              <a:gd name="connsiteY62" fmla="*/ 1406769 h 1861673"/>
              <a:gd name="connsiteX63" fmla="*/ 1489772 w 1841464"/>
              <a:gd name="connsiteY63" fmla="*/ 1318846 h 1861673"/>
              <a:gd name="connsiteX64" fmla="*/ 1524941 w 1841464"/>
              <a:gd name="connsiteY64" fmla="*/ 1248508 h 1861673"/>
              <a:gd name="connsiteX65" fmla="*/ 1612864 w 1841464"/>
              <a:gd name="connsiteY65" fmla="*/ 1125416 h 1861673"/>
              <a:gd name="connsiteX66" fmla="*/ 1630449 w 1841464"/>
              <a:gd name="connsiteY66" fmla="*/ 1072662 h 1861673"/>
              <a:gd name="connsiteX67" fmla="*/ 1665618 w 1841464"/>
              <a:gd name="connsiteY67" fmla="*/ 1019908 h 1861673"/>
              <a:gd name="connsiteX68" fmla="*/ 1700787 w 1841464"/>
              <a:gd name="connsiteY68" fmla="*/ 914400 h 1861673"/>
              <a:gd name="connsiteX69" fmla="*/ 1683203 w 1841464"/>
              <a:gd name="connsiteY69" fmla="*/ 720969 h 1861673"/>
              <a:gd name="connsiteX70" fmla="*/ 1648033 w 1841464"/>
              <a:gd name="connsiteY70" fmla="*/ 615462 h 1861673"/>
              <a:gd name="connsiteX71" fmla="*/ 1612864 w 1841464"/>
              <a:gd name="connsiteY71" fmla="*/ 351693 h 1861673"/>
              <a:gd name="connsiteX72" fmla="*/ 1577695 w 1841464"/>
              <a:gd name="connsiteY72" fmla="*/ 246185 h 1861673"/>
              <a:gd name="connsiteX73" fmla="*/ 1542526 w 1841464"/>
              <a:gd name="connsiteY73" fmla="*/ 211016 h 1861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41464" h="1861673">
                <a:moveTo>
                  <a:pt x="364356" y="1635369"/>
                </a:moveTo>
                <a:cubicBezTo>
                  <a:pt x="381941" y="1652954"/>
                  <a:pt x="397480" y="1672855"/>
                  <a:pt x="417110" y="1688123"/>
                </a:cubicBezTo>
                <a:cubicBezTo>
                  <a:pt x="455190" y="1717741"/>
                  <a:pt x="540155" y="1773831"/>
                  <a:pt x="592956" y="1793631"/>
                </a:cubicBezTo>
                <a:cubicBezTo>
                  <a:pt x="615585" y="1802117"/>
                  <a:pt x="640057" y="1804577"/>
                  <a:pt x="663295" y="1811216"/>
                </a:cubicBezTo>
                <a:cubicBezTo>
                  <a:pt x="839896" y="1861673"/>
                  <a:pt x="566485" y="1791408"/>
                  <a:pt x="786387" y="1846385"/>
                </a:cubicBezTo>
                <a:cubicBezTo>
                  <a:pt x="808813" y="1843582"/>
                  <a:pt x="996360" y="1822080"/>
                  <a:pt x="1032572" y="1811216"/>
                </a:cubicBezTo>
                <a:cubicBezTo>
                  <a:pt x="1057680" y="1803684"/>
                  <a:pt x="1078571" y="1785782"/>
                  <a:pt x="1102910" y="1776046"/>
                </a:cubicBezTo>
                <a:cubicBezTo>
                  <a:pt x="1137330" y="1762278"/>
                  <a:pt x="1173249" y="1752600"/>
                  <a:pt x="1208418" y="1740877"/>
                </a:cubicBezTo>
                <a:lnTo>
                  <a:pt x="1313926" y="1705708"/>
                </a:lnTo>
                <a:cubicBezTo>
                  <a:pt x="1331510" y="1699846"/>
                  <a:pt x="1351256" y="1698405"/>
                  <a:pt x="1366679" y="1688123"/>
                </a:cubicBezTo>
                <a:cubicBezTo>
                  <a:pt x="1419661" y="1652802"/>
                  <a:pt x="1427301" y="1644558"/>
                  <a:pt x="1489772" y="1617785"/>
                </a:cubicBezTo>
                <a:cubicBezTo>
                  <a:pt x="1506809" y="1610483"/>
                  <a:pt x="1524941" y="1606062"/>
                  <a:pt x="1542526" y="1600200"/>
                </a:cubicBezTo>
                <a:cubicBezTo>
                  <a:pt x="1652714" y="1453281"/>
                  <a:pt x="1538184" y="1578186"/>
                  <a:pt x="1648033" y="1512277"/>
                </a:cubicBezTo>
                <a:cubicBezTo>
                  <a:pt x="1684179" y="1490590"/>
                  <a:pt x="1747719" y="1380333"/>
                  <a:pt x="1753541" y="1371600"/>
                </a:cubicBezTo>
                <a:cubicBezTo>
                  <a:pt x="1765264" y="1354015"/>
                  <a:pt x="1782027" y="1338896"/>
                  <a:pt x="1788710" y="1318846"/>
                </a:cubicBezTo>
                <a:lnTo>
                  <a:pt x="1823879" y="1213339"/>
                </a:lnTo>
                <a:lnTo>
                  <a:pt x="1841464" y="1160585"/>
                </a:lnTo>
                <a:cubicBezTo>
                  <a:pt x="1835602" y="1090246"/>
                  <a:pt x="1835483" y="1019191"/>
                  <a:pt x="1823879" y="949569"/>
                </a:cubicBezTo>
                <a:cubicBezTo>
                  <a:pt x="1817784" y="913002"/>
                  <a:pt x="1800433" y="879231"/>
                  <a:pt x="1788710" y="844062"/>
                </a:cubicBezTo>
                <a:cubicBezTo>
                  <a:pt x="1764442" y="771256"/>
                  <a:pt x="1781409" y="806733"/>
                  <a:pt x="1735956" y="738554"/>
                </a:cubicBezTo>
                <a:cubicBezTo>
                  <a:pt x="1726519" y="691367"/>
                  <a:pt x="1708701" y="583369"/>
                  <a:pt x="1683203" y="545123"/>
                </a:cubicBezTo>
                <a:lnTo>
                  <a:pt x="1648033" y="492369"/>
                </a:lnTo>
                <a:cubicBezTo>
                  <a:pt x="1616693" y="398347"/>
                  <a:pt x="1648667" y="475735"/>
                  <a:pt x="1577695" y="369277"/>
                </a:cubicBezTo>
                <a:cubicBezTo>
                  <a:pt x="1558736" y="340839"/>
                  <a:pt x="1545448" y="308697"/>
                  <a:pt x="1524941" y="281354"/>
                </a:cubicBezTo>
                <a:cubicBezTo>
                  <a:pt x="1510020" y="261459"/>
                  <a:pt x="1488107" y="247705"/>
                  <a:pt x="1472187" y="228600"/>
                </a:cubicBezTo>
                <a:cubicBezTo>
                  <a:pt x="1414095" y="158889"/>
                  <a:pt x="1451830" y="156412"/>
                  <a:pt x="1349095" y="87923"/>
                </a:cubicBezTo>
                <a:cubicBezTo>
                  <a:pt x="1265495" y="32190"/>
                  <a:pt x="1316392" y="59438"/>
                  <a:pt x="1190833" y="17585"/>
                </a:cubicBezTo>
                <a:lnTo>
                  <a:pt x="1138079" y="0"/>
                </a:lnTo>
                <a:cubicBezTo>
                  <a:pt x="1079464" y="5862"/>
                  <a:pt x="1020624" y="9800"/>
                  <a:pt x="962233" y="17585"/>
                </a:cubicBezTo>
                <a:cubicBezTo>
                  <a:pt x="932607" y="21535"/>
                  <a:pt x="903306" y="27920"/>
                  <a:pt x="874310" y="35169"/>
                </a:cubicBezTo>
                <a:cubicBezTo>
                  <a:pt x="856328" y="39665"/>
                  <a:pt x="839793" y="49438"/>
                  <a:pt x="821556" y="52754"/>
                </a:cubicBezTo>
                <a:cubicBezTo>
                  <a:pt x="775061" y="61208"/>
                  <a:pt x="727771" y="64477"/>
                  <a:pt x="680879" y="70339"/>
                </a:cubicBezTo>
                <a:cubicBezTo>
                  <a:pt x="663295" y="76200"/>
                  <a:pt x="645948" y="82831"/>
                  <a:pt x="628126" y="87923"/>
                </a:cubicBezTo>
                <a:cubicBezTo>
                  <a:pt x="604888" y="94562"/>
                  <a:pt x="579403" y="94700"/>
                  <a:pt x="557787" y="105508"/>
                </a:cubicBezTo>
                <a:cubicBezTo>
                  <a:pt x="519981" y="124411"/>
                  <a:pt x="482167" y="145957"/>
                  <a:pt x="452279" y="175846"/>
                </a:cubicBezTo>
                <a:cubicBezTo>
                  <a:pt x="440556" y="187569"/>
                  <a:pt x="430905" y="201820"/>
                  <a:pt x="417110" y="211016"/>
                </a:cubicBezTo>
                <a:cubicBezTo>
                  <a:pt x="395299" y="225557"/>
                  <a:pt x="369532" y="233180"/>
                  <a:pt x="346772" y="246185"/>
                </a:cubicBezTo>
                <a:cubicBezTo>
                  <a:pt x="328422" y="256670"/>
                  <a:pt x="311603" y="269631"/>
                  <a:pt x="294018" y="281354"/>
                </a:cubicBezTo>
                <a:cubicBezTo>
                  <a:pt x="282295" y="298939"/>
                  <a:pt x="272766" y="318203"/>
                  <a:pt x="258849" y="334108"/>
                </a:cubicBezTo>
                <a:cubicBezTo>
                  <a:pt x="114830" y="498701"/>
                  <a:pt x="214901" y="356070"/>
                  <a:pt x="135756" y="474785"/>
                </a:cubicBezTo>
                <a:cubicBezTo>
                  <a:pt x="129895" y="492370"/>
                  <a:pt x="127174" y="511336"/>
                  <a:pt x="118172" y="527539"/>
                </a:cubicBezTo>
                <a:cubicBezTo>
                  <a:pt x="97645" y="564488"/>
                  <a:pt x="47833" y="633046"/>
                  <a:pt x="47833" y="633046"/>
                </a:cubicBezTo>
                <a:cubicBezTo>
                  <a:pt x="0" y="776550"/>
                  <a:pt x="22077" y="688547"/>
                  <a:pt x="47833" y="984739"/>
                </a:cubicBezTo>
                <a:cubicBezTo>
                  <a:pt x="53101" y="1045322"/>
                  <a:pt x="73287" y="1141153"/>
                  <a:pt x="100587" y="1195754"/>
                </a:cubicBezTo>
                <a:cubicBezTo>
                  <a:pt x="112310" y="1219200"/>
                  <a:pt x="126020" y="1241754"/>
                  <a:pt x="135756" y="1266093"/>
                </a:cubicBezTo>
                <a:cubicBezTo>
                  <a:pt x="149524" y="1300513"/>
                  <a:pt x="159203" y="1336431"/>
                  <a:pt x="170926" y="1371600"/>
                </a:cubicBezTo>
                <a:cubicBezTo>
                  <a:pt x="176788" y="1389185"/>
                  <a:pt x="173087" y="1414072"/>
                  <a:pt x="188510" y="1424354"/>
                </a:cubicBezTo>
                <a:lnTo>
                  <a:pt x="241264" y="1459523"/>
                </a:lnTo>
                <a:lnTo>
                  <a:pt x="311603" y="1565031"/>
                </a:lnTo>
                <a:cubicBezTo>
                  <a:pt x="323326" y="1582616"/>
                  <a:pt x="329187" y="1606062"/>
                  <a:pt x="346772" y="1617785"/>
                </a:cubicBezTo>
                <a:lnTo>
                  <a:pt x="452279" y="1688123"/>
                </a:lnTo>
                <a:cubicBezTo>
                  <a:pt x="469864" y="1699846"/>
                  <a:pt x="484983" y="1716610"/>
                  <a:pt x="505033" y="1723293"/>
                </a:cubicBezTo>
                <a:lnTo>
                  <a:pt x="557787" y="1740877"/>
                </a:lnTo>
                <a:cubicBezTo>
                  <a:pt x="575372" y="1752600"/>
                  <a:pt x="590298" y="1769973"/>
                  <a:pt x="610541" y="1776046"/>
                </a:cubicBezTo>
                <a:cubicBezTo>
                  <a:pt x="724404" y="1810205"/>
                  <a:pt x="827035" y="1785847"/>
                  <a:pt x="944649" y="1776046"/>
                </a:cubicBezTo>
                <a:cubicBezTo>
                  <a:pt x="968095" y="1770185"/>
                  <a:pt x="992773" y="1767982"/>
                  <a:pt x="1014987" y="1758462"/>
                </a:cubicBezTo>
                <a:cubicBezTo>
                  <a:pt x="1034412" y="1750137"/>
                  <a:pt x="1048838" y="1732744"/>
                  <a:pt x="1067741" y="1723293"/>
                </a:cubicBezTo>
                <a:cubicBezTo>
                  <a:pt x="1084320" y="1715003"/>
                  <a:pt x="1102910" y="1711570"/>
                  <a:pt x="1120495" y="1705708"/>
                </a:cubicBezTo>
                <a:cubicBezTo>
                  <a:pt x="1138080" y="1688123"/>
                  <a:pt x="1153619" y="1668222"/>
                  <a:pt x="1173249" y="1652954"/>
                </a:cubicBezTo>
                <a:cubicBezTo>
                  <a:pt x="1206613" y="1627004"/>
                  <a:pt x="1278756" y="1582616"/>
                  <a:pt x="1278756" y="1582616"/>
                </a:cubicBezTo>
                <a:cubicBezTo>
                  <a:pt x="1322957" y="1450015"/>
                  <a:pt x="1258191" y="1608323"/>
                  <a:pt x="1349095" y="1494693"/>
                </a:cubicBezTo>
                <a:cubicBezTo>
                  <a:pt x="1360674" y="1480219"/>
                  <a:pt x="1357142" y="1457833"/>
                  <a:pt x="1366679" y="1441939"/>
                </a:cubicBezTo>
                <a:cubicBezTo>
                  <a:pt x="1375209" y="1427722"/>
                  <a:pt x="1391492" y="1419715"/>
                  <a:pt x="1401849" y="1406769"/>
                </a:cubicBezTo>
                <a:cubicBezTo>
                  <a:pt x="1468838" y="1323033"/>
                  <a:pt x="1399336" y="1379138"/>
                  <a:pt x="1489772" y="1318846"/>
                </a:cubicBezTo>
                <a:cubicBezTo>
                  <a:pt x="1501495" y="1295400"/>
                  <a:pt x="1511936" y="1271268"/>
                  <a:pt x="1524941" y="1248508"/>
                </a:cubicBezTo>
                <a:cubicBezTo>
                  <a:pt x="1545514" y="1212506"/>
                  <a:pt x="1590215" y="1155614"/>
                  <a:pt x="1612864" y="1125416"/>
                </a:cubicBezTo>
                <a:cubicBezTo>
                  <a:pt x="1618726" y="1107831"/>
                  <a:pt x="1622159" y="1089241"/>
                  <a:pt x="1630449" y="1072662"/>
                </a:cubicBezTo>
                <a:cubicBezTo>
                  <a:pt x="1639900" y="1053759"/>
                  <a:pt x="1657035" y="1039221"/>
                  <a:pt x="1665618" y="1019908"/>
                </a:cubicBezTo>
                <a:cubicBezTo>
                  <a:pt x="1680674" y="986031"/>
                  <a:pt x="1700787" y="914400"/>
                  <a:pt x="1700787" y="914400"/>
                </a:cubicBezTo>
                <a:cubicBezTo>
                  <a:pt x="1694926" y="849923"/>
                  <a:pt x="1694454" y="784727"/>
                  <a:pt x="1683203" y="720969"/>
                </a:cubicBezTo>
                <a:cubicBezTo>
                  <a:pt x="1676760" y="684462"/>
                  <a:pt x="1648033" y="615462"/>
                  <a:pt x="1648033" y="615462"/>
                </a:cubicBezTo>
                <a:cubicBezTo>
                  <a:pt x="1642177" y="562760"/>
                  <a:pt x="1628652" y="414846"/>
                  <a:pt x="1612864" y="351693"/>
                </a:cubicBezTo>
                <a:cubicBezTo>
                  <a:pt x="1603873" y="315728"/>
                  <a:pt x="1603909" y="272399"/>
                  <a:pt x="1577695" y="246185"/>
                </a:cubicBezTo>
                <a:lnTo>
                  <a:pt x="1542526" y="211016"/>
                </a:lnTo>
              </a:path>
            </a:pathLst>
          </a:custGeom>
          <a:ln w="63500">
            <a:solidFill>
              <a:schemeClr val="accent2">
                <a:lumMod val="75000"/>
                <a:alpha val="57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2" name="textruta 81"/>
          <p:cNvSpPr txBox="1"/>
          <p:nvPr/>
        </p:nvSpPr>
        <p:spPr>
          <a:xfrm>
            <a:off x="5171903" y="4082935"/>
            <a:ext cx="3789217" cy="1107996"/>
          </a:xfrm>
          <a:prstGeom prst="rect">
            <a:avLst/>
          </a:prstGeom>
          <a:solidFill>
            <a:schemeClr val="accent2">
              <a:lumMod val="20000"/>
              <a:lumOff val="80000"/>
            </a:schemeClr>
          </a:solidFill>
          <a:ln w="50800">
            <a:solidFill>
              <a:schemeClr val="accent2">
                <a:lumMod val="75000"/>
              </a:schemeClr>
            </a:solidFill>
          </a:ln>
          <a:effectLst>
            <a:outerShdw blurRad="165100" dist="38100" dir="8100000" sx="112000" sy="112000" algn="tr" rotWithShape="0">
              <a:schemeClr val="accent2">
                <a:lumMod val="50000"/>
                <a:alpha val="50000"/>
              </a:schemeClr>
            </a:outerShdw>
          </a:effectLst>
        </p:spPr>
        <p:txBody>
          <a:bodyPr wrap="square" lIns="36000" tIns="0" rIns="36000" bIns="0" rtlCol="0">
            <a:spAutoFit/>
          </a:bodyPr>
          <a:lstStyle/>
          <a:p>
            <a:pPr algn="ctr"/>
            <a:r>
              <a:rPr lang="sv-SE" sz="3600"/>
              <a:t>So yes, 2 of 5</a:t>
            </a:r>
          </a:p>
          <a:p>
            <a:pPr algn="ctr"/>
            <a:r>
              <a:rPr lang="sv-SE" sz="3600"/>
              <a:t>get old in Burundi</a:t>
            </a:r>
            <a:endParaRPr lang="en-GB"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animBg="1"/>
      <p:bldP spid="64" grpId="0" animBg="1"/>
      <p:bldP spid="65" grpId="0" animBg="1"/>
      <p:bldP spid="67" grpId="0" animBg="1"/>
      <p:bldP spid="68" grpId="0" animBg="1"/>
      <p:bldP spid="82" grpId="0" animBg="1"/>
    </p:bld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0">
          <a:solidFill>
            <a:schemeClr val="tx1"/>
          </a:solidFill>
          <a:prstDash val="sysDash"/>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0">
          <a:solidFill>
            <a:schemeClr val="tx1"/>
          </a:solidFill>
          <a:prstDash val="sysDash"/>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20067</TotalTime>
  <Words>1130</Words>
  <Application>Microsoft Office PowerPoint</Application>
  <PresentationFormat>全屏显示(4:3)</PresentationFormat>
  <Paragraphs>452</Paragraphs>
  <Slides>22</Slides>
  <Notes>19</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22</vt:i4>
      </vt:variant>
    </vt:vector>
  </HeadingPairs>
  <TitlesOfParts>
    <vt:vector size="27" baseType="lpstr">
      <vt:lpstr>Arial</vt:lpstr>
      <vt:lpstr>Calibri</vt:lpstr>
      <vt:lpstr>Garamond</vt:lpstr>
      <vt:lpstr>Office-tema</vt:lpstr>
      <vt:lpstr>1_Office-tema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Bild 1</dc:title>
  <dc:creator>mattias</dc:creator>
  <cp:lastModifiedBy>plutoese</cp:lastModifiedBy>
  <cp:revision>1558</cp:revision>
  <dcterms:created xsi:type="dcterms:W3CDTF">2009-11-16T17:48:49Z</dcterms:created>
  <dcterms:modified xsi:type="dcterms:W3CDTF">2019-09-23T13:35:43Z</dcterms:modified>
</cp:coreProperties>
</file>