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0" r:id="rId4"/>
    <p:sldId id="261" r:id="rId5"/>
    <p:sldId id="262" r:id="rId6"/>
    <p:sldId id="258" r:id="rId7"/>
    <p:sldId id="259" r:id="rId8"/>
    <p:sldId id="260" r:id="rId9"/>
    <p:sldId id="289" r:id="rId10"/>
    <p:sldId id="263" r:id="rId11"/>
    <p:sldId id="309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7" r:id="rId29"/>
    <p:sldId id="283" r:id="rId30"/>
    <p:sldId id="284" r:id="rId31"/>
    <p:sldId id="285" r:id="rId32"/>
    <p:sldId id="288" r:id="rId33"/>
    <p:sldId id="293" r:id="rId34"/>
    <p:sldId id="307" r:id="rId35"/>
    <p:sldId id="295" r:id="rId36"/>
    <p:sldId id="306" r:id="rId37"/>
    <p:sldId id="290" r:id="rId38"/>
    <p:sldId id="291" r:id="rId39"/>
    <p:sldId id="292" r:id="rId40"/>
    <p:sldId id="304" r:id="rId41"/>
    <p:sldId id="305" r:id="rId42"/>
    <p:sldId id="279" r:id="rId43"/>
    <p:sldId id="278" r:id="rId44"/>
    <p:sldId id="266" r:id="rId45"/>
    <p:sldId id="308" r:id="rId46"/>
    <p:sldId id="294" r:id="rId47"/>
    <p:sldId id="298" r:id="rId48"/>
    <p:sldId id="299" r:id="rId49"/>
    <p:sldId id="301" r:id="rId50"/>
    <p:sldId id="302" r:id="rId51"/>
    <p:sldId id="303" r:id="rId52"/>
    <p:sldId id="311" r:id="rId53"/>
  </p:sldIdLst>
  <p:sldSz cx="9144000" cy="6858000" type="screen4x3"/>
  <p:notesSz cx="6858000" cy="9144000"/>
  <p:defaultTextStyle>
    <a:defPPr>
      <a:defRPr lang="e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FF99"/>
    <a:srgbClr val="CCFF33"/>
    <a:srgbClr val="FFFF00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724A42-8DD3-4186-A0AD-CE78D908849B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4458B-02A0-4725-A118-0E3AA0C3B4A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6656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462EE-300E-45B1-B13B-23DFF4119D73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A1A1-DD4C-44E3-AF69-03A71C5DAE4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912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90CC4-6D40-46D0-B34E-E3AF856232E9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A6F25-1A2F-47D1-BCC0-30EB8BB8F5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0263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FF415-75C9-4CE8-87DA-197D38373760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54796-94B5-48BD-B68F-62E40B0138C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385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5CE795-5E0C-489D-88B4-E25570A876E2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7F982-5EDE-47E8-90D0-5E96FC9F544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5091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5D7FF5-D4E8-41D8-928E-648FBCB943D0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0AD49-6C12-469E-BFFA-31BBD9526C6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5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4DE4D7-0E7C-4322-B0AE-32C0F40B0FD8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3C63-40C3-4EA7-B368-DFE40EA3967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48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39E70-C0AD-443D-820C-BDCA21B94D45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75FC7-78FB-4D38-8EF5-B21AF6C9DCE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892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BFDF0-7827-4254-8DE8-22F795A35F84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27EA7-5E41-41CB-8798-8A4C3A2C8B0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698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40350-ABD6-4826-9363-F0B1D8D0DA52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F3417-3FA9-43AF-BC72-4D5FC02347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448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56598-5DE7-4A51-A5B3-1D5AEA8611EB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92B39-A863-4846-B613-C98572848E9A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3119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F861C-46DC-4408-B949-34D4EC14D25D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DD0A2-B1A0-49E5-AD2D-B24140BAD25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67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E8A6675-137B-47C0-A724-89F4697C6F58}" type="datetimeFigureOut">
              <a:rPr lang="ru-RU"/>
              <a:pPr>
                <a:defRPr/>
              </a:pPr>
              <a:t>19.11.2024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559D443-993C-4FE4-B184-44C40B074A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tinfowler.com/bliki/Multiplicity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png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bis-uibk.github.io/relax/calc/local/uibk/local/0" TargetMode="External"/><Relationship Id="rId2" Type="http://schemas.openxmlformats.org/officeDocument/2006/relationships/hyperlink" Target="http://clotho.uom.gr/relax/help.htm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5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2.png"/><Relationship Id="rId5" Type="http://schemas.openxmlformats.org/officeDocument/2006/relationships/image" Target="../media/image40.png"/><Relationship Id="rId10" Type="http://schemas.openxmlformats.org/officeDocument/2006/relationships/image" Target="../media/image50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5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Relational theory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417512"/>
          </a:xfrm>
        </p:spPr>
        <p:txBody>
          <a:bodyPr>
            <a:normAutofit fontScale="90000"/>
          </a:bodyPr>
          <a:lstStyle/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sz="3200" smtClean="0"/>
              <a:t>Data integrity</a:t>
            </a:r>
          </a:p>
        </p:txBody>
      </p:sp>
      <p:sp>
        <p:nvSpPr>
          <p:cNvPr id="11267" name="Содержимое 2"/>
          <p:cNvSpPr>
            <a:spLocks noGrp="1"/>
          </p:cNvSpPr>
          <p:nvPr>
            <p:ph idx="1"/>
          </p:nvPr>
        </p:nvSpPr>
        <p:spPr>
          <a:xfrm>
            <a:off x="179388" y="692150"/>
            <a:ext cx="8496300" cy="56896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2400" b="1" smtClean="0"/>
              <a:t>Empty value. </a:t>
            </a:r>
            <a:r xmlns:a="http://schemas.openxmlformats.org/drawingml/2006/main">
              <a:rPr lang="en" altLang="ru-RU" sz="2400" smtClean="0"/>
              <a:t>Indicates that the attribute value is currently unknown or unacceptable for this tuple.</a:t>
            </a: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843213" y="2276475"/>
            <a:ext cx="2428875" cy="385763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Data integrity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95288" y="2997200"/>
            <a:ext cx="2382837" cy="385763"/>
          </a:xfrm>
          <a:prstGeom prst="rect">
            <a:avLst/>
          </a:prstGeom>
          <a:solidFill>
            <a:srgbClr val="00FF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At the essence level</a:t>
            </a:r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4551363" y="3016250"/>
            <a:ext cx="2120900" cy="385763"/>
          </a:xfrm>
          <a:prstGeom prst="rect">
            <a:avLst/>
          </a:prstGeom>
          <a:solidFill>
            <a:srgbClr val="00FF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At the link level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2268538" y="2636838"/>
            <a:ext cx="719137" cy="360362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2" name="Line 9"/>
          <p:cNvSpPr>
            <a:spLocks noChangeShapeType="1"/>
          </p:cNvSpPr>
          <p:nvPr/>
        </p:nvSpPr>
        <p:spPr bwMode="auto">
          <a:xfrm>
            <a:off x="4859338" y="2636838"/>
            <a:ext cx="217487" cy="360362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1763713" y="4076700"/>
            <a:ext cx="1949450" cy="385763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Cascading</a:t>
            </a:r>
          </a:p>
        </p:txBody>
      </p:sp>
      <p:sp>
        <p:nvSpPr>
          <p:cNvPr id="11274" name="Text Box 11"/>
          <p:cNvSpPr txBox="1">
            <a:spLocks noChangeArrowheads="1"/>
          </p:cNvSpPr>
          <p:nvPr/>
        </p:nvSpPr>
        <p:spPr bwMode="auto">
          <a:xfrm>
            <a:off x="3924300" y="4076700"/>
            <a:ext cx="2767013" cy="660400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Set empty value/ </a:t>
            </a:r>
            <a:br xmlns:a="http://schemas.openxmlformats.org/drawingml/2006/main">
              <a:rPr lang="ru-RU" altLang="ru-RU" sz="1800">
                <a:latin typeface="Arial" panose="020B0604020202020204" pitchFamily="34" charset="0"/>
              </a:rPr>
            </a:b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default value</a:t>
            </a:r>
          </a:p>
        </p:txBody>
      </p:sp>
      <p:sp>
        <p:nvSpPr>
          <p:cNvPr id="11275" name="Text Box 12"/>
          <p:cNvSpPr txBox="1">
            <a:spLocks noChangeArrowheads="1"/>
          </p:cNvSpPr>
          <p:nvPr/>
        </p:nvSpPr>
        <p:spPr bwMode="auto">
          <a:xfrm>
            <a:off x="6927850" y="4097338"/>
            <a:ext cx="1600200" cy="385762"/>
          </a:xfrm>
          <a:prstGeom prst="rect">
            <a:avLst/>
          </a:prstGeom>
          <a:solidFill>
            <a:srgbClr val="00CC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Limitation</a:t>
            </a:r>
          </a:p>
        </p:txBody>
      </p:sp>
      <p:sp>
        <p:nvSpPr>
          <p:cNvPr id="11276" name="Line 13"/>
          <p:cNvSpPr>
            <a:spLocks noChangeShapeType="1"/>
          </p:cNvSpPr>
          <p:nvPr/>
        </p:nvSpPr>
        <p:spPr bwMode="auto">
          <a:xfrm flipH="1">
            <a:off x="3132138" y="3429000"/>
            <a:ext cx="1584325" cy="6477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7" name="Line 14"/>
          <p:cNvSpPr>
            <a:spLocks noChangeShapeType="1"/>
          </p:cNvSpPr>
          <p:nvPr/>
        </p:nvSpPr>
        <p:spPr bwMode="auto">
          <a:xfrm>
            <a:off x="5364163" y="3429000"/>
            <a:ext cx="0" cy="6477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8" name="Line 15"/>
          <p:cNvSpPr>
            <a:spLocks noChangeShapeType="1"/>
          </p:cNvSpPr>
          <p:nvPr/>
        </p:nvSpPr>
        <p:spPr bwMode="auto">
          <a:xfrm>
            <a:off x="6372225" y="3429000"/>
            <a:ext cx="1223963" cy="6477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79" name="Line 16"/>
          <p:cNvSpPr>
            <a:spLocks noChangeShapeType="1"/>
          </p:cNvSpPr>
          <p:nvPr/>
        </p:nvSpPr>
        <p:spPr bwMode="auto">
          <a:xfrm>
            <a:off x="1835150" y="5013325"/>
            <a:ext cx="6840538" cy="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0" name="Text Box 17"/>
          <p:cNvSpPr txBox="1">
            <a:spLocks noChangeArrowheads="1"/>
          </p:cNvSpPr>
          <p:nvPr/>
        </p:nvSpPr>
        <p:spPr bwMode="auto">
          <a:xfrm>
            <a:off x="5580063" y="5157788"/>
            <a:ext cx="1831975" cy="385762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Declarative</a:t>
            </a:r>
          </a:p>
        </p:txBody>
      </p:sp>
      <p:sp>
        <p:nvSpPr>
          <p:cNvPr id="11281" name="Text Box 18"/>
          <p:cNvSpPr txBox="1">
            <a:spLocks noChangeArrowheads="1"/>
          </p:cNvSpPr>
          <p:nvPr/>
        </p:nvSpPr>
        <p:spPr bwMode="auto">
          <a:xfrm>
            <a:off x="5724525" y="5661025"/>
            <a:ext cx="1187450" cy="385763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Active</a:t>
            </a:r>
          </a:p>
        </p:txBody>
      </p:sp>
      <p:sp>
        <p:nvSpPr>
          <p:cNvPr id="11282" name="Text Box 19"/>
          <p:cNvSpPr txBox="1">
            <a:spLocks noChangeArrowheads="1"/>
          </p:cNvSpPr>
          <p:nvPr/>
        </p:nvSpPr>
        <p:spPr bwMode="auto">
          <a:xfrm>
            <a:off x="2771775" y="5373688"/>
            <a:ext cx="1512888" cy="935037"/>
          </a:xfrm>
          <a:prstGeom prst="rect">
            <a:avLst/>
          </a:prstGeom>
          <a:solidFill>
            <a:srgbClr val="CCFFFF"/>
          </a:solidFill>
          <a:ln w="1905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At the link level </a:t>
            </a:r>
            <a:r xmlns:a="http://schemas.openxmlformats.org/drawingml/2006/main">
              <a:rPr lang="en" altLang="ru-RU" sz="1800" u="sng">
                <a:latin typeface="Arial" panose="020B0604020202020204" pitchFamily="34" charset="0"/>
              </a:rPr>
              <a:t>By mechanism</a:t>
            </a:r>
          </a:p>
        </p:txBody>
      </p:sp>
      <p:sp>
        <p:nvSpPr>
          <p:cNvPr id="11283" name="Line 20"/>
          <p:cNvSpPr>
            <a:spLocks noChangeShapeType="1"/>
          </p:cNvSpPr>
          <p:nvPr/>
        </p:nvSpPr>
        <p:spPr bwMode="auto">
          <a:xfrm flipV="1">
            <a:off x="4284663" y="5445125"/>
            <a:ext cx="1295400" cy="215900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4" name="Line 21"/>
          <p:cNvSpPr>
            <a:spLocks noChangeShapeType="1"/>
          </p:cNvSpPr>
          <p:nvPr/>
        </p:nvSpPr>
        <p:spPr bwMode="auto">
          <a:xfrm>
            <a:off x="4284663" y="5805488"/>
            <a:ext cx="1439862" cy="144462"/>
          </a:xfrm>
          <a:prstGeom prst="line">
            <a:avLst/>
          </a:prstGeom>
          <a:noFill/>
          <a:ln w="22225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285" name="Text Box 22"/>
          <p:cNvSpPr txBox="1">
            <a:spLocks noChangeArrowheads="1"/>
          </p:cNvSpPr>
          <p:nvPr/>
        </p:nvSpPr>
        <p:spPr bwMode="auto">
          <a:xfrm>
            <a:off x="6856413" y="3328988"/>
            <a:ext cx="1482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600" i="1">
                <a:latin typeface="Arial" panose="020B0604020202020204" pitchFamily="34" charset="0"/>
              </a:rPr>
              <a:t>By 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>
          <a:xfrm>
            <a:off x="258763" y="115888"/>
            <a:ext cx="8274050" cy="360362"/>
          </a:xfrm>
        </p:spPr>
        <p:txBody>
          <a:bodyPr/>
          <a:lstStyle/>
          <a:p>
            <a:r xmlns:a="http://schemas.openxmlformats.org/drawingml/2006/main">
              <a:rPr lang="en" altLang="ru-RU" sz="2400" smtClean="0"/>
              <a:t>Referential integrity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</p:nvPr>
        </p:nvGraphicFramePr>
        <p:xfrm>
          <a:off x="107950" y="484188"/>
          <a:ext cx="8929688" cy="638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2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84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 of the </a:t>
                      </a:r>
                      <a:r xmlns:a="http://schemas.openxmlformats.org/drawingml/2006/main">
                        <a:rPr lang="e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save type</a:t>
                      </a:r>
                      <a:endParaRPr xmlns:a="http://schemas.openxmlformats.org/drawingml/2006/main"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 </a:t>
                      </a:r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code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happens when you delete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happens when you update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081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Limitation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restrict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Prevents deleting data from a parent table if it is linked to any data in a child table (check immediately)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Prevents changing the primary key from the parent table if any data in the child table is associated with it (check immediately)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081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Limitation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action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Prevents deleting data from a parent table if it has any data associated with it in a child table (check deferred)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Prevents changing the primary key from a parent table if any data in the child table is associated with it (check deferred)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081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Cascading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cascade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you delete data from a parent table, the associated data in the child table will be deleted.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you change the primary key in a parent table, the foreign keys associated with it in the child table </a:t>
                      </a:r>
                      <a:r xmlns:a="http://schemas.openxmlformats.org/drawingml/2006/main"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change </a:t>
                      </a:r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the same value.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8722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null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deleting data from a parent table, the foreign keys of the child table associated with the deleted data will receive an empty value ( </a:t>
                      </a:r>
                      <a:r xmlns:a="http://schemas.openxmlformats.org/drawingml/2006/main">
                        <a:rPr lang="e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</a:t>
                      </a:r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changing the primary key of the parent table, the foreign keys of the child table associated with the changed keys will receive an empty value ( </a:t>
                      </a:r>
                      <a:r xmlns:a="http://schemas.openxmlformats.org/drawingml/2006/main">
                        <a:rPr lang="en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 </a:t>
                      </a:r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6400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Installation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 default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deleting data from a parent table, the child table's foreign keys associated with the deleted data will receive a default value </a:t>
                      </a:r>
                      <a:r xmlns:a="http://schemas.openxmlformats.org/drawingml/2006/main"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 </a:t>
                      </a:r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 be set in the child table.</a:t>
                      </a:r>
                    </a:p>
                  </a:txBody>
                  <a:tcPr marL="9526" marR="9526" marT="9525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When changing the primary key of the parent table, the foreign keys of the child table associated with the changed keys will receive the default value </a:t>
                      </a:r>
                      <a:r xmlns:a="http://schemas.openxmlformats.org/drawingml/2006/main">
                        <a:rPr lang="e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that </a:t>
                      </a:r>
                      <a:r xmlns:a="http://schemas.openxmlformats.org/drawingml/2006/main"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must be set in the child table.</a:t>
                      </a:r>
                    </a:p>
                  </a:txBody>
                  <a:tcPr marL="9526" marR="9526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Relational algebra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u="sng" smtClean="0"/>
              <a:t>Relational algebra </a:t>
            </a:r>
            <a:r xmlns:a="http://schemas.openxmlformats.org/drawingml/2006/main">
              <a:rPr lang="en" altLang="ru-RU" smtClean="0"/>
              <a:t>is a collection of operations that take relations as operands and return a relation as a result.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346075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Operations of relational algebra</a:t>
            </a:r>
          </a:p>
        </p:txBody>
      </p:sp>
      <p:sp>
        <p:nvSpPr>
          <p:cNvPr id="14339" name="Rectangle 4"/>
          <p:cNvSpPr>
            <a:spLocks noGrp="1"/>
          </p:cNvSpPr>
          <p:nvPr>
            <p:ph type="body" sz="half" idx="1"/>
          </p:nvPr>
        </p:nvSpPr>
        <p:spPr>
          <a:xfrm>
            <a:off x="457200" y="1052513"/>
            <a:ext cx="3898900" cy="5073650"/>
          </a:xfrm>
        </p:spPr>
        <p:txBody>
          <a:bodyPr/>
          <a:lstStyle/>
          <a:p>
            <a:pPr xmlns:a="http://schemas.openxmlformats.org/drawingml/2006/main" marL="533400" indent="-533400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400" smtClean="0"/>
              <a:t>Traditional set operations (booleans/</a:t>
            </a:r>
            <a:r xmlns:a="http://schemas.openxmlformats.org/drawingml/2006/main">
              <a:rPr lang="en" altLang="ru-RU" sz="2400" smtClean="0"/>
              <a:t> </a:t>
            </a:r>
            <a:r xmlns:a="http://schemas.openxmlformats.org/drawingml/2006/main">
              <a:rPr lang="en" altLang="ru-RU" sz="2400" smtClean="0"/>
              <a:t>set-theoretic)</a:t>
            </a:r>
          </a:p>
          <a:p>
            <a:pPr xmlns:a="http://schemas.openxmlformats.org/drawingml/2006/main" marL="914400" lvl="1" indent="-457200" eaLnBrk="1" hangingPunct="1"/>
            <a:r xmlns:a="http://schemas.openxmlformats.org/drawingml/2006/main">
              <a:rPr lang="en" altLang="ru-RU" sz="2000" i="1" smtClean="0"/>
              <a:t>union </a:t>
            </a:r>
            <a:r xmlns:a="http://schemas.openxmlformats.org/drawingml/2006/main">
              <a:rPr lang="en" altLang="ru-RU" sz="2000" i="1" smtClean="0"/>
              <a:t>: A UNION B, A </a:t>
            </a:r>
            <a:r xmlns:a="http://schemas.openxmlformats.org/drawingml/2006/main">
              <a:rPr lang="en" altLang="ru-RU" sz="2000" i="1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z="2000" i="1" smtClean="0"/>
              <a:t>B;</a:t>
            </a:r>
            <a:endParaRPr xmlns:a="http://schemas.openxmlformats.org/drawingml/2006/main" lang="ru-RU" altLang="ru-RU" sz="2000" i="1" smtClean="0"/>
          </a:p>
          <a:p>
            <a:pPr xmlns:a="http://schemas.openxmlformats.org/drawingml/2006/main" marL="914400" lvl="1" indent="-457200" eaLnBrk="1" hangingPunct="1"/>
            <a:r xmlns:a="http://schemas.openxmlformats.org/drawingml/2006/main">
              <a:rPr lang="en" altLang="ru-RU" sz="2000" i="1" smtClean="0"/>
              <a:t>intersection </a:t>
            </a:r>
            <a:r xmlns:a="http://schemas.openxmlformats.org/drawingml/2006/main">
              <a:rPr lang="en" altLang="ru-RU" sz="2000" i="1" smtClean="0"/>
              <a:t>: A INTERSECT B, A </a:t>
            </a:r>
            <a:r xmlns:a="http://schemas.openxmlformats.org/drawingml/2006/main">
              <a:rPr lang="en" altLang="ru-RU" sz="2000" i="1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sz="2000" i="1" smtClean="0"/>
              <a:t>B;</a:t>
            </a:r>
            <a:endParaRPr xmlns:a="http://schemas.openxmlformats.org/drawingml/2006/main" lang="ru-RU" altLang="ru-RU" sz="2000" i="1" smtClean="0"/>
          </a:p>
          <a:p>
            <a:pPr xmlns:a="http://schemas.openxmlformats.org/drawingml/2006/main" marL="914400" lvl="1" indent="-457200" eaLnBrk="1" hangingPunct="1"/>
            <a:r xmlns:a="http://schemas.openxmlformats.org/drawingml/2006/main">
              <a:rPr lang="en" altLang="ru-RU" sz="2000" i="1" smtClean="0"/>
              <a:t>difference </a:t>
            </a:r>
            <a:r xmlns:a="http://schemas.openxmlformats.org/drawingml/2006/main">
              <a:rPr lang="en" altLang="ru-RU" sz="2000" i="1" smtClean="0"/>
              <a:t>: </a:t>
            </a:r>
            <a:r xmlns:a="http://schemas.openxmlformats.org/drawingml/2006/main">
              <a:rPr lang="en" altLang="ru-RU" sz="2000" smtClean="0"/>
              <a:t>A MINUS B,AB;</a:t>
            </a:r>
          </a:p>
          <a:p>
            <a:pPr xmlns:a="http://schemas.openxmlformats.org/drawingml/2006/main" marL="914400" lvl="1" indent="-457200" eaLnBrk="1" hangingPunct="1"/>
            <a:r xmlns:a="http://schemas.openxmlformats.org/drawingml/2006/main">
              <a:rPr lang="en" altLang="ru-RU" sz="2000" smtClean="0"/>
              <a:t> </a:t>
            </a:r>
            <a:r xmlns:a="http://schemas.openxmlformats.org/drawingml/2006/main">
              <a:rPr lang="en" altLang="ru-RU" sz="2000" i="1" smtClean="0"/>
              <a:t>Cartesian product A </a:t>
            </a:r>
            <a:r xmlns:a="http://schemas.openxmlformats.org/drawingml/2006/main">
              <a:rPr lang="en" altLang="ru-RU" sz="2000" smtClean="0"/>
              <a:t>TIMES </a:t>
            </a:r>
            <a:r xmlns:a="http://schemas.openxmlformats.org/drawingml/2006/main">
              <a:rPr lang="en" altLang="ru-RU" sz="2000" smtClean="0"/>
              <a:t>B</a:t>
            </a:r>
            <a:r xmlns:a="http://schemas.openxmlformats.org/drawingml/2006/main">
              <a:rPr lang="en" altLang="ru-RU" sz="2000" smtClean="0"/>
              <a:t> </a:t>
            </a:r>
            <a:r xmlns:a="http://schemas.openxmlformats.org/drawingml/2006/main">
              <a:rPr lang="en" altLang="ru-RU" sz="2000" smtClean="0"/>
              <a:t>;A </a:t>
            </a:r>
            <a:r xmlns:a="http://schemas.openxmlformats.org/drawingml/2006/main">
              <a:rPr lang="en" altLang="ru-RU" sz="2000" smtClean="0">
                <a:sym typeface="Symbol" panose="05050102010706020507" pitchFamily="18" charset="2"/>
              </a:rPr>
              <a:t> </a:t>
            </a:r>
            <a:r xmlns:a="http://schemas.openxmlformats.org/drawingml/2006/main">
              <a:rPr lang="en" altLang="ru-RU" sz="2000" smtClean="0"/>
              <a:t>B</a:t>
            </a:r>
            <a:endParaRPr xmlns:a="http://schemas.openxmlformats.org/drawingml/2006/main" lang="ru-RU" altLang="ru-RU" sz="2000" smtClean="0"/>
          </a:p>
          <a:p>
            <a:pPr marL="533400" indent="-533400" eaLnBrk="1" hangingPunct="1"/>
            <a:endParaRPr lang="ru-RU" altLang="ru-RU" sz="2400" smtClean="0"/>
          </a:p>
        </p:txBody>
      </p:sp>
      <p:sp>
        <p:nvSpPr>
          <p:cNvPr id="14340" name="Rectangle 5"/>
          <p:cNvSpPr>
            <a:spLocks noGrp="1"/>
          </p:cNvSpPr>
          <p:nvPr>
            <p:ph type="body" sz="half" idx="2"/>
          </p:nvPr>
        </p:nvSpPr>
        <p:spPr>
          <a:xfrm>
            <a:off x="4648200" y="981075"/>
            <a:ext cx="4038600" cy="5145088"/>
          </a:xfrm>
        </p:spPr>
        <p:txBody>
          <a:bodyPr/>
          <a:lstStyle/>
          <a:p>
            <a:pPr xmlns:a="http://schemas.openxmlformats.org/drawingml/2006/main" marL="457200" indent="-457200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400" smtClean="0"/>
              <a:t>Special relational operations</a:t>
            </a:r>
          </a:p>
          <a:p>
            <a:pPr xmlns:a="http://schemas.openxmlformats.org/drawingml/2006/main" marL="838200" lvl="1" indent="-381000" eaLnBrk="1" hangingPunct="1"/>
            <a:r xmlns:a="http://schemas.openxmlformats.org/drawingml/2006/main">
              <a:rPr lang="en" altLang="ru-RU" sz="2000" i="1" smtClean="0"/>
              <a:t>reduction </a:t>
            </a:r>
            <a:r xmlns:a="http://schemas.openxmlformats.org/drawingml/2006/main">
              <a:rPr lang="en" altLang="ru-RU" sz="2000" smtClean="0"/>
              <a:t>( </a:t>
            </a:r>
            <a:r xmlns:a="http://schemas.openxmlformats.org/drawingml/2006/main">
              <a:rPr lang="en" altLang="ru-RU" sz="2000" i="1" smtClean="0"/>
              <a:t>selection) </a:t>
            </a:r>
            <a:r xmlns:a="http://schemas.openxmlformats.org/drawingml/2006/main">
              <a:rPr lang="en" altLang="ru-RU" sz="2000" smtClean="0"/>
              <a:t>A WHERE p </a:t>
            </a:r>
            <a:r xmlns:a="http://schemas.openxmlformats.org/drawingml/2006/main">
              <a:rPr lang="en" altLang="ru-RU" sz="2000" i="1" smtClean="0"/>
              <a:t>;</a:t>
            </a:r>
          </a:p>
          <a:p>
            <a:pPr xmlns:a="http://schemas.openxmlformats.org/drawingml/2006/main" marL="838200" lvl="1" indent="-381000" eaLnBrk="1" hangingPunct="1"/>
            <a:r xmlns:a="http://schemas.openxmlformats.org/drawingml/2006/main">
              <a:rPr lang="en" altLang="ru-RU" sz="2000" i="1" smtClean="0"/>
              <a:t>projection;</a:t>
            </a:r>
          </a:p>
          <a:p>
            <a:pPr xmlns:a="http://schemas.openxmlformats.org/drawingml/2006/main" marL="838200" lvl="1" indent="-381000" eaLnBrk="1" hangingPunct="1"/>
            <a:r xmlns:a="http://schemas.openxmlformats.org/drawingml/2006/main">
              <a:rPr lang="en" altLang="ru-RU" sz="2000" i="1" smtClean="0"/>
              <a:t>connection </a:t>
            </a:r>
            <a:r xmlns:a="http://schemas.openxmlformats.org/drawingml/2006/main">
              <a:rPr lang="en" altLang="ru-RU" sz="2000" smtClean="0"/>
              <a:t>; </a:t>
            </a:r>
            <a:r xmlns:a="http://schemas.openxmlformats.org/drawingml/2006/main">
              <a:rPr lang="en" altLang="ru-RU" sz="2000" smtClean="0"/>
              <a:t>A JOIN B </a:t>
            </a:r>
            <a:r xmlns:a="http://schemas.openxmlformats.org/drawingml/2006/main">
              <a:rPr lang="en" altLang="ru-RU" sz="2000" smtClean="0"/>
              <a:t>; </a:t>
            </a:r>
            <a:r xmlns:a="http://schemas.openxmlformats.org/drawingml/2006/main">
              <a:rPr lang="en" altLang="ru-RU" sz="2000" smtClean="0"/>
              <a:t>A⋈B</a:t>
            </a:r>
            <a:r xmlns:a="http://schemas.openxmlformats.org/drawingml/2006/main">
              <a:rPr lang="en" altLang="ru-RU" sz="2000" smtClean="0"/>
              <a:t>​</a:t>
            </a:r>
            <a:r xmlns:a="http://schemas.openxmlformats.org/drawingml/2006/main">
              <a:rPr lang="en" altLang="ru-RU" sz="2000" smtClean="0"/>
              <a:t>​</a:t>
            </a:r>
            <a:endParaRPr xmlns:a="http://schemas.openxmlformats.org/drawingml/2006/main" lang="ru-RU" altLang="ru-RU" sz="2000" i="1" smtClean="0"/>
          </a:p>
          <a:p>
            <a:pPr xmlns:a="http://schemas.openxmlformats.org/drawingml/2006/main" marL="838200" lvl="1" indent="-381000" eaLnBrk="1" hangingPunct="1"/>
            <a:r xmlns:a="http://schemas.openxmlformats.org/drawingml/2006/main">
              <a:rPr lang="en" altLang="ru-RU" sz="2000" i="1" smtClean="0"/>
              <a:t>Division </a:t>
            </a:r>
            <a:r xmlns:a="http://schemas.openxmlformats.org/drawingml/2006/main">
              <a:rPr lang="en" altLang="ru-RU" sz="2000" i="1" smtClean="0"/>
              <a:t>; A </a:t>
            </a:r>
            <a:r xmlns:a="http://schemas.openxmlformats.org/drawingml/2006/main">
              <a:rPr lang="en" altLang="ru-RU" sz="2000" i="1" smtClean="0">
                <a:sym typeface="Symbol" panose="05050102010706020507" pitchFamily="18" charset="2"/>
              </a:rPr>
              <a:t> </a:t>
            </a:r>
            <a:r xmlns:a="http://schemas.openxmlformats.org/drawingml/2006/main">
              <a:rPr lang="en" altLang="ru-RU" sz="2000" i="1" smtClean="0"/>
              <a:t>B </a:t>
            </a:r>
            <a:r xmlns:a="http://schemas.openxmlformats.org/drawingml/2006/main">
              <a:rPr lang="en" altLang="ru-RU" sz="2000" i="1" smtClean="0"/>
              <a:t>.</a:t>
            </a:r>
            <a:r xmlns:a="http://schemas.openxmlformats.org/drawingml/2006/main">
              <a:rPr lang="en" altLang="ru-RU" sz="2000" smtClean="0"/>
              <a:t> </a:t>
            </a:r>
            <a:endParaRPr xmlns:a="http://schemas.openxmlformats.org/drawingml/2006/main" lang="en-US" altLang="ru-RU" sz="2000" smtClean="0"/>
          </a:p>
          <a:p>
            <a:pPr marL="838200" lvl="1" indent="-381000" eaLnBrk="1" hangingPunct="1"/>
            <a:endParaRPr lang="en-US" altLang="ru-RU" sz="2000" smtClean="0"/>
          </a:p>
          <a:p>
            <a:pPr marL="838200" lvl="1" indent="-381000" eaLnBrk="1" hangingPunct="1"/>
            <a:endParaRPr lang="en-US" altLang="ru-RU" sz="2000" smtClean="0"/>
          </a:p>
          <a:p>
            <a:pPr xmlns:a="http://schemas.openxmlformats.org/drawingml/2006/main" marL="838200" lvl="1" indent="-381000" eaLnBrk="1" hangingPunct="1"/>
            <a:r xmlns:a="http://schemas.openxmlformats.org/drawingml/2006/main">
              <a:rPr lang="en" altLang="ru-RU" sz="2000" smtClean="0"/>
              <a:t>Renaming an attribute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179388" y="274638"/>
            <a:ext cx="8496300" cy="8509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Booleans /</a:t>
            </a:r>
            <a:r xmlns:a="http://schemas.openxmlformats.org/drawingml/2006/main">
              <a:rPr lang="en" altLang="ru-RU" sz="3200" smtClean="0"/>
              <a:t> </a:t>
            </a:r>
            <a:r xmlns:a="http://schemas.openxmlformats.org/drawingml/2006/main">
              <a:rPr lang="en" altLang="ru-RU" sz="3200" smtClean="0"/>
              <a:t>set-theoretic operations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lvl="1" eaLnBrk="1" hangingPunct="1">
              <a:buFontTx/>
              <a:buChar char="•"/>
            </a:pPr>
            <a:r xmlns:a="http://schemas.openxmlformats.org/drawingml/2006/main">
              <a:rPr lang="en" altLang="ru-RU" sz="2400" smtClean="0"/>
              <a:t>union </a:t>
            </a:r>
            <a:r xmlns:a="http://schemas.openxmlformats.org/drawingml/2006/main">
              <a:rPr lang="en" altLang="ru-RU" sz="2400" smtClean="0"/>
              <a:t>: A UNION B, A </a:t>
            </a:r>
            <a:r xmlns:a="http://schemas.openxmlformats.org/drawingml/2006/main">
              <a:rPr lang="en" altLang="ru-RU" sz="2400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z="2400" smtClean="0"/>
              <a:t>B;</a:t>
            </a:r>
            <a:endParaRPr xmlns:a="http://schemas.openxmlformats.org/drawingml/2006/main" lang="ru-RU" altLang="ru-RU" sz="2400" smtClean="0"/>
          </a:p>
          <a:p>
            <a:pPr lvl="1" eaLnBrk="1" hangingPunct="1">
              <a:buFontTx/>
              <a:buChar char="•"/>
            </a:pPr>
            <a:endParaRPr lang="ru-RU" altLang="ru-RU" sz="2400" smtClean="0"/>
          </a:p>
          <a:p>
            <a:pPr xmlns:a="http://schemas.openxmlformats.org/drawingml/2006/main" lvl="1" eaLnBrk="1" hangingPunct="1">
              <a:buFontTx/>
              <a:buChar char="•"/>
            </a:pPr>
            <a:r xmlns:a="http://schemas.openxmlformats.org/drawingml/2006/main">
              <a:rPr lang="en" altLang="ru-RU" i="1" smtClean="0"/>
              <a:t>intersection </a:t>
            </a:r>
            <a:r xmlns:a="http://schemas.openxmlformats.org/drawingml/2006/main">
              <a:rPr lang="en" altLang="ru-RU" i="1" smtClean="0"/>
              <a:t>: A INTERSECT B, A </a:t>
            </a:r>
            <a:r xmlns:a="http://schemas.openxmlformats.org/drawingml/2006/main">
              <a:rPr lang="en" altLang="ru-RU" i="1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i="1" smtClean="0"/>
              <a:t>B;</a:t>
            </a:r>
            <a:endParaRPr xmlns:a="http://schemas.openxmlformats.org/drawingml/2006/main" lang="ru-RU" altLang="ru-RU" i="1" smtClean="0"/>
          </a:p>
          <a:p>
            <a:pPr lvl="1" eaLnBrk="1" hangingPunct="1">
              <a:buFontTx/>
              <a:buChar char="•"/>
            </a:pPr>
            <a:endParaRPr lang="ru-RU" altLang="ru-RU" i="1" smtClean="0"/>
          </a:p>
          <a:p>
            <a:pPr xmlns:a="http://schemas.openxmlformats.org/drawingml/2006/main" lvl="1" eaLnBrk="1" hangingPunct="1">
              <a:buFontTx/>
              <a:buChar char="•"/>
            </a:pPr>
            <a:r xmlns:a="http://schemas.openxmlformats.org/drawingml/2006/main">
              <a:rPr lang="en" altLang="ru-RU" i="1" smtClean="0"/>
              <a:t>difference </a:t>
            </a:r>
            <a:r xmlns:a="http://schemas.openxmlformats.org/drawingml/2006/main">
              <a:rPr lang="en" altLang="ru-RU" i="1" smtClean="0"/>
              <a:t>: </a:t>
            </a:r>
            <a:r xmlns:a="http://schemas.openxmlformats.org/drawingml/2006/main">
              <a:rPr lang="en" altLang="ru-RU" smtClean="0"/>
              <a:t>A MINUS B,AB;</a:t>
            </a:r>
            <a:endParaRPr xmlns:a="http://schemas.openxmlformats.org/drawingml/2006/main" lang="ru-RU" altLang="ru-RU" smtClean="0"/>
          </a:p>
          <a:p>
            <a:pPr lvl="1" eaLnBrk="1" hangingPunct="1">
              <a:buFontTx/>
              <a:buChar char="•"/>
            </a:pPr>
            <a:endParaRPr lang="en-US" altLang="ru-RU" smtClean="0"/>
          </a:p>
          <a:p>
            <a:pPr xmlns:a="http://schemas.openxmlformats.org/drawingml/2006/main" lvl="1" eaLnBrk="1" hangingPunct="1">
              <a:buFontTx/>
              <a:buChar char="•"/>
            </a:pPr>
            <a:r xmlns:a="http://schemas.openxmlformats.org/drawingml/2006/main">
              <a:rPr lang="en" altLang="ru-RU" smtClean="0"/>
              <a:t> </a:t>
            </a:r>
            <a:r xmlns:a="http://schemas.openxmlformats.org/drawingml/2006/main">
              <a:rPr lang="en" altLang="ru-RU" i="1" smtClean="0"/>
              <a:t>Cartesian product A </a:t>
            </a:r>
            <a:r xmlns:a="http://schemas.openxmlformats.org/drawingml/2006/main">
              <a:rPr lang="en" altLang="ru-RU" smtClean="0"/>
              <a:t>TIMES </a:t>
            </a:r>
            <a:r xmlns:a="http://schemas.openxmlformats.org/drawingml/2006/main">
              <a:rPr lang="en" altLang="ru-RU" smtClean="0"/>
              <a:t>B</a:t>
            </a:r>
            <a:r xmlns:a="http://schemas.openxmlformats.org/drawingml/2006/main">
              <a:rPr lang="en" altLang="ru-RU" smtClean="0"/>
              <a:t> </a:t>
            </a:r>
            <a:r xmlns:a="http://schemas.openxmlformats.org/drawingml/2006/main">
              <a:rPr lang="en" altLang="ru-RU" smtClean="0"/>
              <a:t>;A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 </a:t>
            </a:r>
            <a:r xmlns:a="http://schemas.openxmlformats.org/drawingml/2006/main">
              <a:rPr lang="en" altLang="ru-RU" smtClean="0"/>
              <a:t>B</a:t>
            </a:r>
            <a:endParaRPr xmlns:a="http://schemas.openxmlformats.org/drawingml/2006/main" lang="ru-RU" altLang="ru-RU" smtClean="0"/>
          </a:p>
          <a:p>
            <a:pPr eaLnBrk="1" hangingPunct="1">
              <a:buFontTx/>
              <a:buChar char="•"/>
            </a:pPr>
            <a:endParaRPr lang="ru-RU" altLang="ru-RU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700213"/>
            <a:ext cx="1098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997200"/>
            <a:ext cx="124142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4005263"/>
            <a:ext cx="1098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941888"/>
            <a:ext cx="16986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85090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Unification</a:t>
            </a:r>
            <a:r xmlns:a="http://schemas.openxmlformats.org/drawingml/2006/main">
              <a:rPr lang="en" altLang="ru-RU" smtClean="0"/>
              <a:t> 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Given relations a and b of the same type, </a:t>
            </a:r>
            <a:r xmlns:a="http://schemas.openxmlformats.org/drawingml/2006/main">
              <a:rPr lang="en" altLang="ru-RU" b="1" smtClean="0"/>
              <a:t>the union of </a:t>
            </a:r>
            <a:r xmlns:a="http://schemas.openxmlformats.org/drawingml/2006/main">
              <a:rPr lang="en" altLang="ru-RU" smtClean="0"/>
              <a:t>these relations a UNION b is a relation of the same type with body consisting of all tuples t present in a or b, or in both relations.</a:t>
            </a:r>
            <a:endParaRPr xmlns:a="http://schemas.openxmlformats.org/drawingml/2006/main" lang="en-US" altLang="ru-RU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mtClean="0"/>
              <a:t>b= </a:t>
            </a:r>
            <a:r xmlns:a="http://schemas.openxmlformats.org/drawingml/2006/main">
              <a:rPr lang="en" altLang="ru-RU" smtClean="0"/>
              <a:t>{ </a:t>
            </a:r>
            <a:r xmlns:a="http://schemas.openxmlformats.org/drawingml/2006/main">
              <a:rPr lang="en" altLang="ru-RU" smtClean="0"/>
              <a:t>t: t∊a </a:t>
            </a:r>
            <a:r xmlns:a="http://schemas.openxmlformats.org/drawingml/2006/main">
              <a:rPr lang="en" altLang="ru-RU" smtClean="0"/>
              <a:t>⋁ </a:t>
            </a:r>
            <a:r xmlns:a="http://schemas.openxmlformats.org/drawingml/2006/main">
              <a:rPr lang="en" altLang="ru-RU" smtClean="0"/>
              <a:t>t∊b </a:t>
            </a:r>
            <a:r xmlns:a="http://schemas.openxmlformats.org/drawingml/2006/main">
              <a:rPr lang="en" altLang="ru-RU" smtClean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Union example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25538"/>
            <a:ext cx="4392612" cy="2755900"/>
          </a:xfrm>
        </p:spPr>
      </p:pic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563938" y="4508500"/>
          <a:ext cx="51847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Точечный рисунок" r:id="rId4" imgW="2980952" imgH="1133633" progId="Paint.Picture">
                  <p:embed/>
                </p:oleObj>
              </mc:Choice>
              <mc:Fallback>
                <p:oleObj name="Точечный рисунок" r:id="rId4" imgW="2980952" imgH="1133633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508500"/>
                        <a:ext cx="5184775" cy="1938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Union. Properties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Commutativity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mtClean="0"/>
              <a:t>b= b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mtClean="0"/>
              <a:t>a</a:t>
            </a:r>
            <a:endParaRPr xmlns:a="http://schemas.openxmlformats.org/drawingml/2006/main" lang="ru-RU" altLang="ru-RU" b="1" smtClean="0"/>
          </a:p>
          <a:p>
            <a:pPr xmlns:a="http://schemas.openxmlformats.org/drawingml/2006/main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000" smtClean="0"/>
              <a:t>A binary operator </a:t>
            </a:r>
            <a:r xmlns:a="http://schemas.openxmlformats.org/drawingml/2006/main">
              <a:rPr lang="en" altLang="ru-RU" sz="2000" i="1" smtClean="0"/>
              <a:t>g </a:t>
            </a:r>
            <a:r xmlns:a="http://schemas.openxmlformats.org/drawingml/2006/main">
              <a:rPr lang="en" altLang="ru-RU" sz="2000" smtClean="0"/>
              <a:t>is called </a:t>
            </a:r>
            <a:r xmlns:a="http://schemas.openxmlformats.org/drawingml/2006/main">
              <a:rPr lang="en" altLang="ru-RU" sz="2000" i="1" smtClean="0"/>
              <a:t>commutative </a:t>
            </a:r>
            <a:r xmlns:a="http://schemas.openxmlformats.org/drawingml/2006/main">
              <a:rPr lang="en" altLang="ru-RU" sz="2000" smtClean="0"/>
              <a:t>if </a:t>
            </a:r>
            <a:r xmlns:a="http://schemas.openxmlformats.org/drawingml/2006/main">
              <a:rPr lang="en" altLang="ru-RU" sz="2000" i="1" smtClean="0"/>
              <a:t>g(a,b) </a:t>
            </a:r>
            <a:r xmlns:a="http://schemas.openxmlformats.org/drawingml/2006/main">
              <a:rPr lang="en" altLang="ru-RU" sz="2000" smtClean="0"/>
              <a:t>= </a:t>
            </a:r>
            <a:r xmlns:a="http://schemas.openxmlformats.org/drawingml/2006/main">
              <a:rPr lang="en" altLang="ru-RU" sz="2000" i="1" smtClean="0"/>
              <a:t>g(b,a) </a:t>
            </a:r>
            <a:r xmlns:a="http://schemas.openxmlformats.org/drawingml/2006/main">
              <a:rPr lang="en" altLang="ru-RU" sz="2000" smtClean="0"/>
              <a:t>for any </a:t>
            </a:r>
            <a:r xmlns:a="http://schemas.openxmlformats.org/drawingml/2006/main">
              <a:rPr lang="en" altLang="ru-RU" sz="2000" i="1" smtClean="0"/>
              <a:t>a </a:t>
            </a:r>
            <a:r xmlns:a="http://schemas.openxmlformats.org/drawingml/2006/main">
              <a:rPr lang="en" altLang="ru-RU" sz="2000" smtClean="0"/>
              <a:t>and </a:t>
            </a:r>
            <a:r xmlns:a="http://schemas.openxmlformats.org/drawingml/2006/main">
              <a:rPr lang="en" altLang="ru-RU" sz="2000" i="1" smtClean="0"/>
              <a:t>b</a:t>
            </a:r>
            <a:r xmlns:a="http://schemas.openxmlformats.org/drawingml/2006/main">
              <a:rPr lang="en" altLang="ru-RU" sz="2000" smtClean="0"/>
              <a:t> </a:t>
            </a:r>
            <a:endParaRPr xmlns:a="http://schemas.openxmlformats.org/drawingml/2006/main" lang="en-US" altLang="ru-RU" sz="2000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Associativity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( </a:t>
            </a:r>
            <a:r xmlns:a="http://schemas.openxmlformats.org/drawingml/2006/main">
              <a:rPr lang="en" altLang="ru-RU" smtClean="0"/>
              <a:t>b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c </a:t>
            </a:r>
            <a:r xmlns:a="http://schemas.openxmlformats.org/drawingml/2006/main">
              <a:rPr lang="en" altLang="ru-RU" smtClean="0"/>
              <a:t>) </a:t>
            </a:r>
            <a:r xmlns:a="http://schemas.openxmlformats.org/drawingml/2006/main">
              <a:rPr lang="en" altLang="ru-RU" smtClean="0"/>
              <a:t>= (a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 </a:t>
            </a:r>
            <a:r xmlns:a="http://schemas.openxmlformats.org/drawingml/2006/main">
              <a:rPr lang="en" altLang="ru-RU" smtClean="0"/>
              <a:t>b)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c</a:t>
            </a:r>
            <a:endParaRPr xmlns:a="http://schemas.openxmlformats.org/drawingml/2006/main" lang="ru-RU" altLang="ru-RU" b="1" smtClean="0"/>
          </a:p>
          <a:p>
            <a:pPr xmlns:a="http://schemas.openxmlformats.org/drawingml/2006/main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000" smtClean="0"/>
              <a:t>A two-place operator g is called associative if g(a,g(b,c)) =g(g(a,b),c) for any a, b, 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Intersection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If relations a and b are of the same type, then </a:t>
            </a:r>
            <a:r xmlns:a="http://schemas.openxmlformats.org/drawingml/2006/main">
              <a:rPr lang="en" altLang="ru-RU" b="1" smtClean="0"/>
              <a:t>the intersection of </a:t>
            </a:r>
            <a:r xmlns:a="http://schemas.openxmlformats.org/drawingml/2006/main">
              <a:rPr lang="en" altLang="ru-RU" smtClean="0"/>
              <a:t>these relations a INTERSECT b is a relation of the same type with body consisting of all tuples t such that t is present simultaneously in a and b.</a:t>
            </a:r>
            <a:endParaRPr xmlns:a="http://schemas.openxmlformats.org/drawingml/2006/main" lang="en-US" altLang="ru-RU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a∩b= </a:t>
            </a:r>
            <a:r xmlns:a="http://schemas.openxmlformats.org/drawingml/2006/main">
              <a:rPr lang="en" altLang="ru-RU" smtClean="0"/>
              <a:t>{ </a:t>
            </a:r>
            <a:r xmlns:a="http://schemas.openxmlformats.org/drawingml/2006/main">
              <a:rPr lang="en" altLang="ru-RU" smtClean="0"/>
              <a:t>t: t∊a, t∊b </a:t>
            </a:r>
            <a:r xmlns:a="http://schemas.openxmlformats.org/drawingml/2006/main">
              <a:rPr lang="en" altLang="ru-RU" smtClean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Intersection example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25538"/>
            <a:ext cx="4392612" cy="2755900"/>
          </a:xfrm>
        </p:spPr>
      </p:pic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3779838" y="5013325"/>
          <a:ext cx="46085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Точечный рисунок" r:id="rId4" imgW="2971429" imgH="819048" progId="Paint.Picture">
                  <p:embed/>
                </p:oleObj>
              </mc:Choice>
              <mc:Fallback>
                <p:oleObj name="Точечный рисунок" r:id="rId4" imgW="2971429" imgH="81904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013325"/>
                        <a:ext cx="4608512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582612"/>
          </a:xfrm>
        </p:spPr>
        <p:txBody>
          <a:bodyPr rtlCol="0">
            <a:normAutofit fontScale="90000"/>
          </a:bodyPr>
          <a:lstStyle/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dirty="0" smtClean="0"/>
              <a:t>Relational table (relation)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625" y="1143000"/>
            <a:ext cx="8258175" cy="5286375"/>
          </a:xfrm>
        </p:spPr>
        <p:txBody>
          <a:bodyPr rtlCol="0">
            <a:normAutofit fontScale="55000" lnSpcReduction="20000"/>
          </a:bodyPr>
          <a:lstStyle/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i="1" dirty="0" smtClean="0"/>
              <a:t>A relation </a:t>
            </a:r>
            <a:r xmlns:a="http://schemas.openxmlformats.org/drawingml/2006/main">
              <a:rPr lang="en" dirty="0" smtClean="0"/>
              <a:t>is a set of elements called tuples.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Relation </a:t>
            </a:r>
            <a:r xmlns:a="http://schemas.openxmlformats.org/drawingml/2006/main">
              <a:rPr lang="en" dirty="0" smtClean="0"/>
              <a:t>- </a:t>
            </a:r>
            <a:r xmlns:a="http://schemas.openxmlformats.org/drawingml/2006/main">
              <a:rPr lang="en" dirty="0" smtClean="0"/>
              <a:t>A flat table consisting of columns and rows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Tuple </a:t>
            </a:r>
            <a:r xmlns:a="http://schemas.openxmlformats.org/drawingml/2006/main">
              <a:rPr lang="en" dirty="0" smtClean="0"/>
              <a:t>- </a:t>
            </a:r>
            <a:r xmlns:a="http://schemas.openxmlformats.org/drawingml/2006/main">
              <a:rPr lang="en" dirty="0" smtClean="0"/>
              <a:t>String of a relationship.</a:t>
            </a:r>
            <a:endParaRPr xmlns:a="http://schemas.openxmlformats.org/drawingml/2006/main" lang="en-US" dirty="0" smtClean="0"/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dirty="0" smtClean="0"/>
              <a:t>In mathematics, a tuple is a sequence of a finite number of elements.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dirty="0" smtClean="0"/>
              <a:t>Many mathematical objects are formally defined as tuples. For example, a graph is defined as a tuple (V,E), where V is a set of vertices and E is a subset of V × V denoting edges.</a:t>
            </a:r>
            <a:endParaRPr xmlns:a="http://schemas.openxmlformats.org/drawingml/2006/main" lang="en-US" dirty="0" smtClean="0"/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Degree </a:t>
            </a:r>
            <a:r xmlns:a="http://schemas.openxmlformats.org/drawingml/2006/main">
              <a:rPr lang="en" b="1" i="1" dirty="0" smtClean="0"/>
              <a:t>. </a:t>
            </a:r>
            <a:r xmlns:a="http://schemas.openxmlformats.org/drawingml/2006/main">
              <a:rPr lang="en" dirty="0" smtClean="0"/>
              <a:t>The degree of a relationship is determined by the number of attributes that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 smtClean="0"/>
              <a:t>it contains </a:t>
            </a:r>
            <a:r xmlns:a="http://schemas.openxmlformats.org/drawingml/2006/main">
              <a:rPr lang="en" dirty="0" smtClean="0"/>
              <a:t>.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Cardinality </a:t>
            </a:r>
            <a:r xmlns:a="http://schemas.openxmlformats.org/drawingml/2006/main">
              <a:rPr lang="en" dirty="0" smtClean="0"/>
              <a:t>- </a:t>
            </a:r>
            <a:r xmlns:a="http://schemas.openxmlformats.org/drawingml/2006/main">
              <a:rPr lang="en" dirty="0" smtClean="0"/>
              <a:t>The number of tuples that a relation contains.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The multiplicity </a:t>
            </a:r>
            <a:r xmlns:a="http://schemas.openxmlformats.org/drawingml/2006/main">
              <a:rPr lang="en" dirty="0" smtClean="0"/>
              <a:t>( </a:t>
            </a:r>
            <a:r xmlns:a="http://schemas.openxmlformats.org/drawingml/2006/main">
              <a:rPr lang="en" dirty="0" err="1" smtClean="0"/>
              <a:t>multiplicity </a:t>
            </a:r>
            <a:r xmlns:a="http://schemas.openxmlformats.org/drawingml/2006/main">
              <a:rPr lang="en" dirty="0" smtClean="0"/>
              <a:t>) </a:t>
            </a:r>
            <a:r xmlns:a="http://schemas.openxmlformats.org/drawingml/2006/main">
              <a:rPr lang="en" b="1" dirty="0" smtClean="0"/>
              <a:t>of a relationship </a:t>
            </a:r>
            <a:r xmlns:a="http://schemas.openxmlformats.org/drawingml/2006/main">
              <a:rPr lang="en" dirty="0" smtClean="0"/>
              <a:t>is a characteristic that indicates how many attributes of an entity class with a given role can or should participate in each instance of a relationship of any type.</a:t>
            </a:r>
          </a:p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b="1" dirty="0" smtClean="0"/>
              <a:t>Cardinality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 smtClean="0"/>
              <a:t>( </a:t>
            </a:r>
            <a:r xmlns:a="http://schemas.openxmlformats.org/drawingml/2006/main">
              <a:rPr lang="en" dirty="0" smtClean="0"/>
              <a:t>Cardinality </a:t>
            </a:r>
            <a:r xmlns:a="http://schemas.openxmlformats.org/drawingml/2006/main">
              <a:rPr lang="en" dirty="0" smtClean="0"/>
              <a:t>) </a:t>
            </a:r>
            <a:r xmlns:a="http://schemas.openxmlformats.org/drawingml/2006/main">
              <a:rPr lang="en" b="1" dirty="0" smtClean="0"/>
              <a:t>relationships </a:t>
            </a:r>
            <a:r xmlns:a="http://schemas.openxmlformats.org/drawingml/2006/main">
              <a:rPr lang="en" dirty="0" smtClean="0"/>
              <a:t>Indicates the maximum number of possible relationships in which a certain entity can participate (no more than)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Intersection. Properties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Commutativity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smtClean="0"/>
              <a:t>b= b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smtClean="0"/>
              <a:t>a</a:t>
            </a:r>
            <a:endParaRPr xmlns:a="http://schemas.openxmlformats.org/drawingml/2006/main" lang="ru-RU" altLang="ru-RU" b="1" smtClean="0"/>
          </a:p>
          <a:p>
            <a:pPr xmlns:a="http://schemas.openxmlformats.org/drawingml/2006/main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000" smtClean="0"/>
              <a:t>A binary operator </a:t>
            </a:r>
            <a:r xmlns:a="http://schemas.openxmlformats.org/drawingml/2006/main">
              <a:rPr lang="en" altLang="ru-RU" sz="2000" i="1" smtClean="0"/>
              <a:t>g </a:t>
            </a:r>
            <a:r xmlns:a="http://schemas.openxmlformats.org/drawingml/2006/main">
              <a:rPr lang="en" altLang="ru-RU" sz="2000" smtClean="0"/>
              <a:t>is called </a:t>
            </a:r>
            <a:r xmlns:a="http://schemas.openxmlformats.org/drawingml/2006/main">
              <a:rPr lang="en" altLang="ru-RU" sz="2000" i="1" smtClean="0"/>
              <a:t>commutative </a:t>
            </a:r>
            <a:r xmlns:a="http://schemas.openxmlformats.org/drawingml/2006/main">
              <a:rPr lang="en" altLang="ru-RU" sz="2000" smtClean="0"/>
              <a:t>if </a:t>
            </a:r>
            <a:r xmlns:a="http://schemas.openxmlformats.org/drawingml/2006/main">
              <a:rPr lang="en" altLang="ru-RU" sz="2000" i="1" smtClean="0"/>
              <a:t>g(a,b) </a:t>
            </a:r>
            <a:r xmlns:a="http://schemas.openxmlformats.org/drawingml/2006/main">
              <a:rPr lang="en" altLang="ru-RU" sz="2000" smtClean="0"/>
              <a:t>= </a:t>
            </a:r>
            <a:r xmlns:a="http://schemas.openxmlformats.org/drawingml/2006/main">
              <a:rPr lang="en" altLang="ru-RU" sz="2000" i="1" smtClean="0"/>
              <a:t>g(b,a) </a:t>
            </a:r>
            <a:r xmlns:a="http://schemas.openxmlformats.org/drawingml/2006/main">
              <a:rPr lang="en" altLang="ru-RU" sz="2000" smtClean="0"/>
              <a:t>for any </a:t>
            </a:r>
            <a:r xmlns:a="http://schemas.openxmlformats.org/drawingml/2006/main">
              <a:rPr lang="en" altLang="ru-RU" sz="2000" i="1" smtClean="0"/>
              <a:t>a </a:t>
            </a:r>
            <a:r xmlns:a="http://schemas.openxmlformats.org/drawingml/2006/main">
              <a:rPr lang="en" altLang="ru-RU" sz="2000" smtClean="0"/>
              <a:t>and </a:t>
            </a:r>
            <a:r xmlns:a="http://schemas.openxmlformats.org/drawingml/2006/main">
              <a:rPr lang="en" altLang="ru-RU" sz="2000" i="1" smtClean="0"/>
              <a:t>b</a:t>
            </a:r>
            <a:r xmlns:a="http://schemas.openxmlformats.org/drawingml/2006/main">
              <a:rPr lang="en" altLang="ru-RU" sz="2000" smtClean="0"/>
              <a:t> </a:t>
            </a:r>
            <a:endParaRPr xmlns:a="http://schemas.openxmlformats.org/drawingml/2006/main" lang="en-US" altLang="ru-RU" sz="2000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Associativity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( </a:t>
            </a:r>
            <a:r xmlns:a="http://schemas.openxmlformats.org/drawingml/2006/main">
              <a:rPr lang="en" altLang="ru-RU" smtClean="0"/>
              <a:t>b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c </a:t>
            </a:r>
            <a:r xmlns:a="http://schemas.openxmlformats.org/drawingml/2006/main">
              <a:rPr lang="en" altLang="ru-RU" smtClean="0"/>
              <a:t>) </a:t>
            </a:r>
            <a:r xmlns:a="http://schemas.openxmlformats.org/drawingml/2006/main">
              <a:rPr lang="en" altLang="ru-RU" smtClean="0"/>
              <a:t>= (a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</a:t>
            </a:r>
            <a:r xmlns:a="http://schemas.openxmlformats.org/drawingml/2006/main">
              <a:rPr lang="en" altLang="ru-RU" smtClean="0"/>
              <a:t>b)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 c</a:t>
            </a:r>
            <a:endParaRPr xmlns:a="http://schemas.openxmlformats.org/drawingml/2006/main" lang="ru-RU" altLang="ru-RU" b="1" smtClean="0"/>
          </a:p>
          <a:p>
            <a:pPr xmlns:a="http://schemas.openxmlformats.org/drawingml/2006/main" eaLnBrk="1" hangingPunct="1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z="2000" smtClean="0"/>
              <a:t>A two-place operator g is called associative if g(a,g(b,c)) =g(g(a,b),c) for any a, b, 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Difference</a:t>
            </a:r>
          </a:p>
        </p:txBody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If relations a and b are of the same type, then </a:t>
            </a:r>
            <a:r xmlns:a="http://schemas.openxmlformats.org/drawingml/2006/main">
              <a:rPr lang="en" altLang="ru-RU" b="1" smtClean="0"/>
              <a:t>the difference of </a:t>
            </a:r>
            <a:r xmlns:a="http://schemas.openxmlformats.org/drawingml/2006/main">
              <a:rPr lang="en" altLang="ru-RU" smtClean="0"/>
              <a:t>these relations, a MINUS b (in that order), is a relation of the same type with body consisting of all tuples t such that t is present in a but not in b.</a:t>
            </a:r>
            <a:endParaRPr xmlns:a="http://schemas.openxmlformats.org/drawingml/2006/main" lang="en-US" altLang="ru-RU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/>
              <a:t>- </a:t>
            </a:r>
            <a:r xmlns:a="http://schemas.openxmlformats.org/drawingml/2006/main">
              <a:rPr lang="en" altLang="ru-RU" smtClean="0"/>
              <a:t>b= </a:t>
            </a:r>
            <a:r xmlns:a="http://schemas.openxmlformats.org/drawingml/2006/main">
              <a:rPr lang="en" altLang="ru-RU" smtClean="0"/>
              <a:t>{ </a:t>
            </a:r>
            <a:r xmlns:a="http://schemas.openxmlformats.org/drawingml/2006/main">
              <a:rPr lang="en" altLang="ru-RU" smtClean="0"/>
              <a:t>t: t∊a, : t∉b </a:t>
            </a:r>
            <a:r xmlns:a="http://schemas.openxmlformats.org/drawingml/2006/main">
              <a:rPr lang="en" altLang="ru-RU" smtClean="0"/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33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Difference. Example</a:t>
            </a:r>
          </a:p>
        </p:txBody>
      </p:sp>
      <p:pic>
        <p:nvPicPr>
          <p:cNvPr id="235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125538"/>
            <a:ext cx="4392612" cy="2755900"/>
          </a:xfrm>
        </p:spPr>
      </p:pic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2871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4427538" y="4221163"/>
          <a:ext cx="4392612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Точечный рисунок" r:id="rId4" imgW="2876190" imgH="1590897" progId="Paint.Picture">
                  <p:embed/>
                </p:oleObj>
              </mc:Choice>
              <mc:Fallback>
                <p:oleObj name="Точечный рисунок" r:id="rId4" imgW="2876190" imgH="159089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221163"/>
                        <a:ext cx="4392612" cy="240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Cartesian product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2800" b="1" smtClean="0"/>
              <a:t>the Cartesian product </a:t>
            </a:r>
            <a:r xmlns:a="http://schemas.openxmlformats.org/drawingml/2006/main">
              <a:rPr lang="en" altLang="ru-RU" sz="2800" smtClean="0"/>
              <a:t>a TIMES b of relations a and b that have no common attributes, as a relation whose head is the (set-theoretic) union of the heads of relations a and b, and whose body consists of all tuples t such that t is the (set-theoretic) union of a tuple belonging to relation a and a tuple belonging to relation b.</a:t>
            </a:r>
            <a:endParaRPr xmlns:a="http://schemas.openxmlformats.org/drawingml/2006/main" lang="en-US" altLang="ru-RU" sz="2800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sz="2800" smtClean="0"/>
              <a:t>a </a:t>
            </a:r>
            <a:r xmlns:a="http://schemas.openxmlformats.org/drawingml/2006/main">
              <a:rPr lang="en" altLang="ru-RU" sz="2800" smtClean="0">
                <a:sym typeface="Symbol" panose="05050102010706020507" pitchFamily="18" charset="2"/>
              </a:rPr>
              <a:t> </a:t>
            </a:r>
            <a:r xmlns:a="http://schemas.openxmlformats.org/drawingml/2006/main">
              <a:rPr lang="en" altLang="ru-RU" sz="2800" smtClean="0"/>
              <a:t>b={t:t=(t1,t2) t1∊a, t2∊b }</a:t>
            </a:r>
            <a:r xmlns:a="http://schemas.openxmlformats.org/drawingml/2006/main">
              <a:rPr lang="en" altLang="ru-RU" sz="2800" smtClean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050" cy="777875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4000" smtClean="0"/>
              <a:t>Cartesian product example</a:t>
            </a:r>
          </a:p>
        </p:txBody>
      </p:sp>
      <p:pic>
        <p:nvPicPr>
          <p:cNvPr id="2560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412875"/>
            <a:ext cx="3313112" cy="2078038"/>
          </a:xfrm>
          <a:noFill/>
        </p:spPr>
      </p:pic>
      <p:pic>
        <p:nvPicPr>
          <p:cNvPr id="25604" name="Рисунок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412875"/>
            <a:ext cx="273685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0" y="2928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059113" y="4508500"/>
          <a:ext cx="57245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Точечный рисунок" r:id="rId5" imgW="4142857" imgH="1295238" progId="Paint.Picture">
                  <p:embed/>
                </p:oleObj>
              </mc:Choice>
              <mc:Fallback>
                <p:oleObj name="Точечный рисунок" r:id="rId5" imgW="4142857" imgH="1295238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508500"/>
                        <a:ext cx="57245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5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Special relational operations</a:t>
            </a:r>
            <a:br xmlns:a="http://schemas.openxmlformats.org/drawingml/2006/main">
              <a:rPr lang="ru-RU" altLang="ru-RU" sz="3200" smtClean="0"/>
            </a:br>
            <a:endParaRPr xmlns:a="http://schemas.openxmlformats.org/drawingml/2006/main" lang="ru-RU" altLang="ru-RU" sz="3200" smtClean="0"/>
          </a:p>
        </p:txBody>
      </p:sp>
      <p:sp>
        <p:nvSpPr>
          <p:cNvPr id="26627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054600"/>
          </a:xfrm>
        </p:spPr>
        <p:txBody>
          <a:bodyPr/>
          <a:lstStyle/>
          <a:p>
            <a:pPr xmlns:a="http://schemas.openxmlformats.org/drawingml/2006/main" marL="838200" lvl="1" indent="-381000" eaLnBrk="1" hangingPunct="1">
              <a:buFont typeface="Arial" panose="020B0604020202020204" pitchFamily="34" charset="0"/>
              <a:buChar char="•"/>
            </a:pPr>
            <a:r xmlns:a="http://schemas.openxmlformats.org/drawingml/2006/main">
              <a:rPr lang="en" altLang="ru-RU" sz="2400" i="1" smtClean="0"/>
              <a:t>reduction </a:t>
            </a:r>
            <a:r xmlns:a="http://schemas.openxmlformats.org/drawingml/2006/main">
              <a:rPr lang="en" altLang="ru-RU" sz="2400" smtClean="0"/>
              <a:t>( </a:t>
            </a:r>
            <a:r xmlns:a="http://schemas.openxmlformats.org/drawingml/2006/main">
              <a:rPr lang="en" altLang="ru-RU" sz="2400" i="1" smtClean="0"/>
              <a:t>sample)</a:t>
            </a:r>
          </a:p>
          <a:p>
            <a:pPr xmlns:a="http://schemas.openxmlformats.org/drawingml/2006/main" marL="838200" lvl="1" indent="-381000" eaLnBrk="1" hangingPunct="1">
              <a:buFont typeface="Arial" panose="020B0604020202020204" pitchFamily="34" charset="0"/>
              <a:buChar char="•"/>
            </a:pPr>
            <a:r xmlns:a="http://schemas.openxmlformats.org/drawingml/2006/main">
              <a:rPr lang="en" altLang="ru-RU" sz="2400" i="1" smtClean="0"/>
              <a:t>projection;</a:t>
            </a:r>
          </a:p>
          <a:p>
            <a:pPr xmlns:a="http://schemas.openxmlformats.org/drawingml/2006/main" marL="838200" lvl="1" indent="-381000" eaLnBrk="1" hangingPunct="1">
              <a:buFont typeface="Arial" panose="020B0604020202020204" pitchFamily="34" charset="0"/>
              <a:buChar char="•"/>
            </a:pPr>
            <a:r xmlns:a="http://schemas.openxmlformats.org/drawingml/2006/main">
              <a:rPr lang="en" altLang="ru-RU" sz="2400" i="1" smtClean="0"/>
              <a:t>connection </a:t>
            </a:r>
            <a:r xmlns:a="http://schemas.openxmlformats.org/drawingml/2006/main">
              <a:rPr lang="en" altLang="ru-RU" sz="2400" smtClean="0"/>
              <a:t>:</a:t>
            </a:r>
          </a:p>
          <a:p>
            <a:pPr xmlns:a="http://schemas.openxmlformats.org/drawingml/2006/main" marL="1238250" lvl="2" indent="-381000" eaLnBrk="1" hangingPunct="1"/>
            <a:r xmlns:a="http://schemas.openxmlformats.org/drawingml/2006/main">
              <a:rPr lang="en" altLang="ru-RU" i="1" smtClean="0"/>
              <a:t>Natural connection</a:t>
            </a:r>
          </a:p>
          <a:p>
            <a:pPr xmlns:a="http://schemas.openxmlformats.org/drawingml/2006/main" marL="1238250" lvl="2" indent="-381000" eaLnBrk="1" hangingPunct="1"/>
            <a:r xmlns:a="http://schemas.openxmlformats.org/drawingml/2006/main">
              <a:rPr lang="en" altLang="ru-RU" i="1" smtClean="0"/>
              <a:t>Theta connection</a:t>
            </a:r>
          </a:p>
          <a:p>
            <a:pPr xmlns:a="http://schemas.openxmlformats.org/drawingml/2006/main" marL="1238250" lvl="2" indent="-381000" eaLnBrk="1" hangingPunct="1"/>
            <a:r xmlns:a="http://schemas.openxmlformats.org/drawingml/2006/main">
              <a:rPr lang="en" altLang="ru-RU" i="1" smtClean="0"/>
              <a:t>Equijunction</a:t>
            </a:r>
          </a:p>
          <a:p>
            <a:pPr xmlns:a="http://schemas.openxmlformats.org/drawingml/2006/main" marL="838200" lvl="1" indent="-381000" eaLnBrk="1" hangingPunct="1">
              <a:buFont typeface="Arial" panose="020B0604020202020204" pitchFamily="34" charset="0"/>
              <a:buChar char="•"/>
            </a:pPr>
            <a:r xmlns:a="http://schemas.openxmlformats.org/drawingml/2006/main">
              <a:rPr lang="en" altLang="ru-RU" sz="2400" i="1" smtClean="0"/>
              <a:t>Division </a:t>
            </a:r>
            <a:r xmlns:a="http://schemas.openxmlformats.org/drawingml/2006/main">
              <a:rPr lang="en" altLang="ru-RU" sz="2400" i="1" smtClean="0"/>
              <a:t>; A </a:t>
            </a:r>
            <a:r xmlns:a="http://schemas.openxmlformats.org/drawingml/2006/main">
              <a:rPr lang="en" altLang="ru-RU" sz="2400" i="1" smtClean="0">
                <a:sym typeface="Symbol" panose="05050102010706020507" pitchFamily="18" charset="2"/>
              </a:rPr>
              <a:t> </a:t>
            </a:r>
            <a:r xmlns:a="http://schemas.openxmlformats.org/drawingml/2006/main">
              <a:rPr lang="en" altLang="ru-RU" sz="2400" i="1" smtClean="0"/>
              <a:t>B </a:t>
            </a:r>
            <a:r xmlns:a="http://schemas.openxmlformats.org/drawingml/2006/main">
              <a:rPr lang="en" altLang="ru-RU" sz="2400" i="1" smtClean="0"/>
              <a:t>.</a:t>
            </a:r>
            <a:r xmlns:a="http://schemas.openxmlformats.org/drawingml/2006/main">
              <a:rPr lang="en" altLang="ru-RU" sz="2400" smtClean="0"/>
              <a:t> </a:t>
            </a:r>
            <a:endParaRPr xmlns:a="http://schemas.openxmlformats.org/drawingml/2006/main" lang="en-US" altLang="ru-RU" sz="2400" smtClean="0"/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endParaRPr lang="en-US" altLang="ru-RU" sz="2400" smtClean="0"/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endParaRPr lang="en-US" altLang="ru-RU" sz="2400" smtClean="0"/>
          </a:p>
          <a:p>
            <a:pPr xmlns:a="http://schemas.openxmlformats.org/drawingml/2006/main" marL="838200" lvl="1" indent="-381000" eaLnBrk="1" hangingPunct="1">
              <a:buFont typeface="Arial" panose="020B0604020202020204" pitchFamily="34" charset="0"/>
              <a:buChar char="•"/>
            </a:pPr>
            <a:r xmlns:a="http://schemas.openxmlformats.org/drawingml/2006/main">
              <a:rPr lang="en" altLang="ru-RU" sz="2400" smtClean="0"/>
              <a:t>Renaming an attribute</a:t>
            </a:r>
          </a:p>
          <a:p>
            <a:pPr eaLnBrk="1" hangingPunct="1"/>
            <a:endParaRPr lang="ru-RU" altLang="ru-RU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Selection (reduction)</a:t>
            </a:r>
          </a:p>
        </p:txBody>
      </p:sp>
      <p:sp>
        <p:nvSpPr>
          <p:cNvPr id="27651" name="Содержимое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The select operation </a:t>
            </a:r>
            <a:r xmlns:a="http://schemas.openxmlformats.org/drawingml/2006/main">
              <a:rPr lang="en" altLang="ru-RU" smtClean="0"/>
              <a:t>is applied to a single relation R and determines a resulting relation that contains only those tuples (rows) from the relation R that satisfy a given condition </a:t>
            </a:r>
            <a:r xmlns:a="http://schemas.openxmlformats.org/drawingml/2006/main">
              <a:rPr lang="en" altLang="ru-RU" i="1" smtClean="0"/>
              <a:t>(predicate).</a:t>
            </a:r>
            <a:endParaRPr xmlns:a="http://schemas.openxmlformats.org/drawingml/2006/main" lang="en-US" altLang="ru-RU" i="1" smtClean="0"/>
          </a:p>
          <a:p>
            <a:pPr eaLnBrk="1" hangingPunct="1"/>
            <a:endParaRPr lang="ru-RU" altLang="ru-RU" smtClean="0">
              <a:sym typeface="Symbol" panose="05050102010706020507" pitchFamily="18" charset="2"/>
            </a:endParaRPr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Sigma</a:t>
            </a:r>
            <a:endParaRPr xmlns:a="http://schemas.openxmlformats.org/drawingml/2006/main" lang="ru-RU" altLang="ru-RU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σ </a:t>
            </a:r>
            <a:r xmlns:a="http://schemas.openxmlformats.org/drawingml/2006/main">
              <a:rPr lang="en" altLang="ru-RU" baseline="-25000" smtClean="0"/>
              <a:t>X=x </a:t>
            </a:r>
            <a:r xmlns:a="http://schemas.openxmlformats.org/drawingml/2006/main">
              <a:rPr lang="en" altLang="ru-RU" smtClean="0"/>
              <a:t>(a)= {t: t∊a, t(X)=x}</a:t>
            </a:r>
            <a:endParaRPr xmlns:a="http://schemas.openxmlformats.org/drawingml/2006/main" lang="ru-RU" altLang="ru-RU" smtClean="0"/>
          </a:p>
          <a:p>
            <a:pPr eaLnBrk="1" hangingPunct="1"/>
            <a:endParaRPr lang="ru-RU" altLang="ru-RU" smtClean="0"/>
          </a:p>
        </p:txBody>
      </p:sp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2071688" y="4857750"/>
          <a:ext cx="221456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Формула" r:id="rId3" imgW="723586" imgH="241195" progId="Equation.3">
                  <p:embed/>
                </p:oleObj>
              </mc:Choice>
              <mc:Fallback>
                <p:oleObj name="Формула" r:id="rId3" imgW="72358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857750"/>
                        <a:ext cx="2214562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Sample example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1285875"/>
            <a:ext cx="5438775" cy="1962150"/>
          </a:xfrm>
          <a:noFill/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929188"/>
            <a:ext cx="5543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677" name="Object 4"/>
          <p:cNvGraphicFramePr>
            <a:graphicFrameLocks noChangeAspect="1"/>
          </p:cNvGraphicFramePr>
          <p:nvPr/>
        </p:nvGraphicFramePr>
        <p:xfrm>
          <a:off x="2266950" y="3929063"/>
          <a:ext cx="22542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Формула" r:id="rId5" imgW="736600" imgH="241300" progId="Equation.3">
                  <p:embed/>
                </p:oleObj>
              </mc:Choice>
              <mc:Fallback>
                <p:oleObj name="Формула" r:id="rId5" imgW="736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929063"/>
                        <a:ext cx="22542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58261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Sample properties</a:t>
            </a:r>
          </a:p>
        </p:txBody>
      </p:sp>
      <p:sp>
        <p:nvSpPr>
          <p:cNvPr id="29699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0068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The sample is distributive with respect to intersection, union, and difference</a:t>
            </a:r>
          </a:p>
          <a:p>
            <a:pPr xmlns:a="http://schemas.openxmlformats.org/drawingml/2006/main" lvl="1" eaLnBrk="1" hangingPunct="1"/>
            <a:r xmlns:a="http://schemas.openxmlformats.org/drawingml/2006/main">
              <a:rPr lang="en" altLang="ru-RU" smtClean="0"/>
              <a:t>A one-place operator </a:t>
            </a:r>
            <a:r xmlns:a="http://schemas.openxmlformats.org/drawingml/2006/main">
              <a:rPr lang="en" altLang="ru-RU" i="1" smtClean="0"/>
              <a:t>f </a:t>
            </a:r>
            <a:r xmlns:a="http://schemas.openxmlformats.org/drawingml/2006/main">
              <a:rPr lang="en" altLang="ru-RU" smtClean="0"/>
              <a:t>is called </a:t>
            </a:r>
            <a:r xmlns:a="http://schemas.openxmlformats.org/drawingml/2006/main">
              <a:rPr lang="en" altLang="ru-RU" i="1" smtClean="0"/>
              <a:t>distributive </a:t>
            </a:r>
            <a:r xmlns:a="http://schemas.openxmlformats.org/drawingml/2006/main">
              <a:rPr lang="en" altLang="ru-RU" smtClean="0"/>
              <a:t>with respect to a two-place operator </a:t>
            </a:r>
            <a:r xmlns:a="http://schemas.openxmlformats.org/drawingml/2006/main">
              <a:rPr lang="en" altLang="ru-RU" i="1" smtClean="0"/>
              <a:t>g </a:t>
            </a:r>
            <a:r xmlns:a="http://schemas.openxmlformats.org/drawingml/2006/main">
              <a:rPr lang="en" altLang="ru-RU" smtClean="0"/>
              <a:t>if </a:t>
            </a:r>
            <a:r xmlns:a="http://schemas.openxmlformats.org/drawingml/2006/main">
              <a:rPr lang="en" altLang="ru-RU" i="1" smtClean="0"/>
              <a:t>f(g(a,b)) </a:t>
            </a:r>
            <a:r xmlns:a="http://schemas.openxmlformats.org/drawingml/2006/main">
              <a:rPr lang="en" altLang="ru-RU" smtClean="0"/>
              <a:t>= </a:t>
            </a:r>
            <a:r xmlns:a="http://schemas.openxmlformats.org/drawingml/2006/main">
              <a:rPr lang="en" altLang="ru-RU" i="1" smtClean="0"/>
              <a:t>g(f(a),f(b)) </a:t>
            </a:r>
            <a:r xmlns:a="http://schemas.openxmlformats.org/drawingml/2006/main">
              <a:rPr lang="en" altLang="ru-RU" smtClean="0"/>
              <a:t>for any </a:t>
            </a:r>
            <a:r xmlns:a="http://schemas.openxmlformats.org/drawingml/2006/main">
              <a:rPr lang="en" altLang="ru-RU" i="1" smtClean="0"/>
              <a:t>a </a:t>
            </a:r>
            <a:r xmlns:a="http://schemas.openxmlformats.org/drawingml/2006/main">
              <a:rPr lang="en" altLang="ru-RU" smtClean="0"/>
              <a:t>and </a:t>
            </a:r>
            <a:r xmlns:a="http://schemas.openxmlformats.org/drawingml/2006/main">
              <a:rPr lang="en" altLang="ru-RU" i="1" smtClean="0"/>
              <a:t>b </a:t>
            </a:r>
            <a:r xmlns:a="http://schemas.openxmlformats.org/drawingml/2006/main">
              <a:rPr lang="en" altLang="ru-RU" smtClean="0"/>
              <a:t>.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ru-RU" b="1" smtClean="0"/>
              <a:t>The sample is distributive with respect to the join</a:t>
            </a:r>
            <a:r xmlns:a="http://schemas.openxmlformats.org/drawingml/2006/main">
              <a:rPr lang="en" altLang="ru-RU" smtClean="0"/>
              <a:t> </a:t>
            </a:r>
            <a:r xmlns:a="http://schemas.openxmlformats.org/drawingml/2006/main">
              <a:rPr lang="en" altLang="ru-RU" b="1" smtClean="0"/>
              <a:t>provided </a:t>
            </a:r>
            <a:r xmlns:a="http://schemas.openxmlformats.org/drawingml/2006/main">
              <a:rPr lang="en" altLang="ru-RU" smtClean="0"/>
              <a:t>that </a:t>
            </a:r>
            <a:r xmlns:a="http://schemas.openxmlformats.org/drawingml/2006/main">
              <a:rPr lang="en" altLang="ru-RU" b="1" smtClean="0"/>
              <a:t>the selection condition is no more complex than the conjunction (AND) of two different conditions, one for each of the two operands </a:t>
            </a:r>
            <a:r xmlns:a="http://schemas.openxmlformats.org/drawingml/2006/main">
              <a:rPr lang="en" altLang="ru-RU" smtClean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Projection</a:t>
            </a:r>
          </a:p>
        </p:txBody>
      </p:sp>
      <p:sp>
        <p:nvSpPr>
          <p:cNvPr id="3072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The projection operation is applied to a relation </a:t>
            </a:r>
            <a:r xmlns:a="http://schemas.openxmlformats.org/drawingml/2006/main">
              <a:rPr lang="en" altLang="ru-RU" smtClean="0"/>
              <a:t>R </a:t>
            </a:r>
            <a:r xmlns:a="http://schemas.openxmlformats.org/drawingml/2006/main">
              <a:rPr lang="en" altLang="ru-RU" smtClean="0"/>
              <a:t>and defines a new relation containing a vertical subset of the relation </a:t>
            </a:r>
            <a:r xmlns:a="http://schemas.openxmlformats.org/drawingml/2006/main">
              <a:rPr lang="en" altLang="ru-RU" smtClean="0"/>
              <a:t>R </a:t>
            </a:r>
            <a:r xmlns:a="http://schemas.openxmlformats.org/drawingml/2006/main">
              <a:rPr lang="en" altLang="ru-RU" smtClean="0"/>
              <a:t>, created by extracting the values of the specified attributes and excluding duplicate rows from the result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π </a:t>
            </a:r>
            <a:r xmlns:a="http://schemas.openxmlformats.org/drawingml/2006/main">
              <a:rPr lang="en" altLang="ru-RU" baseline="-25000" smtClean="0"/>
              <a:t>x </a:t>
            </a:r>
            <a:r xmlns:a="http://schemas.openxmlformats.org/drawingml/2006/main">
              <a:rPr lang="en" altLang="ru-RU" smtClean="0"/>
              <a:t>(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/>
              <a:t>)={ </a:t>
            </a:r>
            <a:r xmlns:a="http://schemas.openxmlformats.org/drawingml/2006/main">
              <a:rPr lang="en" altLang="ru-RU" smtClean="0"/>
              <a:t>t </a:t>
            </a:r>
            <a:r xmlns:a="http://schemas.openxmlformats.org/drawingml/2006/main">
              <a:rPr lang="en" altLang="ru-RU" smtClean="0"/>
              <a:t>( </a:t>
            </a:r>
            <a:r xmlns:a="http://schemas.openxmlformats.org/drawingml/2006/main">
              <a:rPr lang="en" altLang="ru-RU" smtClean="0"/>
              <a:t>x </a:t>
            </a:r>
            <a:r xmlns:a="http://schemas.openxmlformats.org/drawingml/2006/main">
              <a:rPr lang="en" altLang="ru-RU" smtClean="0"/>
              <a:t>), : </a:t>
            </a:r>
            <a:r xmlns:a="http://schemas.openxmlformats.org/drawingml/2006/main">
              <a:rPr lang="en" altLang="ru-RU" smtClean="0"/>
              <a:t>t </a:t>
            </a:r>
            <a:r xmlns:a="http://schemas.openxmlformats.org/drawingml/2006/main">
              <a:rPr lang="en" altLang="ru-RU" smtClean="0"/>
              <a:t>∊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smtClean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b="1" smtClean="0"/>
              <a:t>Multiplicity and Cardinality</a:t>
            </a:r>
            <a:endParaRPr xmlns:a="http://schemas.openxmlformats.org/drawingml/2006/main" lang="ru-RU" altLang="ru-RU" smtClean="0"/>
          </a:p>
        </p:txBody>
      </p:sp>
      <p:sp>
        <p:nvSpPr>
          <p:cNvPr id="4099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7829550" cy="1328738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Multiplicity = Cardinality + Participation</a:t>
            </a:r>
            <a:endParaRPr xmlns:a="http://schemas.openxmlformats.org/drawingml/2006/main" lang="ru-RU" altLang="ru-RU" smtClean="0"/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endParaRPr lang="ru-RU" altLang="ru-RU" smtClean="0">
              <a:hlinkClick r:id="rId2"/>
            </a:endParaRPr>
          </a:p>
          <a:p>
            <a:r xmlns:a="http://schemas.openxmlformats.org/drawingml/2006/main" xmlns:r="http://schemas.openxmlformats.org/officeDocument/2006/relationships">
              <a:rPr lang="en" altLang="ru-RU" smtClean="0">
                <a:hlinkClick r:id="rId2"/>
              </a:rPr>
              <a:t>https://martinfowler.com/bliki/Multiplicity</a:t>
            </a:r>
            <a:endParaRPr xmlns:a="http://schemas.openxmlformats.org/drawingml/2006/main" lang="ru-RU" altLang="ru-RU" smtClean="0"/>
          </a:p>
          <a:p>
            <a:r xmlns:a="http://schemas.openxmlformats.org/drawingml/2006/main">
              <a:rPr lang="en" altLang="ru-RU" smtClean="0"/>
              <a:t>NotCardinality.html</a:t>
            </a:r>
            <a:endParaRPr xmlns:a="http://schemas.openxmlformats.org/drawingml/2006/main" lang="ru-RU" altLang="ru-RU" smtClean="0"/>
          </a:p>
        </p:txBody>
      </p:sp>
      <p:pic>
        <p:nvPicPr>
          <p:cNvPr id="4100" name="Picture 2" descr="https://i.stack.imgur.com/628B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05827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72548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Projection example</a:t>
            </a:r>
          </a:p>
        </p:txBody>
      </p:sp>
      <p:pic>
        <p:nvPicPr>
          <p:cNvPr id="317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071563"/>
            <a:ext cx="5438775" cy="1962150"/>
          </a:xfrm>
          <a:noFill/>
        </p:spPr>
      </p:pic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857250" y="5572125"/>
          <a:ext cx="1905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Формула" r:id="rId4" imgW="622030" imgH="241195" progId="Equation.3">
                  <p:embed/>
                </p:oleObj>
              </mc:Choice>
              <mc:Fallback>
                <p:oleObj name="Формула" r:id="rId4" imgW="622030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572125"/>
                        <a:ext cx="19050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4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143250"/>
            <a:ext cx="48196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5305425"/>
            <a:ext cx="2505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285750" y="3643313"/>
          <a:ext cx="38100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Формула" r:id="rId8" imgW="1244600" imgH="241300" progId="Equation.3">
                  <p:embed/>
                </p:oleObj>
              </mc:Choice>
              <mc:Fallback>
                <p:oleObj name="Формула" r:id="rId8" imgW="12446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3643313"/>
                        <a:ext cx="38100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582612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Projection properties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63"/>
            <a:ext cx="8229600" cy="5500687"/>
          </a:xfrm>
        </p:spPr>
        <p:txBody>
          <a:bodyPr>
            <a:normAutofit fontScale="92500" lnSpcReduction="10000"/>
          </a:bodyPr>
          <a:lstStyle/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dirty="0" smtClean="0"/>
              <a:t>No attribute may appear in the comma-separated list of attribute names more than once.</a:t>
            </a:r>
            <a:endParaRPr xmlns:a="http://schemas.openxmlformats.org/drawingml/2006/main" lang="ru-RU" b="1" dirty="0" smtClean="0"/>
          </a:p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b="1" dirty="0" smtClean="0"/>
              <a:t>The projection is distributive with respect to the union</a:t>
            </a:r>
          </a:p>
          <a:p>
            <a:pPr xmlns:a="http://schemas.openxmlformats.org/drawingml/2006/main" lvl="1" eaLnBrk="1" hangingPunct="1">
              <a:defRPr/>
            </a:pPr>
            <a:r xmlns:a="http://schemas.openxmlformats.org/drawingml/2006/main">
              <a:rPr lang="en" dirty="0" smtClean="0"/>
              <a:t>Single operator </a:t>
            </a:r>
            <a:r xmlns:a="http://schemas.openxmlformats.org/drawingml/2006/main">
              <a:rPr lang="en" i="1" dirty="0" err="1" smtClean="0"/>
              <a:t>f</a:t>
            </a:r>
            <a:r xmlns:a="http://schemas.openxmlformats.org/drawingml/2006/main">
              <a:rPr lang="en" i="1" dirty="0" smtClean="0"/>
              <a:t> </a:t>
            </a:r>
            <a:r xmlns:a="http://schemas.openxmlformats.org/drawingml/2006/main">
              <a:rPr lang="en" dirty="0" smtClean="0"/>
              <a:t>is called </a:t>
            </a:r>
            <a:r xmlns:a="http://schemas.openxmlformats.org/drawingml/2006/main">
              <a:rPr lang="en" i="1" dirty="0" smtClean="0"/>
              <a:t>distributive </a:t>
            </a:r>
            <a:r xmlns:a="http://schemas.openxmlformats.org/drawingml/2006/main">
              <a:rPr lang="en" dirty="0" smtClean="0"/>
              <a:t>with respect to a binary operator </a:t>
            </a:r>
            <a:r xmlns:a="http://schemas.openxmlformats.org/drawingml/2006/main">
              <a:rPr lang="en" i="1" dirty="0" err="1" smtClean="0"/>
              <a:t>g </a:t>
            </a:r>
            <a:r xmlns:a="http://schemas.openxmlformats.org/drawingml/2006/main">
              <a:rPr lang="en" dirty="0" smtClean="0"/>
              <a:t>if </a:t>
            </a:r>
            <a:r xmlns:a="http://schemas.openxmlformats.org/drawingml/2006/main">
              <a:rPr lang="en" i="1" dirty="0" err="1" smtClean="0"/>
              <a:t>f </a:t>
            </a:r>
            <a:r xmlns:a="http://schemas.openxmlformats.org/drawingml/2006/main">
              <a:rPr lang="en" i="1" dirty="0" smtClean="0"/>
              <a:t>( </a:t>
            </a:r>
            <a:r xmlns:a="http://schemas.openxmlformats.org/drawingml/2006/main">
              <a:rPr lang="en" i="1" dirty="0" err="1" smtClean="0"/>
              <a:t>g </a:t>
            </a:r>
            <a:r xmlns:a="http://schemas.openxmlformats.org/drawingml/2006/main">
              <a:rPr lang="en" i="1" dirty="0" smtClean="0"/>
              <a:t>( </a:t>
            </a:r>
            <a:r xmlns:a="http://schemas.openxmlformats.org/drawingml/2006/main">
              <a:rPr lang="en" i="1" dirty="0" err="1" smtClean="0"/>
              <a:t>a,b </a:t>
            </a:r>
            <a:r xmlns:a="http://schemas.openxmlformats.org/drawingml/2006/main">
              <a:rPr lang="en" i="1" dirty="0" smtClean="0"/>
              <a:t>)) </a:t>
            </a:r>
            <a:r xmlns:a="http://schemas.openxmlformats.org/drawingml/2006/main">
              <a:rPr lang="en" dirty="0" smtClean="0"/>
              <a:t>= </a:t>
            </a:r>
            <a:r xmlns:a="http://schemas.openxmlformats.org/drawingml/2006/main">
              <a:rPr lang="en" i="1" dirty="0" err="1" smtClean="0"/>
              <a:t>g </a:t>
            </a:r>
            <a:r xmlns:a="http://schemas.openxmlformats.org/drawingml/2006/main">
              <a:rPr lang="en" i="1" dirty="0" smtClean="0"/>
              <a:t>( </a:t>
            </a:r>
            <a:r xmlns:a="http://schemas.openxmlformats.org/drawingml/2006/main">
              <a:rPr lang="en" i="1" dirty="0" err="1" smtClean="0"/>
              <a:t>f </a:t>
            </a:r>
            <a:r xmlns:a="http://schemas.openxmlformats.org/drawingml/2006/main">
              <a:rPr lang="en" i="1" dirty="0" smtClean="0"/>
              <a:t>( </a:t>
            </a:r>
            <a:r xmlns:a="http://schemas.openxmlformats.org/drawingml/2006/main">
              <a:rPr lang="en" i="1" dirty="0" err="1" smtClean="0"/>
              <a:t>a </a:t>
            </a:r>
            <a:r xmlns:a="http://schemas.openxmlformats.org/drawingml/2006/main">
              <a:rPr lang="en" i="1" dirty="0" smtClean="0"/>
              <a:t>), </a:t>
            </a:r>
            <a:r xmlns:a="http://schemas.openxmlformats.org/drawingml/2006/main">
              <a:rPr lang="en" i="1" dirty="0" err="1" smtClean="0"/>
              <a:t>f </a:t>
            </a:r>
            <a:r xmlns:a="http://schemas.openxmlformats.org/drawingml/2006/main">
              <a:rPr lang="en" i="1" dirty="0" smtClean="0"/>
              <a:t>( </a:t>
            </a:r>
            <a:r xmlns:a="http://schemas.openxmlformats.org/drawingml/2006/main">
              <a:rPr lang="en" i="1" dirty="0" err="1" smtClean="0"/>
              <a:t>b </a:t>
            </a:r>
            <a:r xmlns:a="http://schemas.openxmlformats.org/drawingml/2006/main">
              <a:rPr lang="en" i="1" dirty="0" smtClean="0"/>
              <a:t>)) </a:t>
            </a:r>
            <a:r xmlns:a="http://schemas.openxmlformats.org/drawingml/2006/main">
              <a:rPr lang="en" dirty="0" smtClean="0"/>
              <a:t>for any </a:t>
            </a:r>
            <a:r xmlns:a="http://schemas.openxmlformats.org/drawingml/2006/main">
              <a:rPr lang="en" i="1" dirty="0" err="1" smtClean="0"/>
              <a:t>a</a:t>
            </a:r>
            <a:r xmlns:a="http://schemas.openxmlformats.org/drawingml/2006/main">
              <a:rPr lang="en" i="1" dirty="0" smtClean="0"/>
              <a:t> </a:t>
            </a:r>
            <a:r xmlns:a="http://schemas.openxmlformats.org/drawingml/2006/main">
              <a:rPr lang="en" dirty="0" smtClean="0"/>
              <a:t>and </a:t>
            </a:r>
            <a:r xmlns:a="http://schemas.openxmlformats.org/drawingml/2006/main">
              <a:rPr lang="en" i="1" dirty="0" err="1" smtClean="0"/>
              <a:t>b </a:t>
            </a:r>
            <a:r xmlns:a="http://schemas.openxmlformats.org/drawingml/2006/main">
              <a:rPr lang="en" dirty="0" smtClean="0"/>
              <a:t>.</a:t>
            </a:r>
          </a:p>
          <a:p>
            <a:pPr xmlns:a="http://schemas.openxmlformats.org/drawingml/2006/main" eaLnBrk="1" hangingPunct="1">
              <a:defRPr/>
            </a:pPr>
            <a:r xmlns:a="http://schemas.openxmlformats.org/drawingml/2006/main">
              <a:rPr lang="en" b="1" dirty="0" smtClean="0"/>
              <a:t>A projection is distributive with respect to a join provided that all attributes on which the join is performed are included in the projection.</a:t>
            </a:r>
            <a:endParaRPr xmlns:a="http://schemas.openxmlformats.org/drawingml/2006/main"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smtClean="0"/>
              <a:t>Compound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b="1" i="1" smtClean="0"/>
              <a:t>Natural connection</a:t>
            </a:r>
            <a:r xmlns:a="http://schemas.openxmlformats.org/drawingml/2006/main">
              <a:rPr lang="en" altLang="ru-RU" i="1" smtClean="0"/>
              <a:t> </a:t>
            </a:r>
            <a:r xmlns:a="http://schemas.openxmlformats.org/drawingml/2006/main">
              <a:rPr lang="en" altLang="ru-RU" i="1" smtClean="0"/>
              <a:t> </a:t>
            </a:r>
            <a:br xmlns:a="http://schemas.openxmlformats.org/drawingml/2006/main">
              <a:rPr lang="en-US" altLang="ru-RU" i="1" smtClean="0"/>
            </a:br>
            <a:r xmlns:a="http://schemas.openxmlformats.org/drawingml/2006/main">
              <a:rPr lang="en" altLang="ru-RU" i="1" smtClean="0"/>
              <a:t>  </a:t>
            </a:r>
            <a:r xmlns:a="http://schemas.openxmlformats.org/drawingml/2006/main">
              <a:rPr lang="en" altLang="ru-RU" i="1" smtClean="0">
                <a:solidFill>
                  <a:srgbClr val="FF0000"/>
                </a:solidFill>
              </a:rPr>
              <a:t>A JOIN B,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A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B</a:t>
            </a:r>
            <a:endParaRPr xmlns:a="http://schemas.openxmlformats.org/drawingml/2006/main" lang="ru-RU" altLang="ru-RU" i="1" smtClean="0">
              <a:solidFill>
                <a:srgbClr val="FF0000"/>
              </a:solidFill>
            </a:endParaRPr>
          </a:p>
          <a:p>
            <a:pPr xmlns:a="http://schemas.openxmlformats.org/drawingml/2006/main" eaLnBrk="1" hangingPunct="1"/>
            <a:r xmlns:a="http://schemas.openxmlformats.org/drawingml/2006/main">
              <a:rPr lang="en" altLang="ru-RU" i="1" smtClean="0"/>
              <a:t>Theta connection</a:t>
            </a:r>
            <a:r xmlns:a="http://schemas.openxmlformats.org/drawingml/2006/main">
              <a:rPr lang="en" altLang="ru-RU" i="1" smtClean="0"/>
              <a:t> </a:t>
            </a:r>
            <a:br xmlns:a="http://schemas.openxmlformats.org/drawingml/2006/main">
              <a:rPr lang="en-US" altLang="ru-RU" i="1" smtClean="0"/>
            </a:br>
            <a:r xmlns:a="http://schemas.openxmlformats.org/drawingml/2006/main">
              <a:rPr lang="en" altLang="ru-RU" i="1" smtClean="0">
                <a:solidFill>
                  <a:srgbClr val="FF0000"/>
                </a:solidFill>
              </a:rPr>
              <a:t>(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A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TIMES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B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) WHERE X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  <a:sym typeface="Symbol" panose="05050102010706020507" pitchFamily="18" charset="2"/>
              </a:rPr>
              <a:t>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U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, A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baseline="-25000" smtClean="0">
                <a:solidFill>
                  <a:srgbClr val="FF0000"/>
                </a:solidFill>
              </a:rPr>
              <a:t>F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B</a:t>
            </a:r>
            <a:endParaRPr xmlns:a="http://schemas.openxmlformats.org/drawingml/2006/main" lang="ru-RU" altLang="ru-RU" i="1" smtClean="0"/>
          </a:p>
          <a:p>
            <a:pPr xmlns:a="http://schemas.openxmlformats.org/drawingml/2006/main" eaLnBrk="1" hangingPunct="1"/>
            <a:r xmlns:a="http://schemas.openxmlformats.org/drawingml/2006/main">
              <a:rPr lang="en" altLang="ru-RU" i="1" smtClean="0"/>
              <a:t>Equijunction</a:t>
            </a:r>
            <a:r xmlns:a="http://schemas.openxmlformats.org/drawingml/2006/main">
              <a:rPr lang="en" altLang="ru-RU" i="1" smtClean="0"/>
              <a:t> </a:t>
            </a:r>
            <a:br xmlns:a="http://schemas.openxmlformats.org/drawingml/2006/main">
              <a:rPr lang="en-US" altLang="ru-RU" i="1" smtClean="0"/>
            </a:br>
            <a:r xmlns:a="http://schemas.openxmlformats.org/drawingml/2006/main">
              <a:rPr lang="en" altLang="ru-RU" i="1" smtClean="0">
                <a:solidFill>
                  <a:srgbClr val="FF0000"/>
                </a:solidFill>
              </a:rPr>
              <a:t>(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A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TIMES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B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) WHERE X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U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, A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baseline="-25000" smtClean="0">
                <a:solidFill>
                  <a:srgbClr val="FF0000"/>
                </a:solidFill>
              </a:rPr>
              <a:t>F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B</a:t>
            </a:r>
            <a:endParaRPr xmlns:a="http://schemas.openxmlformats.org/drawingml/2006/main" lang="ru-RU" altLang="ru-RU" i="1" smtClean="0"/>
          </a:p>
          <a:p>
            <a:pPr eaLnBrk="1" hangingPunct="1"/>
            <a:endParaRPr lang="ru-RU" altLang="ru-RU" i="1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i="1" smtClean="0"/>
              <a:t>Theta connection</a:t>
            </a:r>
            <a:endParaRPr xmlns:a="http://schemas.openxmlformats.org/drawingml/2006/main" lang="ru-RU" altLang="ru-RU" smtClean="0"/>
          </a:p>
        </p:txBody>
      </p:sp>
      <p:sp>
        <p:nvSpPr>
          <p:cNvPr id="3481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R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baseline="-25000" smtClean="0">
                <a:solidFill>
                  <a:srgbClr val="FF0000"/>
                </a:solidFill>
              </a:rPr>
              <a:t>F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en" altLang="ru-RU" smtClean="0"/>
              <a:t>. The theta join operation defines a relation that contains the tuples from the Cartesian product of relations R and </a:t>
            </a:r>
            <a:r xmlns:a="http://schemas.openxmlformats.org/drawingml/2006/main">
              <a:rPr lang="en" altLang="ru-RU" smtClean="0"/>
              <a:t>S </a:t>
            </a:r>
            <a:r xmlns:a="http://schemas.openxmlformats.org/drawingml/2006/main">
              <a:rPr lang="en" altLang="ru-RU" smtClean="0"/>
              <a:t>that satisfy a predicate </a:t>
            </a:r>
            <a:r xmlns:a="http://schemas.openxmlformats.org/drawingml/2006/main">
              <a:rPr lang="en" altLang="ru-RU" smtClean="0"/>
              <a:t>F. </a:t>
            </a:r>
            <a:r xmlns:a="http://schemas.openxmlformats.org/drawingml/2006/main">
              <a:rPr lang="en" altLang="ru-RU" smtClean="0"/>
              <a:t>The predicate </a:t>
            </a:r>
            <a:r xmlns:a="http://schemas.openxmlformats.org/drawingml/2006/main">
              <a:rPr lang="en" altLang="ru-RU" smtClean="0"/>
              <a:t>F </a:t>
            </a:r>
            <a:r xmlns:a="http://schemas.openxmlformats.org/drawingml/2006/main">
              <a:rPr lang="en" altLang="ru-RU" smtClean="0"/>
              <a:t>has the form</a:t>
            </a:r>
            <a:r xmlns:a="http://schemas.openxmlformats.org/drawingml/2006/main">
              <a:rPr lang="en" altLang="ru-RU" smtClean="0"/>
              <a:t> </a:t>
            </a:r>
            <a:br xmlns:a="http://schemas.openxmlformats.org/drawingml/2006/main">
              <a:rPr lang="en-US" altLang="ru-RU" smtClean="0"/>
            </a:b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Ra </a:t>
            </a:r>
            <a:r xmlns:a="http://schemas.openxmlformats.org/drawingml/2006/main">
              <a:rPr lang="en" altLang="ru-RU" baseline="-25000" smtClean="0">
                <a:solidFill>
                  <a:srgbClr val="FF0000"/>
                </a:solidFill>
              </a:rPr>
              <a:t>i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  <a:sym typeface="Symbol" panose="05050102010706020507" pitchFamily="18" charset="2"/>
              </a:rPr>
              <a:t>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en" altLang="ru-RU" smtClean="0"/>
              <a:t>.b </a:t>
            </a:r>
            <a:r xmlns:a="http://schemas.openxmlformats.org/drawingml/2006/main">
              <a:rPr lang="en" altLang="ru-RU" baseline="-25000" smtClean="0"/>
              <a:t>i </a:t>
            </a:r>
            <a:r xmlns:a="http://schemas.openxmlformats.org/drawingml/2006/main">
              <a:rPr lang="en" altLang="ru-RU" smtClean="0"/>
              <a:t>, where instead of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  <a:sym typeface="Symbol" panose="05050102010706020507" pitchFamily="18" charset="2"/>
              </a:rPr>
              <a:t> </a:t>
            </a:r>
            <a:r xmlns:a="http://schemas.openxmlformats.org/drawingml/2006/main">
              <a:rPr lang="en" altLang="ru-RU" smtClean="0"/>
              <a:t>one can be specified</a:t>
            </a:r>
            <a:r xmlns:a="http://schemas.openxmlformats.org/drawingml/2006/main">
              <a:rPr lang="en" altLang="ru-RU" smtClean="0"/>
              <a:t> </a:t>
            </a:r>
            <a:r xmlns:a="http://schemas.openxmlformats.org/drawingml/2006/main">
              <a:rPr lang="en" altLang="ru-RU" smtClean="0"/>
              <a:t>from comparison operations (&lt;,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 </a:t>
            </a:r>
            <a:r xmlns:a="http://schemas.openxmlformats.org/drawingml/2006/main">
              <a:rPr lang="en" altLang="ru-RU" smtClean="0"/>
              <a:t>, </a:t>
            </a:r>
            <a:r xmlns:a="http://schemas.openxmlformats.org/drawingml/2006/main">
              <a:rPr lang="en" altLang="ru-RU" i="1" smtClean="0"/>
              <a:t>&gt;,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 </a:t>
            </a:r>
            <a:r xmlns:a="http://schemas.openxmlformats.org/drawingml/2006/main">
              <a:rPr lang="en" altLang="ru-RU" i="1" smtClean="0"/>
              <a:t>,= </a:t>
            </a:r>
            <a:r xmlns:a="http://schemas.openxmlformats.org/drawingml/2006/main">
              <a:rPr lang="en" altLang="ru-RU" i="1" smtClean="0"/>
              <a:t>,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 </a:t>
            </a:r>
            <a:r xmlns:a="http://schemas.openxmlformats.org/drawingml/2006/main">
              <a:rPr lang="en" altLang="ru-RU" i="1" smtClean="0"/>
              <a:t>).</a:t>
            </a:r>
            <a:endParaRPr xmlns:a="http://schemas.openxmlformats.org/drawingml/2006/main" lang="ru-RU" altLang="ru-RU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490537"/>
          </a:xfrm>
        </p:spPr>
        <p:txBody>
          <a:bodyPr/>
          <a:lstStyle/>
          <a:p>
            <a:r xmlns:a="http://schemas.openxmlformats.org/drawingml/2006/main">
              <a:rPr lang="en" altLang="ru-RU" sz="4000" i="1" smtClean="0"/>
              <a:t>Theta connection</a:t>
            </a:r>
          </a:p>
        </p:txBody>
      </p:sp>
      <p:pic>
        <p:nvPicPr>
          <p:cNvPr id="35843" name="Picture 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2420938"/>
            <a:ext cx="8229600" cy="2155825"/>
          </a:xfrm>
        </p:spPr>
      </p:pic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836613"/>
            <a:ext cx="34575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6613"/>
            <a:ext cx="5651500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6" name="Rectangle 8"/>
          <p:cNvSpPr>
            <a:spLocks noChangeArrowheads="1"/>
          </p:cNvSpPr>
          <p:nvPr/>
        </p:nvSpPr>
        <p:spPr bwMode="auto">
          <a:xfrm>
            <a:off x="179388" y="4508500"/>
            <a:ext cx="2003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solidFill>
                  <a:srgbClr val="FF0000"/>
                </a:solidFill>
                <a:latin typeface="Arial" panose="020B0604020202020204" pitchFamily="34" charset="0"/>
              </a:rPr>
              <a:t>⋈ </a:t>
            </a:r>
            <a:r xmlns:a="http://schemas.openxmlformats.org/drawingml/2006/main">
              <a:rPr lang="en" altLang="ru-RU" sz="1800" baseline="-25000" noProof="1">
                <a:solidFill>
                  <a:srgbClr val="FF0000"/>
                </a:solidFill>
                <a:latin typeface="Arial" panose="020B0604020202020204" pitchFamily="34" charset="0"/>
              </a:rPr>
              <a:t>Discipline </a:t>
            </a:r>
            <a:r xmlns:a="http://schemas.openxmlformats.org/drawingml/2006/main">
              <a:rPr lang="en" altLang="ru-RU" sz="1800" baseline="-25000">
                <a:solidFill>
                  <a:srgbClr val="FF0000"/>
                </a:solidFill>
                <a:latin typeface="Arial" panose="020B0604020202020204" pitchFamily="34" charset="0"/>
              </a:rPr>
              <a:t>&gt;D#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</a:t>
            </a:r>
            <a:endParaRPr xmlns:a="http://schemas.openxmlformats.org/drawingml/2006/main" lang="ru-RU" altLang="ru-RU" sz="1800">
              <a:latin typeface="Arial" panose="020B0604020202020204" pitchFamily="34" charset="0"/>
            </a:endParaRPr>
          </a:p>
        </p:txBody>
      </p:sp>
      <p:pic>
        <p:nvPicPr>
          <p:cNvPr id="3584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13325"/>
            <a:ext cx="90297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i="1" smtClean="0"/>
              <a:t>Equijunction</a:t>
            </a:r>
            <a:endParaRPr xmlns:a="http://schemas.openxmlformats.org/drawingml/2006/main" lang="ru-RU" altLang="ru-RU" smtClean="0"/>
          </a:p>
        </p:txBody>
      </p:sp>
      <p:sp>
        <p:nvSpPr>
          <p:cNvPr id="36867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R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baseline="-25000" smtClean="0">
                <a:solidFill>
                  <a:srgbClr val="FF0000"/>
                </a:solidFill>
              </a:rPr>
              <a:t>F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S </a:t>
            </a:r>
            <a:r xmlns:a="http://schemas.openxmlformats.org/drawingml/2006/main">
              <a:rPr lang="en" altLang="ru-RU" smtClean="0"/>
              <a:t>Defines a relation that contains tuples from</a:t>
            </a:r>
            <a:r xmlns:a="http://schemas.openxmlformats.org/drawingml/2006/main">
              <a:rPr lang="en" altLang="ru-RU" smtClean="0"/>
              <a:t> </a:t>
            </a:r>
            <a:r xmlns:a="http://schemas.openxmlformats.org/drawingml/2006/main">
              <a:rPr lang="en" altLang="ru-RU" smtClean="0"/>
              <a:t>Cartesian products of relations R and S that satisfy the predicate F (the predicate must provide only for equality comparison)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513" cy="777875"/>
          </a:xfrm>
        </p:spPr>
        <p:txBody>
          <a:bodyPr/>
          <a:lstStyle/>
          <a:p>
            <a:r xmlns:a="http://schemas.openxmlformats.org/drawingml/2006/main">
              <a:rPr lang="en" altLang="ru-RU" sz="3600" smtClean="0"/>
              <a:t>Equijunction example</a:t>
            </a:r>
          </a:p>
        </p:txBody>
      </p:sp>
      <p:pic>
        <p:nvPicPr>
          <p:cNvPr id="3789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86425" y="1557338"/>
            <a:ext cx="3457575" cy="1384300"/>
          </a:xfrm>
        </p:spPr>
      </p:pic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2225"/>
            <a:ext cx="56515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395288" y="3933825"/>
            <a:ext cx="273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2000">
                <a:latin typeface="Arial" panose="020B0604020202020204" pitchFamily="34" charset="0"/>
              </a:rPr>
              <a:t>A</a:t>
            </a:r>
            <a:r xmlns:a="http://schemas.openxmlformats.org/drawingml/2006/main">
              <a:rPr lang="en" altLang="ru-RU" sz="20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2000">
                <a:solidFill>
                  <a:srgbClr val="FF0000"/>
                </a:solidFill>
                <a:latin typeface="Arial" panose="020B0604020202020204" pitchFamily="34" charset="0"/>
              </a:rPr>
              <a:t>⋈ </a:t>
            </a:r>
            <a:r xmlns:a="http://schemas.openxmlformats.org/drawingml/2006/main">
              <a:rPr lang="en" altLang="ru-RU" sz="2000" baseline="-25000" noProof="1">
                <a:solidFill>
                  <a:srgbClr val="FF0000"/>
                </a:solidFill>
                <a:latin typeface="Arial" panose="020B0604020202020204" pitchFamily="34" charset="0"/>
              </a:rPr>
              <a:t>Discipline= </a:t>
            </a:r>
            <a:r xmlns:a="http://schemas.openxmlformats.org/drawingml/2006/main">
              <a:rPr lang="en" altLang="ru-RU" sz="2000" baseline="-25000">
                <a:solidFill>
                  <a:srgbClr val="FF0000"/>
                </a:solidFill>
                <a:latin typeface="Arial" panose="020B0604020202020204" pitchFamily="34" charset="0"/>
              </a:rPr>
              <a:t>D#</a:t>
            </a:r>
            <a:r xmlns:a="http://schemas.openxmlformats.org/drawingml/2006/main">
              <a:rPr lang="en" altLang="ru-RU" sz="20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2000">
                <a:latin typeface="Arial" panose="020B0604020202020204" pitchFamily="34" charset="0"/>
              </a:rPr>
              <a:t>D</a:t>
            </a:r>
            <a:endParaRPr xmlns:a="http://schemas.openxmlformats.org/drawingml/2006/main" lang="ru-RU" altLang="ru-RU" sz="2000">
              <a:latin typeface="Arial" panose="020B0604020202020204" pitchFamily="34" charset="0"/>
            </a:endParaRPr>
          </a:p>
        </p:txBody>
      </p:sp>
      <p:pic>
        <p:nvPicPr>
          <p:cNvPr id="3789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724400"/>
            <a:ext cx="792162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smtClean="0"/>
              <a:t>Natural connection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n" altLang="ru-RU" smtClean="0"/>
              <a:t>R </a:t>
            </a:r>
            <a:r xmlns:a="http://schemas.openxmlformats.org/drawingml/2006/main">
              <a:rPr lang="en" altLang="ru-RU" smtClean="0">
                <a:solidFill>
                  <a:srgbClr val="FF0000"/>
                </a:solidFill>
              </a:rPr>
              <a:t>⋈ </a:t>
            </a:r>
            <a:r xmlns:a="http://schemas.openxmlformats.org/drawingml/2006/main">
              <a:rPr lang="en" altLang="ru-RU" smtClean="0"/>
              <a:t>S. A natural conjunction is a conjunction by equivalence.</a:t>
            </a:r>
          </a:p>
          <a:p>
            <a:pPr xmlns:a="http://schemas.openxmlformats.org/drawingml/2006/main">
              <a:buFont typeface="Arial" panose="020B0604020202020204" pitchFamily="34" charset="0"/>
              <a:buNone/>
            </a:pPr>
            <a:r xmlns:a="http://schemas.openxmlformats.org/drawingml/2006/main">
              <a:rPr lang="en" altLang="ru-RU" smtClean="0"/>
              <a:t>two relations R and S, performed on all common attributes x, from the results of which one instance of each common attribute is excluded.</a:t>
            </a:r>
          </a:p>
          <a:p>
            <a:pPr>
              <a:buFont typeface="Arial" panose="020B0604020202020204" pitchFamily="34" charset="0"/>
              <a:buNone/>
            </a:pPr>
            <a:endParaRPr lang="ru-RU" altLang="ru-RU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Natural connection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62500" lnSpcReduction="20000"/>
          </a:bodyPr>
          <a:lstStyle/>
          <a:p>
            <a:pPr xmlns:a="http://schemas.openxmlformats.org/drawingml/2006/main">
              <a:defRPr/>
            </a:pPr>
            <a:r xmlns:a="http://schemas.openxmlformats.org/drawingml/2006/main">
              <a:rPr lang="en" dirty="0" smtClean="0"/>
              <a:t>Let us assume that the relations a and </a:t>
            </a:r>
            <a:r xmlns:a="http://schemas.openxmlformats.org/drawingml/2006/main">
              <a:rPr lang="en" dirty="0" err="1" smtClean="0"/>
              <a:t>b </a:t>
            </a:r>
            <a:r xmlns:a="http://schemas.openxmlformats.org/drawingml/2006/main">
              <a:rPr lang="en" dirty="0" err="1" smtClean="0"/>
              <a:t>are </a:t>
            </a:r>
            <a:r xmlns:a="http://schemas.openxmlformats.org/drawingml/2006/main">
              <a:rPr lang="en" dirty="0" smtClean="0"/>
              <a:t>respectively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 err="1" smtClean="0"/>
              <a:t>obviously </a:t>
            </a:r>
            <a:r xmlns:a="http://schemas.openxmlformats.org/drawingml/2006/main">
              <a:rPr lang="en" dirty="0" smtClean="0"/>
              <a:t>have the following attributes: X 1 , X 2 , . . . , X </a:t>
            </a:r>
            <a:r xmlns:a="http://schemas.openxmlformats.org/drawingml/2006/main">
              <a:rPr lang="en" dirty="0" err="1" smtClean="0"/>
              <a:t>m </a:t>
            </a:r>
            <a:r xmlns:a="http://schemas.openxmlformats.org/drawingml/2006/main">
              <a:rPr lang="en" dirty="0" smtClean="0"/>
              <a:t>, Y 1 , Y 2 , . . . , </a:t>
            </a:r>
            <a:r xmlns:a="http://schemas.openxmlformats.org/drawingml/2006/main">
              <a:rPr lang="en" dirty="0" err="1" smtClean="0"/>
              <a:t>Yn</a:t>
            </a:r>
            <a:endParaRPr xmlns:a="http://schemas.openxmlformats.org/drawingml/2006/main" lang="ru-RU" dirty="0" smtClean="0"/>
          </a:p>
          <a:p>
            <a:pPr xmlns:a="http://schemas.openxmlformats.org/drawingml/2006/main">
              <a:defRPr/>
            </a:pPr>
            <a:r xmlns:a="http://schemas.openxmlformats.org/drawingml/2006/main">
              <a:rPr lang="en" dirty="0" err="1" smtClean="0"/>
              <a:t>Yl </a:t>
            </a:r>
            <a:r xmlns:a="http://schemas.openxmlformats.org/drawingml/2006/main">
              <a:rPr lang="en" dirty="0" smtClean="0"/>
              <a:t>, Y2, . . . , </a:t>
            </a:r>
            <a:r xmlns:a="http://schemas.openxmlformats.org/drawingml/2006/main">
              <a:rPr lang="en" dirty="0" err="1" smtClean="0"/>
              <a:t>In </a:t>
            </a:r>
            <a:r xmlns:a="http://schemas.openxmlformats.org/drawingml/2006/main">
              <a:rPr lang="en" dirty="0" smtClean="0"/>
              <a:t>, Z </a:t>
            </a:r>
            <a:r xmlns:a="http://schemas.openxmlformats.org/drawingml/2006/main">
              <a:rPr lang="en" dirty="0" err="1" smtClean="0"/>
              <a:t>l </a:t>
            </a:r>
            <a:r xmlns:a="http://schemas.openxmlformats.org/drawingml/2006/main">
              <a:rPr lang="en" dirty="0" smtClean="0"/>
              <a:t>, Z 2 , . . . , </a:t>
            </a:r>
            <a:r xmlns:a="http://schemas.openxmlformats.org/drawingml/2006/main">
              <a:rPr lang="en" dirty="0" err="1" smtClean="0"/>
              <a:t>Zp</a:t>
            </a:r>
            <a:endParaRPr xmlns:a="http://schemas.openxmlformats.org/drawingml/2006/main" lang="ru-RU" dirty="0" smtClean="0"/>
          </a:p>
          <a:p>
            <a:pPr xmlns:a="http://schemas.openxmlformats.org/drawingml/2006/main">
              <a:defRPr/>
            </a:pPr>
            <a:r xmlns:a="http://schemas.openxmlformats.org/drawingml/2006/main">
              <a:rPr lang="en" dirty="0" smtClean="0"/>
              <a:t>THIS means that the two relations under consideration have a common set of attributes Y, consisting of attributes </a:t>
            </a:r>
            <a:r xmlns:a="http://schemas.openxmlformats.org/drawingml/2006/main">
              <a:rPr lang="en" dirty="0" err="1" smtClean="0"/>
              <a:t>Yl </a:t>
            </a:r>
            <a:r xmlns:a="http://schemas.openxmlformats.org/drawingml/2006/main">
              <a:rPr lang="en" dirty="0" smtClean="0"/>
              <a:t>, Y2, . . ., </a:t>
            </a:r>
            <a:r xmlns:a="http://schemas.openxmlformats.org/drawingml/2006/main">
              <a:rPr lang="en" dirty="0" err="1" smtClean="0"/>
              <a:t>Yn </a:t>
            </a:r>
            <a:r xmlns:a="http://schemas.openxmlformats.org/drawingml/2006/main">
              <a:rPr lang="en" dirty="0" smtClean="0"/>
              <a:t>(and only of these attributes), other attributes of relation a form a set </a:t>
            </a:r>
            <a:r xmlns:a="http://schemas.openxmlformats.org/drawingml/2006/main">
              <a:rPr lang="en" dirty="0" err="1" smtClean="0"/>
              <a:t>x </a:t>
            </a:r>
            <a:r xmlns:a="http://schemas.openxmlformats.org/drawingml/2006/main">
              <a:rPr lang="en" dirty="0" smtClean="0"/>
              <a:t>, consisting of attributes X1 </a:t>
            </a:r>
            <a:r xmlns:a="http://schemas.openxmlformats.org/drawingml/2006/main">
              <a:rPr lang="en" i="1" dirty="0" smtClean="0"/>
              <a:t>, X2, </a:t>
            </a:r>
            <a:r xmlns:a="http://schemas.openxmlformats.org/drawingml/2006/main">
              <a:rPr lang="en" dirty="0" err="1" smtClean="0"/>
              <a:t>Xm </a:t>
            </a:r>
            <a:r xmlns:a="http://schemas.openxmlformats.org/drawingml/2006/main">
              <a:rPr lang="en" dirty="0" smtClean="0"/>
              <a:t>, and other attributes of relation </a:t>
            </a:r>
            <a:r xmlns:a="http://schemas.openxmlformats.org/drawingml/2006/main">
              <a:rPr lang="en" dirty="0" err="1" smtClean="0"/>
              <a:t>b </a:t>
            </a:r>
            <a:r xmlns:a="http://schemas.openxmlformats.org/drawingml/2006/main">
              <a:rPr lang="en" dirty="0" smtClean="0"/>
              <a:t>form a set </a:t>
            </a:r>
            <a:r xmlns:a="http://schemas.openxmlformats.org/drawingml/2006/main">
              <a:rPr lang="en" dirty="0" err="1" smtClean="0"/>
              <a:t>z </a:t>
            </a:r>
            <a:r xmlns:a="http://schemas.openxmlformats.org/drawingml/2006/main">
              <a:rPr lang="en" dirty="0" smtClean="0"/>
              <a:t>, consisting of attributes Z1, Z2, . . ., </a:t>
            </a:r>
            <a:r xmlns:a="http://schemas.openxmlformats.org/drawingml/2006/main">
              <a:rPr lang="en" dirty="0" err="1" smtClean="0"/>
              <a:t>Zp </a:t>
            </a:r>
            <a:r xmlns:a="http://schemas.openxmlformats.org/drawingml/2006/main">
              <a:rPr lang="en" dirty="0" smtClean="0"/>
              <a:t>.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en" dirty="0" smtClean="0"/>
              <a:t>In this case, the ( </a:t>
            </a:r>
            <a:r xmlns:a="http://schemas.openxmlformats.org/drawingml/2006/main">
              <a:rPr lang="en" b="1" dirty="0" smtClean="0"/>
              <a:t>natural </a:t>
            </a:r>
            <a:r xmlns:a="http://schemas.openxmlformats.org/drawingml/2006/main">
              <a:rPr lang="en" dirty="0" smtClean="0"/>
              <a:t>) </a:t>
            </a:r>
            <a:r xmlns:a="http://schemas.openxmlformats.org/drawingml/2006/main">
              <a:rPr lang="en" b="1" dirty="0" smtClean="0"/>
              <a:t>connection </a:t>
            </a:r>
            <a:r xmlns:a="http://schemas.openxmlformats.org/drawingml/2006/main">
              <a:rPr lang="en" dirty="0" smtClean="0"/>
              <a:t>of a and </a:t>
            </a:r>
            <a:r xmlns:a="http://schemas.openxmlformats.org/drawingml/2006/main">
              <a:rPr lang="en" dirty="0" err="1" smtClean="0"/>
              <a:t>b </a:t>
            </a:r>
            <a:r xmlns:a="http://schemas.openxmlformats.org/drawingml/2006/main">
              <a:rPr lang="en" dirty="0" smtClean="0"/>
              <a:t>is expressed as follows.</a:t>
            </a:r>
          </a:p>
          <a:p>
            <a:pPr xmlns:a="http://schemas.openxmlformats.org/drawingml/2006/main">
              <a:defRPr/>
            </a:pPr>
            <a:r xmlns:a="http://schemas.openxmlformats.org/drawingml/2006/main">
              <a:rPr lang="en" dirty="0" err="1" smtClean="0"/>
              <a:t>a </a:t>
            </a:r>
            <a:r xmlns:a="http://schemas.openxmlformats.org/drawingml/2006/main">
              <a:rPr lang="en" dirty="0" smtClean="0"/>
              <a:t>JOIN </a:t>
            </a:r>
            <a:r xmlns:a="http://schemas.openxmlformats.org/drawingml/2006/main">
              <a:rPr lang="en" dirty="0" err="1" smtClean="0"/>
              <a:t>b</a:t>
            </a:r>
            <a:endParaRPr xmlns:a="http://schemas.openxmlformats.org/drawingml/2006/main" lang="ru-RU" dirty="0" smtClean="0"/>
          </a:p>
          <a:p>
            <a:pPr xmlns:a="http://schemas.openxmlformats.org/drawingml/2006/main">
              <a:defRPr/>
            </a:pPr>
            <a:r xmlns:a="http://schemas.openxmlformats.org/drawingml/2006/main">
              <a:rPr lang="en" dirty="0" smtClean="0"/>
              <a:t>It is a relation with a header { X, Y, Z } and a body consisting of all such tuples { X </a:t>
            </a:r>
            <a:r xmlns:a="http://schemas.openxmlformats.org/drawingml/2006/main">
              <a:rPr lang="en" dirty="0" err="1" smtClean="0"/>
              <a:t>x </a:t>
            </a:r>
            <a:r xmlns:a="http://schemas.openxmlformats.org/drawingml/2006/main">
              <a:rPr lang="en" dirty="0" smtClean="0"/>
              <a:t>, Y y, </a:t>
            </a:r>
            <a:r xmlns:a="http://schemas.openxmlformats.org/drawingml/2006/main">
              <a:rPr lang="en" dirty="0" err="1" smtClean="0"/>
              <a:t>z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 err="1" smtClean="0"/>
              <a:t>z </a:t>
            </a:r>
            <a:r xmlns:a="http://schemas.openxmlformats.org/drawingml/2006/main">
              <a:rPr lang="en" dirty="0" smtClean="0"/>
              <a:t>} such that any of these tuples is present both in relation a, with value </a:t>
            </a:r>
            <a:r xmlns:a="http://schemas.openxmlformats.org/drawingml/2006/main">
              <a:rPr lang="en" dirty="0" err="1" smtClean="0"/>
              <a:t>x of </a:t>
            </a:r>
            <a:r xmlns:a="http://schemas.openxmlformats.org/drawingml/2006/main">
              <a:rPr lang="en" dirty="0" smtClean="0"/>
              <a:t>attribute </a:t>
            </a:r>
            <a:r xmlns:a="http://schemas.openxmlformats.org/drawingml/2006/main">
              <a:rPr lang="en" dirty="0" err="1" smtClean="0"/>
              <a:t>x </a:t>
            </a:r>
            <a:r xmlns:a="http://schemas.openxmlformats.org/drawingml/2006/main">
              <a:rPr lang="en" dirty="0" smtClean="0"/>
              <a:t>and value y of attribute Y, and in relation </a:t>
            </a:r>
            <a:r xmlns:a="http://schemas.openxmlformats.org/drawingml/2006/main">
              <a:rPr lang="en" dirty="0" err="1" smtClean="0"/>
              <a:t>b </a:t>
            </a:r>
            <a:r xmlns:a="http://schemas.openxmlformats.org/drawingml/2006/main">
              <a:rPr lang="en" dirty="0" smtClean="0"/>
              <a:t>, with value y of attribute Y and value </a:t>
            </a:r>
            <a:r xmlns:a="http://schemas.openxmlformats.org/drawingml/2006/main">
              <a:rPr lang="en" dirty="0" err="1" smtClean="0"/>
              <a:t>z </a:t>
            </a:r>
            <a:r xmlns:a="http://schemas.openxmlformats.org/drawingml/2006/main">
              <a:rPr lang="en" dirty="0" smtClean="0"/>
              <a:t>of attribute Z.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175" cy="868362"/>
          </a:xfrm>
        </p:spPr>
        <p:txBody>
          <a:bodyPr/>
          <a:lstStyle/>
          <a:p>
            <a:r xmlns:a="http://schemas.openxmlformats.org/drawingml/2006/main">
              <a:rPr lang="en" altLang="ru-RU" sz="3200" smtClean="0"/>
              <a:t>Natural connection</a:t>
            </a:r>
            <a:r xmlns:a="http://schemas.openxmlformats.org/drawingml/2006/main">
              <a:rPr lang="en" altLang="ru-RU" sz="3200" smtClean="0"/>
              <a:t> </a:t>
            </a:r>
            <a:r xmlns:a="http://schemas.openxmlformats.org/drawingml/2006/main">
              <a:rPr lang="en" altLang="ru-RU" sz="3200" smtClean="0"/>
              <a:t>example</a:t>
            </a:r>
          </a:p>
        </p:txBody>
      </p:sp>
      <p:pic>
        <p:nvPicPr>
          <p:cNvPr id="4096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14438"/>
            <a:ext cx="5915025" cy="1752600"/>
          </a:xfrm>
          <a:noFill/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000375"/>
            <a:ext cx="42005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929188"/>
            <a:ext cx="78962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1187450" y="429260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solidFill>
                  <a:srgbClr val="FF0000"/>
                </a:solidFill>
                <a:latin typeface="Arial" panose="020B0604020202020204" pitchFamily="34" charset="0"/>
              </a:rPr>
              <a:t>⋈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</a:t>
            </a:r>
            <a:endParaRPr xmlns:a="http://schemas.openxmlformats.org/drawingml/2006/main"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Alternative names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Official terms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Alternative option 1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Alternative option 2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Relation</a:t>
                      </a:r>
                      <a:r xmlns:a="http://schemas.openxmlformats.org/drawingml/2006/main">
                        <a:rPr lang="en" dirty="0" smtClean="0"/>
                        <a:t>​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dirty="0" smtClean="0"/>
                        <a:t>File ( </a:t>
                      </a:r>
                      <a:r xmlns:a="http://schemas.openxmlformats.org/drawingml/2006/main">
                        <a:rPr lang="en" dirty="0" smtClean="0"/>
                        <a:t>file </a:t>
                      </a:r>
                      <a:r xmlns:a="http://schemas.openxmlformats.org/drawingml/2006/main">
                        <a:rPr lang="en" dirty="0" smtClean="0"/>
                        <a:t>)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dirty="0" smtClean="0"/>
                        <a:t>Row</a:t>
                      </a:r>
                      <a:r xmlns:a="http://schemas.openxmlformats.org/drawingml/2006/main">
                        <a:rPr lang="en" dirty="0" smtClean="0"/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dirty="0" smtClean="0"/>
                        <a:t>Record</a:t>
                      </a:r>
                      <a:r xmlns:a="http://schemas.openxmlformats.org/drawingml/2006/main">
                        <a:rPr lang="en" dirty="0" smtClean="0"/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( 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attribute </a:t>
                      </a:r>
                      <a:r xmlns:a="http://schemas.openxmlformats.org/drawingml/2006/main">
                        <a:rPr lang="en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dirty="0" smtClean="0"/>
                        <a:t>Column</a:t>
                      </a:r>
                      <a:r xmlns:a="http://schemas.openxmlformats.org/drawingml/2006/main">
                        <a:rPr lang="en" dirty="0" smtClean="0"/>
                        <a:t>​</a:t>
                      </a:r>
                      <a:r xmlns:a="http://schemas.openxmlformats.org/drawingml/2006/main">
                        <a:rPr lang="e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r xmlns:a="http://schemas.openxmlformats.org/drawingml/2006/main">
                        <a:rPr lang="en" dirty="0" smtClean="0"/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 xmlns:a="http://schemas.openxmlformats.org/drawingml/2006/main">
                        <a:rPr lang="en" dirty="0" smtClean="0"/>
                        <a:t>Field</a:t>
                      </a:r>
                      <a:r xmlns:a="http://schemas.openxmlformats.org/drawingml/2006/main">
                        <a:rPr lang="en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xmlns:a="http://schemas.openxmlformats.org/drawingml/2006/main"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561975"/>
          </a:xfrm>
        </p:spPr>
        <p:txBody>
          <a:bodyPr/>
          <a:lstStyle/>
          <a:p>
            <a:r xmlns:a="http://schemas.openxmlformats.org/drawingml/2006/main">
              <a:rPr lang="en" altLang="ru-RU" sz="4000" smtClean="0"/>
              <a:t>Division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91513" cy="5000625"/>
          </a:xfrm>
        </p:spPr>
        <p:txBody>
          <a:bodyPr/>
          <a:lstStyle/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en" altLang="ru-RU" sz="2800" smtClean="0"/>
              <a:t>Suppose that relation R is defined on a set of attributes A, and relation S is defined on a set of attributes B, where B </a:t>
            </a:r>
            <a:r xmlns:a="http://schemas.openxmlformats.org/drawingml/2006/main">
              <a:rPr lang="en" altLang="ru-RU" sz="2800" smtClean="0">
                <a:sym typeface="Symbol" panose="05050102010706020507" pitchFamily="18" charset="2"/>
              </a:rPr>
              <a:t> </a:t>
            </a:r>
            <a:r xmlns:a="http://schemas.openxmlformats.org/drawingml/2006/main">
              <a:rPr lang="en" altLang="ru-RU" sz="2800" smtClean="0"/>
              <a:t>A (i.e. B is a subset of A). Let C=A-B, i.e. C is the set of attributes of relation R that are not attributes of relation S. Then the definition of the division operation will look like this.</a:t>
            </a:r>
          </a:p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en" altLang="ru-RU" sz="2800" smtClean="0"/>
              <a:t>R </a:t>
            </a:r>
            <a:r xmlns:a="http://schemas.openxmlformats.org/drawingml/2006/main">
              <a:rPr lang="en" altLang="ru-RU" sz="2800" smtClean="0">
                <a:sym typeface="Symbol" panose="05050102010706020507" pitchFamily="18" charset="2"/>
              </a:rPr>
              <a:t> </a:t>
            </a:r>
            <a:r xmlns:a="http://schemas.openxmlformats.org/drawingml/2006/main">
              <a:rPr lang="en" altLang="ru-RU" sz="2800" smtClean="0"/>
              <a:t>S, The result of </a:t>
            </a:r>
            <a:r xmlns:a="http://schemas.openxmlformats.org/drawingml/2006/main">
              <a:rPr lang="en" altLang="ru-RU" sz="2800" b="1" smtClean="0"/>
              <a:t>the division operation </a:t>
            </a:r>
            <a:r xmlns:a="http://schemas.openxmlformats.org/drawingml/2006/main">
              <a:rPr lang="en" altLang="ru-RU" sz="2800" smtClean="0"/>
              <a:t>is a set of tuples of relation R, defined on a set of attributes </a:t>
            </a:r>
            <a:r xmlns:a="http://schemas.openxmlformats.org/drawingml/2006/main">
              <a:rPr lang="en" altLang="ru-RU" sz="2800" smtClean="0"/>
              <a:t>C </a:t>
            </a:r>
            <a:endParaRPr xmlns:a="http://schemas.openxmlformats.org/drawingml/2006/main" lang="en-US" altLang="ru-RU" sz="2800" smtClean="0"/>
            <a:r xmlns:a="http://schemas.openxmlformats.org/drawingml/2006/main">
              <a:rPr lang="en" altLang="ru-RU" sz="2800" smtClean="0"/>
              <a:t>, </a:t>
            </a:r>
            <a:r xmlns:a="http://schemas.openxmlformats.org/drawingml/2006/main">
              <a:rPr lang="en" altLang="ru-RU" sz="2800" smtClean="0"/>
              <a:t>which correspond to the combination of all tuples of relation </a:t>
            </a:r>
            <a:r xmlns:a="http://schemas.openxmlformats.org/drawingml/2006/main">
              <a:rPr lang="en" altLang="ru-RU" sz="2800" smtClean="0"/>
              <a:t>S.</a:t>
            </a:r>
          </a:p>
          <a:p>
            <a:pPr xmlns:a="http://schemas.openxmlformats.org/drawingml/2006/main">
              <a:lnSpc>
                <a:spcPct val="80000"/>
              </a:lnSpc>
            </a:pPr>
            <a:r xmlns:a="http://schemas.openxmlformats.org/drawingml/2006/main">
              <a:rPr lang="en" altLang="ru-RU" sz="2800" smtClean="0"/>
              <a:t>R </a:t>
            </a:r>
            <a:r xmlns:a="http://schemas.openxmlformats.org/drawingml/2006/main">
              <a:rPr lang="en" altLang="ru-RU" sz="2800" smtClean="0"/>
              <a:t>DIVIDE </a:t>
            </a:r>
            <a:r xmlns:a="http://schemas.openxmlformats.org/drawingml/2006/main">
              <a:rPr lang="en" altLang="ru-RU" sz="2800" smtClean="0"/>
              <a:t>BY S </a:t>
            </a:r>
            <a:r xmlns:a="http://schemas.openxmlformats.org/drawingml/2006/main">
              <a:rPr lang="en" altLang="ru-RU" sz="2800" smtClean="0"/>
              <a:t>PER </a:t>
            </a:r>
            <a:r xmlns:a="http://schemas.openxmlformats.org/drawingml/2006/main">
              <a:rPr lang="en" altLang="ru-RU" sz="2800" smtClean="0"/>
              <a:t>C</a:t>
            </a:r>
            <a:endParaRPr xmlns:a="http://schemas.openxmlformats.org/drawingml/2006/main" lang="ru-RU" altLang="ru-RU" sz="280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8488" cy="346075"/>
          </a:xfrm>
        </p:spPr>
        <p:txBody>
          <a:bodyPr/>
          <a:lstStyle/>
          <a:p>
            <a:r xmlns:a="http://schemas.openxmlformats.org/drawingml/2006/main">
              <a:rPr lang="en" altLang="ru-RU" sz="4000" smtClean="0"/>
              <a:t>Division</a:t>
            </a:r>
            <a:r xmlns:a="http://schemas.openxmlformats.org/drawingml/2006/main">
              <a:rPr lang="en" altLang="ru-RU" sz="4000" smtClean="0"/>
              <a:t> </a:t>
            </a:r>
            <a:r xmlns:a="http://schemas.openxmlformats.org/drawingml/2006/main">
              <a:rPr lang="en" altLang="ru-RU" sz="4000" smtClean="0"/>
              <a:t>example</a:t>
            </a:r>
          </a:p>
        </p:txBody>
      </p:sp>
      <p:pic>
        <p:nvPicPr>
          <p:cNvPr id="4301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916113"/>
            <a:ext cx="7561263" cy="4525962"/>
          </a:xfrm>
        </p:spPr>
      </p:pic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23850" y="865188"/>
            <a:ext cx="7848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dividend (DEND), divisor (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DOR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), mediator (MED)</a:t>
            </a:r>
            <a:endParaRPr xmlns:a="http://schemas.openxmlformats.org/drawingml/2006/main" lang="en-US" altLang="ru-RU" sz="1800">
              <a:latin typeface="Arial" panose="020B0604020202020204" pitchFamily="34" charset="0"/>
            </a:endParaRPr>
          </a:p>
          <a:p>
            <a:pPr xmlns:a="http://schemas.openxmlformats.org/drawingml/2006/main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DEND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⋈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MED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2000">
                <a:latin typeface="Arial" panose="020B0604020202020204" pitchFamily="34" charset="0"/>
                <a:sym typeface="Symbol" panose="05050102010706020507" pitchFamily="18" charset="2"/>
              </a:rPr>
              <a:t>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DOR</a:t>
            </a:r>
            <a:endParaRPr xmlns:a="http://schemas.openxmlformats.org/drawingml/2006/main" lang="ru-RU" altLang="ru-RU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Additional operators of relational algebra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Attribute renaming operator S RENAME CITY AS SCITY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 RENAME Atr </a:t>
            </a:r>
            <a:r xmlns:a="http://schemas.openxmlformats.org/drawingml/2006/main">
              <a:rPr lang="en" altLang="ru-RU" baseline="-25000" smtClean="0"/>
              <a:t>1 </a:t>
            </a:r>
            <a:r xmlns:a="http://schemas.openxmlformats.org/drawingml/2006/main">
              <a:rPr lang="en" altLang="ru-RU" smtClean="0"/>
              <a:t>, Atr </a:t>
            </a:r>
            <a:r xmlns:a="http://schemas.openxmlformats.org/drawingml/2006/main">
              <a:rPr lang="en" altLang="ru-RU" baseline="-25000" smtClean="0"/>
              <a:t>2 </a:t>
            </a:r>
            <a:r xmlns:a="http://schemas.openxmlformats.org/drawingml/2006/main">
              <a:rPr lang="en" altLang="ru-RU" smtClean="0"/>
              <a:t>AS NewAtr </a:t>
            </a:r>
            <a:r xmlns:a="http://schemas.openxmlformats.org/drawingml/2006/main">
              <a:rPr lang="en" altLang="ru-RU" baseline="-25000" smtClean="0"/>
              <a:t>1 </a:t>
            </a:r>
            <a:r xmlns:a="http://schemas.openxmlformats.org/drawingml/2006/main">
              <a:rPr lang="en" altLang="ru-RU" smtClean="0"/>
              <a:t>, NewAtr </a:t>
            </a:r>
            <a:r xmlns:a="http://schemas.openxmlformats.org/drawingml/2006/main">
              <a:rPr lang="en" altLang="ru-RU" baseline="-25000" smtClean="0"/>
              <a:t>2 </a:t>
            </a:r>
            <a:br xmlns:a="http://schemas.openxmlformats.org/drawingml/2006/main">
              <a:rPr lang="en-US" altLang="ru-RU" baseline="-25000" smtClean="0"/>
            </a:br>
            <a:r xmlns:a="http://schemas.openxmlformats.org/drawingml/2006/main">
              <a:rPr lang="en" altLang="ru-RU" smtClean="0"/>
              <a:t>where </a:t>
            </a:r>
            <a:r xmlns:a="http://schemas.openxmlformats.org/drawingml/2006/main">
              <a:rPr lang="en" altLang="ru-RU" smtClean="0"/>
              <a:t>Atr </a:t>
            </a:r>
            <a:r xmlns:a="http://schemas.openxmlformats.org/drawingml/2006/main">
              <a:rPr lang="en" altLang="ru-RU" baseline="-25000" smtClean="0"/>
              <a:t>1 </a:t>
            </a:r>
            <a:r xmlns:a="http://schemas.openxmlformats.org/drawingml/2006/main">
              <a:rPr lang="en" altLang="ru-RU" smtClean="0"/>
              <a:t>, Atr </a:t>
            </a:r>
            <a:r xmlns:a="http://schemas.openxmlformats.org/drawingml/2006/main">
              <a:rPr lang="en" altLang="ru-RU" baseline="-25000" smtClean="0"/>
              <a:t>2 </a:t>
            </a:r>
            <a:r xmlns:a="http://schemas.openxmlformats.org/drawingml/2006/main">
              <a:rPr lang="en" altLang="ru-RU" smtClean="0"/>
              <a:t>are old attribute values </a:t>
            </a:r>
            <a:br xmlns:a="http://schemas.openxmlformats.org/drawingml/2006/main">
              <a:rPr lang="ru-RU" altLang="ru-RU" smtClean="0"/>
            </a:br>
            <a:r xmlns:a="http://schemas.openxmlformats.org/drawingml/2006/main">
              <a:rPr lang="en" altLang="ru-RU" smtClean="0"/>
              <a:t>NewAtr </a:t>
            </a:r>
            <a:r xmlns:a="http://schemas.openxmlformats.org/drawingml/2006/main">
              <a:rPr lang="en" altLang="ru-RU" baseline="-25000" smtClean="0"/>
              <a:t>1 </a:t>
            </a:r>
            <a:r xmlns:a="http://schemas.openxmlformats.org/drawingml/2006/main">
              <a:rPr lang="en" altLang="ru-RU" smtClean="0"/>
              <a:t>, NewAtr </a:t>
            </a:r>
            <a:r xmlns:a="http://schemas.openxmlformats.org/drawingml/2006/main">
              <a:rPr lang="en" altLang="ru-RU" baseline="-25000" smtClean="0"/>
              <a:t>2 </a:t>
            </a:r>
            <a:r xmlns:a="http://schemas.openxmlformats.org/drawingml/2006/main">
              <a:rPr lang="en" altLang="ru-RU" smtClean="0"/>
              <a:t>are new attribute values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ru-RU" smtClean="0"/>
              <a:t>Assignment operator </a:t>
            </a:r>
            <a:r xmlns:a="http://schemas.openxmlformats.org/drawingml/2006/main">
              <a:rPr lang="en" altLang="ru-RU" smtClean="0"/>
              <a:t>Result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 </a:t>
            </a:r>
            <a:r xmlns:a="http://schemas.openxmlformats.org/drawingml/2006/main">
              <a:rPr lang="en" altLang="ru-RU" smtClean="0">
                <a:sym typeface="Symbol" panose="05050102010706020507" pitchFamily="18" charset="2"/>
              </a:rPr>
              <a:t>operation</a:t>
            </a:r>
          </a:p>
          <a:p>
            <a:pPr xmlns:a="http://schemas.openxmlformats.org/drawingml/2006/main" eaLnBrk="1" hangingPunct="1"/>
            <a:r xmlns:a="http://schemas.openxmlformats.org/drawingml/2006/main">
              <a:rPr lang="en" altLang="ru-RU" sz="1800" smtClean="0"/>
              <a:t>Attribute renaming operator</a:t>
            </a: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graphicFrame>
        <p:nvGraphicFramePr>
          <p:cNvPr id="44037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Формула" r:id="rId3" imgW="114151" imgH="215619" progId="Equation.3">
                  <p:embed/>
                </p:oleObj>
              </mc:Choice>
              <mc:Fallback>
                <p:oleObj name="Формула" r:id="rId3" imgW="114151" imgH="21561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"/>
          <p:cNvGraphicFramePr>
            <a:graphicFrameLocks noChangeAspect="1"/>
          </p:cNvGraphicFramePr>
          <p:nvPr/>
        </p:nvGraphicFramePr>
        <p:xfrm>
          <a:off x="4929188" y="5357813"/>
          <a:ext cx="3690937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Формула" r:id="rId5" imgW="1206500" imgH="241300" progId="Equation.3">
                  <p:embed/>
                </p:oleObj>
              </mc:Choice>
              <mc:Fallback>
                <p:oleObj name="Формула" r:id="rId5" imgW="12065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357813"/>
                        <a:ext cx="3690937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4000" smtClean="0"/>
              <a:t>Rename operator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en" altLang="ru-RU" b="1" smtClean="0">
                <a:sym typeface="Symbol" panose="05050102010706020507" pitchFamily="18" charset="2"/>
              </a:rPr>
              <a:t> </a:t>
            </a:r>
            <a:r xmlns:a="http://schemas.openxmlformats.org/drawingml/2006/main">
              <a:rPr lang="en" altLang="ru-RU" b="1" baseline="-25000" smtClean="0">
                <a:sym typeface="Symbol" panose="05050102010706020507" pitchFamily="18" charset="2"/>
              </a:rPr>
              <a:t>s </a:t>
            </a:r>
            <a:r xmlns:a="http://schemas.openxmlformats.org/drawingml/2006/main">
              <a:rPr lang="en" altLang="ru-RU" b="1" smtClean="0"/>
              <a:t>(E) or</a:t>
            </a:r>
            <a:endParaRPr xmlns:a="http://schemas.openxmlformats.org/drawingml/2006/main" lang="en-US" altLang="ru-RU" b="1" smtClean="0"/>
          </a:p>
          <a:p>
            <a:r xmlns:a="http://schemas.openxmlformats.org/drawingml/2006/main">
              <a:rPr lang="en" altLang="ru-RU" b="1" smtClean="0"/>
              <a:t>The renaming operation </a:t>
            </a:r>
            <a:r xmlns:a="http://schemas.openxmlformats.org/drawingml/2006/main">
              <a:rPr lang="en" altLang="ru-RU" smtClean="0"/>
              <a:t>allows you to assign a new</a:t>
            </a:r>
            <a:r xmlns:a="http://schemas.openxmlformats.org/drawingml/2006/main">
              <a:rPr lang="en" altLang="ru-RU" b="1" smtClean="0"/>
              <a:t> </a:t>
            </a:r>
            <a:r xmlns:a="http://schemas.openxmlformats.org/drawingml/2006/main">
              <a:rPr lang="en" altLang="ru-RU" smtClean="0"/>
              <a:t>name </a:t>
            </a:r>
            <a:r xmlns:a="http://schemas.openxmlformats.org/drawingml/2006/main">
              <a:rPr lang="en" altLang="ru-RU" smtClean="0"/>
              <a:t>S </a:t>
            </a:r>
            <a:r xmlns:a="http://schemas.openxmlformats.org/drawingml/2006/main">
              <a:rPr lang="en" altLang="ru-RU" smtClean="0"/>
              <a:t>to expression E, and also additionally rename attributes as </a:t>
            </a:r>
            <a:r xmlns:a="http://schemas.openxmlformats.org/drawingml/2006/main">
              <a:rPr lang="en" altLang="ru-RU" smtClean="0"/>
              <a:t>a </a:t>
            </a:r>
            <a:r xmlns:a="http://schemas.openxmlformats.org/drawingml/2006/main">
              <a:rPr lang="en" altLang="ru-RU" baseline="-25000" smtClean="0"/>
              <a:t>1 </a:t>
            </a:r>
            <a:r xmlns:a="http://schemas.openxmlformats.org/drawingml/2006/main">
              <a:rPr lang="en" altLang="ru-RU" smtClean="0"/>
              <a:t>, a </a:t>
            </a:r>
            <a:r xmlns:a="http://schemas.openxmlformats.org/drawingml/2006/main">
              <a:rPr lang="en" altLang="ru-RU" baseline="-25000" smtClean="0"/>
              <a:t>2 </a:t>
            </a:r>
            <a:r xmlns:a="http://schemas.openxmlformats.org/drawingml/2006/main">
              <a:rPr lang="en" altLang="ru-RU" smtClean="0"/>
              <a:t>,… a </a:t>
            </a:r>
            <a:r xmlns:a="http://schemas.openxmlformats.org/drawingml/2006/main">
              <a:rPr lang="en" altLang="ru-RU" baseline="-25000" smtClean="0"/>
              <a:t>n</a:t>
            </a:r>
            <a:endParaRPr xmlns:a="http://schemas.openxmlformats.org/drawingml/2006/main" lang="ru-RU" altLang="ru-RU" baseline="-25000" smtClean="0"/>
          </a:p>
        </p:txBody>
      </p:sp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2571750" y="1500188"/>
          <a:ext cx="25860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Формула" r:id="rId3" imgW="901309" imgH="241195" progId="Equation.3">
                  <p:embed/>
                </p:oleObj>
              </mc:Choice>
              <mc:Fallback>
                <p:oleObj name="Формула" r:id="rId3" imgW="901309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500188"/>
                        <a:ext cx="25860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4000" smtClean="0"/>
              <a:t>Priorities of Relational Algebra Operations</a:t>
            </a:r>
          </a:p>
        </p:txBody>
      </p:sp>
      <p:graphicFrame>
        <p:nvGraphicFramePr>
          <p:cNvPr id="25710" name="Group 110"/>
          <p:cNvGraphicFramePr>
            <a:graphicFrameLocks noGrp="1"/>
          </p:cNvGraphicFramePr>
          <p:nvPr>
            <p:ph idx="1"/>
          </p:nvPr>
        </p:nvGraphicFramePr>
        <p:xfrm>
          <a:off x="457200" y="1557338"/>
          <a:ext cx="6059488" cy="4568825"/>
        </p:xfrm>
        <a:graphic>
          <a:graphicData uri="http://schemas.openxmlformats.org/drawingml/2006/table">
            <a:tbl>
              <a:tblPr/>
              <a:tblGrid>
                <a:gridCol w="18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Operation</a:t>
                      </a:r>
                      <a:endParaRPr xmlns:a="http://schemas.openxmlformats.org/drawingml/2006/main"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Priority</a:t>
                      </a:r>
                      <a:endParaRPr xmlns:a="http://schemas.openxmlformats.org/drawingml/2006/main"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Renaming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Sample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Projection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349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Cartesian product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Compound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Intersection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Division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Unification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Difference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342900" marR="0" lvl="0" indent="-34290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en" altLang="ru-RU" b="1" smtClean="0"/>
              <a:t>RelaX </a:t>
            </a:r>
            <a:br xmlns:a="http://schemas.openxmlformats.org/drawingml/2006/main">
              <a:rPr lang="en-GB" altLang="ru-RU" b="1" smtClean="0"/>
            </a:br>
            <a:r xmlns:a="http://schemas.openxmlformats.org/drawingml/2006/main">
              <a:rPr lang="en" altLang="ru-RU" smtClean="0"/>
              <a:t>relational algebra calculator</a:t>
            </a:r>
            <a:endParaRPr xmlns:a="http://schemas.openxmlformats.org/drawingml/2006/main" lang="ru-RU" altLang="ru-RU" smtClean="0"/>
          </a:p>
        </p:txBody>
      </p:sp>
      <p:sp>
        <p:nvSpPr>
          <p:cNvPr id="47107" name="Содержимое 2"/>
          <p:cNvSpPr>
            <a:spLocks noGrp="1"/>
          </p:cNvSpPr>
          <p:nvPr>
            <p:ph idx="1"/>
          </p:nvPr>
        </p:nvSpPr>
        <p:spPr>
          <a:xfrm>
            <a:off x="142875" y="1600200"/>
            <a:ext cx="8858250" cy="4525963"/>
          </a:xfrm>
        </p:spPr>
        <p:txBody>
          <a:bodyPr/>
          <a:lstStyle/>
          <a:p>
            <a:r xmlns:a="http://schemas.openxmlformats.org/drawingml/2006/main" xmlns:r="http://schemas.openxmlformats.org/officeDocument/2006/relationships">
              <a:rPr lang="en" altLang="ru-RU" smtClean="0">
                <a:hlinkClick r:id="rId2"/>
              </a:rPr>
              <a:t>http://clotho.uom.gr/relax/help.htm</a:t>
            </a:r>
            <a:endParaRPr xmlns:a="http://schemas.openxmlformats.org/drawingml/2006/main" lang="en-GB" altLang="ru-RU" smtClean="0"/>
          </a:p>
          <a:p>
            <a:endParaRPr lang="en-GB" altLang="ru-RU" smtClean="0"/>
          </a:p>
          <a:p>
            <a:r xmlns:a="http://schemas.openxmlformats.org/drawingml/2006/main" xmlns:r="http://schemas.openxmlformats.org/officeDocument/2006/relationships">
              <a:rPr lang="en" altLang="ru-RU" smtClean="0">
                <a:hlinkClick r:id="rId3"/>
              </a:rPr>
              <a:t>https://dbis-uibk.github.io/relax/calc/local/uibk/local/0</a:t>
            </a:r>
            <a:endParaRPr xmlns:a="http://schemas.openxmlformats.org/drawingml/2006/main" lang="en-GB" altLang="ru-RU" smtClean="0"/>
          </a:p>
          <a:p>
            <a:endParaRPr lang="ru-RU" altLang="ru-R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problem solving 1</a:t>
            </a: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8132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429000"/>
            <a:ext cx="2857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813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5214938"/>
            <a:ext cx="5127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4813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9" name="Прямоугольник 11"/>
          <p:cNvSpPr>
            <a:spLocks noChangeArrowheads="1"/>
          </p:cNvSpPr>
          <p:nvPr/>
        </p:nvSpPr>
        <p:spPr bwMode="auto">
          <a:xfrm>
            <a:off x="285750" y="2857500"/>
            <a:ext cx="885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countries whose athletes participated in the Pyeongchang Olympics</a:t>
            </a:r>
          </a:p>
        </p:txBody>
      </p:sp>
      <p:pic>
        <p:nvPicPr>
          <p:cNvPr id="4814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86188"/>
            <a:ext cx="53149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1" name="TextBox 13"/>
          <p:cNvSpPr txBox="1">
            <a:spLocks noChangeArrowheads="1"/>
          </p:cNvSpPr>
          <p:nvPr/>
        </p:nvSpPr>
        <p:spPr bwMode="auto">
          <a:xfrm>
            <a:off x="285750" y="52149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48142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57875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problem solving 2</a:t>
            </a: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915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57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491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1" name="Прямоугольник 11"/>
          <p:cNvSpPr>
            <a:spLocks noChangeArrowheads="1"/>
          </p:cNvSpPr>
          <p:nvPr/>
        </p:nvSpPr>
        <p:spPr bwMode="auto">
          <a:xfrm>
            <a:off x="285750" y="2857500"/>
            <a:ext cx="885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 startAt="2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the countries that participated in the Olympics in Korea and won 1st place</a:t>
            </a:r>
          </a:p>
        </p:txBody>
      </p:sp>
      <p:sp>
        <p:nvSpPr>
          <p:cNvPr id="49162" name="TextBox 13"/>
          <p:cNvSpPr txBox="1">
            <a:spLocks noChangeArrowheads="1"/>
          </p:cNvSpPr>
          <p:nvPr/>
        </p:nvSpPr>
        <p:spPr bwMode="auto">
          <a:xfrm>
            <a:off x="285750" y="52149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49163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57875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65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57563"/>
            <a:ext cx="2143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6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916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68" name="Picture 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286125"/>
            <a:ext cx="20716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9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4917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71" name="Picture 1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857875"/>
            <a:ext cx="6286500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2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73" name="Picture 1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857750"/>
            <a:ext cx="71104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74" name="Rectangle 1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49175" name="Picture 1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857625"/>
            <a:ext cx="31797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76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857625"/>
            <a:ext cx="4057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problem solving 3</a:t>
            </a: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181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501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5" name="Прямоугольник 11"/>
          <p:cNvSpPr>
            <a:spLocks noChangeArrowheads="1"/>
          </p:cNvSpPr>
          <p:nvPr/>
        </p:nvSpPr>
        <p:spPr bwMode="auto">
          <a:xfrm>
            <a:off x="285750" y="2857500"/>
            <a:ext cx="885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 startAt="3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a country that hosted more than 1 olympiad</a:t>
            </a:r>
          </a:p>
        </p:txBody>
      </p:sp>
      <p:sp>
        <p:nvSpPr>
          <p:cNvPr id="50186" name="TextBox 13"/>
          <p:cNvSpPr txBox="1">
            <a:spLocks noChangeArrowheads="1"/>
          </p:cNvSpPr>
          <p:nvPr/>
        </p:nvSpPr>
        <p:spPr bwMode="auto">
          <a:xfrm>
            <a:off x="142875" y="55006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5018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6219825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189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57563"/>
            <a:ext cx="2143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0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9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92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94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195" name="Rectangle 1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196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857625"/>
            <a:ext cx="31797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198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86125"/>
            <a:ext cx="5437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9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02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201" name="Picture 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6143625"/>
            <a:ext cx="65722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2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0203" name="Picture 6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5357813"/>
            <a:ext cx="8218487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4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929063"/>
            <a:ext cx="56562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problem solving 4</a:t>
            </a:r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0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0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5120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9" name="Прямоугольник 11"/>
          <p:cNvSpPr>
            <a:spLocks noChangeArrowheads="1"/>
          </p:cNvSpPr>
          <p:nvPr/>
        </p:nvSpPr>
        <p:spPr bwMode="auto">
          <a:xfrm>
            <a:off x="285750" y="2857500"/>
            <a:ext cx="885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 startAt="4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a country that has hosted NO more than 1 Olympics</a:t>
            </a:r>
          </a:p>
        </p:txBody>
      </p:sp>
      <p:sp>
        <p:nvSpPr>
          <p:cNvPr id="51210" name="TextBox 13"/>
          <p:cNvSpPr txBox="1">
            <a:spLocks noChangeArrowheads="1"/>
          </p:cNvSpPr>
          <p:nvPr/>
        </p:nvSpPr>
        <p:spPr bwMode="auto">
          <a:xfrm>
            <a:off x="428625" y="607218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51211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6000750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13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357563"/>
            <a:ext cx="2143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4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1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16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1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18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19" name="Rectangle 1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20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857625"/>
            <a:ext cx="31797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1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22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86125"/>
            <a:ext cx="54371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3" name="Rectangle 3"/>
          <p:cNvSpPr>
            <a:spLocks noChangeArrowheads="1"/>
          </p:cNvSpPr>
          <p:nvPr/>
        </p:nvSpPr>
        <p:spPr bwMode="auto">
          <a:xfrm>
            <a:off x="0" y="895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12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25" name="Picture 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5000625"/>
            <a:ext cx="65722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6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27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38" y="3929063"/>
            <a:ext cx="5656262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1229" name="Picture 1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6072188"/>
            <a:ext cx="28019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dirty="0" smtClean="0"/>
              <a:t>Relational Table: What is What</a:t>
            </a:r>
          </a:p>
        </p:txBody>
      </p:sp>
      <p:pic>
        <p:nvPicPr>
          <p:cNvPr id="6147" name="Рисунок 1" descr="http://citforum.ru/database/advanced_intro/3_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57313" y="2109788"/>
            <a:ext cx="5253037" cy="4518025"/>
          </a:xfr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solving problems 5</a:t>
            </a: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222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3429000"/>
            <a:ext cx="2857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223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522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Прямоугольник 11"/>
          <p:cNvSpPr>
            <a:spLocks noChangeArrowheads="1"/>
          </p:cNvSpPr>
          <p:nvPr/>
        </p:nvSpPr>
        <p:spPr bwMode="auto">
          <a:xfrm>
            <a:off x="214313" y="2857500"/>
            <a:ext cx="8929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 startAt="5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countries whose athletes did not participate in the Olympics in Pyeongchang</a:t>
            </a:r>
          </a:p>
        </p:txBody>
      </p:sp>
      <p:pic>
        <p:nvPicPr>
          <p:cNvPr id="52235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786188"/>
            <a:ext cx="531495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6" name="TextBox 13"/>
          <p:cNvSpPr txBox="1">
            <a:spLocks noChangeArrowheads="1"/>
          </p:cNvSpPr>
          <p:nvPr/>
        </p:nvSpPr>
        <p:spPr bwMode="auto">
          <a:xfrm>
            <a:off x="285750" y="52149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5223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57875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2239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072063"/>
            <a:ext cx="7059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mtClean="0"/>
              <a:t>Examples of solving problems 6</a:t>
            </a:r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5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3253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" y="1071563"/>
            <a:ext cx="3762375" cy="866775"/>
          </a:xfrm>
          <a:noFill/>
        </p:spPr>
      </p:pic>
      <p:pic>
        <p:nvPicPr>
          <p:cNvPr id="5325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071563"/>
            <a:ext cx="200977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000125"/>
            <a:ext cx="1876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000250"/>
            <a:ext cx="2200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7" name="Прямоугольник 11"/>
          <p:cNvSpPr>
            <a:spLocks noChangeArrowheads="1"/>
          </p:cNvSpPr>
          <p:nvPr/>
        </p:nvSpPr>
        <p:spPr bwMode="auto">
          <a:xfrm>
            <a:off x="285750" y="2857500"/>
            <a:ext cx="885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 typeface="Calibri" panose="020F0502020204030204" pitchFamily="34" charset="0"/>
              <a:buAutoNum type="arabicPeriod" startAt="6"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Find countries whose athletes have participated in all Olympics</a:t>
            </a:r>
          </a:p>
        </p:txBody>
      </p:sp>
      <p:sp>
        <p:nvSpPr>
          <p:cNvPr id="53258" name="TextBox 13"/>
          <p:cNvSpPr txBox="1">
            <a:spLocks noChangeArrowheads="1"/>
          </p:cNvSpPr>
          <p:nvPr/>
        </p:nvSpPr>
        <p:spPr bwMode="auto">
          <a:xfrm>
            <a:off x="285750" y="5214938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Answer</a:t>
            </a:r>
          </a:p>
        </p:txBody>
      </p:sp>
      <p:pic>
        <p:nvPicPr>
          <p:cNvPr id="5325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5857875"/>
            <a:ext cx="12001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61" name="Rectangle 3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6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3263" name="Picture 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429000"/>
            <a:ext cx="207168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4" name="Rectangle 6"/>
          <p:cNvSpPr>
            <a:spLocks noChangeArrowheads="1"/>
          </p:cNvSpPr>
          <p:nvPr/>
        </p:nvSpPr>
        <p:spPr bwMode="auto">
          <a:xfrm>
            <a:off x="0" y="666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66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sp>
        <p:nvSpPr>
          <p:cNvPr id="53267" name="Rectangle 16"/>
          <p:cNvSpPr>
            <a:spLocks noChangeArrowheads="1"/>
          </p:cNvSpPr>
          <p:nvPr/>
        </p:nvSpPr>
        <p:spPr bwMode="auto">
          <a:xfrm>
            <a:off x="0" y="1038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3268" name="Picture 1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929063"/>
            <a:ext cx="40576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latin typeface="Arial" panose="020B0604020202020204" pitchFamily="34" charset="0"/>
            </a:endParaRPr>
          </a:p>
        </p:txBody>
      </p:sp>
      <p:pic>
        <p:nvPicPr>
          <p:cNvPr id="53270" name="Picture 1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5143500"/>
            <a:ext cx="666115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654050"/>
          </a:xfrm>
        </p:spPr>
        <p:txBody>
          <a:bodyPr/>
          <a:lstStyle/>
          <a:p>
            <a:r xmlns:a="http://schemas.openxmlformats.org/drawingml/2006/main">
              <a:rPr lang="en" altLang="ru-RU" sz="2800" smtClean="0"/>
              <a:t>Tasks for independent solution</a:t>
            </a:r>
          </a:p>
        </p:txBody>
      </p:sp>
      <p:pic>
        <p:nvPicPr>
          <p:cNvPr id="430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071563"/>
            <a:ext cx="3600450" cy="1247775"/>
          </a:xfrm>
          <a:noFill/>
        </p:spPr>
      </p:pic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1071563"/>
            <a:ext cx="43148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00313"/>
            <a:ext cx="3590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4" name="TextBox 7"/>
          <p:cNvSpPr txBox="1">
            <a:spLocks noChangeArrowheads="1"/>
          </p:cNvSpPr>
          <p:nvPr/>
        </p:nvSpPr>
        <p:spPr bwMode="auto">
          <a:xfrm>
            <a:off x="285750" y="3786188"/>
            <a:ext cx="8715375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xmlns:a="http://schemas.openxmlformats.org/drawingml/2006/main" eaLnBrk="1" hangingPunct="1"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Find a musician whose </a:t>
            </a:r>
            <a:r xmlns:a="http://schemas.openxmlformats.org/drawingml/2006/main">
              <a:rPr lang="en" altLang="ru-RU" dirty="0" smtClean="0">
                <a:solidFill>
                  <a:srgbClr val="000000"/>
                </a:solidFill>
                <a:latin typeface="Calibri" panose="020F0502020204030204" pitchFamily="34" charset="0"/>
              </a:rPr>
              <a:t>songs </a:t>
            </a: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were played on </a:t>
            </a:r>
            <a:r xmlns:a="http://schemas.openxmlformats.org/drawingml/2006/main">
              <a:rPr lang="en" altLang="ru-RU" smtClean="0">
                <a:solidFill>
                  <a:srgbClr val="000000"/>
                </a:solidFill>
                <a:latin typeface="Calibri" panose="020F0502020204030204" pitchFamily="34" charset="0"/>
              </a:rPr>
              <a:t>all radio stations</a:t>
            </a:r>
            <a:endParaRPr xmlns:a="http://schemas.openxmlformats.org/drawingml/2006/main" lang="ru-RU" altLang="ru-RU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xmlns:a="http://schemas.openxmlformats.org/drawingml/2006/main" eaLnBrk="1" hangingPunct="1"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Find companies whose artists' songs were played on the radio station "Europa Plus"</a:t>
            </a:r>
            <a:r xmlns:a="http://schemas.openxmlformats.org/drawingml/2006/main">
              <a:rPr lang="en" altLang="ru-RU" dirty="0"/>
              <a:t> </a:t>
            </a:r>
          </a:p>
          <a:p>
            <a:pPr xmlns:a="http://schemas.openxmlformats.org/drawingml/2006/main" eaLnBrk="1" hangingPunct="1"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Find songs that were played on the same radio station more than once</a:t>
            </a:r>
            <a:r xmlns:a="http://schemas.openxmlformats.org/drawingml/2006/main">
              <a:rPr lang="en" altLang="ru-RU" dirty="0"/>
              <a:t> </a:t>
            </a:r>
          </a:p>
          <a:p>
            <a:pPr xmlns:a="http://schemas.openxmlformats.org/drawingml/2006/main" eaLnBrk="1" hangingPunct="1"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Find genres typical for radio stations where the group "Uma Thurman" performs</a:t>
            </a:r>
            <a:r xmlns:a="http://schemas.openxmlformats.org/drawingml/2006/main">
              <a:rPr lang="en" altLang="ru-RU" dirty="0"/>
              <a:t> </a:t>
            </a:r>
          </a:p>
          <a:p>
            <a:pPr xmlns:a="http://schemas.openxmlformats.org/drawingml/2006/main" eaLnBrk="1" hangingPunct="1">
              <a:buFont typeface="Calibri" panose="020F0502020204030204" pitchFamily="34" charset="0"/>
              <a:buAutoNum type="arabicPeriod"/>
            </a:pPr>
            <a:r xmlns:a="http://schemas.openxmlformats.org/drawingml/2006/main">
              <a:rPr lang="en" altLang="ru-RU" dirty="0">
                <a:solidFill>
                  <a:srgbClr val="000000"/>
                </a:solidFill>
                <a:latin typeface="Calibri" panose="020F0502020204030204" pitchFamily="34" charset="0"/>
              </a:rPr>
              <a:t>Find songs that were played on the same radio station only once</a:t>
            </a:r>
            <a:r xmlns:a="http://schemas.openxmlformats.org/drawingml/2006/main">
              <a:rPr lang="en" altLang="ru-RU" dirty="0"/>
              <a:t> </a:t>
            </a:r>
          </a:p>
        </p:txBody>
      </p:sp>
      <p:pic>
        <p:nvPicPr>
          <p:cNvPr id="43015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571750"/>
            <a:ext cx="36623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26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15300" cy="654050"/>
          </a:xfrm>
        </p:spPr>
        <p:txBody>
          <a:bodyPr rtlCol="0">
            <a:normAutofit fontScale="90000"/>
          </a:bodyPr>
          <a:lstStyle/>
          <a:p>
            <a:pPr xmlns:a="http://schemas.openxmlformats.org/drawingml/2006/main" eaLnBrk="1" fontAlgn="auto" hangingPunct="1">
              <a:spcAft>
                <a:spcPts val="0"/>
              </a:spcAft>
              <a:defRPr/>
            </a:pPr>
            <a:r xmlns:a="http://schemas.openxmlformats.org/drawingml/2006/main">
              <a:rPr lang="en" dirty="0" smtClean="0"/>
              <a:t>Properties of a relational table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 rtlCol="0">
            <a:normAutofit fontScale="62500" lnSpcReduction="20000"/>
          </a:bodyPr>
          <a:lstStyle/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A table is a two-dimensional structure consisting of rows and columns.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Each row of the table (tuple) represents a separate entity within a set of entities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Each column of the table represents an attribute, and each column has its own name.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At each intersection of a row and a column there is a unique value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Each table must have an attribute or multiple attributes that uniquely identify each row.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All values in a column must be displayed in the same format. For example, if an attribute is assigned an integer format, then all values in the column representing that attribute must be integers.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Each column has a specific range of values, called the domain of the attribute.</a:t>
            </a:r>
          </a:p>
          <a:p>
            <a:pPr xmlns:a="http://schemas.openxmlformats.org/drawingml/2006/main"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 xmlns:a="http://schemas.openxmlformats.org/drawingml/2006/main">
              <a:rPr lang="en" dirty="0" smtClean="0"/>
              <a:t>The order of rows and columns is not significant.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38" cy="439737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Relational Database Keys</a:t>
            </a:r>
          </a:p>
        </p:txBody>
      </p:sp>
      <p:graphicFrame>
        <p:nvGraphicFramePr>
          <p:cNvPr id="14363" name="Group 27"/>
          <p:cNvGraphicFramePr>
            <a:graphicFrameLocks noGrp="1"/>
          </p:cNvGraphicFramePr>
          <p:nvPr>
            <p:ph idx="1"/>
          </p:nvPr>
        </p:nvGraphicFramePr>
        <p:xfrm>
          <a:off x="214313" y="857250"/>
          <a:ext cx="8329612" cy="5297488"/>
        </p:xfrm>
        <a:graphic>
          <a:graphicData uri="http://schemas.openxmlformats.org/drawingml/2006/table">
            <a:tbl>
              <a:tblPr/>
              <a:tblGrid>
                <a:gridCol w="2928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083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Key type</a:t>
                      </a:r>
                      <a:endParaRPr xmlns:a="http://schemas.openxmlformats.org/drawingml/2006/main"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Definition</a:t>
                      </a:r>
                      <a:endParaRPr xmlns:a="http://schemas.openxmlformats.org/drawingml/2006/main" kumimoji="0" lang="ru-R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311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Superkey</a:t>
                      </a: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​</a:t>
                      </a: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​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An attribute (or combination of attributes) that uniquely identifies each entity in a table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774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Candidate key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Minimal superkey: A superkey that does not contain a subset of attributes that is itself a superkey.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774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Primary 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 candidate key chosen to uniquely identify all other attribute values in any row. Cannot contain null values.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311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Secondary </a:t>
                      </a: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key</a:t>
                      </a: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​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An attribute (or combination of attributes) used solely for data retrieval purposes.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4237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Foreign 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key</a:t>
                      </a: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An attribute (or combination of attributes) in one table whose values must either match the primary key values of another table or be empty.</a:t>
                      </a:r>
                      <a:r xmlns:a="http://schemas.openxmlformats.org/drawingml/2006/main">
                        <a:rPr kumimoji="0" lang="e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</a:rPr>
                        <a:t> </a:t>
                      </a:r>
                      <a:endParaRPr xmlns:a="http://schemas.openxmlformats.org/drawingml/2006/main" kumimoji="0" 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 marL="68580" marR="68580" marT="36192" marB="361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2588" cy="346075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2800" smtClean="0"/>
              <a:t>Keys example</a:t>
            </a:r>
          </a:p>
        </p:txBody>
      </p:sp>
      <p:sp>
        <p:nvSpPr>
          <p:cNvPr id="9219" name="Text Box 101"/>
          <p:cNvSpPr txBox="1">
            <a:spLocks noChangeArrowheads="1"/>
          </p:cNvSpPr>
          <p:nvPr/>
        </p:nvSpPr>
        <p:spPr bwMode="auto">
          <a:xfrm>
            <a:off x="107950" y="333375"/>
            <a:ext cx="2036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xmlns:a="http://schemas.openxmlformats.org/drawingml/2006/main" eaLnBrk="1" hangingPunct="1">
              <a:spcBef>
                <a:spcPct val="0"/>
              </a:spcBef>
              <a:buFontTx/>
              <a:buNone/>
            </a:pPr>
            <a:r xmlns:a="http://schemas.openxmlformats.org/drawingml/2006/main">
              <a:rPr lang="en" altLang="ru-RU" sz="1800">
                <a:latin typeface="Arial" panose="020B0604020202020204" pitchFamily="34" charset="0"/>
              </a:rPr>
              <a:t>Human</a:t>
            </a:r>
          </a:p>
        </p:txBody>
      </p:sp>
      <p:graphicFrame>
        <p:nvGraphicFramePr>
          <p:cNvPr id="15478" name="Group 118"/>
          <p:cNvGraphicFramePr>
            <a:graphicFrameLocks noGrp="1"/>
          </p:cNvGraphicFramePr>
          <p:nvPr/>
        </p:nvGraphicFramePr>
        <p:xfrm>
          <a:off x="1008063" y="692150"/>
          <a:ext cx="8135937" cy="91440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inn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surname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Name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surname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passport series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passport number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date of birth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476" name="Group 116"/>
          <p:cNvGraphicFramePr>
            <a:graphicFrameLocks noGrp="1"/>
          </p:cNvGraphicFramePr>
          <p:nvPr/>
        </p:nvGraphicFramePr>
        <p:xfrm>
          <a:off x="250825" y="1773238"/>
          <a:ext cx="8640763" cy="5132387"/>
        </p:xfrm>
        <a:graphic>
          <a:graphicData uri="http://schemas.openxmlformats.org/drawingml/2006/table">
            <a:tbl>
              <a:tblPr/>
              <a:tblGrid>
                <a:gridCol w="3954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502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Super key</a:t>
                      </a:r>
                      <a:endParaRPr xmlns:a="http://schemas.openxmlformats.org/drawingml/2006/main"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Potential key</a:t>
                      </a:r>
                      <a:endParaRPr xmlns:a="http://schemas.openxmlformats.org/drawingml/2006/main"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Primary key</a:t>
                      </a:r>
                      <a:endParaRPr xmlns:a="http://schemas.openxmlformats.org/drawingml/2006/main"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foreign key</a:t>
                      </a:r>
                      <a:endParaRPr xmlns:a="http://schemas.openxmlformats.org/drawingml/2006/main"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secondary</a:t>
                      </a:r>
                      <a:endParaRPr xmlns:a="http://schemas.openxmlformats.org/drawingml/2006/main"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f+i+o+</a:t>
                      </a: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 </a:t>
                      </a: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date of birth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inn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inn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full name + i + o + date of birth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full name + i + o + date of birth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913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passport series + passport number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passport series + passport number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f+i+o+INN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f+inn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…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Cyr" charset="-52"/>
                          <a:cs typeface="Arial" pitchFamily="34" charset="0"/>
                        </a:rPr>
                        <a:t>id+INN+ f+i+o+series+number+date of birth</a:t>
                      </a:r>
                      <a:endParaRPr xmlns:a="http://schemas.openxmlformats.org/drawingml/2006/main"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xmlns:a="http://schemas.openxmlformats.org/drawingml/2006/main"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 xmlns:a="http://schemas.openxmlformats.org/drawingml/2006/main">
                        <a:rPr kumimoji="0" lang="e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pitchFamily="34" charset="0"/>
                        </a:rPr>
                        <a:t> 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002588" cy="346075"/>
          </a:xfrm>
        </p:spPr>
        <p:txBody>
          <a:bodyPr/>
          <a:lstStyle/>
          <a:p>
            <a:pPr xmlns:a="http://schemas.openxmlformats.org/drawingml/2006/main" eaLnBrk="1" hangingPunct="1"/>
            <a:r xmlns:a="http://schemas.openxmlformats.org/drawingml/2006/main">
              <a:rPr lang="en" altLang="ru-RU" sz="3200" smtClean="0"/>
              <a:t>Keys</a:t>
            </a:r>
          </a:p>
        </p:txBody>
      </p:sp>
      <p:pic>
        <p:nvPicPr>
          <p:cNvPr id="10243" name="Picture 10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2060575"/>
            <a:ext cx="7561263" cy="1382713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2290</Words>
  <Application>Microsoft Office PowerPoint</Application>
  <PresentationFormat>Экран (4:3)</PresentationFormat>
  <Paragraphs>327</Paragraphs>
  <Slides>52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Arial</vt:lpstr>
      <vt:lpstr>Arial Cyr</vt:lpstr>
      <vt:lpstr>Calibri</vt:lpstr>
      <vt:lpstr>Symbol</vt:lpstr>
      <vt:lpstr>Times New Roman</vt:lpstr>
      <vt:lpstr>Тема Office</vt:lpstr>
      <vt:lpstr>Точечный рисунок</vt:lpstr>
      <vt:lpstr>Формула</vt:lpstr>
      <vt:lpstr>Реляционная теория</vt:lpstr>
      <vt:lpstr>Реляционная таблица (отношение)</vt:lpstr>
      <vt:lpstr>Кратность и Кардинальность</vt:lpstr>
      <vt:lpstr>Альтернативные наименования</vt:lpstr>
      <vt:lpstr>Реляционная таблица: что есть что</vt:lpstr>
      <vt:lpstr>Свойства реляционной таблицы</vt:lpstr>
      <vt:lpstr>Ключи реляционных баз данных</vt:lpstr>
      <vt:lpstr>Ключи пример</vt:lpstr>
      <vt:lpstr>Ключи</vt:lpstr>
      <vt:lpstr>Целостность данных</vt:lpstr>
      <vt:lpstr>Ссылочная целостность</vt:lpstr>
      <vt:lpstr>Реляционная алгебра</vt:lpstr>
      <vt:lpstr>Операции реляционной алгебры</vt:lpstr>
      <vt:lpstr>Булевы / теоретико-множественные операции</vt:lpstr>
      <vt:lpstr>Объединение </vt:lpstr>
      <vt:lpstr>Объединение. пример</vt:lpstr>
      <vt:lpstr>Объединение. Свойства</vt:lpstr>
      <vt:lpstr>Пересечение</vt:lpstr>
      <vt:lpstr>Пересечение. пример</vt:lpstr>
      <vt:lpstr>Пересечение. Свойства</vt:lpstr>
      <vt:lpstr>Разность</vt:lpstr>
      <vt:lpstr>Разность. пример</vt:lpstr>
      <vt:lpstr>Декартово произведение</vt:lpstr>
      <vt:lpstr>Декартово произведение. пример</vt:lpstr>
      <vt:lpstr>Специальные реляционные операции </vt:lpstr>
      <vt:lpstr>Выборка (сокращение)</vt:lpstr>
      <vt:lpstr>Выборка пример</vt:lpstr>
      <vt:lpstr>Свойства выборки</vt:lpstr>
      <vt:lpstr>Проекция</vt:lpstr>
      <vt:lpstr>Проекция пример</vt:lpstr>
      <vt:lpstr>Свойства проекции</vt:lpstr>
      <vt:lpstr>Соединение</vt:lpstr>
      <vt:lpstr>Тета-соединение</vt:lpstr>
      <vt:lpstr>Тета-соединение</vt:lpstr>
      <vt:lpstr>Эквисоединение</vt:lpstr>
      <vt:lpstr>Эквисоединение пример</vt:lpstr>
      <vt:lpstr>Естественное соединение </vt:lpstr>
      <vt:lpstr>Естественное соединение </vt:lpstr>
      <vt:lpstr>Естественное соединение  пример</vt:lpstr>
      <vt:lpstr>Деление</vt:lpstr>
      <vt:lpstr>Деление пример</vt:lpstr>
      <vt:lpstr>Дополнительные операторы реляционной алгебры</vt:lpstr>
      <vt:lpstr>Оператор переименования</vt:lpstr>
      <vt:lpstr>Приоритеты операций реляционной алгебры</vt:lpstr>
      <vt:lpstr>RelaX relational algebra calculator </vt:lpstr>
      <vt:lpstr>Примеры решения задач 1</vt:lpstr>
      <vt:lpstr>Примеры решения задач 2</vt:lpstr>
      <vt:lpstr>Примеры решения задач 3</vt:lpstr>
      <vt:lpstr>Примеры решения задач 4</vt:lpstr>
      <vt:lpstr>Примеры решения задач 5</vt:lpstr>
      <vt:lpstr>Примеры решения задач 6</vt:lpstr>
      <vt:lpstr>Задачи для самостоятельного решения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Реляционная теория</dc:title>
  <dc:creator>iRU</dc:creator>
  <cp:lastModifiedBy>teach</cp:lastModifiedBy>
  <cp:revision>99</cp:revision>
  <dcterms:created xsi:type="dcterms:W3CDTF">2019-03-05T18:18:22Z</dcterms:created>
  <dcterms:modified xsi:type="dcterms:W3CDTF">2024-11-19T07:44:25Z</dcterms:modified>
</cp:coreProperties>
</file>