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 Mono SemiBold"/>
      <p:regular r:id="rId17"/>
      <p:bold r:id="rId18"/>
      <p:italic r:id="rId19"/>
      <p:boldItalic r:id="rId20"/>
    </p:embeddedFon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SemiBold-boldItalic.fntdata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MonoSemiBold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SemiBold-italic.fntdata"/><Relationship Id="rId6" Type="http://schemas.openxmlformats.org/officeDocument/2006/relationships/slide" Target="slides/slide1.xml"/><Relationship Id="rId18" Type="http://schemas.openxmlformats.org/officeDocument/2006/relationships/font" Target="fonts/RobotoMonoSemiBo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f72ee6fa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f72ee6fa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f72ee6fa5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f72ee6fa5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808c0cabb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f808c0cab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808c0cabb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808c0cabb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946c56df4_4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f946c56df4_4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946c56df4_4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f946c56df4_4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f808c0cabb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f808c0cabb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f808c0cabb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f808c0cabb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f808c0cabb_3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f808c0cabb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f9a51d8e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f9a51d8e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4020" y="2928449"/>
            <a:ext cx="2630794" cy="262875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602650" y="2715977"/>
            <a:ext cx="8109900" cy="20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Danish Ikhwan Bin Dalim</a:t>
            </a:r>
            <a:endParaRPr sz="18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Nur Sarah Binti Rosli</a:t>
            </a:r>
            <a:endParaRPr sz="18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Muhammad Saifullah Hasan</a:t>
            </a:r>
            <a:endParaRPr sz="18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Nurul Aishah Binti Mohd Homri</a:t>
            </a:r>
            <a:endParaRPr sz="18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Rasvin Kumar a/l Jaya Krishna</a:t>
            </a:r>
            <a:endParaRPr sz="18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87" name="Google Shape;87;p13"/>
          <p:cNvSpPr txBox="1"/>
          <p:nvPr>
            <p:ph type="ctrTitle"/>
          </p:nvPr>
        </p:nvSpPr>
        <p:spPr>
          <a:xfrm>
            <a:off x="161850" y="1832200"/>
            <a:ext cx="88203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 SemiBold"/>
                <a:ea typeface="Roboto Mono SemiBold"/>
                <a:cs typeface="Roboto Mono SemiBold"/>
                <a:sym typeface="Roboto Mono SemiBold"/>
              </a:rPr>
              <a:t>Covid-19 and Cloud Computing </a:t>
            </a:r>
            <a:endParaRPr>
              <a:latin typeface="Roboto Mono SemiBold"/>
              <a:ea typeface="Roboto Mono SemiBold"/>
              <a:cs typeface="Roboto Mono SemiBold"/>
              <a:sym typeface="Roboto Mono SemiBold"/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674" y="0"/>
            <a:ext cx="2667425" cy="188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Application of Cloud Computing for Covid19 </a:t>
            </a:r>
            <a:endParaRPr/>
          </a:p>
        </p:txBody>
      </p:sp>
      <p:pic>
        <p:nvPicPr>
          <p:cNvPr id="205" name="Google Shape;205;p22"/>
          <p:cNvPicPr preferRelativeResize="0"/>
          <p:nvPr/>
        </p:nvPicPr>
        <p:blipFill rotWithShape="1">
          <a:blip r:embed="rId3">
            <a:alphaModFix/>
          </a:blip>
          <a:srcRect b="3527" l="8721" r="10593" t="9167"/>
          <a:stretch/>
        </p:blipFill>
        <p:spPr>
          <a:xfrm>
            <a:off x="0" y="1458175"/>
            <a:ext cx="4135123" cy="2560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2"/>
          <p:cNvPicPr preferRelativeResize="0"/>
          <p:nvPr/>
        </p:nvPicPr>
        <p:blipFill rotWithShape="1">
          <a:blip r:embed="rId4">
            <a:alphaModFix/>
          </a:blip>
          <a:srcRect b="3533" l="0" r="1302" t="9442"/>
          <a:stretch/>
        </p:blipFill>
        <p:spPr>
          <a:xfrm>
            <a:off x="4280200" y="1461825"/>
            <a:ext cx="4863802" cy="2560874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2"/>
          <p:cNvSpPr txBox="1"/>
          <p:nvPr/>
        </p:nvSpPr>
        <p:spPr>
          <a:xfrm>
            <a:off x="195875" y="4106100"/>
            <a:ext cx="3844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Source: COVIDNOW website for insights and data for Covid-19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22"/>
          <p:cNvSpPr txBox="1"/>
          <p:nvPr/>
        </p:nvSpPr>
        <p:spPr>
          <a:xfrm>
            <a:off x="4564700" y="4106100"/>
            <a:ext cx="429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Source: MY Vax Tracker (develop by Malaysian Developer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22"/>
          <p:cNvSpPr/>
          <p:nvPr/>
        </p:nvSpPr>
        <p:spPr>
          <a:xfrm>
            <a:off x="0" y="0"/>
            <a:ext cx="9144000" cy="253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Application of Cloud Computing for Covid19 Cont.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23"/>
          <p:cNvPicPr preferRelativeResize="0"/>
          <p:nvPr/>
        </p:nvPicPr>
        <p:blipFill rotWithShape="1">
          <a:blip r:embed="rId3">
            <a:alphaModFix/>
          </a:blip>
          <a:srcRect b="4089" l="0" r="0" t="9450"/>
          <a:stretch/>
        </p:blipFill>
        <p:spPr>
          <a:xfrm>
            <a:off x="1757975" y="1508975"/>
            <a:ext cx="5340226" cy="2597149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3"/>
          <p:cNvSpPr txBox="1"/>
          <p:nvPr/>
        </p:nvSpPr>
        <p:spPr>
          <a:xfrm>
            <a:off x="2864638" y="4200450"/>
            <a:ext cx="312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Source: MYSEJAHTERA Website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p23"/>
          <p:cNvSpPr/>
          <p:nvPr/>
        </p:nvSpPr>
        <p:spPr>
          <a:xfrm>
            <a:off x="0" y="0"/>
            <a:ext cx="9144000" cy="253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190200" y="4235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311700" y="1229875"/>
            <a:ext cx="8520600" cy="11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600">
                <a:solidFill>
                  <a:srgbClr val="000000"/>
                </a:solidFill>
                <a:highlight>
                  <a:srgbClr val="FFFFFF"/>
                </a:highlight>
              </a:rPr>
              <a:t>Cloud computing is defined as the interactive utilization of computer system-based resources</a:t>
            </a:r>
            <a:r>
              <a:rPr lang="en" sz="5600">
                <a:solidFill>
                  <a:srgbClr val="000000"/>
                </a:solidFill>
                <a:highlight>
                  <a:srgbClr val="FFFFFF"/>
                </a:highlight>
              </a:rPr>
              <a:t> such as tools and applications like </a:t>
            </a:r>
            <a:r>
              <a:rPr b="1" lang="en" sz="5600">
                <a:solidFill>
                  <a:srgbClr val="000000"/>
                </a:solidFill>
                <a:highlight>
                  <a:srgbClr val="FFFFFF"/>
                </a:highlight>
              </a:rPr>
              <a:t>data storage, servers, databases, networking and software.</a:t>
            </a:r>
            <a:endParaRPr b="1" sz="5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0" y="0"/>
            <a:ext cx="9144000" cy="253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4400" y="1785575"/>
            <a:ext cx="3107901" cy="23691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/>
        </p:nvSpPr>
        <p:spPr>
          <a:xfrm>
            <a:off x="311700" y="3600525"/>
            <a:ext cx="4965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Cloud computing facilitates collaboration, communication, and essential online services during the COVID-19 crisis.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311700" y="1785575"/>
            <a:ext cx="53229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COVID-19 pandemic has compelled people to work from their homes, but they have to communicate, collaborate online. </a:t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Where, Cloud computing plays an important role in taking up this challenge of working from home and delivering efficiently.</a:t>
            </a:r>
            <a:endParaRPr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311700" y="2823725"/>
            <a:ext cx="5087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COVID-19 also forces the integration of Cloud computing in order to track progress of Covid-19 cases and vaccination rate.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5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Key Features of Cloud Computing Services for Covid-19 </a:t>
            </a:r>
            <a:endParaRPr sz="4600">
              <a:solidFill>
                <a:srgbClr val="000000"/>
              </a:solidFill>
              <a:highlight>
                <a:schemeClr val="lt1"/>
              </a:highlight>
            </a:endParaRPr>
          </a:p>
        </p:txBody>
      </p:sp>
      <p:grpSp>
        <p:nvGrpSpPr>
          <p:cNvPr id="105" name="Google Shape;105;p15"/>
          <p:cNvGrpSpPr/>
          <p:nvPr/>
        </p:nvGrpSpPr>
        <p:grpSpPr>
          <a:xfrm>
            <a:off x="2902488" y="1283232"/>
            <a:ext cx="3339000" cy="3339000"/>
            <a:chOff x="2902488" y="902232"/>
            <a:chExt cx="3339000" cy="3339000"/>
          </a:xfrm>
        </p:grpSpPr>
        <p:sp>
          <p:nvSpPr>
            <p:cNvPr id="106" name="Google Shape;106;p15"/>
            <p:cNvSpPr/>
            <p:nvPr/>
          </p:nvSpPr>
          <p:spPr>
            <a:xfrm rot="-5400000">
              <a:off x="2902488" y="902232"/>
              <a:ext cx="3339000" cy="3339000"/>
            </a:xfrm>
            <a:prstGeom prst="ellipse">
              <a:avLst/>
            </a:prstGeom>
            <a:noFill/>
            <a:ln cap="flat" cmpd="sng" w="19050">
              <a:solidFill>
                <a:srgbClr val="1D7E74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3123875" y="1123625"/>
              <a:ext cx="2896500" cy="2896200"/>
            </a:xfrm>
            <a:prstGeom prst="pie">
              <a:avLst>
                <a:gd fmla="val 2689583" name="adj1"/>
                <a:gd fmla="val 13510993" name="adj2"/>
              </a:avLst>
            </a:prstGeom>
            <a:solidFill>
              <a:srgbClr val="83E3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" name="Google Shape;108;p15"/>
          <p:cNvGrpSpPr/>
          <p:nvPr/>
        </p:nvGrpSpPr>
        <p:grpSpPr>
          <a:xfrm>
            <a:off x="3664038" y="1968582"/>
            <a:ext cx="1815900" cy="1815900"/>
            <a:chOff x="3664038" y="1663782"/>
            <a:chExt cx="1815900" cy="1815900"/>
          </a:xfrm>
        </p:grpSpPr>
        <p:sp>
          <p:nvSpPr>
            <p:cNvPr id="109" name="Google Shape;109;p15"/>
            <p:cNvSpPr/>
            <p:nvPr/>
          </p:nvSpPr>
          <p:spPr>
            <a:xfrm>
              <a:off x="3664038" y="1663782"/>
              <a:ext cx="1815900" cy="1815900"/>
            </a:xfrm>
            <a:prstGeom prst="ellipse">
              <a:avLst/>
            </a:prstGeom>
            <a:solidFill>
              <a:srgbClr val="1B786E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5"/>
            <p:cNvSpPr txBox="1"/>
            <p:nvPr/>
          </p:nvSpPr>
          <p:spPr>
            <a:xfrm>
              <a:off x="3899988" y="2158482"/>
              <a:ext cx="1344000" cy="82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Key features of CCS for Cov-19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1" name="Google Shape;111;p15"/>
          <p:cNvGrpSpPr/>
          <p:nvPr/>
        </p:nvGrpSpPr>
        <p:grpSpPr>
          <a:xfrm>
            <a:off x="3974998" y="895471"/>
            <a:ext cx="1068600" cy="1068600"/>
            <a:chOff x="2859873" y="853971"/>
            <a:chExt cx="1068600" cy="1068600"/>
          </a:xfrm>
        </p:grpSpPr>
        <p:sp>
          <p:nvSpPr>
            <p:cNvPr id="112" name="Google Shape;112;p15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9900"/>
                </a:solidFill>
              </a:endParaRPr>
            </a:p>
          </p:txBody>
        </p:sp>
        <p:sp>
          <p:nvSpPr>
            <p:cNvPr id="113" name="Google Shape;113;p15"/>
            <p:cNvSpPr txBox="1"/>
            <p:nvPr/>
          </p:nvSpPr>
          <p:spPr>
            <a:xfrm>
              <a:off x="3012800" y="1022197"/>
              <a:ext cx="762600" cy="73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Security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4" name="Google Shape;114;p15"/>
          <p:cNvGrpSpPr/>
          <p:nvPr/>
        </p:nvGrpSpPr>
        <p:grpSpPr>
          <a:xfrm>
            <a:off x="3995248" y="3843878"/>
            <a:ext cx="1068600" cy="1068600"/>
            <a:chOff x="5214448" y="3234278"/>
            <a:chExt cx="1068600" cy="1068600"/>
          </a:xfrm>
        </p:grpSpPr>
        <p:sp>
          <p:nvSpPr>
            <p:cNvPr id="115" name="Google Shape;115;p15"/>
            <p:cNvSpPr/>
            <p:nvPr/>
          </p:nvSpPr>
          <p:spPr>
            <a:xfrm>
              <a:off x="5214448" y="3234278"/>
              <a:ext cx="1068600" cy="1068600"/>
            </a:xfrm>
            <a:prstGeom prst="ellipse">
              <a:avLst/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5"/>
            <p:cNvSpPr txBox="1"/>
            <p:nvPr/>
          </p:nvSpPr>
          <p:spPr>
            <a:xfrm>
              <a:off x="5367375" y="3402503"/>
              <a:ext cx="762600" cy="73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Data Storage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7" name="Google Shape;117;p15"/>
          <p:cNvGrpSpPr/>
          <p:nvPr/>
        </p:nvGrpSpPr>
        <p:grpSpPr>
          <a:xfrm>
            <a:off x="5653198" y="2454171"/>
            <a:ext cx="1068600" cy="1068600"/>
            <a:chOff x="2859873" y="853971"/>
            <a:chExt cx="1068600" cy="1068600"/>
          </a:xfrm>
        </p:grpSpPr>
        <p:sp>
          <p:nvSpPr>
            <p:cNvPr id="118" name="Google Shape;118;p15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5"/>
            <p:cNvSpPr txBox="1"/>
            <p:nvPr/>
          </p:nvSpPr>
          <p:spPr>
            <a:xfrm>
              <a:off x="3012800" y="1022197"/>
              <a:ext cx="762600" cy="73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Cost</a:t>
              </a: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0" name="Google Shape;120;p15"/>
          <p:cNvGrpSpPr/>
          <p:nvPr/>
        </p:nvGrpSpPr>
        <p:grpSpPr>
          <a:xfrm>
            <a:off x="2402673" y="2454171"/>
            <a:ext cx="1068600" cy="1068600"/>
            <a:chOff x="2859873" y="853971"/>
            <a:chExt cx="1068600" cy="1068600"/>
          </a:xfrm>
        </p:grpSpPr>
        <p:sp>
          <p:nvSpPr>
            <p:cNvPr id="121" name="Google Shape;121;p15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5"/>
            <p:cNvSpPr txBox="1"/>
            <p:nvPr/>
          </p:nvSpPr>
          <p:spPr>
            <a:xfrm>
              <a:off x="3012800" y="1022197"/>
              <a:ext cx="762600" cy="73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Scalability</a:t>
              </a: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23" name="Google Shape;123;p15"/>
          <p:cNvSpPr txBox="1"/>
          <p:nvPr/>
        </p:nvSpPr>
        <p:spPr>
          <a:xfrm>
            <a:off x="145100" y="1153475"/>
            <a:ext cx="222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5"/>
          <p:cNvSpPr/>
          <p:nvPr/>
        </p:nvSpPr>
        <p:spPr>
          <a:xfrm>
            <a:off x="0" y="0"/>
            <a:ext cx="9144000" cy="253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 txBox="1"/>
          <p:nvPr/>
        </p:nvSpPr>
        <p:spPr>
          <a:xfrm>
            <a:off x="371075" y="251775"/>
            <a:ext cx="8534400" cy="8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44444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16"/>
          <p:cNvSpPr txBox="1"/>
          <p:nvPr/>
        </p:nvSpPr>
        <p:spPr>
          <a:xfrm>
            <a:off x="304800" y="341700"/>
            <a:ext cx="85344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                                      Security feature of Cloud Computing Services for Covid-19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Cloud Computing Security ?                                                               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Precautions &amp; Encryptions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Facts about Cloud Computing Security                                       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Measures &amp; Controls in Cloud Security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                                                                                 Risks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                                       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 Cost feature of Cloud Computing Services for Covid-19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                                                                    One Time Investment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1" name="Google Shape;131;p16"/>
          <p:cNvCxnSpPr/>
          <p:nvPr/>
        </p:nvCxnSpPr>
        <p:spPr>
          <a:xfrm flipH="1">
            <a:off x="2756325" y="781875"/>
            <a:ext cx="1338600" cy="38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16"/>
          <p:cNvCxnSpPr/>
          <p:nvPr/>
        </p:nvCxnSpPr>
        <p:spPr>
          <a:xfrm flipH="1">
            <a:off x="3326325" y="768625"/>
            <a:ext cx="768600" cy="84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16"/>
          <p:cNvCxnSpPr/>
          <p:nvPr/>
        </p:nvCxnSpPr>
        <p:spPr>
          <a:xfrm>
            <a:off x="4081675" y="768625"/>
            <a:ext cx="172200" cy="127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16"/>
          <p:cNvCxnSpPr/>
          <p:nvPr/>
        </p:nvCxnSpPr>
        <p:spPr>
          <a:xfrm>
            <a:off x="4094925" y="795125"/>
            <a:ext cx="1033800" cy="96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16"/>
          <p:cNvCxnSpPr/>
          <p:nvPr/>
        </p:nvCxnSpPr>
        <p:spPr>
          <a:xfrm>
            <a:off x="4094925" y="781875"/>
            <a:ext cx="1206000" cy="41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16"/>
          <p:cNvCxnSpPr/>
          <p:nvPr/>
        </p:nvCxnSpPr>
        <p:spPr>
          <a:xfrm flipH="1" rot="-5400000">
            <a:off x="3114250" y="2882375"/>
            <a:ext cx="1192800" cy="1126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" name="Google Shape;137;p16"/>
          <p:cNvSpPr/>
          <p:nvPr/>
        </p:nvSpPr>
        <p:spPr>
          <a:xfrm>
            <a:off x="0" y="0"/>
            <a:ext cx="9144000" cy="253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/>
          <p:nvPr/>
        </p:nvSpPr>
        <p:spPr>
          <a:xfrm>
            <a:off x="251800" y="318050"/>
            <a:ext cx="85875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                                           Scalability of Cloud Computing Services for Covid-19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</a:rPr>
              <a:t>             The ability of a computing process to be used or produced in a range of capabilities</a:t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</a:rPr>
              <a:t>                                                                      Example ?</a:t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                                       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                                        Data Storage of Cloud Computing Services for Covid-19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</a:rPr>
              <a:t>Types of Cloud Storage Use for Cov-19                                           </a:t>
            </a:r>
            <a:r>
              <a:rPr lang="en">
                <a:solidFill>
                  <a:srgbClr val="202124"/>
                </a:solidFill>
                <a:highlight>
                  <a:schemeClr val="lt1"/>
                </a:highlight>
              </a:rPr>
              <a:t>Encryption &amp; Prevention of Data Loss</a:t>
            </a:r>
            <a:endParaRPr>
              <a:solidFill>
                <a:srgbClr val="202124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2124"/>
                </a:solidFill>
                <a:highlight>
                  <a:schemeClr val="lt1"/>
                </a:highlight>
              </a:rPr>
              <a:t>                                Advantages &amp; Risk                                        Precautions to Protect the Data</a:t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</a:rPr>
              <a:t>                                                  Infrastructure      </a:t>
            </a:r>
            <a:r>
              <a:rPr lang="en">
                <a:solidFill>
                  <a:srgbClr val="202124"/>
                </a:solidFill>
                <a:highlight>
                  <a:schemeClr val="lt1"/>
                </a:highlight>
              </a:rPr>
              <a:t>Data Protection Process</a:t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sp>
        <p:nvSpPr>
          <p:cNvPr id="143" name="Google Shape;143;p17"/>
          <p:cNvSpPr/>
          <p:nvPr/>
        </p:nvSpPr>
        <p:spPr>
          <a:xfrm>
            <a:off x="0" y="0"/>
            <a:ext cx="9144000" cy="253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4" name="Google Shape;144;p17"/>
          <p:cNvCxnSpPr/>
          <p:nvPr/>
        </p:nvCxnSpPr>
        <p:spPr>
          <a:xfrm flipH="1">
            <a:off x="2512125" y="2382075"/>
            <a:ext cx="1735200" cy="36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17"/>
          <p:cNvCxnSpPr/>
          <p:nvPr/>
        </p:nvCxnSpPr>
        <p:spPr>
          <a:xfrm flipH="1">
            <a:off x="3478725" y="2368825"/>
            <a:ext cx="768600" cy="84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17"/>
          <p:cNvCxnSpPr/>
          <p:nvPr/>
        </p:nvCxnSpPr>
        <p:spPr>
          <a:xfrm flipH="1">
            <a:off x="3594125" y="2383800"/>
            <a:ext cx="641700" cy="140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17"/>
          <p:cNvCxnSpPr/>
          <p:nvPr/>
        </p:nvCxnSpPr>
        <p:spPr>
          <a:xfrm>
            <a:off x="4247325" y="2395325"/>
            <a:ext cx="1372800" cy="96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17"/>
          <p:cNvCxnSpPr/>
          <p:nvPr/>
        </p:nvCxnSpPr>
        <p:spPr>
          <a:xfrm>
            <a:off x="4245000" y="2402125"/>
            <a:ext cx="2200500" cy="3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17"/>
          <p:cNvCxnSpPr/>
          <p:nvPr/>
        </p:nvCxnSpPr>
        <p:spPr>
          <a:xfrm>
            <a:off x="4226650" y="2402125"/>
            <a:ext cx="430800" cy="138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 txBox="1"/>
          <p:nvPr>
            <p:ph type="title"/>
          </p:nvPr>
        </p:nvSpPr>
        <p:spPr>
          <a:xfrm>
            <a:off x="311700" y="292850"/>
            <a:ext cx="8731800" cy="9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50">
                <a:solidFill>
                  <a:srgbClr val="33344A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777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Cloud Computing’s Service-based for COVID-19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Pandemic</a:t>
            </a:r>
            <a:endParaRPr sz="4000">
              <a:solidFill>
                <a:srgbClr val="33344A"/>
              </a:solidFill>
              <a:highlight>
                <a:schemeClr val="lt1"/>
              </a:highlight>
            </a:endParaRPr>
          </a:p>
        </p:txBody>
      </p:sp>
      <p:sp>
        <p:nvSpPr>
          <p:cNvPr id="155" name="Google Shape;155;p18"/>
          <p:cNvSpPr/>
          <p:nvPr/>
        </p:nvSpPr>
        <p:spPr>
          <a:xfrm>
            <a:off x="0" y="0"/>
            <a:ext cx="9144000" cy="253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39700"/>
            <a:ext cx="5956925" cy="371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8725" y="1135200"/>
            <a:ext cx="3035275" cy="250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Application</a:t>
            </a:r>
            <a:r>
              <a:rPr lang="en"/>
              <a:t> </a:t>
            </a:r>
            <a:endParaRPr/>
          </a:p>
        </p:txBody>
      </p:sp>
      <p:sp>
        <p:nvSpPr>
          <p:cNvPr id="163" name="Google Shape;163;p19"/>
          <p:cNvSpPr txBox="1"/>
          <p:nvPr>
            <p:ph idx="1" type="body"/>
          </p:nvPr>
        </p:nvSpPr>
        <p:spPr>
          <a:xfrm>
            <a:off x="231875" y="943350"/>
            <a:ext cx="8295900" cy="17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6545" lvl="0" marL="457200" rtl="0" algn="l">
              <a:spcBef>
                <a:spcPts val="0"/>
              </a:spcBef>
              <a:spcAft>
                <a:spcPts val="0"/>
              </a:spcAft>
              <a:buSzPts val="1070"/>
              <a:buChar char="●"/>
            </a:pPr>
            <a:r>
              <a:rPr b="1" lang="en" sz="1070"/>
              <a:t>Online data storage</a:t>
            </a:r>
            <a:r>
              <a:rPr lang="en" sz="1070"/>
              <a:t> - is a virtual storage model that lets users and businesses upload their data across Internet channels to a remote data network. </a:t>
            </a:r>
            <a:endParaRPr sz="1070"/>
          </a:p>
          <a:p>
            <a:pPr indent="-296545" lvl="0" marL="457200" rtl="0" algn="l">
              <a:spcBef>
                <a:spcPts val="1000"/>
              </a:spcBef>
              <a:spcAft>
                <a:spcPts val="0"/>
              </a:spcAft>
              <a:buSzPts val="1070"/>
              <a:buChar char="●"/>
            </a:pPr>
            <a:r>
              <a:rPr lang="en" sz="1070"/>
              <a:t>Data is stored in the cloud, or stored on servers that are not owned by the person using them. Other users can also access the same infrastructure. It's like a cloud in that we can all see the same cloud in the sky but no single individual owns it, yet we can each access it.</a:t>
            </a:r>
            <a:endParaRPr sz="1070"/>
          </a:p>
          <a:p>
            <a:pPr indent="-296545" lvl="0" marL="457200" rtl="0" algn="l">
              <a:spcBef>
                <a:spcPts val="1000"/>
              </a:spcBef>
              <a:spcAft>
                <a:spcPts val="0"/>
              </a:spcAft>
              <a:buSzPts val="1070"/>
              <a:buChar char="●"/>
            </a:pPr>
            <a:r>
              <a:rPr b="1" lang="en" sz="1070"/>
              <a:t>Remote mapping</a:t>
            </a:r>
            <a:r>
              <a:rPr lang="en" sz="1070"/>
              <a:t> - is the process of modifying or adding in new data to areas from a distance. Usually it involves the use of a software program, tracing information from satellite imagery, and then uploading the results so that it can form part of the map data.</a:t>
            </a:r>
            <a:endParaRPr sz="1070"/>
          </a:p>
          <a:p>
            <a:pPr indent="-296545" lvl="0" marL="457200" rtl="0" algn="l">
              <a:spcBef>
                <a:spcPts val="1000"/>
              </a:spcBef>
              <a:spcAft>
                <a:spcPts val="1000"/>
              </a:spcAft>
              <a:buSzPts val="1070"/>
              <a:buChar char="●"/>
            </a:pPr>
            <a:r>
              <a:rPr b="1" lang="en" sz="1070"/>
              <a:t>Application mapping</a:t>
            </a:r>
            <a:r>
              <a:rPr lang="en" sz="1070"/>
              <a:t> - is a process used to discover and map all components and interdependencies of an organization's business processes and applications, including software, servers, storage, security, networking infrastructure and data flow.</a:t>
            </a:r>
            <a:endParaRPr sz="1070"/>
          </a:p>
        </p:txBody>
      </p:sp>
      <p:sp>
        <p:nvSpPr>
          <p:cNvPr id="164" name="Google Shape;164;p19"/>
          <p:cNvSpPr/>
          <p:nvPr/>
        </p:nvSpPr>
        <p:spPr>
          <a:xfrm>
            <a:off x="0" y="0"/>
            <a:ext cx="9144000" cy="253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3125" y="3368750"/>
            <a:ext cx="3820475" cy="145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20"/>
          <p:cNvGrpSpPr/>
          <p:nvPr/>
        </p:nvGrpSpPr>
        <p:grpSpPr>
          <a:xfrm>
            <a:off x="308275" y="518131"/>
            <a:ext cx="2831627" cy="2149567"/>
            <a:chOff x="1657866" y="1171213"/>
            <a:chExt cx="1945734" cy="1569600"/>
          </a:xfrm>
        </p:grpSpPr>
        <p:sp>
          <p:nvSpPr>
            <p:cNvPr id="171" name="Google Shape;171;p20"/>
            <p:cNvSpPr/>
            <p:nvPr/>
          </p:nvSpPr>
          <p:spPr>
            <a:xfrm>
              <a:off x="1660800" y="1171213"/>
              <a:ext cx="1942800" cy="1569600"/>
            </a:xfrm>
            <a:prstGeom prst="round1Rect">
              <a:avLst>
                <a:gd fmla="val 17446" name="adj"/>
              </a:avLst>
            </a:prstGeom>
            <a:solidFill>
              <a:srgbClr val="E116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</a:endParaRPr>
            </a:p>
          </p:txBody>
        </p:sp>
        <p:sp>
          <p:nvSpPr>
            <p:cNvPr id="172" name="Google Shape;172;p20"/>
            <p:cNvSpPr txBox="1"/>
            <p:nvPr/>
          </p:nvSpPr>
          <p:spPr>
            <a:xfrm>
              <a:off x="1879865" y="1191012"/>
              <a:ext cx="14517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Data Safety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3" name="Google Shape;173;p20"/>
            <p:cNvSpPr txBox="1"/>
            <p:nvPr/>
          </p:nvSpPr>
          <p:spPr>
            <a:xfrm>
              <a:off x="1657866" y="1551493"/>
              <a:ext cx="1942800" cy="11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Implement basic and file-level encryption measures (only correct authentication is permitted to access).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4" name="Google Shape;174;p20"/>
          <p:cNvGrpSpPr/>
          <p:nvPr/>
        </p:nvGrpSpPr>
        <p:grpSpPr>
          <a:xfrm>
            <a:off x="3135536" y="518131"/>
            <a:ext cx="2827357" cy="2149567"/>
            <a:chOff x="3600600" y="1170963"/>
            <a:chExt cx="1942800" cy="1569600"/>
          </a:xfrm>
        </p:grpSpPr>
        <p:sp>
          <p:nvSpPr>
            <p:cNvPr id="175" name="Google Shape;175;p20"/>
            <p:cNvSpPr/>
            <p:nvPr/>
          </p:nvSpPr>
          <p:spPr>
            <a:xfrm>
              <a:off x="3600600" y="1170963"/>
              <a:ext cx="1942800" cy="1569600"/>
            </a:xfrm>
            <a:prstGeom prst="round2SameRect">
              <a:avLst>
                <a:gd fmla="val 18098" name="adj1"/>
                <a:gd fmla="val 0" name="adj2"/>
              </a:avLst>
            </a:prstGeom>
            <a:solidFill>
              <a:srgbClr val="C413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</a:endParaRPr>
            </a:p>
          </p:txBody>
        </p:sp>
        <p:sp>
          <p:nvSpPr>
            <p:cNvPr id="176" name="Google Shape;176;p20"/>
            <p:cNvSpPr txBox="1"/>
            <p:nvPr/>
          </p:nvSpPr>
          <p:spPr>
            <a:xfrm>
              <a:off x="3819001" y="1191005"/>
              <a:ext cx="1451700" cy="26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Spreadsheets</a:t>
              </a:r>
              <a:endParaRPr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7" name="Google Shape;177;p20"/>
            <p:cNvSpPr txBox="1"/>
            <p:nvPr/>
          </p:nvSpPr>
          <p:spPr>
            <a:xfrm>
              <a:off x="3603598" y="1457048"/>
              <a:ext cx="1912500" cy="120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Helps user to find and/or share information: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1" marL="9144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Roboto"/>
                <a:buChar char="○"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Sars cov-2 symptoms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1" marL="9144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Roboto"/>
                <a:buChar char="○"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Initial treatments and/or precautions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1" marL="9144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Roboto"/>
                <a:buChar char="○"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Current covid cases in country and/or state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1" marL="9144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Roboto"/>
                <a:buChar char="○"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Number of vaccinated populations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8" name="Google Shape;178;p20"/>
          <p:cNvGrpSpPr/>
          <p:nvPr/>
        </p:nvGrpSpPr>
        <p:grpSpPr>
          <a:xfrm>
            <a:off x="5957688" y="541336"/>
            <a:ext cx="2827373" cy="2126337"/>
            <a:chOff x="5539805" y="1171213"/>
            <a:chExt cx="1942811" cy="1569600"/>
          </a:xfrm>
        </p:grpSpPr>
        <p:sp>
          <p:nvSpPr>
            <p:cNvPr id="179" name="Google Shape;179;p20"/>
            <p:cNvSpPr/>
            <p:nvPr/>
          </p:nvSpPr>
          <p:spPr>
            <a:xfrm flipH="1">
              <a:off x="5539816" y="1171213"/>
              <a:ext cx="1942800" cy="1569600"/>
            </a:xfrm>
            <a:prstGeom prst="round1Rect">
              <a:avLst>
                <a:gd fmla="val 17446" name="adj"/>
              </a:avLst>
            </a:prstGeom>
            <a:solidFill>
              <a:srgbClr val="AC11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</a:endParaRPr>
            </a:p>
          </p:txBody>
        </p:sp>
        <p:sp>
          <p:nvSpPr>
            <p:cNvPr id="180" name="Google Shape;180;p20"/>
            <p:cNvSpPr txBox="1"/>
            <p:nvPr/>
          </p:nvSpPr>
          <p:spPr>
            <a:xfrm>
              <a:off x="5762396" y="1188570"/>
              <a:ext cx="1720200" cy="26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Online Treatment Facilities</a:t>
              </a:r>
              <a:endParaRPr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1" name="Google Shape;181;p20"/>
            <p:cNvSpPr txBox="1"/>
            <p:nvPr/>
          </p:nvSpPr>
          <p:spPr>
            <a:xfrm>
              <a:off x="5539805" y="1500946"/>
              <a:ext cx="1942800" cy="117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Acts as helpdesk for: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1" marL="9144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Roboto"/>
                <a:buChar char="○"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Close contact and covid19 patients to communicate in medical personnel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1" marL="91440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Roboto"/>
                <a:buChar char="○"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The information and the records will be shared to public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2" name="Google Shape;182;p20"/>
          <p:cNvGrpSpPr/>
          <p:nvPr/>
        </p:nvGrpSpPr>
        <p:grpSpPr>
          <a:xfrm>
            <a:off x="2951146" y="1553956"/>
            <a:ext cx="378907" cy="356563"/>
            <a:chOff x="3157188" y="909150"/>
            <a:chExt cx="470400" cy="470400"/>
          </a:xfrm>
        </p:grpSpPr>
        <p:sp>
          <p:nvSpPr>
            <p:cNvPr id="183" name="Google Shape;183;p20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84" name="Google Shape;184;p20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fmla="val 9900" name="adj1"/>
              </a:avLst>
            </a:prstGeom>
            <a:solidFill>
              <a:srgbClr val="E116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</p:grpSp>
      <p:grpSp>
        <p:nvGrpSpPr>
          <p:cNvPr id="185" name="Google Shape;185;p20"/>
          <p:cNvGrpSpPr/>
          <p:nvPr/>
        </p:nvGrpSpPr>
        <p:grpSpPr>
          <a:xfrm>
            <a:off x="5773242" y="1553956"/>
            <a:ext cx="378907" cy="356563"/>
            <a:chOff x="3157188" y="909150"/>
            <a:chExt cx="470400" cy="470400"/>
          </a:xfrm>
        </p:grpSpPr>
        <p:sp>
          <p:nvSpPr>
            <p:cNvPr id="186" name="Google Shape;186;p20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  <p:sp>
          <p:nvSpPr>
            <p:cNvPr id="187" name="Google Shape;187;p20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fmla="val 9900" name="adj1"/>
              </a:avLst>
            </a:prstGeom>
            <a:solidFill>
              <a:srgbClr val="B612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/>
            </a:p>
          </p:txBody>
        </p:sp>
      </p:grpSp>
      <p:grpSp>
        <p:nvGrpSpPr>
          <p:cNvPr id="188" name="Google Shape;188;p20"/>
          <p:cNvGrpSpPr/>
          <p:nvPr/>
        </p:nvGrpSpPr>
        <p:grpSpPr>
          <a:xfrm>
            <a:off x="311729" y="2644661"/>
            <a:ext cx="8473339" cy="1222130"/>
            <a:chOff x="1660800" y="2723938"/>
            <a:chExt cx="5822400" cy="1248600"/>
          </a:xfrm>
        </p:grpSpPr>
        <p:sp>
          <p:nvSpPr>
            <p:cNvPr id="189" name="Google Shape;189;p20"/>
            <p:cNvSpPr/>
            <p:nvPr/>
          </p:nvSpPr>
          <p:spPr>
            <a:xfrm rot="10800000">
              <a:off x="1660800" y="2723938"/>
              <a:ext cx="5822400" cy="1248600"/>
            </a:xfrm>
            <a:prstGeom prst="round2SameRect">
              <a:avLst>
                <a:gd fmla="val 18098" name="adj1"/>
                <a:gd fmla="val 0" name="adj2"/>
              </a:avLst>
            </a:prstGeom>
            <a:solidFill>
              <a:srgbClr val="840D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</a:endParaRPr>
            </a:p>
          </p:txBody>
        </p:sp>
        <p:sp>
          <p:nvSpPr>
            <p:cNvPr id="190" name="Google Shape;190;p20"/>
            <p:cNvSpPr txBox="1"/>
            <p:nvPr/>
          </p:nvSpPr>
          <p:spPr>
            <a:xfrm>
              <a:off x="2101948" y="3098931"/>
              <a:ext cx="4940100" cy="38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23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Application of Cloud Computing in Covid-19 Cont.</a:t>
              </a:r>
              <a:endParaRPr b="1" sz="2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91" name="Google Shape;191;p20"/>
          <p:cNvSpPr/>
          <p:nvPr/>
        </p:nvSpPr>
        <p:spPr>
          <a:xfrm>
            <a:off x="0" y="0"/>
            <a:ext cx="9144000" cy="253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000000"/>
                </a:solidFill>
              </a:rPr>
              <a:t>Application of Cloud Computing in Covid-19 Cont.</a:t>
            </a:r>
            <a:endParaRPr b="1" sz="2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97" name="Google Shape;19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78800"/>
            <a:ext cx="5238750" cy="366712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1"/>
          <p:cNvSpPr txBox="1"/>
          <p:nvPr/>
        </p:nvSpPr>
        <p:spPr>
          <a:xfrm>
            <a:off x="5781900" y="1443650"/>
            <a:ext cx="3003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IoT Layer - MYSejahtera app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Fog Layer - any devices that provide computing, storage &amp; connectivity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Cloud Layer - IaaS, SaaS, PaaS or BPO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21"/>
          <p:cNvSpPr txBox="1"/>
          <p:nvPr/>
        </p:nvSpPr>
        <p:spPr>
          <a:xfrm>
            <a:off x="311700" y="4650900"/>
            <a:ext cx="883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Source: </a:t>
            </a:r>
            <a:r>
              <a:rPr lang="en" sz="1000"/>
              <a:t>T. -A. N. Abdali, R. Hassan and A. H. Mohd Aman, "A New Feature in Mysejahtera Application to Monitoring the Spread of COVID-19 Using Fog Computing," 2021 3rd International Cyber Resilience Conference (CRC), 2021, pp. 1-4, doi: 10.1109/CRC50527.2021.9392534.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