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1" r:id="rId7"/>
    <p:sldId id="273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Gotham Pro Black" panose="02000903040000020004" pitchFamily="50" charset="0"/>
      <p:regular r:id="rId11"/>
      <p:italic r:id="rId12"/>
    </p:embeddedFont>
    <p:embeddedFont>
      <p:font typeface="Anton" panose="020B0604020202020204" charset="0"/>
      <p:regular r:id="rId13"/>
    </p:embeddedFont>
    <p:embeddedFont>
      <p:font typeface="Gotham Pro" panose="02000503040000020004" pitchFamily="50" charset="0"/>
      <p:regular r:id="rId14"/>
      <p:bold r:id="rId15"/>
      <p:italic r:id="rId16"/>
      <p:boldItalic r:id="rId17"/>
    </p:embeddedFont>
    <p:embeddedFont>
      <p:font typeface="Gotham" panose="02000604040000020004" pitchFamily="50" charset="0"/>
      <p:regular r:id="rId18"/>
    </p:embeddedFont>
    <p:embeddedFont>
      <p:font typeface="Libre Franklin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47B70-8466-4D16-8EEB-057B8585B07A}">
  <a:tblStyle styleId="{7C047B70-8466-4D16-8EEB-057B8585B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f45edc9e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f45edc9e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f45edc9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f45edc9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gf45edc9e4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4" name="Google Shape;3434;gf45edc9e43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5"/>
          <p:cNvSpPr txBox="1">
            <a:spLocks noGrp="1"/>
          </p:cNvSpPr>
          <p:nvPr>
            <p:ph type="subTitle" idx="1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5"/>
          <p:cNvSpPr txBox="1">
            <a:spLocks noGrp="1"/>
          </p:cNvSpPr>
          <p:nvPr>
            <p:ph type="subTitle" idx="2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5"/>
          <p:cNvSpPr txBox="1">
            <a:spLocks noGrp="1"/>
          </p:cNvSpPr>
          <p:nvPr>
            <p:ph type="subTitle" idx="3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subTitle" idx="4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7" name="Google Shape;7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9"/>
          <p:cNvSpPr txBox="1">
            <a:spLocks noGrp="1"/>
          </p:cNvSpPr>
          <p:nvPr>
            <p:ph type="body" idx="1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1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73" name="Google Shape;1073;p1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74" name="Google Shape;1074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0" name="Google Shape;1090;p1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91" name="Google Shape;1091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1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108" name="Google Shape;1108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1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125" name="Google Shape;1125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1" name="Google Shape;1141;p13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2" name="Google Shape;1142;p13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43" name="Google Shape;1143;p13"/>
          <p:cNvGrpSpPr/>
          <p:nvPr/>
        </p:nvGrpSpPr>
        <p:grpSpPr>
          <a:xfrm rot="-1169522">
            <a:off x="-179374" y="-452682"/>
            <a:ext cx="1609721" cy="1984383"/>
            <a:chOff x="9743146" y="2970638"/>
            <a:chExt cx="1446996" cy="1783072"/>
          </a:xfrm>
        </p:grpSpPr>
        <p:sp>
          <p:nvSpPr>
            <p:cNvPr id="1144" name="Google Shape;114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46" name="Google Shape;114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4" name="Google Shape;1154;p13"/>
          <p:cNvGrpSpPr/>
          <p:nvPr/>
        </p:nvGrpSpPr>
        <p:grpSpPr>
          <a:xfrm rot="-3676714">
            <a:off x="1672457" y="-285905"/>
            <a:ext cx="1609742" cy="1984414"/>
            <a:chOff x="9743146" y="2970638"/>
            <a:chExt cx="1446996" cy="1783072"/>
          </a:xfrm>
        </p:grpSpPr>
        <p:sp>
          <p:nvSpPr>
            <p:cNvPr id="1155" name="Google Shape;115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6" name="Google Shape;115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57" name="Google Shape;115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5" name="Google Shape;1165;p13"/>
          <p:cNvGrpSpPr/>
          <p:nvPr/>
        </p:nvGrpSpPr>
        <p:grpSpPr>
          <a:xfrm rot="461846">
            <a:off x="3162254" y="-1206234"/>
            <a:ext cx="1609673" cy="1984416"/>
            <a:chOff x="9743146" y="2970638"/>
            <a:chExt cx="1446996" cy="1783072"/>
          </a:xfrm>
        </p:grpSpPr>
        <p:sp>
          <p:nvSpPr>
            <p:cNvPr id="1166" name="Google Shape;1166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7" name="Google Shape;1167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8" name="Google Shape;1168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6" name="Google Shape;1176;p13"/>
          <p:cNvGrpSpPr/>
          <p:nvPr/>
        </p:nvGrpSpPr>
        <p:grpSpPr>
          <a:xfrm rot="-6011077">
            <a:off x="4663538" y="-452642"/>
            <a:ext cx="1609679" cy="1984274"/>
            <a:chOff x="9743146" y="2970638"/>
            <a:chExt cx="1446996" cy="1783072"/>
          </a:xfrm>
        </p:grpSpPr>
        <p:sp>
          <p:nvSpPr>
            <p:cNvPr id="1177" name="Google Shape;1177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8" name="Google Shape;1178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79" name="Google Shape;1179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7" name="Google Shape;1187;p13"/>
          <p:cNvGrpSpPr/>
          <p:nvPr/>
        </p:nvGrpSpPr>
        <p:grpSpPr>
          <a:xfrm rot="-9449560">
            <a:off x="6230395" y="-751690"/>
            <a:ext cx="1609530" cy="1984316"/>
            <a:chOff x="9743146" y="2970638"/>
            <a:chExt cx="1446996" cy="1783072"/>
          </a:xfrm>
        </p:grpSpPr>
        <p:sp>
          <p:nvSpPr>
            <p:cNvPr id="1188" name="Google Shape;1188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90" name="Google Shape;1190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13"/>
          <p:cNvGrpSpPr/>
          <p:nvPr/>
        </p:nvGrpSpPr>
        <p:grpSpPr>
          <a:xfrm rot="-6225911">
            <a:off x="7918892" y="-707208"/>
            <a:ext cx="1609712" cy="1984488"/>
            <a:chOff x="9743146" y="2970638"/>
            <a:chExt cx="1446996" cy="1783072"/>
          </a:xfrm>
        </p:grpSpPr>
        <p:sp>
          <p:nvSpPr>
            <p:cNvPr id="1199" name="Google Shape;1199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01" name="Google Shape;1201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9" name="Google Shape;1209;p13"/>
          <p:cNvGrpSpPr/>
          <p:nvPr/>
        </p:nvGrpSpPr>
        <p:grpSpPr>
          <a:xfrm rot="9630478">
            <a:off x="7931799" y="3516611"/>
            <a:ext cx="1609721" cy="1984383"/>
            <a:chOff x="9743146" y="2970638"/>
            <a:chExt cx="1446996" cy="1783072"/>
          </a:xfrm>
        </p:grpSpPr>
        <p:sp>
          <p:nvSpPr>
            <p:cNvPr id="1210" name="Google Shape;1210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1" name="Google Shape;1211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12" name="Google Shape;1212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0" name="Google Shape;1220;p13"/>
          <p:cNvGrpSpPr/>
          <p:nvPr/>
        </p:nvGrpSpPr>
        <p:grpSpPr>
          <a:xfrm rot="7123286">
            <a:off x="6079947" y="3349804"/>
            <a:ext cx="1609742" cy="1984414"/>
            <a:chOff x="9743146" y="2970638"/>
            <a:chExt cx="1446996" cy="1783072"/>
          </a:xfrm>
        </p:grpSpPr>
        <p:sp>
          <p:nvSpPr>
            <p:cNvPr id="1221" name="Google Shape;1221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23" name="Google Shape;1223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1" name="Google Shape;1231;p13"/>
          <p:cNvGrpSpPr/>
          <p:nvPr/>
        </p:nvGrpSpPr>
        <p:grpSpPr>
          <a:xfrm rot="-10338154">
            <a:off x="4590220" y="4270131"/>
            <a:ext cx="1609673" cy="1984416"/>
            <a:chOff x="9743146" y="2970638"/>
            <a:chExt cx="1446996" cy="1783072"/>
          </a:xfrm>
        </p:grpSpPr>
        <p:sp>
          <p:nvSpPr>
            <p:cNvPr id="1232" name="Google Shape;1232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3" name="Google Shape;1233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34" name="Google Shape;1234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2" name="Google Shape;1242;p13"/>
          <p:cNvGrpSpPr/>
          <p:nvPr/>
        </p:nvGrpSpPr>
        <p:grpSpPr>
          <a:xfrm rot="4788923">
            <a:off x="3088929" y="3516681"/>
            <a:ext cx="1609679" cy="1984274"/>
            <a:chOff x="9743146" y="2970638"/>
            <a:chExt cx="1446996" cy="1783072"/>
          </a:xfrm>
        </p:grpSpPr>
        <p:sp>
          <p:nvSpPr>
            <p:cNvPr id="1243" name="Google Shape;1243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4" name="Google Shape;1244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45" name="Google Shape;1245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3" name="Google Shape;1253;p13"/>
          <p:cNvGrpSpPr/>
          <p:nvPr/>
        </p:nvGrpSpPr>
        <p:grpSpPr>
          <a:xfrm rot="1350440">
            <a:off x="1522220" y="3815686"/>
            <a:ext cx="1609530" cy="1984316"/>
            <a:chOff x="9743146" y="2970638"/>
            <a:chExt cx="1446996" cy="1783072"/>
          </a:xfrm>
        </p:grpSpPr>
        <p:sp>
          <p:nvSpPr>
            <p:cNvPr id="1254" name="Google Shape;125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5" name="Google Shape;125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56" name="Google Shape;125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4" name="Google Shape;1264;p13"/>
          <p:cNvGrpSpPr/>
          <p:nvPr/>
        </p:nvGrpSpPr>
        <p:grpSpPr>
          <a:xfrm rot="4574089">
            <a:off x="-166458" y="3771033"/>
            <a:ext cx="1609712" cy="1984488"/>
            <a:chOff x="9743146" y="2970638"/>
            <a:chExt cx="1446996" cy="1783072"/>
          </a:xfrm>
        </p:grpSpPr>
        <p:sp>
          <p:nvSpPr>
            <p:cNvPr id="1265" name="Google Shape;126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67" name="Google Shape;126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59" r:id="rId6"/>
    <p:sldLayoutId id="2147483660" r:id="rId7"/>
    <p:sldLayoutId id="2147483661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699150" y="1279257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 dirty="0">
                <a:solidFill>
                  <a:schemeClr val="tx1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Самостоятельная </a:t>
            </a:r>
            <a:r>
              <a:rPr lang="ru-RU" sz="4600" dirty="0" smtClean="0">
                <a:solidFill>
                  <a:schemeClr val="tx1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работа </a:t>
            </a:r>
            <a:r>
              <a:rPr lang="ru-RU" sz="4600" dirty="0">
                <a:solidFill>
                  <a:schemeClr val="tx1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№1</a:t>
            </a:r>
            <a:endParaRPr sz="4600" dirty="0">
              <a:solidFill>
                <a:schemeClr val="tx1"/>
              </a:solidFill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699150" y="3147720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Выполнили: Визнер Дарья, Зубарева Екатерина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Студентки 319 группы</a:t>
            </a:r>
            <a:endParaRPr dirty="0">
              <a:latin typeface="Gotham" panose="0200060404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165409" y="1191895"/>
            <a:ext cx="6693348" cy="3096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3389333" y="216759"/>
            <a:ext cx="221028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1" dirty="0">
                <a:latin typeface="Gotham Pro" panose="02000503040000020004" pitchFamily="50" charset="0"/>
                <a:cs typeface="Gotham Pro" panose="02000503040000020004" pitchFamily="50" charset="0"/>
              </a:rPr>
              <a:t>Цель</a:t>
            </a:r>
            <a:endParaRPr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2338" name="Google Shape;2338;p29"/>
          <p:cNvSpPr txBox="1"/>
          <p:nvPr/>
        </p:nvSpPr>
        <p:spPr>
          <a:xfrm>
            <a:off x="1381420" y="1938731"/>
            <a:ext cx="617262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otham Pro Black" panose="02000903040000020004" pitchFamily="50" charset="0"/>
                <a:cs typeface="Gotham Pro Black" panose="02000903040000020004" pitchFamily="50" charset="0"/>
              </a:rPr>
              <a:t>Р</a:t>
            </a:r>
            <a:r>
              <a:rPr lang="ru-RU" sz="2400" dirty="0" smtClean="0">
                <a:solidFill>
                  <a:schemeClr val="tx1"/>
                </a:solidFill>
                <a:latin typeface="Gotham Pro Black" panose="02000903040000020004" pitchFamily="50" charset="0"/>
                <a:cs typeface="Gotham Pro Black" panose="02000903040000020004" pitchFamily="50" charset="0"/>
              </a:rPr>
              <a:t>азработать </a:t>
            </a:r>
            <a:r>
              <a:rPr lang="ru-RU" sz="2400" dirty="0">
                <a:solidFill>
                  <a:schemeClr val="tx1"/>
                </a:solidFill>
                <a:latin typeface="Gotham Pro Black" panose="02000903040000020004" pitchFamily="50" charset="0"/>
                <a:cs typeface="Gotham Pro Black" panose="02000903040000020004" pitchFamily="50" charset="0"/>
              </a:rPr>
              <a:t>бизнес-ситуацию и предложить способы ее </a:t>
            </a:r>
            <a:r>
              <a:rPr lang="ru-RU" sz="2400" dirty="0" smtClean="0">
                <a:solidFill>
                  <a:schemeClr val="tx1"/>
                </a:solidFill>
                <a:latin typeface="Gotham Pro Black" panose="02000903040000020004" pitchFamily="50" charset="0"/>
                <a:cs typeface="Gotham Pro Black" panose="02000903040000020004" pitchFamily="50" charset="0"/>
              </a:rPr>
              <a:t>автоматизации</a:t>
            </a:r>
            <a:endParaRPr lang="ru-RU" sz="2400" dirty="0">
              <a:solidFill>
                <a:schemeClr val="tx1"/>
              </a:solidFill>
              <a:latin typeface="Gotham Pro Black" panose="02000903040000020004" pitchFamily="50" charset="0"/>
              <a:cs typeface="Gotham Pro Black" panose="02000903040000020004" pitchFamily="50" charset="0"/>
            </a:endParaRPr>
          </a:p>
        </p:txBody>
      </p:sp>
      <p:grpSp>
        <p:nvGrpSpPr>
          <p:cNvPr id="2340" name="Google Shape;2340;p29"/>
          <p:cNvGrpSpPr/>
          <p:nvPr/>
        </p:nvGrpSpPr>
        <p:grpSpPr>
          <a:xfrm rot="4133998">
            <a:off x="383810" y="802050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8972067">
            <a:off x="7409729" y="40314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186018" y="-354323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6" name="Прямая соединительная линия 45"/>
          <p:cNvCxnSpPr/>
          <p:nvPr/>
        </p:nvCxnSpPr>
        <p:spPr>
          <a:xfrm flipV="1">
            <a:off x="2793873" y="789459"/>
            <a:ext cx="3401202" cy="2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584484" y="1398482"/>
            <a:ext cx="4549703" cy="292437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Производство 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-  это процесс объединения различных материальных и нематериальных ресурсов (планов, знаний) с целью </a:t>
            </a:r>
            <a:r>
              <a:rPr lang="ru-RU" sz="1600" b="1" dirty="0">
                <a:solidFill>
                  <a:schemeClr val="tx1"/>
                </a:solidFill>
                <a:latin typeface="+mn-lt"/>
              </a:rPr>
              <a:t>производства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 чего-либо для потребления (выпуска продукции). Это акт создания продукта, товара или услуги, которые имеют ценность и способствуют полезности индивидов.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183856" y="46779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Отрасль</a:t>
            </a:r>
            <a:endParaRPr b="1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754452" y="-189374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11685683">
            <a:off x="-41741" y="1788364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6127" y="3328885"/>
            <a:ext cx="1156714" cy="1426091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898" y="1737574"/>
            <a:ext cx="3373424" cy="2251368"/>
          </a:xfrm>
          <a:prstGeom prst="rect">
            <a:avLst/>
          </a:prstGeom>
        </p:spPr>
      </p:pic>
      <p:sp>
        <p:nvSpPr>
          <p:cNvPr id="11" name="Половина рамки 10"/>
          <p:cNvSpPr/>
          <p:nvPr/>
        </p:nvSpPr>
        <p:spPr>
          <a:xfrm>
            <a:off x="5300065" y="1572233"/>
            <a:ext cx="607910" cy="645543"/>
          </a:xfrm>
          <a:prstGeom prst="halfFrame">
            <a:avLst>
              <a:gd name="adj1" fmla="val 14398"/>
              <a:gd name="adj2" fmla="val 161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Половина рамки 48"/>
          <p:cNvSpPr/>
          <p:nvPr/>
        </p:nvSpPr>
        <p:spPr>
          <a:xfrm rot="10800000">
            <a:off x="8417585" y="3519389"/>
            <a:ext cx="607910" cy="645543"/>
          </a:xfrm>
          <a:prstGeom prst="halfFrame">
            <a:avLst>
              <a:gd name="adj1" fmla="val 14398"/>
              <a:gd name="adj2" fmla="val 161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2801254" y="733575"/>
            <a:ext cx="3401202" cy="21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2626;p34"/>
          <p:cNvGrpSpPr/>
          <p:nvPr/>
        </p:nvGrpSpPr>
        <p:grpSpPr>
          <a:xfrm rot="15213213">
            <a:off x="8694459" y="1743851"/>
            <a:ext cx="1156655" cy="1426162"/>
            <a:chOff x="9743146" y="2970638"/>
            <a:chExt cx="1446996" cy="1783072"/>
          </a:xfrm>
        </p:grpSpPr>
        <p:sp>
          <p:nvSpPr>
            <p:cNvPr id="131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33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" name="Google Shape;2626;p34"/>
          <p:cNvGrpSpPr/>
          <p:nvPr/>
        </p:nvGrpSpPr>
        <p:grpSpPr>
          <a:xfrm rot="16462293">
            <a:off x="5190419" y="4386566"/>
            <a:ext cx="1156655" cy="1426162"/>
            <a:chOff x="9743146" y="2970638"/>
            <a:chExt cx="1446996" cy="1783072"/>
          </a:xfrm>
        </p:grpSpPr>
        <p:sp>
          <p:nvSpPr>
            <p:cNvPr id="153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55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1" name="Google Shape;259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1" dirty="0">
                <a:latin typeface="Gotham Pro" panose="02000503040000020004" pitchFamily="50" charset="0"/>
                <a:cs typeface="Gotham Pro" panose="02000503040000020004" pitchFamily="50" charset="0"/>
              </a:rPr>
              <a:t>Б</a:t>
            </a:r>
            <a:r>
              <a:rPr lang="ru-RU" b="1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изнес-процесс</a:t>
            </a:r>
            <a:endParaRPr b="1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2592" name="Google Shape;2592;p34"/>
          <p:cNvSpPr txBox="1">
            <a:spLocks noGrp="1"/>
          </p:cNvSpPr>
          <p:nvPr>
            <p:ph type="subTitle" idx="3"/>
          </p:nvPr>
        </p:nvSpPr>
        <p:spPr>
          <a:xfrm>
            <a:off x="619137" y="2538642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это проверка соответствия количественных или качественных характеристик продукции или процесса, от которого зависит качество продукции, установленным техническим требованиям.</a:t>
            </a:r>
            <a:endParaRPr dirty="0">
              <a:latin typeface="Gotham" panose="02000604040000020004" pitchFamily="50" charset="0"/>
            </a:endParaRPr>
          </a:p>
        </p:txBody>
      </p:sp>
      <p:sp>
        <p:nvSpPr>
          <p:cNvPr id="2594" name="Google Shape;2594;p34"/>
          <p:cNvSpPr txBox="1">
            <a:spLocks noGrp="1"/>
          </p:cNvSpPr>
          <p:nvPr>
            <p:ph type="subTitle" idx="1"/>
          </p:nvPr>
        </p:nvSpPr>
        <p:spPr>
          <a:xfrm>
            <a:off x="663389" y="1879915"/>
            <a:ext cx="3327300" cy="661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Контроль продукции качества</a:t>
            </a:r>
            <a:endParaRPr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grpSp>
        <p:nvGrpSpPr>
          <p:cNvPr id="2596" name="Google Shape;2596;p34"/>
          <p:cNvGrpSpPr/>
          <p:nvPr/>
        </p:nvGrpSpPr>
        <p:grpSpPr>
          <a:xfrm>
            <a:off x="2298263" y="1344260"/>
            <a:ext cx="454674" cy="461576"/>
            <a:chOff x="1277050" y="289500"/>
            <a:chExt cx="5046325" cy="5117250"/>
          </a:xfrm>
        </p:grpSpPr>
        <p:sp>
          <p:nvSpPr>
            <p:cNvPr id="2597" name="Google Shape;2597;p34"/>
            <p:cNvSpPr/>
            <p:nvPr/>
          </p:nvSpPr>
          <p:spPr>
            <a:xfrm>
              <a:off x="1710900" y="645050"/>
              <a:ext cx="4551300" cy="2607175"/>
            </a:xfrm>
            <a:custGeom>
              <a:avLst/>
              <a:gdLst/>
              <a:ahLst/>
              <a:cxnLst/>
              <a:rect l="l" t="t" r="r" b="b"/>
              <a:pathLst>
                <a:path w="182052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122"/>
                    <a:pt x="3197" y="104286"/>
                    <a:pt x="7144" y="104286"/>
                  </a:cubicBezTo>
                  <a:lnTo>
                    <a:pt x="174908" y="104286"/>
                  </a:lnTo>
                  <a:cubicBezTo>
                    <a:pt x="178855" y="104286"/>
                    <a:pt x="182052" y="101122"/>
                    <a:pt x="182052" y="97142"/>
                  </a:cubicBezTo>
                  <a:lnTo>
                    <a:pt x="182052" y="7177"/>
                  </a:lnTo>
                  <a:cubicBezTo>
                    <a:pt x="182052" y="3197"/>
                    <a:pt x="178855" y="0"/>
                    <a:pt x="174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2174925" y="1050350"/>
              <a:ext cx="3623275" cy="1797375"/>
            </a:xfrm>
            <a:custGeom>
              <a:avLst/>
              <a:gdLst/>
              <a:ahLst/>
              <a:cxnLst/>
              <a:rect l="l" t="t" r="r" b="b"/>
              <a:pathLst>
                <a:path w="144931" h="71895" extrusionOk="0">
                  <a:moveTo>
                    <a:pt x="12037" y="0"/>
                  </a:moveTo>
                  <a:cubicBezTo>
                    <a:pt x="10634" y="0"/>
                    <a:pt x="9395" y="914"/>
                    <a:pt x="9003" y="2284"/>
                  </a:cubicBezTo>
                  <a:cubicBezTo>
                    <a:pt x="8155" y="5546"/>
                    <a:pt x="5611" y="8123"/>
                    <a:pt x="2349" y="9003"/>
                  </a:cubicBezTo>
                  <a:cubicBezTo>
                    <a:pt x="979" y="9395"/>
                    <a:pt x="0" y="10634"/>
                    <a:pt x="0" y="12070"/>
                  </a:cubicBezTo>
                  <a:lnTo>
                    <a:pt x="0" y="59825"/>
                  </a:lnTo>
                  <a:cubicBezTo>
                    <a:pt x="0" y="61260"/>
                    <a:pt x="979" y="62500"/>
                    <a:pt x="2349" y="62859"/>
                  </a:cubicBezTo>
                  <a:cubicBezTo>
                    <a:pt x="5611" y="63772"/>
                    <a:pt x="8155" y="66317"/>
                    <a:pt x="9003" y="69579"/>
                  </a:cubicBezTo>
                  <a:cubicBezTo>
                    <a:pt x="9395" y="70949"/>
                    <a:pt x="10634" y="71895"/>
                    <a:pt x="12037" y="71895"/>
                  </a:cubicBezTo>
                  <a:lnTo>
                    <a:pt x="133448" y="71895"/>
                  </a:lnTo>
                  <a:cubicBezTo>
                    <a:pt x="134883" y="71862"/>
                    <a:pt x="136155" y="70883"/>
                    <a:pt x="136514" y="69513"/>
                  </a:cubicBezTo>
                  <a:cubicBezTo>
                    <a:pt x="137330" y="66447"/>
                    <a:pt x="139646" y="64001"/>
                    <a:pt x="142647" y="63022"/>
                  </a:cubicBezTo>
                  <a:cubicBezTo>
                    <a:pt x="143984" y="62598"/>
                    <a:pt x="144898" y="61391"/>
                    <a:pt x="144930" y="59988"/>
                  </a:cubicBezTo>
                  <a:lnTo>
                    <a:pt x="144930" y="11907"/>
                  </a:lnTo>
                  <a:cubicBezTo>
                    <a:pt x="144898" y="10504"/>
                    <a:pt x="143984" y="9297"/>
                    <a:pt x="142647" y="8873"/>
                  </a:cubicBezTo>
                  <a:cubicBezTo>
                    <a:pt x="139646" y="7862"/>
                    <a:pt x="137330" y="5448"/>
                    <a:pt x="136514" y="2382"/>
                  </a:cubicBezTo>
                  <a:cubicBezTo>
                    <a:pt x="136155" y="979"/>
                    <a:pt x="134883" y="0"/>
                    <a:pt x="133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3416925" y="1379800"/>
              <a:ext cx="1139275" cy="1138475"/>
            </a:xfrm>
            <a:custGeom>
              <a:avLst/>
              <a:gdLst/>
              <a:ahLst/>
              <a:cxnLst/>
              <a:rect l="l" t="t" r="r" b="b"/>
              <a:pathLst>
                <a:path w="45571" h="45539" extrusionOk="0">
                  <a:moveTo>
                    <a:pt x="22802" y="1"/>
                  </a:moveTo>
                  <a:cubicBezTo>
                    <a:pt x="10210" y="1"/>
                    <a:pt x="0" y="10178"/>
                    <a:pt x="0" y="22769"/>
                  </a:cubicBezTo>
                  <a:cubicBezTo>
                    <a:pt x="0" y="35328"/>
                    <a:pt x="10210" y="45538"/>
                    <a:pt x="22802" y="45538"/>
                  </a:cubicBezTo>
                  <a:cubicBezTo>
                    <a:pt x="35360" y="45538"/>
                    <a:pt x="45570" y="35328"/>
                    <a:pt x="45570" y="22769"/>
                  </a:cubicBezTo>
                  <a:cubicBezTo>
                    <a:pt x="45570" y="10178"/>
                    <a:pt x="35360" y="1"/>
                    <a:pt x="22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1338225" y="350650"/>
              <a:ext cx="370250" cy="4994950"/>
            </a:xfrm>
            <a:custGeom>
              <a:avLst/>
              <a:gdLst/>
              <a:ahLst/>
              <a:cxnLst/>
              <a:rect l="l" t="t" r="r" b="b"/>
              <a:pathLst>
                <a:path w="14810" h="199798" extrusionOk="0">
                  <a:moveTo>
                    <a:pt x="7405" y="1"/>
                  </a:moveTo>
                  <a:cubicBezTo>
                    <a:pt x="3295" y="1"/>
                    <a:pt x="0" y="3295"/>
                    <a:pt x="0" y="7405"/>
                  </a:cubicBezTo>
                  <a:lnTo>
                    <a:pt x="0" y="192360"/>
                  </a:lnTo>
                  <a:cubicBezTo>
                    <a:pt x="0" y="196470"/>
                    <a:pt x="3295" y="199797"/>
                    <a:pt x="7405" y="199797"/>
                  </a:cubicBezTo>
                  <a:cubicBezTo>
                    <a:pt x="11515" y="199797"/>
                    <a:pt x="14810" y="196470"/>
                    <a:pt x="14810" y="192360"/>
                  </a:cubicBezTo>
                  <a:lnTo>
                    <a:pt x="14810" y="7405"/>
                  </a:lnTo>
                  <a:cubicBezTo>
                    <a:pt x="14810" y="3295"/>
                    <a:pt x="11515" y="1"/>
                    <a:pt x="7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1710900" y="645050"/>
              <a:ext cx="594525" cy="2607175"/>
            </a:xfrm>
            <a:custGeom>
              <a:avLst/>
              <a:gdLst/>
              <a:ahLst/>
              <a:cxnLst/>
              <a:rect l="l" t="t" r="r" b="b"/>
              <a:pathLst>
                <a:path w="23781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089"/>
                    <a:pt x="3197" y="104286"/>
                    <a:pt x="7144" y="104286"/>
                  </a:cubicBezTo>
                  <a:lnTo>
                    <a:pt x="8743" y="104286"/>
                  </a:lnTo>
                  <a:cubicBezTo>
                    <a:pt x="7764" y="96131"/>
                    <a:pt x="7242" y="87943"/>
                    <a:pt x="7242" y="79723"/>
                  </a:cubicBezTo>
                  <a:cubicBezTo>
                    <a:pt x="7209" y="52290"/>
                    <a:pt x="12853" y="25150"/>
                    <a:pt x="23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1339025" y="2563100"/>
              <a:ext cx="369450" cy="260150"/>
            </a:xfrm>
            <a:custGeom>
              <a:avLst/>
              <a:gdLst/>
              <a:ahLst/>
              <a:cxnLst/>
              <a:rect l="l" t="t" r="r" b="b"/>
              <a:pathLst>
                <a:path w="14778" h="10406" extrusionOk="0">
                  <a:moveTo>
                    <a:pt x="1" y="0"/>
                  </a:moveTo>
                  <a:lnTo>
                    <a:pt x="1" y="10406"/>
                  </a:lnTo>
                  <a:lnTo>
                    <a:pt x="14778" y="10406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1339025" y="1074800"/>
              <a:ext cx="369450" cy="259375"/>
            </a:xfrm>
            <a:custGeom>
              <a:avLst/>
              <a:gdLst/>
              <a:ahLst/>
              <a:cxnLst/>
              <a:rect l="l" t="t" r="r" b="b"/>
              <a:pathLst>
                <a:path w="14778" h="10375" extrusionOk="0">
                  <a:moveTo>
                    <a:pt x="1" y="1"/>
                  </a:moveTo>
                  <a:lnTo>
                    <a:pt x="1" y="10374"/>
                  </a:lnTo>
                  <a:lnTo>
                    <a:pt x="14778" y="10374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1277050" y="289500"/>
              <a:ext cx="492600" cy="5117250"/>
            </a:xfrm>
            <a:custGeom>
              <a:avLst/>
              <a:gdLst/>
              <a:ahLst/>
              <a:cxnLst/>
              <a:rect l="l" t="t" r="r" b="b"/>
              <a:pathLst>
                <a:path w="19704" h="204690" extrusionOk="0">
                  <a:moveTo>
                    <a:pt x="9852" y="0"/>
                  </a:moveTo>
                  <a:cubicBezTo>
                    <a:pt x="4437" y="0"/>
                    <a:pt x="1" y="4404"/>
                    <a:pt x="1" y="9851"/>
                  </a:cubicBezTo>
                  <a:lnTo>
                    <a:pt x="1" y="50789"/>
                  </a:lnTo>
                  <a:cubicBezTo>
                    <a:pt x="1" y="52127"/>
                    <a:pt x="1110" y="53236"/>
                    <a:pt x="2447" y="53236"/>
                  </a:cubicBezTo>
                  <a:cubicBezTo>
                    <a:pt x="3785" y="53236"/>
                    <a:pt x="4894" y="52127"/>
                    <a:pt x="4894" y="50789"/>
                  </a:cubicBezTo>
                  <a:lnTo>
                    <a:pt x="4894" y="9851"/>
                  </a:lnTo>
                  <a:cubicBezTo>
                    <a:pt x="4894" y="7111"/>
                    <a:pt x="7112" y="4893"/>
                    <a:pt x="9852" y="4893"/>
                  </a:cubicBezTo>
                  <a:cubicBezTo>
                    <a:pt x="12592" y="4893"/>
                    <a:pt x="14810" y="7111"/>
                    <a:pt x="14810" y="9851"/>
                  </a:cubicBezTo>
                  <a:lnTo>
                    <a:pt x="14810" y="194806"/>
                  </a:lnTo>
                  <a:cubicBezTo>
                    <a:pt x="14810" y="197546"/>
                    <a:pt x="12592" y="199764"/>
                    <a:pt x="9852" y="199764"/>
                  </a:cubicBezTo>
                  <a:cubicBezTo>
                    <a:pt x="7112" y="199764"/>
                    <a:pt x="4894" y="197546"/>
                    <a:pt x="4894" y="194806"/>
                  </a:cubicBezTo>
                  <a:lnTo>
                    <a:pt x="4894" y="71568"/>
                  </a:lnTo>
                  <a:cubicBezTo>
                    <a:pt x="4894" y="70198"/>
                    <a:pt x="3785" y="69122"/>
                    <a:pt x="2447" y="69122"/>
                  </a:cubicBezTo>
                  <a:cubicBezTo>
                    <a:pt x="1110" y="69122"/>
                    <a:pt x="1" y="70198"/>
                    <a:pt x="1" y="71568"/>
                  </a:cubicBezTo>
                  <a:lnTo>
                    <a:pt x="1" y="194806"/>
                  </a:lnTo>
                  <a:cubicBezTo>
                    <a:pt x="1" y="200253"/>
                    <a:pt x="4404" y="204657"/>
                    <a:pt x="9852" y="204690"/>
                  </a:cubicBezTo>
                  <a:cubicBezTo>
                    <a:pt x="15299" y="204657"/>
                    <a:pt x="19703" y="200253"/>
                    <a:pt x="19703" y="194806"/>
                  </a:cubicBezTo>
                  <a:lnTo>
                    <a:pt x="19703" y="9851"/>
                  </a:lnTo>
                  <a:cubicBezTo>
                    <a:pt x="19703" y="4404"/>
                    <a:pt x="15299" y="0"/>
                    <a:pt x="9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1277050" y="1707625"/>
              <a:ext cx="122350" cy="222675"/>
            </a:xfrm>
            <a:custGeom>
              <a:avLst/>
              <a:gdLst/>
              <a:ahLst/>
              <a:cxnLst/>
              <a:rect l="l" t="t" r="r" b="b"/>
              <a:pathLst>
                <a:path w="4894" h="8907" extrusionOk="0">
                  <a:moveTo>
                    <a:pt x="2447" y="1"/>
                  </a:moveTo>
                  <a:cubicBezTo>
                    <a:pt x="1110" y="1"/>
                    <a:pt x="1" y="1110"/>
                    <a:pt x="1" y="2447"/>
                  </a:cubicBezTo>
                  <a:lnTo>
                    <a:pt x="1" y="6460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60"/>
                  </a:cubicBezTo>
                  <a:lnTo>
                    <a:pt x="4894" y="2447"/>
                  </a:lnTo>
                  <a:cubicBezTo>
                    <a:pt x="4894" y="1110"/>
                    <a:pt x="3785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1649725" y="583875"/>
              <a:ext cx="4673650" cy="2729500"/>
            </a:xfrm>
            <a:custGeom>
              <a:avLst/>
              <a:gdLst/>
              <a:ahLst/>
              <a:cxnLst/>
              <a:rect l="l" t="t" r="r" b="b"/>
              <a:pathLst>
                <a:path w="186946" h="109180" extrusionOk="0">
                  <a:moveTo>
                    <a:pt x="177355" y="4894"/>
                  </a:moveTo>
                  <a:cubicBezTo>
                    <a:pt x="179932" y="4894"/>
                    <a:pt x="182052" y="7014"/>
                    <a:pt x="182052" y="9624"/>
                  </a:cubicBezTo>
                  <a:lnTo>
                    <a:pt x="182052" y="99589"/>
                  </a:lnTo>
                  <a:cubicBezTo>
                    <a:pt x="182052" y="102199"/>
                    <a:pt x="179932" y="104287"/>
                    <a:pt x="177355" y="104287"/>
                  </a:cubicBezTo>
                  <a:lnTo>
                    <a:pt x="9591" y="104287"/>
                  </a:lnTo>
                  <a:cubicBezTo>
                    <a:pt x="7014" y="104287"/>
                    <a:pt x="4894" y="102199"/>
                    <a:pt x="4894" y="99589"/>
                  </a:cubicBezTo>
                  <a:lnTo>
                    <a:pt x="4894" y="9624"/>
                  </a:lnTo>
                  <a:cubicBezTo>
                    <a:pt x="4894" y="7014"/>
                    <a:pt x="7014" y="4894"/>
                    <a:pt x="9591" y="4894"/>
                  </a:cubicBezTo>
                  <a:close/>
                  <a:moveTo>
                    <a:pt x="9591" y="1"/>
                  </a:moveTo>
                  <a:cubicBezTo>
                    <a:pt x="4307" y="1"/>
                    <a:pt x="1" y="4307"/>
                    <a:pt x="1" y="9624"/>
                  </a:cubicBezTo>
                  <a:lnTo>
                    <a:pt x="1" y="99589"/>
                  </a:lnTo>
                  <a:cubicBezTo>
                    <a:pt x="1" y="104906"/>
                    <a:pt x="4307" y="109180"/>
                    <a:pt x="9591" y="109180"/>
                  </a:cubicBezTo>
                  <a:lnTo>
                    <a:pt x="177355" y="109180"/>
                  </a:lnTo>
                  <a:cubicBezTo>
                    <a:pt x="182640" y="109180"/>
                    <a:pt x="186945" y="104906"/>
                    <a:pt x="186945" y="99589"/>
                  </a:cubicBezTo>
                  <a:lnTo>
                    <a:pt x="186945" y="9624"/>
                  </a:lnTo>
                  <a:cubicBezTo>
                    <a:pt x="186945" y="4307"/>
                    <a:pt x="182640" y="1"/>
                    <a:pt x="17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2113750" y="989175"/>
              <a:ext cx="3745600" cy="1919725"/>
            </a:xfrm>
            <a:custGeom>
              <a:avLst/>
              <a:gdLst/>
              <a:ahLst/>
              <a:cxnLst/>
              <a:rect l="l" t="t" r="r" b="b"/>
              <a:pathLst>
                <a:path w="149824" h="76789" extrusionOk="0">
                  <a:moveTo>
                    <a:pt x="14428" y="4891"/>
                  </a:moveTo>
                  <a:cubicBezTo>
                    <a:pt x="14446" y="4891"/>
                    <a:pt x="14465" y="4892"/>
                    <a:pt x="14484" y="4894"/>
                  </a:cubicBezTo>
                  <a:lnTo>
                    <a:pt x="135895" y="4894"/>
                  </a:lnTo>
                  <a:cubicBezTo>
                    <a:pt x="136221" y="4894"/>
                    <a:pt x="136515" y="5155"/>
                    <a:pt x="136613" y="5481"/>
                  </a:cubicBezTo>
                  <a:cubicBezTo>
                    <a:pt x="137657" y="9330"/>
                    <a:pt x="140560" y="12396"/>
                    <a:pt x="144344" y="13669"/>
                  </a:cubicBezTo>
                  <a:cubicBezTo>
                    <a:pt x="144670" y="13734"/>
                    <a:pt x="144898" y="14027"/>
                    <a:pt x="144931" y="14354"/>
                  </a:cubicBezTo>
                  <a:lnTo>
                    <a:pt x="144931" y="62435"/>
                  </a:lnTo>
                  <a:cubicBezTo>
                    <a:pt x="144898" y="62762"/>
                    <a:pt x="144670" y="63055"/>
                    <a:pt x="144344" y="63120"/>
                  </a:cubicBezTo>
                  <a:cubicBezTo>
                    <a:pt x="140560" y="64360"/>
                    <a:pt x="137657" y="67426"/>
                    <a:pt x="136580" y="71275"/>
                  </a:cubicBezTo>
                  <a:cubicBezTo>
                    <a:pt x="136515" y="71634"/>
                    <a:pt x="136221" y="71862"/>
                    <a:pt x="135895" y="71895"/>
                  </a:cubicBezTo>
                  <a:lnTo>
                    <a:pt x="14484" y="71895"/>
                  </a:lnTo>
                  <a:cubicBezTo>
                    <a:pt x="14190" y="71895"/>
                    <a:pt x="13897" y="71699"/>
                    <a:pt x="13799" y="71406"/>
                  </a:cubicBezTo>
                  <a:cubicBezTo>
                    <a:pt x="12722" y="67296"/>
                    <a:pt x="9526" y="64066"/>
                    <a:pt x="5416" y="62957"/>
                  </a:cubicBezTo>
                  <a:cubicBezTo>
                    <a:pt x="5122" y="62859"/>
                    <a:pt x="4894" y="62598"/>
                    <a:pt x="4894" y="62272"/>
                  </a:cubicBezTo>
                  <a:lnTo>
                    <a:pt x="4894" y="14517"/>
                  </a:lnTo>
                  <a:cubicBezTo>
                    <a:pt x="4894" y="14191"/>
                    <a:pt x="5122" y="13897"/>
                    <a:pt x="5416" y="13832"/>
                  </a:cubicBezTo>
                  <a:cubicBezTo>
                    <a:pt x="9526" y="12723"/>
                    <a:pt x="12722" y="9493"/>
                    <a:pt x="13799" y="5383"/>
                  </a:cubicBezTo>
                  <a:cubicBezTo>
                    <a:pt x="13890" y="5108"/>
                    <a:pt x="14154" y="4891"/>
                    <a:pt x="14428" y="4891"/>
                  </a:cubicBezTo>
                  <a:close/>
                  <a:moveTo>
                    <a:pt x="14484" y="1"/>
                  </a:moveTo>
                  <a:cubicBezTo>
                    <a:pt x="11972" y="1"/>
                    <a:pt x="9754" y="1665"/>
                    <a:pt x="9102" y="4111"/>
                  </a:cubicBezTo>
                  <a:cubicBezTo>
                    <a:pt x="8449" y="6525"/>
                    <a:pt x="6590" y="8417"/>
                    <a:pt x="4176" y="9102"/>
                  </a:cubicBezTo>
                  <a:cubicBezTo>
                    <a:pt x="1730" y="9754"/>
                    <a:pt x="1" y="11972"/>
                    <a:pt x="1" y="14517"/>
                  </a:cubicBezTo>
                  <a:lnTo>
                    <a:pt x="1" y="62272"/>
                  </a:lnTo>
                  <a:cubicBezTo>
                    <a:pt x="1" y="64817"/>
                    <a:pt x="1730" y="67035"/>
                    <a:pt x="4176" y="67687"/>
                  </a:cubicBezTo>
                  <a:cubicBezTo>
                    <a:pt x="6590" y="68340"/>
                    <a:pt x="8449" y="70264"/>
                    <a:pt x="9102" y="72678"/>
                  </a:cubicBezTo>
                  <a:cubicBezTo>
                    <a:pt x="9754" y="75092"/>
                    <a:pt x="11972" y="76788"/>
                    <a:pt x="14484" y="76788"/>
                  </a:cubicBezTo>
                  <a:lnTo>
                    <a:pt x="135895" y="76788"/>
                  </a:lnTo>
                  <a:cubicBezTo>
                    <a:pt x="138439" y="76755"/>
                    <a:pt x="140625" y="75059"/>
                    <a:pt x="141310" y="72613"/>
                  </a:cubicBezTo>
                  <a:cubicBezTo>
                    <a:pt x="141930" y="70329"/>
                    <a:pt x="143626" y="68535"/>
                    <a:pt x="145877" y="67785"/>
                  </a:cubicBezTo>
                  <a:cubicBezTo>
                    <a:pt x="148193" y="67035"/>
                    <a:pt x="149791" y="64882"/>
                    <a:pt x="149824" y="62435"/>
                  </a:cubicBezTo>
                  <a:lnTo>
                    <a:pt x="149824" y="14354"/>
                  </a:lnTo>
                  <a:cubicBezTo>
                    <a:pt x="149791" y="11907"/>
                    <a:pt x="148193" y="9722"/>
                    <a:pt x="145877" y="9004"/>
                  </a:cubicBezTo>
                  <a:cubicBezTo>
                    <a:pt x="143626" y="8254"/>
                    <a:pt x="141930" y="6427"/>
                    <a:pt x="141310" y="4176"/>
                  </a:cubicBezTo>
                  <a:cubicBezTo>
                    <a:pt x="140625" y="1730"/>
                    <a:pt x="138439" y="34"/>
                    <a:pt x="135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3306000" y="1318275"/>
              <a:ext cx="1311350" cy="1261150"/>
            </a:xfrm>
            <a:custGeom>
              <a:avLst/>
              <a:gdLst/>
              <a:ahLst/>
              <a:cxnLst/>
              <a:rect l="l" t="t" r="r" b="b"/>
              <a:pathLst>
                <a:path w="52454" h="50446" extrusionOk="0">
                  <a:moveTo>
                    <a:pt x="27239" y="4908"/>
                  </a:moveTo>
                  <a:cubicBezTo>
                    <a:pt x="38460" y="4908"/>
                    <a:pt x="47528" y="14009"/>
                    <a:pt x="47561" y="25230"/>
                  </a:cubicBezTo>
                  <a:cubicBezTo>
                    <a:pt x="47561" y="33451"/>
                    <a:pt x="42602" y="40855"/>
                    <a:pt x="35002" y="44020"/>
                  </a:cubicBezTo>
                  <a:cubicBezTo>
                    <a:pt x="32487" y="45056"/>
                    <a:pt x="29846" y="45560"/>
                    <a:pt x="27228" y="45560"/>
                  </a:cubicBezTo>
                  <a:cubicBezTo>
                    <a:pt x="21936" y="45560"/>
                    <a:pt x="16738" y="43500"/>
                    <a:pt x="12853" y="39616"/>
                  </a:cubicBezTo>
                  <a:cubicBezTo>
                    <a:pt x="7047" y="33777"/>
                    <a:pt x="5285" y="25035"/>
                    <a:pt x="8449" y="17434"/>
                  </a:cubicBezTo>
                  <a:cubicBezTo>
                    <a:pt x="11581" y="9834"/>
                    <a:pt x="18986" y="4908"/>
                    <a:pt x="27239" y="4908"/>
                  </a:cubicBezTo>
                  <a:close/>
                  <a:moveTo>
                    <a:pt x="27251" y="1"/>
                  </a:moveTo>
                  <a:cubicBezTo>
                    <a:pt x="20686" y="1"/>
                    <a:pt x="14222" y="2561"/>
                    <a:pt x="9395" y="7387"/>
                  </a:cubicBezTo>
                  <a:cubicBezTo>
                    <a:pt x="2186" y="14596"/>
                    <a:pt x="1" y="25459"/>
                    <a:pt x="3915" y="34886"/>
                  </a:cubicBezTo>
                  <a:cubicBezTo>
                    <a:pt x="7830" y="44313"/>
                    <a:pt x="17029" y="50446"/>
                    <a:pt x="27239" y="50446"/>
                  </a:cubicBezTo>
                  <a:cubicBezTo>
                    <a:pt x="41135" y="50446"/>
                    <a:pt x="52421" y="39159"/>
                    <a:pt x="52454" y="25230"/>
                  </a:cubicBezTo>
                  <a:cubicBezTo>
                    <a:pt x="52454" y="15020"/>
                    <a:pt x="46289" y="5822"/>
                    <a:pt x="36861" y="1907"/>
                  </a:cubicBezTo>
                  <a:cubicBezTo>
                    <a:pt x="33757" y="624"/>
                    <a:pt x="30492" y="1"/>
                    <a:pt x="27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1277320" y="2501925"/>
              <a:ext cx="491775" cy="382500"/>
            </a:xfrm>
            <a:custGeom>
              <a:avLst/>
              <a:gdLst/>
              <a:ahLst/>
              <a:cxnLst/>
              <a:rect l="l" t="t" r="r" b="b"/>
              <a:pathLst>
                <a:path w="19671" h="15300" extrusionOk="0">
                  <a:moveTo>
                    <a:pt x="14777" y="4894"/>
                  </a:moveTo>
                  <a:lnTo>
                    <a:pt x="14777" y="10406"/>
                  </a:lnTo>
                  <a:lnTo>
                    <a:pt x="4893" y="10406"/>
                  </a:lnTo>
                  <a:lnTo>
                    <a:pt x="4893" y="4894"/>
                  </a:lnTo>
                  <a:close/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12853"/>
                  </a:lnTo>
                  <a:cubicBezTo>
                    <a:pt x="0" y="14190"/>
                    <a:pt x="1077" y="15299"/>
                    <a:pt x="2447" y="15299"/>
                  </a:cubicBezTo>
                  <a:lnTo>
                    <a:pt x="17224" y="15299"/>
                  </a:lnTo>
                  <a:cubicBezTo>
                    <a:pt x="18561" y="15299"/>
                    <a:pt x="19670" y="14190"/>
                    <a:pt x="19670" y="12853"/>
                  </a:cubicBezTo>
                  <a:lnTo>
                    <a:pt x="19670" y="2447"/>
                  </a:lnTo>
                  <a:cubicBezTo>
                    <a:pt x="19670" y="1110"/>
                    <a:pt x="18561" y="1"/>
                    <a:pt x="17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1277875" y="1013789"/>
              <a:ext cx="491775" cy="381675"/>
            </a:xfrm>
            <a:custGeom>
              <a:avLst/>
              <a:gdLst/>
              <a:ahLst/>
              <a:cxnLst/>
              <a:rect l="l" t="t" r="r" b="b"/>
              <a:pathLst>
                <a:path w="19671" h="15267" extrusionOk="0">
                  <a:moveTo>
                    <a:pt x="14777" y="4893"/>
                  </a:moveTo>
                  <a:lnTo>
                    <a:pt x="14777" y="10374"/>
                  </a:lnTo>
                  <a:lnTo>
                    <a:pt x="4893" y="10374"/>
                  </a:lnTo>
                  <a:lnTo>
                    <a:pt x="4893" y="4893"/>
                  </a:lnTo>
                  <a:close/>
                  <a:moveTo>
                    <a:pt x="2447" y="0"/>
                  </a:moveTo>
                  <a:cubicBezTo>
                    <a:pt x="1077" y="0"/>
                    <a:pt x="0" y="1110"/>
                    <a:pt x="0" y="2447"/>
                  </a:cubicBezTo>
                  <a:lnTo>
                    <a:pt x="0" y="12820"/>
                  </a:lnTo>
                  <a:cubicBezTo>
                    <a:pt x="0" y="14190"/>
                    <a:pt x="1077" y="15267"/>
                    <a:pt x="2447" y="15267"/>
                  </a:cubicBezTo>
                  <a:lnTo>
                    <a:pt x="17224" y="15267"/>
                  </a:lnTo>
                  <a:cubicBezTo>
                    <a:pt x="18561" y="15267"/>
                    <a:pt x="19670" y="14190"/>
                    <a:pt x="19670" y="12820"/>
                  </a:cubicBezTo>
                  <a:lnTo>
                    <a:pt x="19670" y="2447"/>
                  </a:lnTo>
                  <a:cubicBezTo>
                    <a:pt x="19670" y="1110"/>
                    <a:pt x="18561" y="0"/>
                    <a:pt x="17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34"/>
          <p:cNvGrpSpPr/>
          <p:nvPr/>
        </p:nvGrpSpPr>
        <p:grpSpPr>
          <a:xfrm rot="10959242">
            <a:off x="-212252" y="1463071"/>
            <a:ext cx="1156655" cy="1426162"/>
            <a:chOff x="9743146" y="2970638"/>
            <a:chExt cx="1446996" cy="1783072"/>
          </a:xfrm>
        </p:grpSpPr>
        <p:sp>
          <p:nvSpPr>
            <p:cNvPr id="2627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8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9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7" name="Google Shape;2637;p34"/>
          <p:cNvGrpSpPr/>
          <p:nvPr/>
        </p:nvGrpSpPr>
        <p:grpSpPr>
          <a:xfrm rot="-1704890">
            <a:off x="63817" y="3504206"/>
            <a:ext cx="1156741" cy="1426128"/>
            <a:chOff x="9743146" y="2970638"/>
            <a:chExt cx="1446996" cy="1783072"/>
          </a:xfrm>
        </p:grpSpPr>
        <p:sp>
          <p:nvSpPr>
            <p:cNvPr id="2638" name="Google Shape;2638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9" name="Google Shape;2639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40" name="Google Shape;2640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48" name="Google Shape;2648;p34"/>
          <p:cNvGrpSpPr/>
          <p:nvPr/>
        </p:nvGrpSpPr>
        <p:grpSpPr>
          <a:xfrm rot="9443054">
            <a:off x="7844902" y="29014"/>
            <a:ext cx="1156687" cy="1426247"/>
            <a:chOff x="9743146" y="2970638"/>
            <a:chExt cx="1446996" cy="1783072"/>
          </a:xfrm>
        </p:grpSpPr>
        <p:sp>
          <p:nvSpPr>
            <p:cNvPr id="2649" name="Google Shape;2649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0" name="Google Shape;2650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1" name="Google Shape;2651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9" name="Google Shape;2659;p34"/>
          <p:cNvGrpSpPr/>
          <p:nvPr/>
        </p:nvGrpSpPr>
        <p:grpSpPr>
          <a:xfrm rot="-6641316">
            <a:off x="7981141" y="3663377"/>
            <a:ext cx="1156651" cy="1426212"/>
            <a:chOff x="9743146" y="2970638"/>
            <a:chExt cx="1446996" cy="1783072"/>
          </a:xfrm>
        </p:grpSpPr>
        <p:sp>
          <p:nvSpPr>
            <p:cNvPr id="2660" name="Google Shape;2660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1" name="Google Shape;2661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2" name="Google Shape;2662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01" y="1575012"/>
            <a:ext cx="4058823" cy="2577124"/>
          </a:xfrm>
          <a:prstGeom prst="rect">
            <a:avLst/>
          </a:prstGeom>
        </p:spPr>
      </p:pic>
      <p:grpSp>
        <p:nvGrpSpPr>
          <p:cNvPr id="86" name="Google Shape;2626;p34"/>
          <p:cNvGrpSpPr/>
          <p:nvPr/>
        </p:nvGrpSpPr>
        <p:grpSpPr>
          <a:xfrm rot="16442134">
            <a:off x="2219221" y="-400432"/>
            <a:ext cx="1156655" cy="1426162"/>
            <a:chOff x="9743146" y="2970638"/>
            <a:chExt cx="1446996" cy="1783072"/>
          </a:xfrm>
        </p:grpSpPr>
        <p:sp>
          <p:nvSpPr>
            <p:cNvPr id="87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2626;p34"/>
          <p:cNvGrpSpPr/>
          <p:nvPr/>
        </p:nvGrpSpPr>
        <p:grpSpPr>
          <a:xfrm rot="13401377">
            <a:off x="6132524" y="-604992"/>
            <a:ext cx="1156655" cy="1426162"/>
            <a:chOff x="9743146" y="2970638"/>
            <a:chExt cx="1446996" cy="1783072"/>
          </a:xfrm>
        </p:grpSpPr>
        <p:sp>
          <p:nvSpPr>
            <p:cNvPr id="98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0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2626;p34"/>
          <p:cNvGrpSpPr/>
          <p:nvPr/>
        </p:nvGrpSpPr>
        <p:grpSpPr>
          <a:xfrm rot="9495614">
            <a:off x="-288235" y="-326138"/>
            <a:ext cx="1156655" cy="1426162"/>
            <a:chOff x="9743146" y="2970638"/>
            <a:chExt cx="1446996" cy="1783072"/>
          </a:xfrm>
        </p:grpSpPr>
        <p:sp>
          <p:nvSpPr>
            <p:cNvPr id="109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1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6;p34"/>
          <p:cNvGrpSpPr/>
          <p:nvPr/>
        </p:nvGrpSpPr>
        <p:grpSpPr>
          <a:xfrm rot="13401377">
            <a:off x="2476570" y="4559668"/>
            <a:ext cx="1156655" cy="1426162"/>
            <a:chOff x="9743146" y="2970638"/>
            <a:chExt cx="1446996" cy="1783072"/>
          </a:xfrm>
        </p:grpSpPr>
        <p:sp>
          <p:nvSpPr>
            <p:cNvPr id="120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2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64" name="Прямая соединительная линия 163"/>
          <p:cNvCxnSpPr/>
          <p:nvPr/>
        </p:nvCxnSpPr>
        <p:spPr>
          <a:xfrm flipV="1">
            <a:off x="2837212" y="984049"/>
            <a:ext cx="3401202" cy="2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 rot="20137390">
            <a:off x="4157406" y="2762724"/>
            <a:ext cx="802581" cy="65869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 rot="20630197">
            <a:off x="2341386" y="1249024"/>
            <a:ext cx="802581" cy="65869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 rot="1161948">
            <a:off x="6006383" y="1302898"/>
            <a:ext cx="792300" cy="6241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>
                <a:latin typeface="Gotham Pro" panose="02000503040000020004" pitchFamily="50" charset="0"/>
                <a:cs typeface="Gotham Pro" panose="02000503040000020004" pitchFamily="50" charset="0"/>
              </a:rPr>
              <a:t>С</a:t>
            </a:r>
            <a:r>
              <a:rPr lang="ru-RU" b="1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пособы </a:t>
            </a:r>
            <a:r>
              <a:rPr lang="ru-RU" b="1" dirty="0">
                <a:latin typeface="Gotham Pro" panose="02000503040000020004" pitchFamily="50" charset="0"/>
                <a:cs typeface="Gotham Pro" panose="02000503040000020004" pitchFamily="50" charset="0"/>
              </a:rPr>
              <a:t>автоматизации</a:t>
            </a:r>
            <a:endParaRPr b="1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2379" name="Google Shape;2379;p30"/>
          <p:cNvSpPr txBox="1">
            <a:spLocks noGrp="1"/>
          </p:cNvSpPr>
          <p:nvPr>
            <p:ph type="subTitle" idx="1"/>
          </p:nvPr>
        </p:nvSpPr>
        <p:spPr>
          <a:xfrm>
            <a:off x="1559061" y="186238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Использование роботов для проведения автоматических проверок качества</a:t>
            </a:r>
            <a:endParaRPr dirty="0">
              <a:latin typeface="Gotham" panose="02000604040000020004" pitchFamily="50" charset="0"/>
            </a:endParaRPr>
          </a:p>
        </p:txBody>
      </p:sp>
      <p:sp>
        <p:nvSpPr>
          <p:cNvPr id="2381" name="Google Shape;2381;p30"/>
          <p:cNvSpPr txBox="1">
            <a:spLocks noGrp="1"/>
          </p:cNvSpPr>
          <p:nvPr>
            <p:ph type="subTitle" idx="3"/>
          </p:nvPr>
        </p:nvSpPr>
        <p:spPr>
          <a:xfrm>
            <a:off x="4485422" y="1812608"/>
            <a:ext cx="3461578" cy="177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ru-RU" dirty="0" smtClean="0"/>
              <a:t>Программное обеспечение</a:t>
            </a:r>
            <a:r>
              <a:rPr lang="ru-RU" dirty="0"/>
              <a:t>, которое анализирует изображения и видео, чтобы обнаружить дефекты или </a:t>
            </a:r>
            <a:r>
              <a:rPr lang="ru-RU" dirty="0" smtClean="0"/>
              <a:t>несоответствия</a:t>
            </a:r>
            <a:endParaRPr lang="ru-RU" dirty="0"/>
          </a:p>
        </p:txBody>
      </p:sp>
      <p:sp>
        <p:nvSpPr>
          <p:cNvPr id="2383" name="Google Shape;2383;p30"/>
          <p:cNvSpPr txBox="1">
            <a:spLocks noGrp="1"/>
          </p:cNvSpPr>
          <p:nvPr>
            <p:ph type="subTitle" idx="5"/>
          </p:nvPr>
        </p:nvSpPr>
        <p:spPr>
          <a:xfrm>
            <a:off x="3348201" y="338479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Сбор и анализ данных о производственных процессах и качестве продукции для выявления тенденций и улучшения процессов</a:t>
            </a:r>
            <a:endParaRPr dirty="0">
              <a:latin typeface="Gotham" panose="02000604040000020004" pitchFamily="50" charset="0"/>
            </a:endParaRPr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331556" y="1392579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4080604" y="2902456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6006383" y="1392579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" name="Прямая соединительная линия 94"/>
          <p:cNvCxnSpPr/>
          <p:nvPr/>
        </p:nvCxnSpPr>
        <p:spPr>
          <a:xfrm flipV="1">
            <a:off x="2871399" y="985680"/>
            <a:ext cx="3401202" cy="2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3603" y="1539752"/>
            <a:ext cx="4369677" cy="26305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1. Повышение точности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2. Увеличение скорости проверки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3. Снижение затрат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4. Гарантия стандартов</a:t>
            </a:r>
          </a:p>
          <a:p>
            <a:pPr algn="ctr"/>
            <a:endParaRPr lang="ru-RU" dirty="0"/>
          </a:p>
        </p:txBody>
      </p:sp>
      <p:sp>
        <p:nvSpPr>
          <p:cNvPr id="2562" name="Google Shape;256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Преимущества автоматизации</a:t>
            </a:r>
            <a:endParaRPr b="1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grpSp>
        <p:nvGrpSpPr>
          <p:cNvPr id="2565" name="Google Shape;2565;p33"/>
          <p:cNvGrpSpPr/>
          <p:nvPr/>
        </p:nvGrpSpPr>
        <p:grpSpPr>
          <a:xfrm rot="10211176">
            <a:off x="60621" y="-631605"/>
            <a:ext cx="1427928" cy="1759575"/>
            <a:chOff x="9743146" y="2970638"/>
            <a:chExt cx="1446996" cy="1783072"/>
          </a:xfrm>
        </p:grpSpPr>
        <p:sp>
          <p:nvSpPr>
            <p:cNvPr id="2566" name="Google Shape;2566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7" name="Google Shape;2567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68" name="Google Shape;2568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6" name="Google Shape;2576;p33"/>
          <p:cNvGrpSpPr/>
          <p:nvPr/>
        </p:nvGrpSpPr>
        <p:grpSpPr>
          <a:xfrm rot="8832234">
            <a:off x="-243031" y="478173"/>
            <a:ext cx="1085408" cy="1337503"/>
            <a:chOff x="9743146" y="2970638"/>
            <a:chExt cx="1446996" cy="1783072"/>
          </a:xfrm>
        </p:grpSpPr>
        <p:sp>
          <p:nvSpPr>
            <p:cNvPr id="2577" name="Google Shape;2577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8" name="Google Shape;2578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79" name="Google Shape;2579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28" y="1524705"/>
            <a:ext cx="3945890" cy="2630593"/>
          </a:xfrm>
          <a:prstGeom prst="rect">
            <a:avLst/>
          </a:prstGeom>
        </p:spPr>
      </p:pic>
      <p:cxnSp>
        <p:nvCxnSpPr>
          <p:cNvPr id="31" name="Прямая соединительная линия 30"/>
          <p:cNvCxnSpPr/>
          <p:nvPr/>
        </p:nvCxnSpPr>
        <p:spPr>
          <a:xfrm flipV="1">
            <a:off x="2871399" y="1015587"/>
            <a:ext cx="3401202" cy="2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4321" y="2014057"/>
            <a:ext cx="6637866" cy="1608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36" name="Google Shape;3436;p45"/>
          <p:cNvSpPr txBox="1">
            <a:spLocks noGrp="1"/>
          </p:cNvSpPr>
          <p:nvPr>
            <p:ph type="title"/>
          </p:nvPr>
        </p:nvSpPr>
        <p:spPr>
          <a:xfrm>
            <a:off x="1221572" y="1117353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tx1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Вывод</a:t>
            </a:r>
            <a:endParaRPr b="1" dirty="0">
              <a:solidFill>
                <a:schemeClr val="tx1"/>
              </a:solidFill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3437" name="Google Shape;3437;p45"/>
          <p:cNvSpPr txBox="1">
            <a:spLocks noGrp="1"/>
          </p:cNvSpPr>
          <p:nvPr>
            <p:ph type="subTitle" idx="1"/>
          </p:nvPr>
        </p:nvSpPr>
        <p:spPr>
          <a:xfrm>
            <a:off x="1109358" y="2009661"/>
            <a:ext cx="6800428" cy="1510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данной работе были разработаны способы автоматизации бизнес-процесса контроля качества продукции в отрасли производства. Автоматизация имеет ряд преимуществ, таких как повышение точности, увеличение скорости проверки, снижение затрат и гарантия стандартов.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162</Words>
  <Application>Microsoft Office PowerPoint</Application>
  <PresentationFormat>Экран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Bebas Neue</vt:lpstr>
      <vt:lpstr>Arial</vt:lpstr>
      <vt:lpstr>Gotham Pro Black</vt:lpstr>
      <vt:lpstr>Anton</vt:lpstr>
      <vt:lpstr>Gotham Pro</vt:lpstr>
      <vt:lpstr>Darker Grotesque SemiBold</vt:lpstr>
      <vt:lpstr>Gotham</vt:lpstr>
      <vt:lpstr>Libre Franklin Medium</vt:lpstr>
      <vt:lpstr>US National Dollar Day Minitheme by Slidesgo</vt:lpstr>
      <vt:lpstr>Самостоятельная работа №1</vt:lpstr>
      <vt:lpstr>Цель</vt:lpstr>
      <vt:lpstr>Отрасль</vt:lpstr>
      <vt:lpstr>Бизнес-процесс</vt:lpstr>
      <vt:lpstr>Способы автоматизации</vt:lpstr>
      <vt:lpstr>Преимущества автоматизации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№1</dc:title>
  <dc:creator>319</dc:creator>
  <cp:lastModifiedBy>User</cp:lastModifiedBy>
  <cp:revision>12</cp:revision>
  <dcterms:modified xsi:type="dcterms:W3CDTF">2024-09-27T16:05:00Z</dcterms:modified>
</cp:coreProperties>
</file>