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0" r:id="rId2"/>
    <p:sldId id="275" r:id="rId3"/>
    <p:sldId id="277" r:id="rId4"/>
    <p:sldId id="286" r:id="rId5"/>
    <p:sldId id="287" r:id="rId6"/>
    <p:sldId id="288" r:id="rId7"/>
    <p:sldId id="289" r:id="rId8"/>
    <p:sldId id="29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BF58A-B045-3747-88EA-F058BB997231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DA3E8-C330-D84D-A6AB-1B040F77D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921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2149B-FFBC-0446-BCD3-D805C725BD7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0219E-2260-0545-B400-440815E2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1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0219E-2260-0545-B400-440815E2D2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EBBB-824B-AB46-858A-D4920723F77C}" type="datetime1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document has been reviewed and determined not to contain export controlled technical data.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45A-D968-2B45-A9C1-FB3634CF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2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0C795-0773-BC43-94A7-30DD84F5FAC7}" type="datetime1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document has been reviewed and determined not to contain export controlled technical data.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45A-D968-2B45-A9C1-FB3634CF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8B01-9FD0-494D-BEFD-9B0BA30908E1}" type="datetime1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document has been reviewed and determined not to contain export controlled technical data.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45A-D968-2B45-A9C1-FB3634CF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3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1582-C46E-2F4E-8BA8-0B2E21A839B1}" type="datetime1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document has been reviewed and determined not to contain export controlled technical data.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45A-D968-2B45-A9C1-FB3634CF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B0DD-CFB2-674D-B15F-E750D3C5D80F}" type="datetime1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document has been reviewed and determined not to contain export controlled technical data.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45A-D968-2B45-A9C1-FB3634CF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9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B250-1ECB-C543-80A9-55A757E1555E}" type="datetime1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document has been reviewed and determined not to contain export controlled technical data.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45A-D968-2B45-A9C1-FB3634CF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6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69E9-4D2A-D44A-BE43-059CF423AB3B}" type="datetime1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document has been reviewed and determined not to contain export controlled technical data.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45A-D968-2B45-A9C1-FB3634CF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7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F83F-EE53-D740-80A2-31AF1CDF5120}" type="datetime1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document has been reviewed and determined not to contain export controlled technical data.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45A-D968-2B45-A9C1-FB3634CF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6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B36B-92CA-BC48-85BC-C488B92D8FE9}" type="datetime1">
              <a:rPr lang="en-US" smtClean="0"/>
              <a:t>6/22/2019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document has been reviewed and determined not to contain export controlled technical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45A-D968-2B45-A9C1-FB3634CF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4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8ACA-7575-764C-8797-E56B24221A01}" type="datetime1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document has been reviewed and determined not to contain export controlled technical data.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45A-D968-2B45-A9C1-FB3634CF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5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A87-2077-D34B-85EA-DE156EF6CFAC}" type="datetime1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document has been reviewed and determined not to contain export controlled technical data.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45A-D968-2B45-A9C1-FB3634CF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8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74E58-F4ED-1549-8D45-204F37440E44}" type="datetime1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This document has been reviewed and determined not to contain export controlled technical data.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D45A-D968-2B45-A9C1-FB3634CF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6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7.emf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Carbon Dioxide Plume Detection &amp; Characterization With The Orbiting Carbon Observatory 2 (OCO2)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Liev Birman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The University of Wisconsin – Madison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Rising Junior – Physics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July </a:t>
            </a:r>
            <a:r>
              <a:rPr lang="en-US" sz="1800" dirty="0">
                <a:solidFill>
                  <a:schemeClr val="tx1"/>
                </a:solidFill>
              </a:rPr>
              <a:t>29, 2015</a:t>
            </a:r>
          </a:p>
        </p:txBody>
      </p:sp>
      <p:pic>
        <p:nvPicPr>
          <p:cNvPr id="6" name="Picture 5" descr="NASA Trio Use w White Bkg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0"/>
            <a:ext cx="4407294" cy="2609000"/>
          </a:xfrm>
          <a:prstGeom prst="rect">
            <a:avLst/>
          </a:prstGeom>
        </p:spPr>
      </p:pic>
      <p:pic>
        <p:nvPicPr>
          <p:cNvPr id="7" name="Picture 6" descr="oco2 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326" y="697226"/>
            <a:ext cx="1234081" cy="1234081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29656" y="6356350"/>
            <a:ext cx="6734629" cy="365125"/>
          </a:xfrm>
        </p:spPr>
        <p:txBody>
          <a:bodyPr/>
          <a:lstStyle/>
          <a:p>
            <a:r>
              <a:rPr lang="en-US" dirty="0"/>
              <a:t>This document has been reviewed and determined not to contain export controlled technical data.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45A-D968-2B45-A9C1-FB3634CF3B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9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What is the Orbiting Carbon Observatory 2?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This document has been reviewed and determined not to contain export controlled technical data.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45A-D968-2B45-A9C1-FB3634CF3BA0}" type="slidenum">
              <a:rPr lang="en-US" smtClean="0"/>
              <a:t>2</a:t>
            </a:fld>
            <a:endParaRPr lang="en-US"/>
          </a:p>
        </p:txBody>
      </p:sp>
      <p:pic>
        <p:nvPicPr>
          <p:cNvPr id="64" name="Picture 63" descr="atra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627" y="1597076"/>
            <a:ext cx="4184173" cy="2820102"/>
          </a:xfrm>
          <a:prstGeom prst="rect">
            <a:avLst/>
          </a:prstGeom>
        </p:spPr>
      </p:pic>
      <p:pic>
        <p:nvPicPr>
          <p:cNvPr id="65" name="Picture 64" descr="oco2sa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7076"/>
            <a:ext cx="3897942" cy="2820102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542751" y="4613613"/>
            <a:ext cx="5753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remote sensing instrument that measures the total column average of Carbon Dioxide in the atmosphere.</a:t>
            </a:r>
          </a:p>
        </p:txBody>
      </p:sp>
      <p:pic>
        <p:nvPicPr>
          <p:cNvPr id="8" name="Picture 7" descr="united_states_regions_labe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913" y="4613613"/>
            <a:ext cx="2327447" cy="14785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27" y="5343895"/>
            <a:ext cx="4925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dirty="0"/>
              <a:t>1</a:t>
            </a:r>
            <a:r>
              <a:rPr lang="en-US" sz="1200" baseline="30000" dirty="0"/>
              <a:t>st</a:t>
            </a:r>
            <a:r>
              <a:rPr lang="en-US" sz="1200" dirty="0"/>
              <a:t> NASA mission dedicated to Carbon Dioxide.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Exploratory mission to characterize Carbon Dioxide sources and sinks at regional scales.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Validation for future space based missions (OCO3).</a:t>
            </a:r>
          </a:p>
        </p:txBody>
      </p:sp>
    </p:spTree>
    <p:extLst>
      <p:ext uri="{BB962C8B-B14F-4D97-AF65-F5344CB8AC3E}">
        <p14:creationId xmlns:p14="http://schemas.microsoft.com/office/powerpoint/2010/main" val="67913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How does OCO-2 measure Carbon Dioxide?</a:t>
            </a:r>
          </a:p>
        </p:txBody>
      </p:sp>
      <p:pic>
        <p:nvPicPr>
          <p:cNvPr id="2" name="Content Placeholder 1" descr="prism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03" b="19103"/>
          <a:stretch>
            <a:fillRect/>
          </a:stretch>
        </p:blipFill>
        <p:spPr>
          <a:xfrm>
            <a:off x="457200" y="4405084"/>
            <a:ext cx="2243275" cy="123371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This document has been reviewed and determined not to contain export controlled technical data.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45A-D968-2B45-A9C1-FB3634CF3BA0}" type="slidenum">
              <a:rPr lang="en-US" smtClean="0"/>
              <a:t>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90519" y="4954450"/>
            <a:ext cx="1076960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890519" y="4024084"/>
            <a:ext cx="1076960" cy="7917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90519" y="5058227"/>
            <a:ext cx="1076960" cy="74385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MagnifyingGlas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479" y="3697512"/>
            <a:ext cx="870857" cy="653143"/>
          </a:xfrm>
          <a:prstGeom prst="rect">
            <a:avLst/>
          </a:prstGeom>
        </p:spPr>
      </p:pic>
      <p:pic>
        <p:nvPicPr>
          <p:cNvPr id="17" name="Picture 16" descr="MagnifyingGlas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56" y="4684483"/>
            <a:ext cx="870857" cy="653143"/>
          </a:xfrm>
          <a:prstGeom prst="rect">
            <a:avLst/>
          </a:prstGeom>
        </p:spPr>
      </p:pic>
      <p:pic>
        <p:nvPicPr>
          <p:cNvPr id="18" name="Picture 17" descr="MagnifyingGlas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56" y="5627912"/>
            <a:ext cx="870857" cy="65314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4476204" y="3987796"/>
            <a:ext cx="1543596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476204" y="4954450"/>
            <a:ext cx="1543596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76204" y="5943597"/>
            <a:ext cx="1543596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858145"/>
              </p:ext>
            </p:extLst>
          </p:nvPr>
        </p:nvGraphicFramePr>
        <p:xfrm>
          <a:off x="4393109" y="3549916"/>
          <a:ext cx="523603" cy="1134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5" imgW="304800" imgH="622300" progId="Equation.3">
                  <p:embed/>
                </p:oleObj>
              </mc:Choice>
              <mc:Fallback>
                <p:oleObj name="Equation" r:id="rId5" imgW="3048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3109" y="3549916"/>
                        <a:ext cx="523603" cy="1134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952187"/>
              </p:ext>
            </p:extLst>
          </p:nvPr>
        </p:nvGraphicFramePr>
        <p:xfrm>
          <a:off x="4476204" y="4552627"/>
          <a:ext cx="523603" cy="1134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7" imgW="304800" imgH="622300" progId="Equation.3">
                  <p:embed/>
                </p:oleObj>
              </mc:Choice>
              <mc:Fallback>
                <p:oleObj name="Equation" r:id="rId7" imgW="3048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76204" y="4552627"/>
                        <a:ext cx="523603" cy="1134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597199"/>
              </p:ext>
            </p:extLst>
          </p:nvPr>
        </p:nvGraphicFramePr>
        <p:xfrm>
          <a:off x="4373876" y="5421080"/>
          <a:ext cx="464460" cy="1415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8" imgW="190500" imgH="622300" progId="Equation.3">
                  <p:embed/>
                </p:oleObj>
              </mc:Choice>
              <mc:Fallback>
                <p:oleObj name="Equation" r:id="rId8" imgW="1905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73876" y="5421080"/>
                        <a:ext cx="464460" cy="1415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4916712" y="3549916"/>
            <a:ext cx="130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2.06 micron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99807" y="4499817"/>
            <a:ext cx="130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1.61 micron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38335" y="5454133"/>
            <a:ext cx="146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0.765 micron</a:t>
            </a:r>
          </a:p>
        </p:txBody>
      </p:sp>
      <p:pic>
        <p:nvPicPr>
          <p:cNvPr id="45" name="Picture 44" descr="Screen Shot 2015-07-25 at 5.35.40 P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5506355"/>
            <a:ext cx="2630714" cy="774700"/>
          </a:xfrm>
          <a:prstGeom prst="rect">
            <a:avLst/>
          </a:prstGeom>
        </p:spPr>
      </p:pic>
      <p:pic>
        <p:nvPicPr>
          <p:cNvPr id="46" name="Picture 45" descr="Screen Shot 2015-07-25 at 5.35.47 P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4552627"/>
            <a:ext cx="2630714" cy="774700"/>
          </a:xfrm>
          <a:prstGeom prst="rect">
            <a:avLst/>
          </a:prstGeom>
        </p:spPr>
      </p:pic>
      <p:pic>
        <p:nvPicPr>
          <p:cNvPr id="47" name="Picture 46" descr="Screen Shot 2015-07-25 at 5.35.55 P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3522646"/>
            <a:ext cx="2630714" cy="825500"/>
          </a:xfrm>
          <a:prstGeom prst="rect">
            <a:avLst/>
          </a:prstGeom>
        </p:spPr>
      </p:pic>
      <p:pic>
        <p:nvPicPr>
          <p:cNvPr id="48" name="Picture 47" descr="Screen Shot 2015-07-25 at 5.38.18 PM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4240"/>
            <a:ext cx="1146697" cy="2105008"/>
          </a:xfrm>
          <a:prstGeom prst="rect">
            <a:avLst/>
          </a:prstGeom>
        </p:spPr>
      </p:pic>
      <p:pic>
        <p:nvPicPr>
          <p:cNvPr id="3" name="Picture 2" descr="Screen Shot 2015-07-25 at 5.59.51 PM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88" y="1814240"/>
            <a:ext cx="2562399" cy="16500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65288" y="1232972"/>
            <a:ext cx="432151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Why the two carbon dioxide bands?</a:t>
            </a:r>
          </a:p>
          <a:p>
            <a:r>
              <a:rPr lang="en-US" sz="1200" dirty="0"/>
              <a:t>The vibrational frequencies of carbon dioxide are pressure dependent and thus altitude dependent.</a:t>
            </a:r>
          </a:p>
          <a:p>
            <a:endParaRPr lang="en-US" sz="1400" dirty="0"/>
          </a:p>
          <a:p>
            <a:r>
              <a:rPr lang="en-US" sz="1400" dirty="0"/>
              <a:t>Why the oxygen band?</a:t>
            </a:r>
          </a:p>
          <a:p>
            <a:r>
              <a:rPr lang="en-US" sz="1200" dirty="0"/>
              <a:t>Oxygen concentrations are well known and are used to determine the amount of air that the light has passed through before reaching OCO2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307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document has been reviewed and determined not to contain export controlled technical data.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45A-D968-2B45-A9C1-FB3634CF3BA0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413201" y="1817371"/>
            <a:ext cx="257835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Approach</a:t>
            </a:r>
          </a:p>
          <a:p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Threshold Search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Peak Detection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3.   Plume Model Fit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222" y="409222"/>
            <a:ext cx="781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Detecting Plumes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1132" y="1817371"/>
            <a:ext cx="44251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Project Goals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 the method.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Validate against WRF model.</a:t>
            </a:r>
          </a:p>
          <a:p>
            <a:endParaRPr lang="en-US" dirty="0"/>
          </a:p>
          <a:p>
            <a:r>
              <a:rPr lang="en-US" dirty="0"/>
              <a:t>3.   Provide detection tool to Project Scientist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1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Threshold 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document has been reviewed and determined not to contain export controlled technical data.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45A-D968-2B45-A9C1-FB3634CF3BA0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Screen Shot 2015-07-27 at 9.01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76" y="1368778"/>
            <a:ext cx="7184402" cy="465780"/>
          </a:xfrm>
          <a:prstGeom prst="rect">
            <a:avLst/>
          </a:prstGeom>
        </p:spPr>
      </p:pic>
      <p:pic>
        <p:nvPicPr>
          <p:cNvPr id="7" name="Picture 6" descr="Screen Shot 2015-07-27 at 9.02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76" y="2091266"/>
            <a:ext cx="5054600" cy="558800"/>
          </a:xfrm>
          <a:prstGeom prst="rect">
            <a:avLst/>
          </a:prstGeom>
        </p:spPr>
      </p:pic>
      <p:pic>
        <p:nvPicPr>
          <p:cNvPr id="8" name="Picture 7" descr="Screen Shot 2015-07-27 at 9.47.5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06" y="3031186"/>
            <a:ext cx="3294588" cy="265829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6019800" y="3668889"/>
            <a:ext cx="682978" cy="691444"/>
          </a:xfrm>
          <a:prstGeom prst="line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9777" y="4656666"/>
            <a:ext cx="572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361289" y="4014611"/>
            <a:ext cx="682978" cy="691444"/>
          </a:xfrm>
          <a:prstGeom prst="line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19800" y="4360333"/>
            <a:ext cx="341489" cy="345722"/>
          </a:xfrm>
          <a:prstGeom prst="line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99956" y="3668889"/>
            <a:ext cx="341489" cy="345722"/>
          </a:xfrm>
          <a:prstGeom prst="line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54432" y="4078110"/>
            <a:ext cx="341489" cy="395112"/>
          </a:xfrm>
          <a:prstGeom prst="line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20675" y="4310944"/>
            <a:ext cx="341489" cy="395111"/>
          </a:xfrm>
          <a:prstGeom prst="line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220675" y="4078110"/>
            <a:ext cx="233757" cy="232834"/>
          </a:xfrm>
          <a:prstGeom prst="line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562164" y="4463344"/>
            <a:ext cx="233757" cy="242711"/>
          </a:xfrm>
          <a:prstGeom prst="line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9" name="Picture 28" descr="Screen Shot 2015-07-27 at 9.02.58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009" y="2806866"/>
            <a:ext cx="2973035" cy="1666356"/>
          </a:xfrm>
          <a:prstGeom prst="rect">
            <a:avLst/>
          </a:prstGeom>
        </p:spPr>
      </p:pic>
      <p:pic>
        <p:nvPicPr>
          <p:cNvPr id="30" name="Picture 29" descr="Screen Shot 2015-07-27 at 10.35.43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7" y="2806866"/>
            <a:ext cx="1238255" cy="354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5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305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Peak Detection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document has been reviewed and determined not to contain export controlled technical data.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45A-D968-2B45-A9C1-FB3634CF3BA0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 descr="Screen Shot 2015-07-27 at 10.28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19" y="1209620"/>
            <a:ext cx="1652610" cy="2382715"/>
          </a:xfrm>
          <a:prstGeom prst="rect">
            <a:avLst/>
          </a:prstGeom>
        </p:spPr>
      </p:pic>
      <p:pic>
        <p:nvPicPr>
          <p:cNvPr id="6" name="Picture 5" descr="Screen Shot 2015-07-27 at 10.28.1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80"/>
          <a:stretch/>
        </p:blipFill>
        <p:spPr>
          <a:xfrm>
            <a:off x="2039119" y="3602758"/>
            <a:ext cx="1652610" cy="1379376"/>
          </a:xfrm>
          <a:prstGeom prst="rect">
            <a:avLst/>
          </a:prstGeom>
        </p:spPr>
      </p:pic>
      <p:pic>
        <p:nvPicPr>
          <p:cNvPr id="7" name="Picture 6" descr="Screen Shot 2015-07-27 at 10.28.1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327" y="5012862"/>
            <a:ext cx="1720194" cy="725830"/>
          </a:xfrm>
          <a:prstGeom prst="rect">
            <a:avLst/>
          </a:prstGeom>
        </p:spPr>
      </p:pic>
      <p:pic>
        <p:nvPicPr>
          <p:cNvPr id="16" name="Picture 15" descr="Screen Shot 2015-07-27 at 10.33.1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5" y="1227665"/>
            <a:ext cx="1439334" cy="472263"/>
          </a:xfrm>
          <a:prstGeom prst="rect">
            <a:avLst/>
          </a:prstGeom>
        </p:spPr>
      </p:pic>
      <p:pic>
        <p:nvPicPr>
          <p:cNvPr id="17" name="Picture 16" descr="Screen Shot 2015-07-27 at 10.33.23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5" y="1699928"/>
            <a:ext cx="1439334" cy="493889"/>
          </a:xfrm>
          <a:prstGeom prst="rect">
            <a:avLst/>
          </a:prstGeom>
        </p:spPr>
      </p:pic>
      <p:pic>
        <p:nvPicPr>
          <p:cNvPr id="18" name="Picture 17" descr="Screen Shot 2015-07-27 at 10.33.30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6" y="2200413"/>
            <a:ext cx="1439334" cy="494809"/>
          </a:xfrm>
          <a:prstGeom prst="rect">
            <a:avLst/>
          </a:prstGeom>
        </p:spPr>
      </p:pic>
      <p:pic>
        <p:nvPicPr>
          <p:cNvPr id="19" name="Picture 18" descr="Screen Shot 2015-07-27 at 10.33.35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6" y="2701817"/>
            <a:ext cx="1439333" cy="478335"/>
          </a:xfrm>
          <a:prstGeom prst="rect">
            <a:avLst/>
          </a:prstGeom>
        </p:spPr>
      </p:pic>
      <p:pic>
        <p:nvPicPr>
          <p:cNvPr id="21" name="Picture 20" descr="Screen Shot 2015-07-27 at 10.33.42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5" y="3180152"/>
            <a:ext cx="1439334" cy="478335"/>
          </a:xfrm>
          <a:prstGeom prst="rect">
            <a:avLst/>
          </a:prstGeom>
        </p:spPr>
      </p:pic>
      <p:pic>
        <p:nvPicPr>
          <p:cNvPr id="22" name="Picture 21" descr="Screen Shot 2015-07-27 at 10.33.47 P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5" y="3658487"/>
            <a:ext cx="1439333" cy="518402"/>
          </a:xfrm>
          <a:prstGeom prst="rect">
            <a:avLst/>
          </a:prstGeom>
        </p:spPr>
      </p:pic>
      <p:pic>
        <p:nvPicPr>
          <p:cNvPr id="23" name="Picture 22" descr="Screen Shot 2015-07-27 at 10.33.55 P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6" y="4710975"/>
            <a:ext cx="1439332" cy="533937"/>
          </a:xfrm>
          <a:prstGeom prst="rect">
            <a:avLst/>
          </a:prstGeom>
        </p:spPr>
      </p:pic>
      <p:pic>
        <p:nvPicPr>
          <p:cNvPr id="24" name="Picture 23" descr="Screen Shot 2015-07-27 at 10.34.04 P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6" y="4176889"/>
            <a:ext cx="1439332" cy="534086"/>
          </a:xfrm>
          <a:prstGeom prst="rect">
            <a:avLst/>
          </a:prstGeom>
        </p:spPr>
      </p:pic>
      <p:pic>
        <p:nvPicPr>
          <p:cNvPr id="25" name="Picture 24" descr="Screen Shot 2015-07-27 at 10.33.47 P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18" y="1256344"/>
            <a:ext cx="4238273" cy="1467556"/>
          </a:xfrm>
          <a:prstGeom prst="rect">
            <a:avLst/>
          </a:prstGeom>
        </p:spPr>
      </p:pic>
      <p:pic>
        <p:nvPicPr>
          <p:cNvPr id="26" name="Picture 25" descr="Screen Shot 2015-07-27 at 10.41.25 PM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95221"/>
            <a:ext cx="3906719" cy="1621880"/>
          </a:xfrm>
          <a:prstGeom prst="rect">
            <a:avLst/>
          </a:prstGeom>
        </p:spPr>
      </p:pic>
      <p:pic>
        <p:nvPicPr>
          <p:cNvPr id="27" name="Picture 26" descr="Screen Shot 2015-07-27 at 10.47.37 AM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4317101"/>
            <a:ext cx="3540478" cy="144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1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D672-B716-4B7B-B55E-CE4BA9FD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at WRF 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29813-4375-4F6D-B458-666E0744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document has been reviewed and determined not to contain export controlled technical data.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9E0F7-2A4A-4CE2-9C72-9AF4DD99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45A-D968-2B45-A9C1-FB3634CF3BA0}" type="slidenum">
              <a:rPr lang="en-US" smtClean="0"/>
              <a:t>7</a:t>
            </a:fld>
            <a:endParaRPr lang="en-US"/>
          </a:p>
        </p:txBody>
      </p:sp>
      <p:pic>
        <p:nvPicPr>
          <p:cNvPr id="6" name="Content Placeholder 5" descr="Macintosh HD:Users:lbirman:JANPLOT1.png">
            <a:extLst>
              <a:ext uri="{FF2B5EF4-FFF2-40B4-BE49-F238E27FC236}">
                <a16:creationId xmlns:a16="http://schemas.microsoft.com/office/drawing/2014/main" id="{EABEF9D8-9F10-465C-9912-739E7226AB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562" y="1352074"/>
            <a:ext cx="2628900" cy="203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Macintosh HD:Users:lbirman:JANPLOT2.png">
            <a:extLst>
              <a:ext uri="{FF2B5EF4-FFF2-40B4-BE49-F238E27FC236}">
                <a16:creationId xmlns:a16="http://schemas.microsoft.com/office/drawing/2014/main" id="{348EECFC-2B7B-48B7-95CC-EBE119B8223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2628900" cy="1972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Macintosh HD:Users:lbirman:Desktop:Screen Shot 2015-07-06 at 10.37.25 AM.png">
            <a:extLst>
              <a:ext uri="{FF2B5EF4-FFF2-40B4-BE49-F238E27FC236}">
                <a16:creationId xmlns:a16="http://schemas.microsoft.com/office/drawing/2014/main" id="{D1864338-70B6-403B-8C36-3DF253C7C08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285" y="1528061"/>
            <a:ext cx="2189284" cy="181702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0F6F28-61ED-41AB-9D86-146FF4F902BB}"/>
              </a:ext>
            </a:extLst>
          </p:cNvPr>
          <p:cNvSpPr txBox="1"/>
          <p:nvPr/>
        </p:nvSpPr>
        <p:spPr>
          <a:xfrm>
            <a:off x="2954215" y="2219127"/>
            <a:ext cx="24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8B287-E163-4E3D-9A0B-A8D031CBEBEB}"/>
              </a:ext>
            </a:extLst>
          </p:cNvPr>
          <p:cNvSpPr txBox="1"/>
          <p:nvPr/>
        </p:nvSpPr>
        <p:spPr>
          <a:xfrm>
            <a:off x="5650524" y="2219127"/>
            <a:ext cx="36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67135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80F73-9DF4-4E65-BF81-A189BFB4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Plume Detection Python Module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BBE48-B9A3-470F-87CF-D51C0FE0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document has been reviewed and determined not to contain export controlled technical data.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B50DB-561A-4D7D-8B0F-6A16B5A3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45A-D968-2B45-A9C1-FB3634CF3BA0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AFD44-FA60-4140-A9D1-5367DB7DA7A3}"/>
              </a:ext>
            </a:extLst>
          </p:cNvPr>
          <p:cNvSpPr txBox="1"/>
          <p:nvPr/>
        </p:nvSpPr>
        <p:spPr>
          <a:xfrm>
            <a:off x="4572000" y="1417638"/>
            <a:ext cx="7798777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1: Specify path to folder with all files </a:t>
            </a:r>
          </a:p>
          <a:p>
            <a:r>
              <a:rPr lang="en-US" sz="1050" dirty="0"/>
              <a:t>2: Specify name of output file </a:t>
            </a:r>
          </a:p>
          <a:p>
            <a:r>
              <a:rPr lang="en-US" sz="1050" dirty="0"/>
              <a:t>3: Specify name of diagnostic file </a:t>
            </a:r>
          </a:p>
          <a:p>
            <a:r>
              <a:rPr lang="en-US" sz="1050" dirty="0"/>
              <a:t>4: Specify Standard Deviation range for hotspot search </a:t>
            </a:r>
          </a:p>
          <a:p>
            <a:r>
              <a:rPr lang="en-US" sz="1050" dirty="0"/>
              <a:t>6 &amp; 12: Specify data and paths to data </a:t>
            </a:r>
          </a:p>
          <a:p>
            <a:r>
              <a:rPr lang="en-US" sz="1050" dirty="0"/>
              <a:t>22: Get hotspots in a few useful data structures </a:t>
            </a:r>
          </a:p>
          <a:p>
            <a:r>
              <a:rPr lang="en-US" sz="1050" dirty="0"/>
              <a:t>24: Specify latitude degree range for a hotspot (a spatial cutoff) </a:t>
            </a:r>
          </a:p>
          <a:p>
            <a:r>
              <a:rPr lang="en-US" sz="1050" dirty="0"/>
              <a:t>25: Get cluster and file information for use one of the KMLs </a:t>
            </a:r>
          </a:p>
          <a:p>
            <a:r>
              <a:rPr lang="en-US" sz="1050" dirty="0"/>
              <a:t>27: Relate the high recurrence files to coordinates </a:t>
            </a:r>
          </a:p>
          <a:p>
            <a:r>
              <a:rPr lang="en-US" sz="1050" dirty="0"/>
              <a:t>28: Relates sounding IDs to their containing files </a:t>
            </a:r>
          </a:p>
          <a:p>
            <a:r>
              <a:rPr lang="en-US" sz="1050" dirty="0"/>
              <a:t>29: Necessary data handling function  </a:t>
            </a:r>
          </a:p>
          <a:p>
            <a:r>
              <a:rPr lang="en-US" sz="1050" dirty="0"/>
              <a:t>31: Get grids and spatial information for each grid </a:t>
            </a:r>
          </a:p>
          <a:p>
            <a:r>
              <a:rPr lang="en-US" sz="1050" dirty="0"/>
              <a:t>33: Get corner coordinates </a:t>
            </a:r>
          </a:p>
          <a:p>
            <a:r>
              <a:rPr lang="en-US" sz="1050" dirty="0"/>
              <a:t>34: testing out a .</a:t>
            </a:r>
            <a:r>
              <a:rPr lang="en-US" sz="1050" dirty="0" err="1"/>
              <a:t>kml</a:t>
            </a:r>
            <a:r>
              <a:rPr lang="en-US" sz="1050" dirty="0"/>
              <a:t> plot </a:t>
            </a:r>
          </a:p>
          <a:p>
            <a:r>
              <a:rPr lang="en-US" sz="1050" dirty="0"/>
              <a:t>37: Making the recurrences KML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CB6F6C-8127-4AE2-AABE-A8AFC84E3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07" y="1417638"/>
            <a:ext cx="3869485" cy="333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9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3771</TotalTime>
  <Words>455</Words>
  <Application>Microsoft Office PowerPoint</Application>
  <PresentationFormat>On-screen Show (4:3)</PresentationFormat>
  <Paragraphs>72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Office Theme</vt:lpstr>
      <vt:lpstr>Equation</vt:lpstr>
      <vt:lpstr>Carbon Dioxide Plume Detection &amp; Characterization With The Orbiting Carbon Observatory 2 (OCO2)</vt:lpstr>
      <vt:lpstr>What is the Orbiting Carbon Observatory 2?</vt:lpstr>
      <vt:lpstr>How does OCO-2 measure Carbon Dioxide?</vt:lpstr>
      <vt:lpstr>PowerPoint Presentation</vt:lpstr>
      <vt:lpstr>Threshold Search</vt:lpstr>
      <vt:lpstr>Peak Detection</vt:lpstr>
      <vt:lpstr>Attempt at WRF comparison</vt:lpstr>
      <vt:lpstr>Plume Detection Python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Dioxide Plume Detection &amp; Characterization With The Orbiting Carbon Observatory 2 (OCO2)</dc:title>
  <dc:creator>Birman , Liev (3290-Affiliate)</dc:creator>
  <cp:lastModifiedBy>birmanliev@gmail.com</cp:lastModifiedBy>
  <cp:revision>31</cp:revision>
  <dcterms:created xsi:type="dcterms:W3CDTF">2015-07-25T23:27:16Z</dcterms:created>
  <dcterms:modified xsi:type="dcterms:W3CDTF">2019-06-22T16:13:08Z</dcterms:modified>
</cp:coreProperties>
</file>