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3" r:id="rId4"/>
    <p:sldId id="278" r:id="rId5"/>
    <p:sldId id="277" r:id="rId6"/>
    <p:sldId id="260" r:id="rId7"/>
    <p:sldId id="265" r:id="rId8"/>
    <p:sldId id="270" r:id="rId9"/>
    <p:sldId id="266" r:id="rId10"/>
    <p:sldId id="268" r:id="rId11"/>
    <p:sldId id="269" r:id="rId12"/>
    <p:sldId id="273" r:id="rId13"/>
    <p:sldId id="267" r:id="rId14"/>
    <p:sldId id="271" r:id="rId15"/>
    <p:sldId id="272" r:id="rId16"/>
    <p:sldId id="274" r:id="rId17"/>
    <p:sldId id="275" r:id="rId18"/>
    <p:sldId id="276" r:id="rId19"/>
    <p:sldId id="279" r:id="rId2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26" autoAdjust="0"/>
  </p:normalViewPr>
  <p:slideViewPr>
    <p:cSldViewPr snapToGrid="0">
      <p:cViewPr varScale="1">
        <p:scale>
          <a:sx n="45" d="100"/>
          <a:sy n="45" d="100"/>
        </p:scale>
        <p:origin x="14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7B43BC-7CC7-4A8E-A3D7-29F969E6B1B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4D6AC-0FB7-4FA3-BE92-F61BE20A288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CFA43-437D-4751-8524-598F241E83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8720D-E1B7-457B-96A5-47AA385D040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ACF9FB-B496-422E-BA88-E04610331795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4281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3E43E-B8ED-4672-8603-B75BCCB271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01E85-7FE3-4B71-B4BC-085B6E815B8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96A1CC8-B221-4026-84EC-47F8E4B2E1B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0EF8-0EE1-44C4-A61B-ED94376D222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87B12-2668-4C44-A13C-437C9FFF61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F2D8-7E38-4A19-8C4C-C22AAC8C32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7A2E870-EC15-4350-BC60-8FA7667FE6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18FD8-2160-4DD1-A206-E1BC7D05CC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BB3B427-7624-4BF7-B21D-BCF7091D6368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826FC6-79C3-4942-96F5-A491A66D9C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F5128-6A4C-4438-B3A0-DA368FC67F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38CB3-5BF5-4D59-8E3D-29A704E7EE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AB729A-025E-4523-9E30-13040BE6392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63CE9-ABD0-4A8D-96E2-9694D06D20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EA1D5-6901-4E05-89E7-324CC8B738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A8ED3-D56C-49FF-95EA-607DAF76A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D8E71C5-949D-48AE-87A1-AC4EC70F403B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4C900-4B91-4519-8A72-72E6E0662A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4C49E3-08AE-4C1E-A419-CC3B66B93D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AFB4-BFC8-4B2E-BCE3-4A1B88FB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3FFE-A5F2-4352-985E-F66B909D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31C3-1FF3-4A9A-AC50-0A5FD8CA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B5BD-B4B9-4A66-96E2-E48D2F0E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6FC8-AE61-49A7-AAA3-C27EF496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AE2BB0-CA41-479E-A04C-AE4B217F1A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D3CD-B05A-41D5-B0AF-90594786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DB524-DF01-4764-BBDA-6FB06F0A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DA37-961C-4836-B813-F3908F3C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DCDE-139F-4668-A408-588F5FF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A6B2-6436-422E-A63D-2979980B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A1478B-7524-40EA-B812-B03967DC3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E294A-1C7F-42EC-BF40-488A54A38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30977-D4D8-4E7B-AEF5-B1CB28DC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40C9-E643-40E3-A1B5-94226BEC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3BF1-7911-4AD5-9AB1-DD5137F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87DE-0280-482B-8036-40C453AE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26E2D7-D3C7-426F-8E97-C73D9D403D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3FF5-C426-4384-AFDB-804BC525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E92E-D29C-4B9E-98F1-65C8EBCF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3397-6529-4E8B-9CA0-AEF8AA90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0CC5-F492-4917-A4CA-54DA5A47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7DA5-CC60-4728-960E-8CAB7FAF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B68187-46D1-4AD0-B184-51F615ED3C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DCA-36C3-4DCA-9DDD-919D5197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3654-366D-41AF-93C4-0F2C6340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A517-1D41-4F10-BFF4-C601D50B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0453-6841-4292-8AF2-86C8CE78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08EB-2791-47E5-878A-8E785617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22D4E8-9FFD-4C5E-A9A8-49DF3ACD35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6465-7540-4FDD-926C-38F4F2E9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CAB9-76EA-436B-A1C2-49F415EA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5F1E7-2228-4DF6-A59B-F3090418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33AC-0D60-45B3-9087-CA5921E1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BC0A-3EEE-4A60-B4D9-86FB17B0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D2B4-3ED1-4E7F-9D41-045842B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BD1AA-5666-4F77-A911-6AE5DB82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5BB-EC13-4048-956A-205BCDE4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EE2C4-95F4-4B8D-90DF-916B5B74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F252E-499D-46F6-9767-31BF420E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94DCC-F371-4279-91F6-E5A6A28FC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D58CF-5453-4AE6-9AC8-524907D35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CE6EE-2AAA-43E6-B115-13C2EC59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6DE1B-FBB5-4072-8F24-B1328627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89D5-74A5-4B3C-8BAB-4288C86B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DC8AE5-88B4-4579-9843-6E1F9CD764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839C-53E7-4CBA-8789-5DAC20EF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FB3C-479A-45A8-BA18-F08D6A4E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62DA-D24C-489F-80C1-78545891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D29FD-F989-47E3-9854-6E645B0A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53DA48-3138-4DF8-99E4-BDF2F9968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444FB-D68E-456C-9C81-E2BDE2BB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46F24-C5F0-4A97-8C7E-DEDA5294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15DC7-864F-4446-8381-528486A6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B57D5B-4EC3-4011-AB01-CF09FE4784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79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8768-2AB5-488A-8D32-D65AC23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705C-2621-4D42-81D1-E79C53ED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A167-890F-4852-B40E-355EA236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C100-29F7-4986-82E9-85E26A3C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ECBD-9AA3-4789-A5F7-7F55143E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7256-EC7A-4C53-AA6A-11C820D1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643136-1243-46C0-AF2A-A3DEAA41E3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93B6-208F-4C3F-B3A4-C7051396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8CA4E-524E-4BE5-936A-EBFBB3834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07B12-2914-4AB7-BC69-9C7177CF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6E0E8-BD9F-4F27-9328-C2D7DE56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C7FC-53B9-4447-8411-280A9743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9DA2-4FF4-4152-A7F2-AAF9D2D7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920BF-BA1C-4DFB-B2B9-C1C79A3008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A3621-790B-457C-9530-78D0697F0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977ED-4A6E-4CC2-BB17-16543BEDF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E2E8-E8B0-44DC-8C8D-C25B52C007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4FD8-9368-43E3-A07C-268DA1C7C9F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155E-9806-4693-9D17-23AFB5F8DD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1BBD0D8-FB73-475C-98D8-70981AD2336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B3E5-9A99-4B9C-BD2E-A9D0D5B99C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55292"/>
            <a:ext cx="9071640" cy="135421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Filtration across the glomerulus and membrane chip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C42BC-14BA-426D-891C-1B49BBE78C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2787138"/>
            <a:ext cx="9071640" cy="492443"/>
          </a:xfrm>
        </p:spPr>
        <p:txBody>
          <a:bodyPr anchor="ctr">
            <a:spAutoFit/>
          </a:bodyPr>
          <a:lstStyle/>
          <a:p>
            <a:pPr lvl="0" algn="ctr"/>
            <a:r>
              <a:rPr lang="en-US" dirty="0" err="1"/>
              <a:t>Liev</a:t>
            </a:r>
            <a:r>
              <a:rPr lang="en-US" dirty="0"/>
              <a:t> (Lev) Birman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60FA-CED0-4568-B1DD-83E6FEAC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6104" y="379364"/>
            <a:ext cx="10855639" cy="1262160"/>
          </a:xfrm>
        </p:spPr>
        <p:txBody>
          <a:bodyPr/>
          <a:lstStyle/>
          <a:p>
            <a:r>
              <a:rPr lang="en-US" sz="3600" dirty="0"/>
              <a:t>Particle Imaging Velocimetry</a:t>
            </a:r>
            <a:br>
              <a:rPr lang="en-US" sz="3600" dirty="0"/>
            </a:br>
            <a:r>
              <a:rPr lang="en-US" sz="3600" dirty="0"/>
              <a:t>i.e. Fluorescent Particle Tracking</a:t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Can we validate the COMSOL simulation?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64DA5-84F9-4F54-8E18-CBD0D50D0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19" y="1977231"/>
            <a:ext cx="6096000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84A17-D1AB-4D3E-9F4D-A43259A53437}"/>
              </a:ext>
            </a:extLst>
          </p:cNvPr>
          <p:cNvSpPr txBox="1"/>
          <p:nvPr/>
        </p:nvSpPr>
        <p:spPr>
          <a:xfrm>
            <a:off x="1991519" y="681643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beads clumped on the membrane. Sorry no scale bars. Pores are 0.4 microns for reference</a:t>
            </a:r>
          </a:p>
        </p:txBody>
      </p:sp>
    </p:spTree>
    <p:extLst>
      <p:ext uri="{BB962C8B-B14F-4D97-AF65-F5344CB8AC3E}">
        <p14:creationId xmlns:p14="http://schemas.microsoft.com/office/powerpoint/2010/main" val="147214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5E11-827F-4B13-AEA3-FDC5BEDC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Velocity Profiles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3962CE-8E36-4979-B918-5C331D4FB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7" y="4326560"/>
            <a:ext cx="3481038" cy="26107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0A095-CC98-457E-BF86-70EB2BD6C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47" y="4328445"/>
            <a:ext cx="3481038" cy="2610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55F08-957D-45D3-AA20-D9F26FC0F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7" y="1563480"/>
            <a:ext cx="3481038" cy="2610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9E69AD-54E3-4F7A-97DF-B28376099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47" y="1551845"/>
            <a:ext cx="3481038" cy="26107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EDFF7C-092B-4A1A-A7F3-0CF1117A05CE}"/>
              </a:ext>
            </a:extLst>
          </p:cNvPr>
          <p:cNvSpPr txBox="1"/>
          <p:nvPr/>
        </p:nvSpPr>
        <p:spPr>
          <a:xfrm>
            <a:off x="1132609" y="1563480"/>
            <a:ext cx="262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Channel @ 20mbar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1ED3A-2CD1-40DC-98AF-97B5206DB6B4}"/>
              </a:ext>
            </a:extLst>
          </p:cNvPr>
          <p:cNvSpPr txBox="1"/>
          <p:nvPr/>
        </p:nvSpPr>
        <p:spPr>
          <a:xfrm>
            <a:off x="4583174" y="4293502"/>
            <a:ext cx="40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Channel @ 30 mbar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85DE3-799F-42E8-A68A-01BB7ABCB01A}"/>
              </a:ext>
            </a:extLst>
          </p:cNvPr>
          <p:cNvSpPr txBox="1"/>
          <p:nvPr/>
        </p:nvSpPr>
        <p:spPr>
          <a:xfrm>
            <a:off x="1132609" y="4336637"/>
            <a:ext cx="40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Channel @ 20 mbar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1D7D5-F6C0-4625-B3F0-DC229F376795}"/>
              </a:ext>
            </a:extLst>
          </p:cNvPr>
          <p:cNvSpPr txBox="1"/>
          <p:nvPr/>
        </p:nvSpPr>
        <p:spPr>
          <a:xfrm>
            <a:off x="4936908" y="1551845"/>
            <a:ext cx="40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Channel @ 30mbar</a:t>
            </a:r>
          </a:p>
        </p:txBody>
      </p:sp>
    </p:spTree>
    <p:extLst>
      <p:ext uri="{BB962C8B-B14F-4D97-AF65-F5344CB8AC3E}">
        <p14:creationId xmlns:p14="http://schemas.microsoft.com/office/powerpoint/2010/main" val="2821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DFBA-B3E8-4759-B006-E9ECBE9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Physiological Velocities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F3233-CFF7-4427-BB3E-C13E5695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0"/>
          <a:stretch/>
        </p:blipFill>
        <p:spPr>
          <a:xfrm>
            <a:off x="606619" y="1462664"/>
            <a:ext cx="4350566" cy="3478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D32D1-ECA8-429E-8932-266284E6080D}"/>
              </a:ext>
            </a:extLst>
          </p:cNvPr>
          <p:cNvSpPr txBox="1"/>
          <p:nvPr/>
        </p:nvSpPr>
        <p:spPr>
          <a:xfrm>
            <a:off x="659350" y="5229121"/>
            <a:ext cx="4380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Taken from: Ferrell et al. </a:t>
            </a:r>
          </a:p>
          <a:p>
            <a:r>
              <a:rPr lang="en-US" sz="1400" dirty="0"/>
              <a:t>AM J Renal </a:t>
            </a:r>
            <a:r>
              <a:rPr lang="en-US" sz="1400" dirty="0" err="1"/>
              <a:t>Physiol</a:t>
            </a:r>
            <a:r>
              <a:rPr lang="en-US" sz="1400" dirty="0"/>
              <a:t> 2015 Mar 15; 308(6) F588-F593</a:t>
            </a:r>
          </a:p>
          <a:p>
            <a:r>
              <a:rPr lang="en-US" sz="1400" dirty="0"/>
              <a:t>Animal: Male </a:t>
            </a:r>
            <a:r>
              <a:rPr lang="en-US" sz="1400" dirty="0" err="1"/>
              <a:t>Simenson</a:t>
            </a:r>
            <a:r>
              <a:rPr lang="en-US" sz="1400" dirty="0"/>
              <a:t> Munich-Wistar rats Nephrectomy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7D0CF-6743-46AD-8C1A-57B09CA9E090}"/>
              </a:ext>
            </a:extLst>
          </p:cNvPr>
          <p:cNvSpPr txBox="1"/>
          <p:nvPr/>
        </p:nvSpPr>
        <p:spPr>
          <a:xfrm>
            <a:off x="5278582" y="1683327"/>
            <a:ext cx="4590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study on high blood pressure says that our</a:t>
            </a:r>
          </a:p>
          <a:p>
            <a:r>
              <a:rPr lang="en-US" dirty="0"/>
              <a:t>measured velocities are seen in rats with high </a:t>
            </a:r>
          </a:p>
          <a:p>
            <a:r>
              <a:rPr lang="en-US" dirty="0"/>
              <a:t>blood pressure. </a:t>
            </a:r>
          </a:p>
          <a:p>
            <a:r>
              <a:rPr lang="en-US" dirty="0">
                <a:solidFill>
                  <a:srgbClr val="FF0000"/>
                </a:solidFill>
              </a:rPr>
              <a:t>Will this effect our </a:t>
            </a:r>
            <a:r>
              <a:rPr lang="en-US" dirty="0" err="1">
                <a:solidFill>
                  <a:srgbClr val="FF0000"/>
                </a:solidFill>
              </a:rPr>
              <a:t>physiomimickery</a:t>
            </a:r>
            <a:r>
              <a:rPr lang="en-US" dirty="0">
                <a:solidFill>
                  <a:srgbClr val="FF0000"/>
                </a:solidFill>
              </a:rPr>
              <a:t>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1F8C0-3669-4A73-8825-E19756F17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2" y="3201923"/>
            <a:ext cx="4426527" cy="1834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09953-455F-4599-9FA7-6FCF934223FD}"/>
              </a:ext>
            </a:extLst>
          </p:cNvPr>
          <p:cNvSpPr txBox="1"/>
          <p:nvPr/>
        </p:nvSpPr>
        <p:spPr>
          <a:xfrm>
            <a:off x="5382491" y="5372100"/>
            <a:ext cx="442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long as our pressure drop is physiological</a:t>
            </a:r>
          </a:p>
          <a:p>
            <a:r>
              <a:rPr lang="en-US" dirty="0"/>
              <a:t>and there is no subtler phenomena occurring</a:t>
            </a:r>
          </a:p>
          <a:p>
            <a:r>
              <a:rPr lang="en-US" dirty="0"/>
              <a:t>then we should be ok</a:t>
            </a:r>
          </a:p>
        </p:txBody>
      </p:sp>
    </p:spTree>
    <p:extLst>
      <p:ext uri="{BB962C8B-B14F-4D97-AF65-F5344CB8AC3E}">
        <p14:creationId xmlns:p14="http://schemas.microsoft.com/office/powerpoint/2010/main" val="83605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110-1BE9-4564-A851-E10E1E34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Pressures</a:t>
            </a:r>
            <a:br>
              <a:rPr lang="en-US" dirty="0"/>
            </a:br>
            <a:r>
              <a:rPr lang="en-US" sz="2400" dirty="0"/>
              <a:t>(From validated COMSOL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21853-A649-4966-AB64-6101A72E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2" y="1750616"/>
            <a:ext cx="4404285" cy="33032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18935-B1CC-4C72-897D-D62DC4758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1750616"/>
            <a:ext cx="4404285" cy="3303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327B0-D088-463A-9B15-0A364172601A}"/>
              </a:ext>
            </a:extLst>
          </p:cNvPr>
          <p:cNvSpPr txBox="1"/>
          <p:nvPr/>
        </p:nvSpPr>
        <p:spPr>
          <a:xfrm>
            <a:off x="332509" y="5392882"/>
            <a:ext cx="6468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physiological hydrostatic pressure drop is 40 </a:t>
            </a:r>
            <a:r>
              <a:rPr lang="en-US" dirty="0" err="1"/>
              <a:t>mmHG</a:t>
            </a:r>
            <a:r>
              <a:rPr lang="en-US" dirty="0"/>
              <a:t> ~ 52mbar. </a:t>
            </a:r>
          </a:p>
          <a:p>
            <a:r>
              <a:rPr lang="en-US" dirty="0"/>
              <a:t>The pressure shown here is only hydrostatic (not oncotic)</a:t>
            </a:r>
          </a:p>
          <a:p>
            <a:endParaRPr lang="en-US" dirty="0"/>
          </a:p>
          <a:p>
            <a:r>
              <a:rPr lang="en-US" dirty="0"/>
              <a:t>Our pressures are low.</a:t>
            </a:r>
          </a:p>
        </p:txBody>
      </p:sp>
    </p:spTree>
    <p:extLst>
      <p:ext uri="{BB962C8B-B14F-4D97-AF65-F5344CB8AC3E}">
        <p14:creationId xmlns:p14="http://schemas.microsoft.com/office/powerpoint/2010/main" val="772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1B38-896A-4648-B26D-950EB27F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at Chip Slimming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0BED8-C01A-4212-A162-990A392C9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53" y="2072175"/>
            <a:ext cx="4172532" cy="4382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41327-CE52-4FBF-8A37-8526ED1733B4}"/>
              </a:ext>
            </a:extLst>
          </p:cNvPr>
          <p:cNvSpPr txBox="1"/>
          <p:nvPr/>
        </p:nvSpPr>
        <p:spPr>
          <a:xfrm>
            <a:off x="550718" y="2072175"/>
            <a:ext cx="1920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decreased</a:t>
            </a:r>
          </a:p>
          <a:p>
            <a:r>
              <a:rPr lang="en-US" dirty="0"/>
              <a:t>by nearly 0.5.</a:t>
            </a:r>
          </a:p>
        </p:txBody>
      </p:sp>
    </p:spTree>
    <p:extLst>
      <p:ext uri="{BB962C8B-B14F-4D97-AF65-F5344CB8AC3E}">
        <p14:creationId xmlns:p14="http://schemas.microsoft.com/office/powerpoint/2010/main" val="242767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D24A-BCAE-41E3-ABBF-BBD0DE95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63" y="198524"/>
            <a:ext cx="9071640" cy="1262160"/>
          </a:xfrm>
        </p:spPr>
        <p:txBody>
          <a:bodyPr/>
          <a:lstStyle/>
          <a:p>
            <a:r>
              <a:rPr lang="en-US" dirty="0"/>
              <a:t>Simulated Pressures (Thin Chip)</a:t>
            </a:r>
            <a:br>
              <a:rPr lang="en-US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B3F1E-DE82-4E87-936F-D06FCAF76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36" y="1845254"/>
            <a:ext cx="5367338" cy="40255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F777A-F75C-4127-AFD3-A8F7C64E0CE9}"/>
              </a:ext>
            </a:extLst>
          </p:cNvPr>
          <p:cNvSpPr txBox="1"/>
          <p:nvPr/>
        </p:nvSpPr>
        <p:spPr>
          <a:xfrm>
            <a:off x="1178936" y="1276018"/>
            <a:ext cx="22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Hardly any difference.</a:t>
            </a:r>
          </a:p>
        </p:txBody>
      </p:sp>
    </p:spTree>
    <p:extLst>
      <p:ext uri="{BB962C8B-B14F-4D97-AF65-F5344CB8AC3E}">
        <p14:creationId xmlns:p14="http://schemas.microsoft.com/office/powerpoint/2010/main" val="309695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1FBB-85D9-411A-90ED-F8CC7721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DEDC-7890-4D2A-B9A0-A234BABF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Step: Double Check Calculations</a:t>
            </a:r>
          </a:p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Step: Change system parameters (If calculations are correct)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 we need to crank up the pressure pumps? </a:t>
            </a:r>
          </a:p>
          <a:p>
            <a:r>
              <a:rPr lang="en-US" dirty="0">
                <a:solidFill>
                  <a:srgbClr val="FF0000"/>
                </a:solidFill>
              </a:rPr>
              <a:t>Do we need to scale down by an order of magnitude? </a:t>
            </a:r>
          </a:p>
        </p:txBody>
      </p:sp>
    </p:spTree>
    <p:extLst>
      <p:ext uri="{BB962C8B-B14F-4D97-AF65-F5344CB8AC3E}">
        <p14:creationId xmlns:p14="http://schemas.microsoft.com/office/powerpoint/2010/main" val="17955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431E-3EA4-4ABE-8460-278BFC88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Higher Pressure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2AC79-4744-41D1-AA9F-A9489D6B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317335"/>
            <a:ext cx="9072562" cy="3865289"/>
          </a:xfrm>
        </p:spPr>
      </p:pic>
    </p:spTree>
    <p:extLst>
      <p:ext uri="{BB962C8B-B14F-4D97-AF65-F5344CB8AC3E}">
        <p14:creationId xmlns:p14="http://schemas.microsoft.com/office/powerpoint/2010/main" val="217062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234C-BC26-4BCE-8F39-39B0DA41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4B2A-0C8A-4D5F-A789-5712638B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E1693-F1A4-47E1-A879-911B8081A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7"/>
          <a:stretch/>
        </p:blipFill>
        <p:spPr>
          <a:xfrm>
            <a:off x="822052" y="2050459"/>
            <a:ext cx="8642924" cy="34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5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0B9-0252-4C09-B64F-D4C60042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6C59-818F-4A59-BF27-DEFBA90E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Glomerulus filters via size and charge and is pressure driven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COMSOL model of flow has shown that our pressure is too 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Scaling system down might prove beneficial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4FEC-9264-4C6D-8F93-A303DE8BD6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Glomerular Membrane Physics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3C924-AF86-4593-9BAB-179CB7015D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dirty="0"/>
              <a:t>- The main layers of the glomerulus</a:t>
            </a:r>
          </a:p>
          <a:p>
            <a:pPr lvl="0"/>
            <a:r>
              <a:rPr lang="en-US" dirty="0"/>
              <a:t>- Pressure driven flow</a:t>
            </a:r>
          </a:p>
          <a:p>
            <a:pPr lvl="0"/>
            <a:r>
              <a:rPr lang="en-US" dirty="0"/>
              <a:t>- Electrical interactions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E2D5-9473-47BD-80C2-4DA636C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the glomerulus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CC2672-4DE9-4704-A4FF-131112D4F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63480"/>
            <a:ext cx="5592001" cy="54346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4A4ADF-B9FC-4EA2-A253-5CB2EABB9FA2}"/>
              </a:ext>
            </a:extLst>
          </p:cNvPr>
          <p:cNvSpPr txBox="1"/>
          <p:nvPr/>
        </p:nvSpPr>
        <p:spPr>
          <a:xfrm>
            <a:off x="6321136" y="1360711"/>
            <a:ext cx="32545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Glomerulus endothelial are fenestrated (highly porous) and plugged with glycocalyx-like material (made from collagens, laminins, and more proteins)  </a:t>
            </a:r>
            <a:r>
              <a:rPr lang="en-US" b="1" dirty="0"/>
              <a:t>60-100nm diameter </a:t>
            </a:r>
            <a:r>
              <a:rPr lang="en-US" dirty="0"/>
              <a:t>and 20%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GBM is fibrous. </a:t>
            </a:r>
            <a:r>
              <a:rPr lang="en-US" b="1" dirty="0"/>
              <a:t>2-pore model. 4nm and 8nm pores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Albumin size: </a:t>
            </a:r>
            <a:r>
              <a:rPr lang="en-US" b="1" dirty="0"/>
              <a:t>8 x 8 x 3nm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0CE13-2FC2-4F47-AE52-E64AE7038EBB}"/>
              </a:ext>
            </a:extLst>
          </p:cNvPr>
          <p:cNvSpPr txBox="1"/>
          <p:nvPr/>
        </p:nvSpPr>
        <p:spPr>
          <a:xfrm>
            <a:off x="6738583" y="6607629"/>
            <a:ext cx="2729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</a:t>
            </a:r>
          </a:p>
          <a:p>
            <a:r>
              <a:rPr lang="en-US" sz="1400" dirty="0"/>
              <a:t>Pollak et al. Clin J Am Soc </a:t>
            </a:r>
            <a:r>
              <a:rPr lang="en-US" sz="1400" dirty="0" err="1"/>
              <a:t>Nephrol</a:t>
            </a:r>
            <a:r>
              <a:rPr lang="en-US" sz="1400" dirty="0"/>
              <a:t>. </a:t>
            </a:r>
          </a:p>
          <a:p>
            <a:r>
              <a:rPr lang="en-US" sz="1400" dirty="0"/>
              <a:t>2014 Aug 7; 9(8): 1461-1469</a:t>
            </a:r>
          </a:p>
        </p:txBody>
      </p:sp>
    </p:spTree>
    <p:extLst>
      <p:ext uri="{BB962C8B-B14F-4D97-AF65-F5344CB8AC3E}">
        <p14:creationId xmlns:p14="http://schemas.microsoft.com/office/powerpoint/2010/main" val="35421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E2D5-9473-47BD-80C2-4DA636C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Driven Flow and Filtration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39A8E-7540-48F1-B98C-25C05BA5D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41" y="1774447"/>
            <a:ext cx="5220828" cy="48440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DA0B8-9415-4DC6-8BE2-A17208F25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" b="47173"/>
          <a:stretch/>
        </p:blipFill>
        <p:spPr>
          <a:xfrm>
            <a:off x="157366" y="1774447"/>
            <a:ext cx="4385847" cy="2405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0BA14-E76D-4D9D-AD79-8252FFEF4B5C}"/>
              </a:ext>
            </a:extLst>
          </p:cNvPr>
          <p:cNvSpPr txBox="1"/>
          <p:nvPr/>
        </p:nvSpPr>
        <p:spPr>
          <a:xfrm>
            <a:off x="5627914" y="5936480"/>
            <a:ext cx="21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~8 </a:t>
            </a:r>
            <a:r>
              <a:rPr lang="en-US" dirty="0" err="1"/>
              <a:t>nl</a:t>
            </a:r>
            <a:r>
              <a:rPr lang="en-US" dirty="0"/>
              <a:t>/min/mmHg</a:t>
            </a:r>
          </a:p>
        </p:txBody>
      </p:sp>
    </p:spTree>
    <p:extLst>
      <p:ext uri="{BB962C8B-B14F-4D97-AF65-F5344CB8AC3E}">
        <p14:creationId xmlns:p14="http://schemas.microsoft.com/office/powerpoint/2010/main" val="168967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EE7E-6130-4526-BF71-1F816B85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Electrostatic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C6BA4-0D8C-44F0-A4A5-D26F695FF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9" y="2033556"/>
            <a:ext cx="5829068" cy="40713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ED6F6-F06E-4182-8DD8-096B40008011}"/>
              </a:ext>
            </a:extLst>
          </p:cNvPr>
          <p:cNvSpPr txBox="1"/>
          <p:nvPr/>
        </p:nvSpPr>
        <p:spPr>
          <a:xfrm>
            <a:off x="6255630" y="2033556"/>
            <a:ext cx="33200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 Albumin will pass through this membrane 10x more readily than native (negatively charged) Albumin due to charge selection. This also explains why the filter never clogs.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Moeller &amp; </a:t>
            </a:r>
            <a:r>
              <a:rPr lang="en-US" sz="1400" dirty="0" err="1"/>
              <a:t>Tenten</a:t>
            </a:r>
            <a:r>
              <a:rPr lang="en-US" sz="1400" dirty="0"/>
              <a:t> Nat. Rev. </a:t>
            </a:r>
            <a:r>
              <a:rPr lang="en-US" sz="1400" dirty="0" err="1"/>
              <a:t>Nephrol</a:t>
            </a:r>
            <a:r>
              <a:rPr lang="en-US" sz="1400" dirty="0"/>
              <a:t>. 9, 266-277(2013)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3ACE9-25DB-4AC8-812C-E7C9A98A5D0E}"/>
              </a:ext>
            </a:extLst>
          </p:cNvPr>
          <p:cNvSpPr txBox="1"/>
          <p:nvPr/>
        </p:nvSpPr>
        <p:spPr>
          <a:xfrm>
            <a:off x="6389511" y="4775200"/>
            <a:ext cx="270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Precise mechanism of </a:t>
            </a:r>
          </a:p>
          <a:p>
            <a:r>
              <a:rPr lang="en-US" dirty="0"/>
              <a:t>charge selection unknown.</a:t>
            </a:r>
          </a:p>
        </p:txBody>
      </p:sp>
    </p:spTree>
    <p:extLst>
      <p:ext uri="{BB962C8B-B14F-4D97-AF65-F5344CB8AC3E}">
        <p14:creationId xmlns:p14="http://schemas.microsoft.com/office/powerpoint/2010/main" val="107075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75CB-B57D-4ABA-9A84-B472C2077F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Membrane Chip and Glomerular Filtration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77C5-08A2-45C0-9B61-75CDBC7CD2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dirty="0"/>
              <a:t>- Pressures and velocities inside of the chip</a:t>
            </a:r>
          </a:p>
          <a:p>
            <a:pPr lvl="0"/>
            <a:r>
              <a:rPr lang="en-US" dirty="0"/>
              <a:t>- Comparison to glomerular physiology</a:t>
            </a:r>
          </a:p>
          <a:p>
            <a:pPr lvl="0"/>
            <a:r>
              <a:rPr lang="en-US" dirty="0"/>
              <a:t>- Discussion: Chip modification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Can we mimic the physiological conditions at the glomerulus?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04F9-53AC-4809-B639-25348955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COMSOL Simulation</a:t>
            </a: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What pressures does our on-chip membrane actually experience?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3FF79-7D80-414E-999E-9F169803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39" y="2043596"/>
            <a:ext cx="7944959" cy="4439270"/>
          </a:xfrm>
        </p:spPr>
      </p:pic>
    </p:spTree>
    <p:extLst>
      <p:ext uri="{BB962C8B-B14F-4D97-AF65-F5344CB8AC3E}">
        <p14:creationId xmlns:p14="http://schemas.microsoft.com/office/powerpoint/2010/main" val="30405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C82FA-9351-4448-86C0-B47D8A798D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796"/>
          <a:stretch/>
        </p:blipFill>
        <p:spPr>
          <a:xfrm>
            <a:off x="49755" y="1361196"/>
            <a:ext cx="10080605" cy="4837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4074" y="4837291"/>
            <a:ext cx="681376" cy="7749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0D66A9-1F5E-4293-B585-2D0BA638F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2" r="10155" b="23455"/>
          <a:stretch/>
        </p:blipFill>
        <p:spPr>
          <a:xfrm>
            <a:off x="49755" y="4631639"/>
            <a:ext cx="9056914" cy="2247437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5FC3E3E-68CC-4A23-97EF-2DE3BDA5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Laminar Flow</a:t>
            </a:r>
          </a:p>
        </p:txBody>
      </p:sp>
    </p:spTree>
    <p:extLst>
      <p:ext uri="{BB962C8B-B14F-4D97-AF65-F5344CB8AC3E}">
        <p14:creationId xmlns:p14="http://schemas.microsoft.com/office/powerpoint/2010/main" val="120254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BDE-964E-407C-A8E7-6A1E662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Velocity Profiles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BB777-9761-4C36-88F4-7333A66A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1" y="2431274"/>
            <a:ext cx="4199625" cy="3149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F5272-34B9-4BA6-B68E-35EAF6A3C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49" y="2431274"/>
            <a:ext cx="4199625" cy="3149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F42B5-02B7-4212-93D6-01F4C3CE8F72}"/>
              </a:ext>
            </a:extLst>
          </p:cNvPr>
          <p:cNvSpPr txBox="1"/>
          <p:nvPr/>
        </p:nvSpPr>
        <p:spPr>
          <a:xfrm>
            <a:off x="5336998" y="2431274"/>
            <a:ext cx="44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(Bowman’s) Channel Velocity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BBF5F-B308-4725-A0D2-A5773961B156}"/>
              </a:ext>
            </a:extLst>
          </p:cNvPr>
          <p:cNvSpPr txBox="1"/>
          <p:nvPr/>
        </p:nvSpPr>
        <p:spPr>
          <a:xfrm>
            <a:off x="1058667" y="2431274"/>
            <a:ext cx="40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(Capillary) Channel Velocity 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525DC-573F-42A2-BCAA-D3F740E48327}"/>
              </a:ext>
            </a:extLst>
          </p:cNvPr>
          <p:cNvSpPr txBox="1"/>
          <p:nvPr/>
        </p:nvSpPr>
        <p:spPr>
          <a:xfrm>
            <a:off x="851948" y="5834143"/>
            <a:ext cx="419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scaling is a bit misleading. The plot on the right shows a much higher max velocity</a:t>
            </a:r>
          </a:p>
        </p:txBody>
      </p:sp>
    </p:spTree>
    <p:extLst>
      <p:ext uri="{BB962C8B-B14F-4D97-AF65-F5344CB8AC3E}">
        <p14:creationId xmlns:p14="http://schemas.microsoft.com/office/powerpoint/2010/main" val="41100125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492</Words>
  <Application>Microsoft Office PowerPoint</Application>
  <PresentationFormat>Custom</PresentationFormat>
  <Paragraphs>78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YaHei</vt:lpstr>
      <vt:lpstr>Arial</vt:lpstr>
      <vt:lpstr>Calibri</vt:lpstr>
      <vt:lpstr>Lucida Sans Unicode</vt:lpstr>
      <vt:lpstr>Tahoma</vt:lpstr>
      <vt:lpstr>Times New Roman</vt:lpstr>
      <vt:lpstr>Default</vt:lpstr>
      <vt:lpstr>Filtration across the glomerulus and membrane chip design</vt:lpstr>
      <vt:lpstr>Glomerular Membrane Physics</vt:lpstr>
      <vt:lpstr>Layers of the glomerulus</vt:lpstr>
      <vt:lpstr>Pressure Driven Flow and Filtration</vt:lpstr>
      <vt:lpstr>Electrostatic Effects</vt:lpstr>
      <vt:lpstr>Membrane Chip and Glomerular Filtration</vt:lpstr>
      <vt:lpstr>3D COMSOL Simulation What pressures does our on-chip membrane actually experience?</vt:lpstr>
      <vt:lpstr>Laminar Flow</vt:lpstr>
      <vt:lpstr>Predicted Velocity Profiles</vt:lpstr>
      <vt:lpstr>Particle Imaging Velocimetry i.e. Fluorescent Particle Tracking Can we validate the COMSOL simulation?</vt:lpstr>
      <vt:lpstr>Measured Velocity Profiles</vt:lpstr>
      <vt:lpstr>Side Note: Physiological Velocities</vt:lpstr>
      <vt:lpstr>Simulated Pressures (From validated COMSOL model)</vt:lpstr>
      <vt:lpstr>Attempt at Chip Slimming</vt:lpstr>
      <vt:lpstr>Simulated Pressures (Thin Chip) </vt:lpstr>
      <vt:lpstr>All are options</vt:lpstr>
      <vt:lpstr>Applying Higher Pressure</vt:lpstr>
      <vt:lpstr>Scaling Down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Filtration across the glomerulus</dc:title>
  <dc:creator>Matthew Ishahak</dc:creator>
  <cp:lastModifiedBy>Matthew Ishahak</cp:lastModifiedBy>
  <cp:revision>21</cp:revision>
  <dcterms:created xsi:type="dcterms:W3CDTF">2018-11-02T01:51:19Z</dcterms:created>
  <dcterms:modified xsi:type="dcterms:W3CDTF">2018-11-02T17:05:17Z</dcterms:modified>
</cp:coreProperties>
</file>