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League Gothic" panose="020B0604020202020204" charset="0"/>
      <p:regular r:id="rId22"/>
    </p:embeddedFont>
    <p:embeddedFont>
      <p:font typeface="Poppins" panose="00000500000000000000" pitchFamily="2" charset="0"/>
      <p:regular r:id="rId23"/>
    </p:embeddedFont>
    <p:embeddedFont>
      <p:font typeface="Poppins Medium" panose="00000600000000000000" pitchFamily="2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260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99284" y="1052276"/>
            <a:ext cx="19286568" cy="0"/>
          </a:xfrm>
          <a:prstGeom prst="line">
            <a:avLst/>
          </a:prstGeom>
          <a:ln w="38100" cap="flat">
            <a:solidFill>
              <a:srgbClr val="F4F6F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AIT301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-499284" y="9253774"/>
            <a:ext cx="19286568" cy="0"/>
          </a:xfrm>
          <a:prstGeom prst="line">
            <a:avLst/>
          </a:prstGeom>
          <a:ln w="38100" cap="flat">
            <a:solidFill>
              <a:srgbClr val="F4F6F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2385883" y="8903763"/>
            <a:ext cx="4873417" cy="716610"/>
            <a:chOff x="0" y="0"/>
            <a:chExt cx="1283534" cy="18873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83534" cy="188737"/>
            </a:xfrm>
            <a:custGeom>
              <a:avLst/>
              <a:gdLst/>
              <a:ahLst/>
              <a:cxnLst/>
              <a:rect l="l" t="t" r="r" b="b"/>
              <a:pathLst>
                <a:path w="1283534" h="188737">
                  <a:moveTo>
                    <a:pt x="81019" y="0"/>
                  </a:moveTo>
                  <a:lnTo>
                    <a:pt x="1202515" y="0"/>
                  </a:lnTo>
                  <a:cubicBezTo>
                    <a:pt x="1224002" y="0"/>
                    <a:pt x="1244610" y="8536"/>
                    <a:pt x="1259804" y="23730"/>
                  </a:cubicBezTo>
                  <a:cubicBezTo>
                    <a:pt x="1274998" y="38924"/>
                    <a:pt x="1283534" y="59531"/>
                    <a:pt x="1283534" y="81019"/>
                  </a:cubicBezTo>
                  <a:lnTo>
                    <a:pt x="1283534" y="107718"/>
                  </a:lnTo>
                  <a:cubicBezTo>
                    <a:pt x="1283534" y="129206"/>
                    <a:pt x="1274998" y="149813"/>
                    <a:pt x="1259804" y="165007"/>
                  </a:cubicBezTo>
                  <a:cubicBezTo>
                    <a:pt x="1244610" y="180201"/>
                    <a:pt x="1224002" y="188737"/>
                    <a:pt x="1202515" y="188737"/>
                  </a:cubicBezTo>
                  <a:lnTo>
                    <a:pt x="81019" y="188737"/>
                  </a:lnTo>
                  <a:cubicBezTo>
                    <a:pt x="59531" y="188737"/>
                    <a:pt x="38924" y="180201"/>
                    <a:pt x="23730" y="165007"/>
                  </a:cubicBezTo>
                  <a:cubicBezTo>
                    <a:pt x="8536" y="149813"/>
                    <a:pt x="0" y="129206"/>
                    <a:pt x="0" y="107718"/>
                  </a:cubicBezTo>
                  <a:lnTo>
                    <a:pt x="0" y="81019"/>
                  </a:lnTo>
                  <a:cubicBezTo>
                    <a:pt x="0" y="59531"/>
                    <a:pt x="8536" y="38924"/>
                    <a:pt x="23730" y="23730"/>
                  </a:cubicBezTo>
                  <a:cubicBezTo>
                    <a:pt x="38924" y="8536"/>
                    <a:pt x="59531" y="0"/>
                    <a:pt x="81019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83534" cy="2458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r>
                <a:rPr lang="en-US" sz="2300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61289" y="2234124"/>
            <a:ext cx="5818751" cy="5818751"/>
            <a:chOff x="0" y="0"/>
            <a:chExt cx="1381760" cy="138176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760" cy="1381760"/>
            </a:xfrm>
            <a:custGeom>
              <a:avLst/>
              <a:gdLst/>
              <a:ahLst/>
              <a:cxnLst/>
              <a:rect l="l" t="t" r="r" b="b"/>
              <a:pathLst>
                <a:path w="1381760" h="1381760">
                  <a:moveTo>
                    <a:pt x="0" y="0"/>
                  </a:moveTo>
                  <a:lnTo>
                    <a:pt x="1381760" y="0"/>
                  </a:lnTo>
                  <a:lnTo>
                    <a:pt x="1381760" y="1381760"/>
                  </a:lnTo>
                  <a:lnTo>
                    <a:pt x="0" y="1381760"/>
                  </a:ln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760" cy="1419860"/>
            </a:xfrm>
            <a:prstGeom prst="rect">
              <a:avLst/>
            </a:prstGeom>
          </p:spPr>
          <p:txBody>
            <a:bodyPr lIns="64652" tIns="64652" rIns="64652" bIns="64652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6886819" y="1458427"/>
            <a:ext cx="2664636" cy="2664636"/>
          </a:xfrm>
          <a:custGeom>
            <a:avLst/>
            <a:gdLst/>
            <a:ahLst/>
            <a:cxnLst/>
            <a:rect l="l" t="t" r="r" b="b"/>
            <a:pathLst>
              <a:path w="2664636" h="2664636">
                <a:moveTo>
                  <a:pt x="0" y="0"/>
                </a:moveTo>
                <a:lnTo>
                  <a:pt x="2664636" y="0"/>
                </a:lnTo>
                <a:lnTo>
                  <a:pt x="2664636" y="2664635"/>
                </a:lnTo>
                <a:lnTo>
                  <a:pt x="0" y="2664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827703" y="2417169"/>
            <a:ext cx="5485924" cy="5471712"/>
          </a:xfrm>
          <a:custGeom>
            <a:avLst/>
            <a:gdLst/>
            <a:ahLst/>
            <a:cxnLst/>
            <a:rect l="l" t="t" r="r" b="b"/>
            <a:pathLst>
              <a:path w="5485924" h="5471712">
                <a:moveTo>
                  <a:pt x="0" y="0"/>
                </a:moveTo>
                <a:lnTo>
                  <a:pt x="5485924" y="0"/>
                </a:lnTo>
                <a:lnTo>
                  <a:pt x="5485924" y="5471712"/>
                </a:lnTo>
                <a:lnTo>
                  <a:pt x="0" y="54717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87257" y="7155698"/>
            <a:ext cx="1748065" cy="1748065"/>
          </a:xfrm>
          <a:custGeom>
            <a:avLst/>
            <a:gdLst/>
            <a:ahLst/>
            <a:cxnLst/>
            <a:rect l="l" t="t" r="r" b="b"/>
            <a:pathLst>
              <a:path w="1748065" h="1748065">
                <a:moveTo>
                  <a:pt x="0" y="0"/>
                </a:moveTo>
                <a:lnTo>
                  <a:pt x="1748065" y="0"/>
                </a:lnTo>
                <a:lnTo>
                  <a:pt x="1748065" y="1748065"/>
                </a:lnTo>
                <a:lnTo>
                  <a:pt x="0" y="174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8564038" y="3305095"/>
            <a:ext cx="8062673" cy="3922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798"/>
              </a:lnSpc>
            </a:pPr>
            <a:r>
              <a:rPr lang="en-US" sz="16816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SPEECH RECOGNITION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564038" y="7021965"/>
            <a:ext cx="8062673" cy="1724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0"/>
              </a:lnSpc>
            </a:pPr>
            <a:r>
              <a:rPr lang="en-US" sz="3590" b="1" spc="359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GROUP 6</a:t>
            </a:r>
          </a:p>
          <a:p>
            <a:pPr algn="l">
              <a:lnSpc>
                <a:spcPts val="2340"/>
              </a:lnSpc>
            </a:pPr>
            <a:r>
              <a:rPr lang="en-US" sz="2090" b="1" spc="209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LEONG YAO CHENG AIT2209942</a:t>
            </a:r>
          </a:p>
          <a:p>
            <a:pPr algn="l">
              <a:lnSpc>
                <a:spcPts val="2340"/>
              </a:lnSpc>
            </a:pPr>
            <a:r>
              <a:rPr lang="en-US" sz="2090" b="1" spc="209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KWAH WEN YAO AIT2209940</a:t>
            </a:r>
          </a:p>
          <a:p>
            <a:pPr algn="l">
              <a:lnSpc>
                <a:spcPts val="2340"/>
              </a:lnSpc>
            </a:pPr>
            <a:r>
              <a:rPr lang="en-US" sz="2090" b="1" spc="209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TAY RE ZEN AIT2209954</a:t>
            </a:r>
          </a:p>
          <a:p>
            <a:pPr algn="l">
              <a:lnSpc>
                <a:spcPts val="2340"/>
              </a:lnSpc>
            </a:pPr>
            <a:r>
              <a:rPr lang="en-US" sz="2090" b="1" spc="209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LIEW CHEAH MING AIT2209608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86485" y="3833812"/>
            <a:ext cx="8715030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90"/>
              </a:lnSpc>
            </a:pPr>
            <a:r>
              <a:rPr lang="en-US" sz="17241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DEMO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151945" y="721315"/>
            <a:ext cx="2107355" cy="661922"/>
            <a:chOff x="0" y="0"/>
            <a:chExt cx="555023" cy="174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578133" y="80653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11737" y="80653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09</a:t>
            </a:r>
          </a:p>
        </p:txBody>
      </p:sp>
      <p:sp>
        <p:nvSpPr>
          <p:cNvPr id="13" name="Freeform 13"/>
          <p:cNvSpPr/>
          <p:nvPr/>
        </p:nvSpPr>
        <p:spPr>
          <a:xfrm>
            <a:off x="-1070908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3" y="0"/>
                </a:lnTo>
                <a:lnTo>
                  <a:pt x="2935883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422425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4" y="0"/>
                </a:lnTo>
                <a:lnTo>
                  <a:pt x="2935884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86485" y="3833812"/>
            <a:ext cx="8715030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90"/>
              </a:lnSpc>
            </a:pPr>
            <a:r>
              <a:rPr lang="en-US" sz="17241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RESULTS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151945" y="721315"/>
            <a:ext cx="2107355" cy="661922"/>
            <a:chOff x="0" y="0"/>
            <a:chExt cx="555023" cy="174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578133" y="80653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11737" y="80653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10</a:t>
            </a:r>
          </a:p>
        </p:txBody>
      </p:sp>
      <p:sp>
        <p:nvSpPr>
          <p:cNvPr id="13" name="Freeform 13"/>
          <p:cNvSpPr/>
          <p:nvPr/>
        </p:nvSpPr>
        <p:spPr>
          <a:xfrm>
            <a:off x="-1070908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3" y="0"/>
                </a:lnTo>
                <a:lnTo>
                  <a:pt x="2935883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422425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4" y="0"/>
                </a:lnTo>
                <a:lnTo>
                  <a:pt x="2935884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151945" y="721315"/>
            <a:ext cx="2107355" cy="661922"/>
            <a:chOff x="0" y="0"/>
            <a:chExt cx="555023" cy="174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4668" y="2753829"/>
            <a:ext cx="1748065" cy="1748065"/>
          </a:xfrm>
          <a:custGeom>
            <a:avLst/>
            <a:gdLst/>
            <a:ahLst/>
            <a:cxnLst/>
            <a:rect l="l" t="t" r="r" b="b"/>
            <a:pathLst>
              <a:path w="1748065" h="1748065">
                <a:moveTo>
                  <a:pt x="0" y="0"/>
                </a:moveTo>
                <a:lnTo>
                  <a:pt x="1748064" y="0"/>
                </a:lnTo>
                <a:lnTo>
                  <a:pt x="1748064" y="1748065"/>
                </a:lnTo>
                <a:lnTo>
                  <a:pt x="0" y="174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385268" y="2663929"/>
            <a:ext cx="1748065" cy="1748065"/>
          </a:xfrm>
          <a:custGeom>
            <a:avLst/>
            <a:gdLst/>
            <a:ahLst/>
            <a:cxnLst/>
            <a:rect l="l" t="t" r="r" b="b"/>
            <a:pathLst>
              <a:path w="1748065" h="1748065">
                <a:moveTo>
                  <a:pt x="0" y="0"/>
                </a:moveTo>
                <a:lnTo>
                  <a:pt x="1748064" y="0"/>
                </a:lnTo>
                <a:lnTo>
                  <a:pt x="1748064" y="1748065"/>
                </a:lnTo>
                <a:lnTo>
                  <a:pt x="0" y="174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182945" y="2061926"/>
            <a:ext cx="9922109" cy="5308328"/>
          </a:xfrm>
          <a:custGeom>
            <a:avLst/>
            <a:gdLst/>
            <a:ahLst/>
            <a:cxnLst/>
            <a:rect l="l" t="t" r="r" b="b"/>
            <a:pathLst>
              <a:path w="9922109" h="5308328">
                <a:moveTo>
                  <a:pt x="0" y="0"/>
                </a:moveTo>
                <a:lnTo>
                  <a:pt x="9922110" y="0"/>
                </a:lnTo>
                <a:lnTo>
                  <a:pt x="9922110" y="5308328"/>
                </a:lnTo>
                <a:lnTo>
                  <a:pt x="0" y="5308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817918" y="80726"/>
            <a:ext cx="8958867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6"/>
              </a:lnSpc>
            </a:pPr>
            <a:r>
              <a:rPr lang="en-US" sz="9005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RESULTS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46028" y="8587645"/>
            <a:ext cx="9902648" cy="954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ctr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The blue line represents the Word Error Rate and achieves lowest value of 9.41</a:t>
            </a:r>
          </a:p>
          <a:p>
            <a:pPr marL="388620" lvl="1" indent="-194310" algn="ctr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The orange line represents the Character Error Rate, which remains stable at around 89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08391" y="7619905"/>
            <a:ext cx="6577921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Word Error Rate and Character Error Rate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578133" y="80653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011737" y="80653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817918" y="1461851"/>
            <a:ext cx="8958867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SPEECH TO TEXT PERFORMANCE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151945" y="721315"/>
            <a:ext cx="2107355" cy="661922"/>
            <a:chOff x="0" y="0"/>
            <a:chExt cx="555023" cy="174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4668" y="2753829"/>
            <a:ext cx="1748065" cy="1748065"/>
          </a:xfrm>
          <a:custGeom>
            <a:avLst/>
            <a:gdLst/>
            <a:ahLst/>
            <a:cxnLst/>
            <a:rect l="l" t="t" r="r" b="b"/>
            <a:pathLst>
              <a:path w="1748065" h="1748065">
                <a:moveTo>
                  <a:pt x="0" y="0"/>
                </a:moveTo>
                <a:lnTo>
                  <a:pt x="1748064" y="0"/>
                </a:lnTo>
                <a:lnTo>
                  <a:pt x="1748064" y="1748065"/>
                </a:lnTo>
                <a:lnTo>
                  <a:pt x="0" y="174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385268" y="2663929"/>
            <a:ext cx="1748065" cy="1748065"/>
          </a:xfrm>
          <a:custGeom>
            <a:avLst/>
            <a:gdLst/>
            <a:ahLst/>
            <a:cxnLst/>
            <a:rect l="l" t="t" r="r" b="b"/>
            <a:pathLst>
              <a:path w="1748065" h="1748065">
                <a:moveTo>
                  <a:pt x="0" y="0"/>
                </a:moveTo>
                <a:lnTo>
                  <a:pt x="1748064" y="0"/>
                </a:lnTo>
                <a:lnTo>
                  <a:pt x="1748064" y="1748065"/>
                </a:lnTo>
                <a:lnTo>
                  <a:pt x="0" y="174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91549" y="2432404"/>
            <a:ext cx="6652737" cy="5225876"/>
          </a:xfrm>
          <a:custGeom>
            <a:avLst/>
            <a:gdLst/>
            <a:ahLst/>
            <a:cxnLst/>
            <a:rect l="l" t="t" r="r" b="b"/>
            <a:pathLst>
              <a:path w="6652737" h="5225876">
                <a:moveTo>
                  <a:pt x="0" y="0"/>
                </a:moveTo>
                <a:lnTo>
                  <a:pt x="6652737" y="0"/>
                </a:lnTo>
                <a:lnTo>
                  <a:pt x="6652737" y="5225876"/>
                </a:lnTo>
                <a:lnTo>
                  <a:pt x="0" y="52258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117297" y="2365978"/>
            <a:ext cx="6267970" cy="5358728"/>
          </a:xfrm>
          <a:custGeom>
            <a:avLst/>
            <a:gdLst/>
            <a:ahLst/>
            <a:cxnLst/>
            <a:rect l="l" t="t" r="r" b="b"/>
            <a:pathLst>
              <a:path w="6267970" h="5358728">
                <a:moveTo>
                  <a:pt x="0" y="0"/>
                </a:moveTo>
                <a:lnTo>
                  <a:pt x="6267971" y="0"/>
                </a:lnTo>
                <a:lnTo>
                  <a:pt x="6267971" y="5358728"/>
                </a:lnTo>
                <a:lnTo>
                  <a:pt x="0" y="53587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817918" y="356951"/>
            <a:ext cx="8958867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6"/>
              </a:lnSpc>
            </a:pPr>
            <a:r>
              <a:rPr lang="en-US" sz="9005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RESULTS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87808" y="8303895"/>
            <a:ext cx="7243732" cy="954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At Borcelle Tech, our mission is to harness the power of Artificial Intelligence to create innovative solutions that drive progress, enhance efficiency, and improve lives.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00268" y="7763055"/>
            <a:ext cx="6218813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Training and Validation Loss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56460" y="8303895"/>
            <a:ext cx="7243732" cy="954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Our vision is to be a global leader in Artificial Intelligence, recognized for our innovative solutions, ethical practices, and positive impact on society.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168919" y="7763055"/>
            <a:ext cx="6218813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Training and Validation Accuracy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578133" y="80653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011737" y="80653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817918" y="1738076"/>
            <a:ext cx="8958867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EMOTION RECOGNITION  PERFORMANCE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151945" y="721315"/>
            <a:ext cx="2107355" cy="661922"/>
            <a:chOff x="0" y="0"/>
            <a:chExt cx="555023" cy="174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4668" y="2753829"/>
            <a:ext cx="1748065" cy="1748065"/>
          </a:xfrm>
          <a:custGeom>
            <a:avLst/>
            <a:gdLst/>
            <a:ahLst/>
            <a:cxnLst/>
            <a:rect l="l" t="t" r="r" b="b"/>
            <a:pathLst>
              <a:path w="1748065" h="1748065">
                <a:moveTo>
                  <a:pt x="0" y="0"/>
                </a:moveTo>
                <a:lnTo>
                  <a:pt x="1748064" y="0"/>
                </a:lnTo>
                <a:lnTo>
                  <a:pt x="1748064" y="1748065"/>
                </a:lnTo>
                <a:lnTo>
                  <a:pt x="0" y="174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385268" y="2663929"/>
            <a:ext cx="1748065" cy="1748065"/>
          </a:xfrm>
          <a:custGeom>
            <a:avLst/>
            <a:gdLst/>
            <a:ahLst/>
            <a:cxnLst/>
            <a:rect l="l" t="t" r="r" b="b"/>
            <a:pathLst>
              <a:path w="1748065" h="1748065">
                <a:moveTo>
                  <a:pt x="0" y="0"/>
                </a:moveTo>
                <a:lnTo>
                  <a:pt x="1748064" y="0"/>
                </a:lnTo>
                <a:lnTo>
                  <a:pt x="1748064" y="1748065"/>
                </a:lnTo>
                <a:lnTo>
                  <a:pt x="0" y="174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817918" y="25990"/>
            <a:ext cx="8958867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6"/>
              </a:lnSpc>
            </a:pPr>
            <a:r>
              <a:rPr lang="en-US" sz="9005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RESULTS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82446" y="8755207"/>
            <a:ext cx="9766954" cy="946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 indent="-194310" algn="ctr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Performs well for most of the emotions such as neutral, calm, surprise, and </a:t>
            </a:r>
            <a:r>
              <a:rPr lang="en-US" dirty="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happy</a:t>
            </a:r>
            <a:endParaRPr lang="en-US" sz="1800" dirty="0">
              <a:solidFill>
                <a:srgbClr val="F4F6F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88620" lvl="1" indent="-194310" algn="ctr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Difficulties in distinguishing emotions such as sad, disgust, and fear</a:t>
            </a:r>
          </a:p>
          <a:p>
            <a:pPr marL="388620" lvl="1" indent="-194310" algn="ctr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due to overlapping acoustic features between these emotions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87945" y="8177992"/>
            <a:ext cx="6218813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Confusion Matrix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578133" y="80653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011737" y="80653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817918" y="1231346"/>
            <a:ext cx="8958867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EMOTION RECOGNITION  PERFORMANCE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2836D5F-24A0-F1D5-C9A2-3882936C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732" y="1831421"/>
            <a:ext cx="7430537" cy="62969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86485" y="3833812"/>
            <a:ext cx="8715030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90"/>
              </a:lnSpc>
            </a:pPr>
            <a:r>
              <a:rPr lang="en-US" sz="17241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CHALLENGES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151945" y="721315"/>
            <a:ext cx="2107355" cy="661922"/>
            <a:chOff x="0" y="0"/>
            <a:chExt cx="555023" cy="174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578133" y="80653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11737" y="80653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14</a:t>
            </a:r>
          </a:p>
        </p:txBody>
      </p:sp>
      <p:sp>
        <p:nvSpPr>
          <p:cNvPr id="13" name="Freeform 13"/>
          <p:cNvSpPr/>
          <p:nvPr/>
        </p:nvSpPr>
        <p:spPr>
          <a:xfrm>
            <a:off x="-1070908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3" y="0"/>
                </a:lnTo>
                <a:lnTo>
                  <a:pt x="2935883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422425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4" y="0"/>
                </a:lnTo>
                <a:lnTo>
                  <a:pt x="2935884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Borcelle Tech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151945" y="721315"/>
            <a:ext cx="2107355" cy="661922"/>
            <a:chOff x="0" y="0"/>
            <a:chExt cx="555023" cy="174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4251" y="1789897"/>
            <a:ext cx="1748065" cy="1748065"/>
          </a:xfrm>
          <a:custGeom>
            <a:avLst/>
            <a:gdLst/>
            <a:ahLst/>
            <a:cxnLst/>
            <a:rect l="l" t="t" r="r" b="b"/>
            <a:pathLst>
              <a:path w="1748065" h="1748065">
                <a:moveTo>
                  <a:pt x="0" y="0"/>
                </a:moveTo>
                <a:lnTo>
                  <a:pt x="1748065" y="0"/>
                </a:lnTo>
                <a:lnTo>
                  <a:pt x="1748065" y="1748065"/>
                </a:lnTo>
                <a:lnTo>
                  <a:pt x="0" y="174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385268" y="2663929"/>
            <a:ext cx="1748065" cy="1748065"/>
          </a:xfrm>
          <a:custGeom>
            <a:avLst/>
            <a:gdLst/>
            <a:ahLst/>
            <a:cxnLst/>
            <a:rect l="l" t="t" r="r" b="b"/>
            <a:pathLst>
              <a:path w="1748065" h="1748065">
                <a:moveTo>
                  <a:pt x="0" y="0"/>
                </a:moveTo>
                <a:lnTo>
                  <a:pt x="1748064" y="0"/>
                </a:lnTo>
                <a:lnTo>
                  <a:pt x="1748064" y="1748065"/>
                </a:lnTo>
                <a:lnTo>
                  <a:pt x="0" y="174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18925" y="4198506"/>
            <a:ext cx="2895875" cy="2752159"/>
          </a:xfrm>
          <a:custGeom>
            <a:avLst/>
            <a:gdLst/>
            <a:ahLst/>
            <a:cxnLst/>
            <a:rect l="l" t="t" r="r" b="b"/>
            <a:pathLst>
              <a:path w="2895875" h="2752159">
                <a:moveTo>
                  <a:pt x="0" y="0"/>
                </a:moveTo>
                <a:lnTo>
                  <a:pt x="2895875" y="0"/>
                </a:lnTo>
                <a:lnTo>
                  <a:pt x="2895875" y="2752159"/>
                </a:lnTo>
                <a:lnTo>
                  <a:pt x="0" y="27521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325348" y="6731408"/>
            <a:ext cx="3394639" cy="2957391"/>
          </a:xfrm>
          <a:custGeom>
            <a:avLst/>
            <a:gdLst/>
            <a:ahLst/>
            <a:cxnLst/>
            <a:rect l="l" t="t" r="r" b="b"/>
            <a:pathLst>
              <a:path w="3394639" h="2957391">
                <a:moveTo>
                  <a:pt x="0" y="0"/>
                </a:moveTo>
                <a:lnTo>
                  <a:pt x="3394639" y="0"/>
                </a:lnTo>
                <a:lnTo>
                  <a:pt x="3394639" y="2957390"/>
                </a:lnTo>
                <a:lnTo>
                  <a:pt x="0" y="29573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731379" y="1282804"/>
            <a:ext cx="8958867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6"/>
              </a:lnSpc>
            </a:pPr>
            <a:r>
              <a:rPr lang="en-US" sz="9005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CHALLENGES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98191" y="2677629"/>
            <a:ext cx="8825243" cy="6580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1376" lvl="1" indent="-270688" algn="ctr">
              <a:lnSpc>
                <a:spcPts val="3510"/>
              </a:lnSpc>
              <a:buFont typeface="Arial"/>
              <a:buChar char="•"/>
            </a:pPr>
            <a:r>
              <a:rPr lang="en-US" sz="250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High amount of low frequency word and cause lack completeness of dataset</a:t>
            </a:r>
          </a:p>
          <a:p>
            <a:pPr algn="ctr">
              <a:lnSpc>
                <a:spcPts val="3510"/>
              </a:lnSpc>
            </a:pPr>
            <a:endParaRPr lang="en-US" sz="2507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541376" lvl="1" indent="-270688" algn="ctr">
              <a:lnSpc>
                <a:spcPts val="3510"/>
              </a:lnSpc>
              <a:buFont typeface="Arial"/>
              <a:buChar char="•"/>
            </a:pPr>
            <a:r>
              <a:rPr lang="en-US" sz="250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 might be stuck producing the same character-level mistakes</a:t>
            </a:r>
          </a:p>
          <a:p>
            <a:pPr algn="ctr">
              <a:lnSpc>
                <a:spcPts val="3510"/>
              </a:lnSpc>
            </a:pPr>
            <a:endParaRPr lang="en-US" sz="2507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541376" lvl="1" indent="-270688" algn="ctr">
              <a:lnSpc>
                <a:spcPts val="3510"/>
              </a:lnSpc>
              <a:buFont typeface="Arial"/>
              <a:buChar char="•"/>
            </a:pPr>
            <a:r>
              <a:rPr lang="en-US" sz="250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Sparsity of training data, such as  calm and surprise</a:t>
            </a:r>
          </a:p>
          <a:p>
            <a:pPr algn="ctr">
              <a:lnSpc>
                <a:spcPts val="3510"/>
              </a:lnSpc>
            </a:pPr>
            <a:endParaRPr lang="en-US" sz="2507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541376" lvl="1" indent="-270688" algn="ctr">
              <a:lnSpc>
                <a:spcPts val="3510"/>
              </a:lnSpc>
              <a:buFont typeface="Arial"/>
              <a:buChar char="•"/>
            </a:pPr>
            <a:r>
              <a:rPr lang="en-US" sz="250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Lack of diversity in data,  specific accent and age group in controlled recording  conditions </a:t>
            </a:r>
          </a:p>
          <a:p>
            <a:pPr algn="ctr">
              <a:lnSpc>
                <a:spcPts val="3510"/>
              </a:lnSpc>
            </a:pPr>
            <a:endParaRPr lang="en-US" sz="2507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541376" lvl="1" indent="-270688" algn="ctr">
              <a:lnSpc>
                <a:spcPts val="3510"/>
              </a:lnSpc>
              <a:spcBef>
                <a:spcPct val="0"/>
              </a:spcBef>
              <a:buFont typeface="Arial"/>
              <a:buChar char="•"/>
            </a:pPr>
            <a:r>
              <a:rPr lang="en-US" sz="250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Computational limitations, training deep learning model on our large dataset, is very computationally expensive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578133" y="80653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011737" y="80653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Borcelle Tech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151945" y="721315"/>
            <a:ext cx="2107355" cy="661922"/>
            <a:chOff x="0" y="0"/>
            <a:chExt cx="555023" cy="174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4668" y="2753829"/>
            <a:ext cx="1748065" cy="1748065"/>
          </a:xfrm>
          <a:custGeom>
            <a:avLst/>
            <a:gdLst/>
            <a:ahLst/>
            <a:cxnLst/>
            <a:rect l="l" t="t" r="r" b="b"/>
            <a:pathLst>
              <a:path w="1748065" h="1748065">
                <a:moveTo>
                  <a:pt x="0" y="0"/>
                </a:moveTo>
                <a:lnTo>
                  <a:pt x="1748064" y="0"/>
                </a:lnTo>
                <a:lnTo>
                  <a:pt x="1748064" y="1748065"/>
                </a:lnTo>
                <a:lnTo>
                  <a:pt x="0" y="174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72310" y="4501894"/>
            <a:ext cx="3162478" cy="2963868"/>
          </a:xfrm>
          <a:custGeom>
            <a:avLst/>
            <a:gdLst/>
            <a:ahLst/>
            <a:cxnLst/>
            <a:rect l="l" t="t" r="r" b="b"/>
            <a:pathLst>
              <a:path w="3162478" h="2963868">
                <a:moveTo>
                  <a:pt x="0" y="0"/>
                </a:moveTo>
                <a:lnTo>
                  <a:pt x="3162478" y="0"/>
                </a:lnTo>
                <a:lnTo>
                  <a:pt x="3162478" y="2963868"/>
                </a:lnTo>
                <a:lnTo>
                  <a:pt x="0" y="29638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45917" y="1758069"/>
            <a:ext cx="3012056" cy="2888484"/>
          </a:xfrm>
          <a:custGeom>
            <a:avLst/>
            <a:gdLst/>
            <a:ahLst/>
            <a:cxnLst/>
            <a:rect l="l" t="t" r="r" b="b"/>
            <a:pathLst>
              <a:path w="3012056" h="2888484">
                <a:moveTo>
                  <a:pt x="0" y="0"/>
                </a:moveTo>
                <a:lnTo>
                  <a:pt x="3012056" y="0"/>
                </a:lnTo>
                <a:lnTo>
                  <a:pt x="3012056" y="2888484"/>
                </a:lnTo>
                <a:lnTo>
                  <a:pt x="0" y="28884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385268" y="2858831"/>
            <a:ext cx="1748065" cy="1748065"/>
          </a:xfrm>
          <a:custGeom>
            <a:avLst/>
            <a:gdLst/>
            <a:ahLst/>
            <a:cxnLst/>
            <a:rect l="l" t="t" r="r" b="b"/>
            <a:pathLst>
              <a:path w="1748065" h="1748065">
                <a:moveTo>
                  <a:pt x="0" y="0"/>
                </a:moveTo>
                <a:lnTo>
                  <a:pt x="1748064" y="0"/>
                </a:lnTo>
                <a:lnTo>
                  <a:pt x="1748064" y="1748065"/>
                </a:lnTo>
                <a:lnTo>
                  <a:pt x="0" y="174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074964" y="5983828"/>
            <a:ext cx="3431789" cy="4020982"/>
          </a:xfrm>
          <a:custGeom>
            <a:avLst/>
            <a:gdLst/>
            <a:ahLst/>
            <a:cxnLst/>
            <a:rect l="l" t="t" r="r" b="b"/>
            <a:pathLst>
              <a:path w="3431789" h="4020982">
                <a:moveTo>
                  <a:pt x="0" y="0"/>
                </a:moveTo>
                <a:lnTo>
                  <a:pt x="3431790" y="0"/>
                </a:lnTo>
                <a:lnTo>
                  <a:pt x="3431790" y="4020981"/>
                </a:lnTo>
                <a:lnTo>
                  <a:pt x="0" y="40209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60435" y="536021"/>
            <a:ext cx="8958867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6"/>
              </a:lnSpc>
            </a:pPr>
            <a:r>
              <a:rPr lang="en-US" sz="9005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LESSON LEARNED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38920" y="2677629"/>
            <a:ext cx="9084514" cy="611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0419" lvl="1" indent="-290209" algn="ctr">
              <a:lnSpc>
                <a:spcPts val="3763"/>
              </a:lnSpc>
              <a:buFont typeface="Arial"/>
              <a:buChar char="•"/>
            </a:pPr>
            <a:r>
              <a:rPr lang="en-US" sz="2688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Critical role that dataset quality and balance play in training a robust model</a:t>
            </a:r>
          </a:p>
          <a:p>
            <a:pPr algn="ctr">
              <a:lnSpc>
                <a:spcPts val="3763"/>
              </a:lnSpc>
            </a:pPr>
            <a:endParaRPr lang="en-US" sz="2688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580419" lvl="1" indent="-290209" algn="ctr">
              <a:lnSpc>
                <a:spcPts val="3763"/>
              </a:lnSpc>
              <a:buFont typeface="Arial"/>
              <a:buChar char="•"/>
            </a:pPr>
            <a:r>
              <a:rPr lang="en-US" sz="2688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Efficient resource management is critical, especially for resource-intensive deep learning projects</a:t>
            </a:r>
          </a:p>
          <a:p>
            <a:pPr algn="ctr">
              <a:lnSpc>
                <a:spcPts val="3763"/>
              </a:lnSpc>
            </a:pPr>
            <a:endParaRPr lang="en-US" sz="2688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580419" lvl="1" indent="-290209" algn="ctr">
              <a:lnSpc>
                <a:spcPts val="3763"/>
              </a:lnSpc>
              <a:buFont typeface="Arial"/>
              <a:buChar char="•"/>
            </a:pPr>
            <a:r>
              <a:rPr lang="en-US" sz="2688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Visualization is a powerful tool for diagnosing issues and communicating results effectively</a:t>
            </a:r>
          </a:p>
          <a:p>
            <a:pPr algn="ctr">
              <a:lnSpc>
                <a:spcPts val="3763"/>
              </a:lnSpc>
            </a:pPr>
            <a:endParaRPr lang="en-US" sz="2688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580419" lvl="1" indent="-290209" algn="ctr">
              <a:lnSpc>
                <a:spcPts val="3763"/>
              </a:lnSpc>
              <a:spcBef>
                <a:spcPct val="0"/>
              </a:spcBef>
              <a:buFont typeface="Arial"/>
              <a:buChar char="•"/>
            </a:pPr>
            <a:r>
              <a:rPr lang="en-US" sz="2688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Designing for scalability and real-time performance requires early consideration of computational efficiency.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578133" y="80653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011737" y="80653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86485" y="3833812"/>
            <a:ext cx="8715030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90"/>
              </a:lnSpc>
            </a:pPr>
            <a:r>
              <a:rPr lang="en-US" sz="17241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CONCLUSION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151945" y="721315"/>
            <a:ext cx="2107355" cy="661922"/>
            <a:chOff x="0" y="0"/>
            <a:chExt cx="555023" cy="174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578133" y="80653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11737" y="80653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17</a:t>
            </a:r>
          </a:p>
        </p:txBody>
      </p:sp>
      <p:sp>
        <p:nvSpPr>
          <p:cNvPr id="13" name="Freeform 13"/>
          <p:cNvSpPr/>
          <p:nvPr/>
        </p:nvSpPr>
        <p:spPr>
          <a:xfrm>
            <a:off x="-1070908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3" y="0"/>
                </a:lnTo>
                <a:lnTo>
                  <a:pt x="2935883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422425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4" y="0"/>
                </a:lnTo>
                <a:lnTo>
                  <a:pt x="2935884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151945" y="721315"/>
            <a:ext cx="2107355" cy="661922"/>
            <a:chOff x="0" y="0"/>
            <a:chExt cx="555023" cy="174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1070908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3" y="0"/>
                </a:lnTo>
                <a:lnTo>
                  <a:pt x="2935883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422425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4" y="0"/>
                </a:lnTo>
                <a:lnTo>
                  <a:pt x="2935884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539224" y="2987005"/>
            <a:ext cx="8787872" cy="5908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7323" lvl="1" indent="-303661" algn="l">
              <a:lnSpc>
                <a:spcPts val="3938"/>
              </a:lnSpc>
              <a:buFont typeface="Arial"/>
              <a:buChar char="•"/>
            </a:pPr>
            <a:r>
              <a:rPr lang="en-US" sz="2812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Utilising advanced computational resources such as GPUs or TPUs may greatly improve model training and inference times</a:t>
            </a:r>
          </a:p>
          <a:p>
            <a:pPr marL="607323" lvl="1" indent="-303661" algn="l">
              <a:lnSpc>
                <a:spcPts val="3938"/>
              </a:lnSpc>
              <a:buFont typeface="Arial"/>
              <a:buChar char="•"/>
            </a:pPr>
            <a:r>
              <a:rPr lang="en-US" sz="2812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Improving dataset diversity and quality is critical to increasing the model's robustness. </a:t>
            </a:r>
          </a:p>
          <a:p>
            <a:pPr marL="607323" lvl="1" indent="-303661" algn="l">
              <a:lnSpc>
                <a:spcPts val="3938"/>
              </a:lnSpc>
              <a:buFont typeface="Arial"/>
              <a:buChar char="•"/>
            </a:pPr>
            <a:r>
              <a:rPr lang="en-US" sz="2812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Incorporate datasets with conversational speech and recordings from diverse demographic groups</a:t>
            </a:r>
          </a:p>
          <a:p>
            <a:pPr marL="607323" lvl="1" indent="-303661" algn="l">
              <a:lnSpc>
                <a:spcPts val="3938"/>
              </a:lnSpc>
              <a:buFont typeface="Arial"/>
              <a:buChar char="•"/>
            </a:pPr>
            <a:r>
              <a:rPr lang="en-US" sz="2812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Generative Adversarial Networks (GANs) to synthetically generate samples for underrepresented emotion classes.</a:t>
            </a:r>
          </a:p>
          <a:p>
            <a:pPr marL="607323" lvl="1" indent="-303661" algn="l">
              <a:lnSpc>
                <a:spcPts val="3938"/>
              </a:lnSpc>
              <a:buFont typeface="Arial"/>
              <a:buChar char="•"/>
            </a:pPr>
            <a:r>
              <a:rPr lang="en-US" sz="2812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 Implement real-time processing capabilities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061491" y="3501690"/>
            <a:ext cx="3494093" cy="4114800"/>
          </a:xfrm>
          <a:custGeom>
            <a:avLst/>
            <a:gdLst/>
            <a:ahLst/>
            <a:cxnLst/>
            <a:rect l="l" t="t" r="r" b="b"/>
            <a:pathLst>
              <a:path w="3494093" h="4114800">
                <a:moveTo>
                  <a:pt x="0" y="0"/>
                </a:moveTo>
                <a:lnTo>
                  <a:pt x="3494092" y="0"/>
                </a:lnTo>
                <a:lnTo>
                  <a:pt x="34940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35576" y="2602946"/>
            <a:ext cx="4203648" cy="2580337"/>
          </a:xfrm>
          <a:custGeom>
            <a:avLst/>
            <a:gdLst/>
            <a:ahLst/>
            <a:cxnLst/>
            <a:rect l="l" t="t" r="r" b="b"/>
            <a:pathLst>
              <a:path w="4203648" h="2580337">
                <a:moveTo>
                  <a:pt x="0" y="0"/>
                </a:moveTo>
                <a:lnTo>
                  <a:pt x="4203648" y="0"/>
                </a:lnTo>
                <a:lnTo>
                  <a:pt x="4203648" y="2580337"/>
                </a:lnTo>
                <a:lnTo>
                  <a:pt x="0" y="25803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750431" y="1221821"/>
            <a:ext cx="6787137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6"/>
              </a:lnSpc>
            </a:pPr>
            <a:r>
              <a:rPr lang="en-US" sz="9005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CONCLUSION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578133" y="80653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531884" y="806531"/>
            <a:ext cx="301228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86485" y="3833812"/>
            <a:ext cx="8715030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90"/>
              </a:lnSpc>
            </a:pPr>
            <a:r>
              <a:rPr lang="en-US" sz="17241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151945" y="721315"/>
            <a:ext cx="2107355" cy="661922"/>
            <a:chOff x="0" y="0"/>
            <a:chExt cx="555023" cy="174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578133" y="80653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11737" y="80653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</a:p>
        </p:txBody>
      </p:sp>
      <p:sp>
        <p:nvSpPr>
          <p:cNvPr id="13" name="Freeform 13"/>
          <p:cNvSpPr/>
          <p:nvPr/>
        </p:nvSpPr>
        <p:spPr>
          <a:xfrm>
            <a:off x="-1070908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3" y="0"/>
                </a:lnTo>
                <a:lnTo>
                  <a:pt x="2935883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422425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4" y="0"/>
                </a:lnTo>
                <a:lnTo>
                  <a:pt x="2935884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978129"/>
            <a:ext cx="16230600" cy="3764259"/>
            <a:chOff x="0" y="0"/>
            <a:chExt cx="1273964" cy="2954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3964" cy="295462"/>
            </a:xfrm>
            <a:custGeom>
              <a:avLst/>
              <a:gdLst/>
              <a:ahLst/>
              <a:cxnLst/>
              <a:rect l="l" t="t" r="r" b="b"/>
              <a:pathLst>
                <a:path w="1273964" h="295462">
                  <a:moveTo>
                    <a:pt x="0" y="0"/>
                  </a:moveTo>
                  <a:lnTo>
                    <a:pt x="1273964" y="0"/>
                  </a:lnTo>
                  <a:lnTo>
                    <a:pt x="1273964" y="295462"/>
                  </a:lnTo>
                  <a:lnTo>
                    <a:pt x="0" y="295462"/>
                  </a:lnTo>
                  <a:close/>
                </a:path>
              </a:pathLst>
            </a:custGeom>
            <a:blipFill>
              <a:blip r:embed="rId2"/>
              <a:stretch>
                <a:fillRect t="-111691" b="-111691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5206363" y="6304280"/>
            <a:ext cx="7875275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90"/>
              </a:lnSpc>
            </a:pPr>
            <a:r>
              <a:rPr lang="en-US" sz="17241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THANK YOU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151945" y="721315"/>
            <a:ext cx="2107355" cy="661922"/>
            <a:chOff x="0" y="0"/>
            <a:chExt cx="555023" cy="1743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5578133" y="80653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011737" y="80653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19</a:t>
            </a:r>
          </a:p>
        </p:txBody>
      </p:sp>
      <p:sp>
        <p:nvSpPr>
          <p:cNvPr id="15" name="Freeform 15"/>
          <p:cNvSpPr/>
          <p:nvPr/>
        </p:nvSpPr>
        <p:spPr>
          <a:xfrm>
            <a:off x="-1070908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3" y="0"/>
                </a:lnTo>
                <a:lnTo>
                  <a:pt x="2935883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422425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4" y="0"/>
                </a:lnTo>
                <a:lnTo>
                  <a:pt x="2935884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51945" y="721315"/>
            <a:ext cx="2107355" cy="661922"/>
            <a:chOff x="0" y="0"/>
            <a:chExt cx="555023" cy="174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926982" y="7752194"/>
            <a:ext cx="2664636" cy="2664636"/>
          </a:xfrm>
          <a:custGeom>
            <a:avLst/>
            <a:gdLst/>
            <a:ahLst/>
            <a:cxnLst/>
            <a:rect l="l" t="t" r="r" b="b"/>
            <a:pathLst>
              <a:path w="2664636" h="2664636">
                <a:moveTo>
                  <a:pt x="0" y="0"/>
                </a:moveTo>
                <a:lnTo>
                  <a:pt x="2664636" y="0"/>
                </a:lnTo>
                <a:lnTo>
                  <a:pt x="2664636" y="2664635"/>
                </a:lnTo>
                <a:lnTo>
                  <a:pt x="0" y="2664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03618" y="7925982"/>
            <a:ext cx="2664636" cy="2664636"/>
          </a:xfrm>
          <a:custGeom>
            <a:avLst/>
            <a:gdLst/>
            <a:ahLst/>
            <a:cxnLst/>
            <a:rect l="l" t="t" r="r" b="b"/>
            <a:pathLst>
              <a:path w="2664636" h="2664636">
                <a:moveTo>
                  <a:pt x="0" y="0"/>
                </a:moveTo>
                <a:lnTo>
                  <a:pt x="2664636" y="0"/>
                </a:lnTo>
                <a:lnTo>
                  <a:pt x="2664636" y="2664636"/>
                </a:lnTo>
                <a:lnTo>
                  <a:pt x="0" y="2664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301913" y="6503523"/>
            <a:ext cx="3684174" cy="3092372"/>
          </a:xfrm>
          <a:custGeom>
            <a:avLst/>
            <a:gdLst/>
            <a:ahLst/>
            <a:cxnLst/>
            <a:rect l="l" t="t" r="r" b="b"/>
            <a:pathLst>
              <a:path w="3684174" h="3092372">
                <a:moveTo>
                  <a:pt x="0" y="0"/>
                </a:moveTo>
                <a:lnTo>
                  <a:pt x="3684174" y="0"/>
                </a:lnTo>
                <a:lnTo>
                  <a:pt x="3684174" y="3092372"/>
                </a:lnTo>
                <a:lnTo>
                  <a:pt x="0" y="3092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677659" y="863681"/>
            <a:ext cx="7911427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5"/>
              </a:lnSpc>
            </a:pPr>
            <a:r>
              <a:rPr lang="en-US" sz="10504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SPEECH RECOGNITION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28233" y="4220640"/>
            <a:ext cx="12090823" cy="2159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5"/>
              </a:lnSpc>
            </a:pPr>
            <a:r>
              <a:rPr lang="en-US" sz="3711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Speech recognition is at the forefront of modern AI, enabling virtual assistants and accessibility tools</a:t>
            </a:r>
          </a:p>
          <a:p>
            <a:pPr algn="l">
              <a:lnSpc>
                <a:spcPts val="3209"/>
              </a:lnSpc>
            </a:pPr>
            <a:endParaRPr lang="en-US" sz="3711">
              <a:solidFill>
                <a:srgbClr val="F4F6F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209"/>
              </a:lnSpc>
            </a:pPr>
            <a:endParaRPr lang="en-US" sz="3711">
              <a:solidFill>
                <a:srgbClr val="F4F6F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578133" y="80653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011737" y="80653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88286" y="2738314"/>
            <a:ext cx="7911427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5"/>
              </a:lnSpc>
            </a:pPr>
            <a:r>
              <a:rPr lang="en-US" sz="10504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HOWEVER...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05922" y="5148612"/>
            <a:ext cx="11076155" cy="1430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Speech systems lack emotional understanding, a critical component for empathetic and effective communication</a:t>
            </a:r>
          </a:p>
          <a:p>
            <a:pPr algn="l">
              <a:lnSpc>
                <a:spcPts val="2939"/>
              </a:lnSpc>
            </a:pPr>
            <a:endParaRPr lang="en-US" sz="2999">
              <a:solidFill>
                <a:srgbClr val="F4F6F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5151945" y="581356"/>
            <a:ext cx="2107355" cy="801881"/>
            <a:chOff x="0" y="0"/>
            <a:chExt cx="555023" cy="2111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5023" cy="211195"/>
            </a:xfrm>
            <a:custGeom>
              <a:avLst/>
              <a:gdLst/>
              <a:ahLst/>
              <a:cxnLst/>
              <a:rect l="l" t="t" r="r" b="b"/>
              <a:pathLst>
                <a:path w="555023" h="211195">
                  <a:moveTo>
                    <a:pt x="105598" y="0"/>
                  </a:moveTo>
                  <a:lnTo>
                    <a:pt x="449426" y="0"/>
                  </a:lnTo>
                  <a:cubicBezTo>
                    <a:pt x="507746" y="0"/>
                    <a:pt x="555023" y="47278"/>
                    <a:pt x="555023" y="105598"/>
                  </a:cubicBezTo>
                  <a:lnTo>
                    <a:pt x="555023" y="105598"/>
                  </a:lnTo>
                  <a:cubicBezTo>
                    <a:pt x="555023" y="133604"/>
                    <a:pt x="543898" y="160463"/>
                    <a:pt x="524095" y="180266"/>
                  </a:cubicBezTo>
                  <a:cubicBezTo>
                    <a:pt x="504291" y="200070"/>
                    <a:pt x="477432" y="211195"/>
                    <a:pt x="449426" y="211195"/>
                  </a:cubicBezTo>
                  <a:lnTo>
                    <a:pt x="105598" y="211195"/>
                  </a:lnTo>
                  <a:cubicBezTo>
                    <a:pt x="77591" y="211195"/>
                    <a:pt x="50732" y="200070"/>
                    <a:pt x="30929" y="180266"/>
                  </a:cubicBezTo>
                  <a:cubicBezTo>
                    <a:pt x="11125" y="160463"/>
                    <a:pt x="0" y="133604"/>
                    <a:pt x="0" y="105598"/>
                  </a:cubicBezTo>
                  <a:lnTo>
                    <a:pt x="0" y="105598"/>
                  </a:lnTo>
                  <a:cubicBezTo>
                    <a:pt x="0" y="77591"/>
                    <a:pt x="11125" y="50732"/>
                    <a:pt x="30929" y="30929"/>
                  </a:cubicBezTo>
                  <a:cubicBezTo>
                    <a:pt x="50732" y="11125"/>
                    <a:pt x="77591" y="0"/>
                    <a:pt x="105598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555023" cy="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611980" y="73655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56515" y="73655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03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5926982" y="7752194"/>
            <a:ext cx="2664636" cy="2664636"/>
          </a:xfrm>
          <a:custGeom>
            <a:avLst/>
            <a:gdLst/>
            <a:ahLst/>
            <a:cxnLst/>
            <a:rect l="l" t="t" r="r" b="b"/>
            <a:pathLst>
              <a:path w="2664636" h="2664636">
                <a:moveTo>
                  <a:pt x="0" y="0"/>
                </a:moveTo>
                <a:lnTo>
                  <a:pt x="2664636" y="0"/>
                </a:lnTo>
                <a:lnTo>
                  <a:pt x="2664636" y="2664635"/>
                </a:lnTo>
                <a:lnTo>
                  <a:pt x="0" y="2664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303618" y="7925982"/>
            <a:ext cx="2664636" cy="2664636"/>
          </a:xfrm>
          <a:custGeom>
            <a:avLst/>
            <a:gdLst/>
            <a:ahLst/>
            <a:cxnLst/>
            <a:rect l="l" t="t" r="r" b="b"/>
            <a:pathLst>
              <a:path w="2664636" h="2664636">
                <a:moveTo>
                  <a:pt x="0" y="0"/>
                </a:moveTo>
                <a:lnTo>
                  <a:pt x="2664636" y="0"/>
                </a:lnTo>
                <a:lnTo>
                  <a:pt x="2664636" y="2664636"/>
                </a:lnTo>
                <a:lnTo>
                  <a:pt x="0" y="2664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51945" y="581356"/>
            <a:ext cx="2107355" cy="801881"/>
            <a:chOff x="0" y="0"/>
            <a:chExt cx="555023" cy="2111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5023" cy="211195"/>
            </a:xfrm>
            <a:custGeom>
              <a:avLst/>
              <a:gdLst/>
              <a:ahLst/>
              <a:cxnLst/>
              <a:rect l="l" t="t" r="r" b="b"/>
              <a:pathLst>
                <a:path w="555023" h="211195">
                  <a:moveTo>
                    <a:pt x="105598" y="0"/>
                  </a:moveTo>
                  <a:lnTo>
                    <a:pt x="449426" y="0"/>
                  </a:lnTo>
                  <a:cubicBezTo>
                    <a:pt x="507746" y="0"/>
                    <a:pt x="555023" y="47278"/>
                    <a:pt x="555023" y="105598"/>
                  </a:cubicBezTo>
                  <a:lnTo>
                    <a:pt x="555023" y="105598"/>
                  </a:lnTo>
                  <a:cubicBezTo>
                    <a:pt x="555023" y="133604"/>
                    <a:pt x="543898" y="160463"/>
                    <a:pt x="524095" y="180266"/>
                  </a:cubicBezTo>
                  <a:cubicBezTo>
                    <a:pt x="504291" y="200070"/>
                    <a:pt x="477432" y="211195"/>
                    <a:pt x="449426" y="211195"/>
                  </a:cubicBezTo>
                  <a:lnTo>
                    <a:pt x="105598" y="211195"/>
                  </a:lnTo>
                  <a:cubicBezTo>
                    <a:pt x="77591" y="211195"/>
                    <a:pt x="50732" y="200070"/>
                    <a:pt x="30929" y="180266"/>
                  </a:cubicBezTo>
                  <a:cubicBezTo>
                    <a:pt x="11125" y="160463"/>
                    <a:pt x="0" y="133604"/>
                    <a:pt x="0" y="105598"/>
                  </a:cubicBezTo>
                  <a:lnTo>
                    <a:pt x="0" y="105598"/>
                  </a:lnTo>
                  <a:cubicBezTo>
                    <a:pt x="0" y="77591"/>
                    <a:pt x="11125" y="50732"/>
                    <a:pt x="30929" y="30929"/>
                  </a:cubicBezTo>
                  <a:cubicBezTo>
                    <a:pt x="50732" y="11125"/>
                    <a:pt x="77591" y="0"/>
                    <a:pt x="105598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555023" cy="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926982" y="7752194"/>
            <a:ext cx="2664636" cy="2664636"/>
          </a:xfrm>
          <a:custGeom>
            <a:avLst/>
            <a:gdLst/>
            <a:ahLst/>
            <a:cxnLst/>
            <a:rect l="l" t="t" r="r" b="b"/>
            <a:pathLst>
              <a:path w="2664636" h="2664636">
                <a:moveTo>
                  <a:pt x="0" y="0"/>
                </a:moveTo>
                <a:lnTo>
                  <a:pt x="2664636" y="0"/>
                </a:lnTo>
                <a:lnTo>
                  <a:pt x="2664636" y="2664635"/>
                </a:lnTo>
                <a:lnTo>
                  <a:pt x="0" y="2664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03618" y="7925982"/>
            <a:ext cx="2664636" cy="2664636"/>
          </a:xfrm>
          <a:custGeom>
            <a:avLst/>
            <a:gdLst/>
            <a:ahLst/>
            <a:cxnLst/>
            <a:rect l="l" t="t" r="r" b="b"/>
            <a:pathLst>
              <a:path w="2664636" h="2664636">
                <a:moveTo>
                  <a:pt x="0" y="0"/>
                </a:moveTo>
                <a:lnTo>
                  <a:pt x="2664636" y="0"/>
                </a:lnTo>
                <a:lnTo>
                  <a:pt x="2664636" y="2664636"/>
                </a:lnTo>
                <a:lnTo>
                  <a:pt x="0" y="2664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87097" y="3389444"/>
            <a:ext cx="3232966" cy="3508112"/>
          </a:xfrm>
          <a:custGeom>
            <a:avLst/>
            <a:gdLst/>
            <a:ahLst/>
            <a:cxnLst/>
            <a:rect l="l" t="t" r="r" b="b"/>
            <a:pathLst>
              <a:path w="3232966" h="3508112">
                <a:moveTo>
                  <a:pt x="0" y="0"/>
                </a:moveTo>
                <a:lnTo>
                  <a:pt x="3232966" y="0"/>
                </a:lnTo>
                <a:lnTo>
                  <a:pt x="3232966" y="3508112"/>
                </a:lnTo>
                <a:lnTo>
                  <a:pt x="0" y="35081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188286" y="972771"/>
            <a:ext cx="7911427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5"/>
              </a:lnSpc>
            </a:pPr>
            <a:r>
              <a:rPr lang="en-US" sz="10504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OBJECTIVE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11980" y="73655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056515" y="73655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57532" y="3805462"/>
            <a:ext cx="10972935" cy="3353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2643" lvl="1" indent="-341322" algn="just">
              <a:lnSpc>
                <a:spcPts val="4426"/>
              </a:lnSpc>
              <a:buFont typeface="Arial"/>
              <a:buChar char="•"/>
            </a:pPr>
            <a:r>
              <a:rPr lang="en-US" sz="3161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Our project builds on an existing speech-to-text model, enhancing it with a novel emotion recognition system</a:t>
            </a:r>
          </a:p>
          <a:p>
            <a:pPr algn="just">
              <a:lnSpc>
                <a:spcPts val="4426"/>
              </a:lnSpc>
            </a:pPr>
            <a:endParaRPr lang="en-US" sz="3161">
              <a:solidFill>
                <a:srgbClr val="F4F6F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82643" lvl="1" indent="-341322" algn="just">
              <a:lnSpc>
                <a:spcPts val="4426"/>
              </a:lnSpc>
              <a:buFont typeface="Arial"/>
              <a:buChar char="•"/>
            </a:pPr>
            <a:r>
              <a:rPr lang="en-US" sz="3161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To create a hybrid system that can transcribe speech and classify emotions simultaneously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86485" y="2524125"/>
            <a:ext cx="8715030" cy="523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90"/>
              </a:lnSpc>
            </a:pPr>
            <a:r>
              <a:rPr lang="en-US" sz="17241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PROJECT OVERVIEW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151945" y="721315"/>
            <a:ext cx="2107355" cy="661922"/>
            <a:chOff x="0" y="0"/>
            <a:chExt cx="555023" cy="174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578133" y="806531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56515" y="806531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05</a:t>
            </a:r>
          </a:p>
        </p:txBody>
      </p:sp>
      <p:sp>
        <p:nvSpPr>
          <p:cNvPr id="13" name="Freeform 13"/>
          <p:cNvSpPr/>
          <p:nvPr/>
        </p:nvSpPr>
        <p:spPr>
          <a:xfrm>
            <a:off x="-1070908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3" y="0"/>
                </a:lnTo>
                <a:lnTo>
                  <a:pt x="2935883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422425" y="8342138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4" y="0"/>
                </a:lnTo>
                <a:lnTo>
                  <a:pt x="2935884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902134"/>
            <a:ext cx="2107355" cy="661922"/>
            <a:chOff x="0" y="0"/>
            <a:chExt cx="555023" cy="174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54888" y="8987350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88492" y="8987350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06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8240375" y="0"/>
            <a:ext cx="47625" cy="10287000"/>
            <a:chOff x="0" y="0"/>
            <a:chExt cx="12543" cy="27093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543" cy="2709333"/>
            </a:xfrm>
            <a:custGeom>
              <a:avLst/>
              <a:gdLst/>
              <a:ahLst/>
              <a:cxnLst/>
              <a:rect l="l" t="t" r="r" b="b"/>
              <a:pathLst>
                <a:path w="12543" h="2709333">
                  <a:moveTo>
                    <a:pt x="0" y="0"/>
                  </a:moveTo>
                  <a:lnTo>
                    <a:pt x="12543" y="0"/>
                  </a:lnTo>
                  <a:lnTo>
                    <a:pt x="1254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12543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617028" y="1796548"/>
            <a:ext cx="9053945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6"/>
              </a:lnSpc>
            </a:pPr>
            <a:r>
              <a:rPr lang="en-US" sz="9005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CORE IDEA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41791" y="3149325"/>
            <a:ext cx="12404418" cy="4491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This project introduces a hybrid CNN-GRU model that integrates speech-to-text recognition with emotion recognition. 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F4F6F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5" lvl="1" indent="-302257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The goal is to improve human-computer interaction by not only transcribing speech but also detecting the speaker's emotional state. </a:t>
            </a:r>
          </a:p>
          <a:p>
            <a:pPr algn="l">
              <a:lnSpc>
                <a:spcPts val="4059"/>
              </a:lnSpc>
            </a:pPr>
            <a:endParaRPr lang="en-US" sz="2799">
              <a:solidFill>
                <a:srgbClr val="F4F6F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5" lvl="1" indent="-302257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Such a system can have applications in mental health, customer service, and courtroom transcription.</a:t>
            </a:r>
          </a:p>
        </p:txBody>
      </p:sp>
      <p:sp>
        <p:nvSpPr>
          <p:cNvPr id="17" name="Freeform 17"/>
          <p:cNvSpPr/>
          <p:nvPr/>
        </p:nvSpPr>
        <p:spPr>
          <a:xfrm>
            <a:off x="10932114" y="-962287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4" y="0"/>
                </a:lnTo>
                <a:lnTo>
                  <a:pt x="2935884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641275" y="8328090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4" y="0"/>
                </a:lnTo>
                <a:lnTo>
                  <a:pt x="2935884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902134"/>
            <a:ext cx="2107355" cy="661922"/>
            <a:chOff x="0" y="0"/>
            <a:chExt cx="555023" cy="174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5023" cy="174333"/>
            </a:xfrm>
            <a:custGeom>
              <a:avLst/>
              <a:gdLst/>
              <a:ahLst/>
              <a:cxnLst/>
              <a:rect l="l" t="t" r="r" b="b"/>
              <a:pathLst>
                <a:path w="555023" h="174333">
                  <a:moveTo>
                    <a:pt x="87167" y="0"/>
                  </a:moveTo>
                  <a:lnTo>
                    <a:pt x="467857" y="0"/>
                  </a:lnTo>
                  <a:cubicBezTo>
                    <a:pt x="515998" y="0"/>
                    <a:pt x="555023" y="39026"/>
                    <a:pt x="555023" y="87167"/>
                  </a:cubicBezTo>
                  <a:lnTo>
                    <a:pt x="555023" y="87167"/>
                  </a:lnTo>
                  <a:cubicBezTo>
                    <a:pt x="555023" y="135307"/>
                    <a:pt x="515998" y="174333"/>
                    <a:pt x="467857" y="174333"/>
                  </a:cubicBezTo>
                  <a:lnTo>
                    <a:pt x="87167" y="174333"/>
                  </a:lnTo>
                  <a:cubicBezTo>
                    <a:pt x="39026" y="174333"/>
                    <a:pt x="0" y="135307"/>
                    <a:pt x="0" y="87167"/>
                  </a:cubicBezTo>
                  <a:lnTo>
                    <a:pt x="0" y="87167"/>
                  </a:lnTo>
                  <a:cubicBezTo>
                    <a:pt x="0" y="39026"/>
                    <a:pt x="39026" y="0"/>
                    <a:pt x="8716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555023" cy="241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54888" y="8987350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88492" y="8987350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07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Borcelle Tech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8240375" y="0"/>
            <a:ext cx="47625" cy="10287000"/>
            <a:chOff x="0" y="0"/>
            <a:chExt cx="12543" cy="27093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543" cy="2709333"/>
            </a:xfrm>
            <a:custGeom>
              <a:avLst/>
              <a:gdLst/>
              <a:ahLst/>
              <a:cxnLst/>
              <a:rect l="l" t="t" r="r" b="b"/>
              <a:pathLst>
                <a:path w="12543" h="2709333">
                  <a:moveTo>
                    <a:pt x="0" y="0"/>
                  </a:moveTo>
                  <a:lnTo>
                    <a:pt x="12543" y="0"/>
                  </a:lnTo>
                  <a:lnTo>
                    <a:pt x="1254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12543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617028" y="1796548"/>
            <a:ext cx="9053945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6"/>
              </a:lnSpc>
            </a:pPr>
            <a:r>
              <a:rPr lang="en-US" sz="9005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DATASETS USED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02160" y="3721516"/>
            <a:ext cx="13197480" cy="3977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CREMA-D: Over 7,400 audio clips with six emotions.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F4F6F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5" lvl="1" indent="-302257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TESS: 2,800 audio clips across seven emotions.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F4F6F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5" lvl="1" indent="-302257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SAVEE: 120 utterances per speaker, covering seven emotions.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F4F6F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5" lvl="1" indent="-302257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RAVDESS: 1,440 audio files with seven emotions and two intensity levels.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F4F6F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0932114" y="-962287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4" y="0"/>
                </a:lnTo>
                <a:lnTo>
                  <a:pt x="2935884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641275" y="8328090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4" y="0"/>
                </a:lnTo>
                <a:lnTo>
                  <a:pt x="2935884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902134"/>
            <a:ext cx="2107355" cy="742798"/>
            <a:chOff x="0" y="0"/>
            <a:chExt cx="555023" cy="1956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5023" cy="195634"/>
            </a:xfrm>
            <a:custGeom>
              <a:avLst/>
              <a:gdLst/>
              <a:ahLst/>
              <a:cxnLst/>
              <a:rect l="l" t="t" r="r" b="b"/>
              <a:pathLst>
                <a:path w="555023" h="195634">
                  <a:moveTo>
                    <a:pt x="97817" y="0"/>
                  </a:moveTo>
                  <a:lnTo>
                    <a:pt x="457206" y="0"/>
                  </a:lnTo>
                  <a:cubicBezTo>
                    <a:pt x="511229" y="0"/>
                    <a:pt x="555023" y="43794"/>
                    <a:pt x="555023" y="97817"/>
                  </a:cubicBezTo>
                  <a:lnTo>
                    <a:pt x="555023" y="97817"/>
                  </a:lnTo>
                  <a:cubicBezTo>
                    <a:pt x="555023" y="123760"/>
                    <a:pt x="544718" y="148640"/>
                    <a:pt x="526373" y="166984"/>
                  </a:cubicBezTo>
                  <a:cubicBezTo>
                    <a:pt x="508029" y="185328"/>
                    <a:pt x="483149" y="195634"/>
                    <a:pt x="457206" y="195634"/>
                  </a:cubicBezTo>
                  <a:lnTo>
                    <a:pt x="97817" y="195634"/>
                  </a:lnTo>
                  <a:cubicBezTo>
                    <a:pt x="71874" y="195634"/>
                    <a:pt x="46994" y="185328"/>
                    <a:pt x="28650" y="166984"/>
                  </a:cubicBezTo>
                  <a:cubicBezTo>
                    <a:pt x="10306" y="148640"/>
                    <a:pt x="0" y="123760"/>
                    <a:pt x="0" y="97817"/>
                  </a:cubicBezTo>
                  <a:lnTo>
                    <a:pt x="0" y="97817"/>
                  </a:lnTo>
                  <a:cubicBezTo>
                    <a:pt x="0" y="71874"/>
                    <a:pt x="10306" y="46994"/>
                    <a:pt x="28650" y="28650"/>
                  </a:cubicBezTo>
                  <a:cubicBezTo>
                    <a:pt x="46994" y="10306"/>
                    <a:pt x="71874" y="0"/>
                    <a:pt x="97817" y="0"/>
                  </a:cubicBezTo>
                  <a:close/>
                </a:path>
              </a:pathLst>
            </a:custGeom>
            <a:solidFill>
              <a:srgbClr val="050A30"/>
            </a:solidFill>
            <a:ln w="38100" cap="rnd">
              <a:solidFill>
                <a:srgbClr val="38B6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555023" cy="2623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21315"/>
            <a:ext cx="3086100" cy="661922"/>
            <a:chOff x="0" y="0"/>
            <a:chExt cx="4114800" cy="88256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4114800" cy="882562"/>
              <a:chOff x="0" y="0"/>
              <a:chExt cx="812800" cy="174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17433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74333">
                    <a:moveTo>
                      <a:pt x="87167" y="0"/>
                    </a:moveTo>
                    <a:lnTo>
                      <a:pt x="725633" y="0"/>
                    </a:lnTo>
                    <a:cubicBezTo>
                      <a:pt x="773774" y="0"/>
                      <a:pt x="812800" y="39026"/>
                      <a:pt x="812800" y="87167"/>
                    </a:cubicBezTo>
                    <a:lnTo>
                      <a:pt x="812800" y="87167"/>
                    </a:lnTo>
                    <a:cubicBezTo>
                      <a:pt x="812800" y="110285"/>
                      <a:pt x="803616" y="132456"/>
                      <a:pt x="787269" y="148803"/>
                    </a:cubicBezTo>
                    <a:cubicBezTo>
                      <a:pt x="770923" y="165150"/>
                      <a:pt x="748751" y="174333"/>
                      <a:pt x="725633" y="174333"/>
                    </a:cubicBezTo>
                    <a:lnTo>
                      <a:pt x="87167" y="174333"/>
                    </a:lnTo>
                    <a:cubicBezTo>
                      <a:pt x="39026" y="174333"/>
                      <a:pt x="0" y="135307"/>
                      <a:pt x="0" y="87167"/>
                    </a:cubicBezTo>
                    <a:lnTo>
                      <a:pt x="0" y="87167"/>
                    </a:lnTo>
                    <a:cubicBezTo>
                      <a:pt x="0" y="39026"/>
                      <a:pt x="39026" y="0"/>
                      <a:pt x="87167" y="0"/>
                    </a:cubicBezTo>
                    <a:close/>
                  </a:path>
                </a:pathLst>
              </a:custGeom>
              <a:solidFill>
                <a:srgbClr val="050A30"/>
              </a:solidFill>
              <a:ln w="38100" cap="rnd">
                <a:solidFill>
                  <a:srgbClr val="38B6FF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66675"/>
                <a:ext cx="812800" cy="2410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00776" y="135846"/>
              <a:ext cx="3513247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4F6FC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Group 6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8240375" y="0"/>
            <a:ext cx="47625" cy="10287000"/>
            <a:chOff x="0" y="0"/>
            <a:chExt cx="12543" cy="27093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43" cy="2709333"/>
            </a:xfrm>
            <a:custGeom>
              <a:avLst/>
              <a:gdLst/>
              <a:ahLst/>
              <a:cxnLst/>
              <a:rect l="l" t="t" r="r" b="b"/>
              <a:pathLst>
                <a:path w="12543" h="2709333">
                  <a:moveTo>
                    <a:pt x="0" y="0"/>
                  </a:moveTo>
                  <a:lnTo>
                    <a:pt x="12543" y="0"/>
                  </a:lnTo>
                  <a:lnTo>
                    <a:pt x="1254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12543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617028" y="1796548"/>
            <a:ext cx="9053945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6"/>
              </a:lnSpc>
            </a:pPr>
            <a:r>
              <a:rPr lang="en-US" sz="9005">
                <a:solidFill>
                  <a:srgbClr val="38B6FF"/>
                </a:solidFill>
                <a:latin typeface="League Gothic"/>
                <a:ea typeface="League Gothic"/>
                <a:cs typeface="League Gothic"/>
                <a:sym typeface="League Gothic"/>
              </a:rPr>
              <a:t>KEY COMPONENT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932114" y="-962287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4" y="0"/>
                </a:lnTo>
                <a:lnTo>
                  <a:pt x="2935884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5641275" y="8328090"/>
            <a:ext cx="2935884" cy="2935884"/>
          </a:xfrm>
          <a:custGeom>
            <a:avLst/>
            <a:gdLst/>
            <a:ahLst/>
            <a:cxnLst/>
            <a:rect l="l" t="t" r="r" b="b"/>
            <a:pathLst>
              <a:path w="2935884" h="2935884">
                <a:moveTo>
                  <a:pt x="0" y="0"/>
                </a:moveTo>
                <a:lnTo>
                  <a:pt x="2935884" y="0"/>
                </a:lnTo>
                <a:lnTo>
                  <a:pt x="2935884" y="2935884"/>
                </a:lnTo>
                <a:lnTo>
                  <a:pt x="0" y="293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640684" y="3654688"/>
            <a:ext cx="3086100" cy="4196386"/>
            <a:chOff x="0" y="0"/>
            <a:chExt cx="812800" cy="110522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1105221"/>
            </a:xfrm>
            <a:custGeom>
              <a:avLst/>
              <a:gdLst/>
              <a:ahLst/>
              <a:cxnLst/>
              <a:rect l="l" t="t" r="r" b="b"/>
              <a:pathLst>
                <a:path w="812800" h="1105221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977280"/>
                  </a:lnTo>
                  <a:cubicBezTo>
                    <a:pt x="812800" y="1047940"/>
                    <a:pt x="755519" y="1105221"/>
                    <a:pt x="684859" y="1105221"/>
                  </a:cubicBezTo>
                  <a:lnTo>
                    <a:pt x="127941" y="1105221"/>
                  </a:lnTo>
                  <a:cubicBezTo>
                    <a:pt x="94009" y="1105221"/>
                    <a:pt x="61467" y="1091742"/>
                    <a:pt x="37473" y="1067748"/>
                  </a:cubicBezTo>
                  <a:cubicBezTo>
                    <a:pt x="13479" y="1043755"/>
                    <a:pt x="0" y="1011212"/>
                    <a:pt x="0" y="977280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812800" cy="11718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454888" y="8987350"/>
            <a:ext cx="88906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4F6FC"/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88492" y="8987350"/>
            <a:ext cx="82137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F4F6F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08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5566167" y="3654688"/>
            <a:ext cx="3086100" cy="4196386"/>
            <a:chOff x="0" y="0"/>
            <a:chExt cx="812800" cy="110522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1105221"/>
            </a:xfrm>
            <a:custGeom>
              <a:avLst/>
              <a:gdLst/>
              <a:ahLst/>
              <a:cxnLst/>
              <a:rect l="l" t="t" r="r" b="b"/>
              <a:pathLst>
                <a:path w="812800" h="1105221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977280"/>
                  </a:lnTo>
                  <a:cubicBezTo>
                    <a:pt x="812800" y="1047940"/>
                    <a:pt x="755519" y="1105221"/>
                    <a:pt x="684859" y="1105221"/>
                  </a:cubicBezTo>
                  <a:lnTo>
                    <a:pt x="127941" y="1105221"/>
                  </a:lnTo>
                  <a:cubicBezTo>
                    <a:pt x="94009" y="1105221"/>
                    <a:pt x="61467" y="1091742"/>
                    <a:pt x="37473" y="1067748"/>
                  </a:cubicBezTo>
                  <a:cubicBezTo>
                    <a:pt x="13479" y="1043755"/>
                    <a:pt x="0" y="1011212"/>
                    <a:pt x="0" y="977280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812800" cy="11718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610522" y="3787709"/>
            <a:ext cx="3086100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 Extraction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513528" y="3853417"/>
            <a:ext cx="3262132" cy="424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 Architecture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617866" y="3654688"/>
            <a:ext cx="3086100" cy="4196386"/>
            <a:chOff x="0" y="0"/>
            <a:chExt cx="812800" cy="110522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1105221"/>
            </a:xfrm>
            <a:custGeom>
              <a:avLst/>
              <a:gdLst/>
              <a:ahLst/>
              <a:cxnLst/>
              <a:rect l="l" t="t" r="r" b="b"/>
              <a:pathLst>
                <a:path w="812800" h="1105221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977280"/>
                  </a:lnTo>
                  <a:cubicBezTo>
                    <a:pt x="812800" y="1047940"/>
                    <a:pt x="755519" y="1105221"/>
                    <a:pt x="684859" y="1105221"/>
                  </a:cubicBezTo>
                  <a:lnTo>
                    <a:pt x="127941" y="1105221"/>
                  </a:lnTo>
                  <a:cubicBezTo>
                    <a:pt x="94009" y="1105221"/>
                    <a:pt x="61467" y="1091742"/>
                    <a:pt x="37473" y="1067748"/>
                  </a:cubicBezTo>
                  <a:cubicBezTo>
                    <a:pt x="13479" y="1043755"/>
                    <a:pt x="0" y="1011212"/>
                    <a:pt x="0" y="977280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812800" cy="11718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561216" y="3654688"/>
            <a:ext cx="3086100" cy="4196386"/>
            <a:chOff x="0" y="0"/>
            <a:chExt cx="812800" cy="110522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1105221"/>
            </a:xfrm>
            <a:custGeom>
              <a:avLst/>
              <a:gdLst/>
              <a:ahLst/>
              <a:cxnLst/>
              <a:rect l="l" t="t" r="r" b="b"/>
              <a:pathLst>
                <a:path w="812800" h="1105221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977280"/>
                  </a:lnTo>
                  <a:cubicBezTo>
                    <a:pt x="812800" y="1047940"/>
                    <a:pt x="755519" y="1105221"/>
                    <a:pt x="684859" y="1105221"/>
                  </a:cubicBezTo>
                  <a:lnTo>
                    <a:pt x="127941" y="1105221"/>
                  </a:lnTo>
                  <a:cubicBezTo>
                    <a:pt x="94009" y="1105221"/>
                    <a:pt x="61467" y="1091742"/>
                    <a:pt x="37473" y="1067748"/>
                  </a:cubicBezTo>
                  <a:cubicBezTo>
                    <a:pt x="13479" y="1043755"/>
                    <a:pt x="0" y="1011212"/>
                    <a:pt x="0" y="977280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66675"/>
              <a:ext cx="812800" cy="11718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9698869" y="3827069"/>
            <a:ext cx="2924094" cy="424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Training Process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241651" y="3853416"/>
            <a:ext cx="1812536" cy="424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Validation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643784" y="5035014"/>
            <a:ext cx="3082999" cy="1388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Techniques like Mel Spectrograms, MFCCs, and Chroma Features were used to represent audio data in a meaningful way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566167" y="4378463"/>
            <a:ext cx="3010992" cy="1111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Speech-to-Text: Based on DeepSpeech, using Convolutional, Recurrent, and Fully Connected layers</a:t>
            </a:r>
            <a:r>
              <a:rPr lang="en-US" sz="16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786006" y="5811658"/>
            <a:ext cx="2646423" cy="166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Emotion Recognition: A novel CNN-GRU hybrid model capturing temporal and contextual data for classifying seven emotions.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698869" y="4378463"/>
            <a:ext cx="2924094" cy="1111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Speech-to-Text achieved a Word Error Rate (WER) of 9.410, leveraging AdamW optimizer and CTC loss.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629420" y="5811658"/>
            <a:ext cx="3062993" cy="1388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Emotion Recognition achieved 73% accuracy with advanced preprocessing and data augmentation techniques.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665991" y="4727078"/>
            <a:ext cx="2921915" cy="1940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Verified alignment of audio and transcript data.</a:t>
            </a:r>
          </a:p>
          <a:p>
            <a:pPr algn="ctr">
              <a:lnSpc>
                <a:spcPts val="2240"/>
              </a:lnSpc>
              <a:spcBef>
                <a:spcPct val="0"/>
              </a:spcBef>
            </a:pPr>
            <a:endParaRPr lang="en-US" sz="1600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Metrics like WER and Character Error Rate (CER) were used to evaluate performance</a:t>
            </a:r>
            <a:r>
              <a:rPr lang="en-US" sz="16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722</Words>
  <Application>Microsoft Office PowerPoint</Application>
  <PresentationFormat>Custom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Poppins</vt:lpstr>
      <vt:lpstr>Poppins Medium</vt:lpstr>
      <vt:lpstr>League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</dc:title>
  <dc:creator>PREDATOR</dc:creator>
  <cp:lastModifiedBy>jacky kwah</cp:lastModifiedBy>
  <cp:revision>2</cp:revision>
  <dcterms:created xsi:type="dcterms:W3CDTF">2006-08-16T00:00:00Z</dcterms:created>
  <dcterms:modified xsi:type="dcterms:W3CDTF">2024-12-13T07:59:49Z</dcterms:modified>
  <dc:identifier>DAGZCqK4NUI</dc:identifier>
</cp:coreProperties>
</file>