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8" r:id="rId5"/>
    <p:sldId id="261" r:id="rId6"/>
    <p:sldId id="270" r:id="rId7"/>
    <p:sldId id="271" r:id="rId8"/>
    <p:sldId id="272" r:id="rId9"/>
    <p:sldId id="273" r:id="rId10"/>
    <p:sldId id="267" r:id="rId11"/>
    <p:sldId id="258" r:id="rId12"/>
    <p:sldId id="26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CA93C9-EED5-9246-99BE-F30A04609CD1}">
          <p14:sldIdLst>
            <p14:sldId id="256"/>
            <p14:sldId id="257"/>
            <p14:sldId id="259"/>
            <p14:sldId id="268"/>
            <p14:sldId id="261"/>
            <p14:sldId id="270"/>
            <p14:sldId id="271"/>
            <p14:sldId id="272"/>
            <p14:sldId id="273"/>
            <p14:sldId id="267"/>
          </p14:sldIdLst>
        </p14:section>
        <p14:section name="archive" id="{DED6590C-C84F-324A-AD5B-87F8274EAE17}">
          <p14:sldIdLst>
            <p14:sldId id="258"/>
            <p14:sldId id="260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47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278" userDrawn="1">
          <p15:clr>
            <a:srgbClr val="A4A3A4"/>
          </p15:clr>
        </p15:guide>
        <p15:guide id="6" orient="horz" pos="9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4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8"/>
    <p:restoredTop sz="94694"/>
  </p:normalViewPr>
  <p:slideViewPr>
    <p:cSldViewPr snapToGrid="0" showGuides="1">
      <p:cViewPr varScale="1">
        <p:scale>
          <a:sx n="117" d="100"/>
          <a:sy n="117" d="100"/>
        </p:scale>
        <p:origin x="896" y="168"/>
      </p:cViewPr>
      <p:guideLst>
        <p:guide orient="horz" pos="2160"/>
        <p:guide pos="3840"/>
        <p:guide pos="347"/>
        <p:guide pos="7469"/>
        <p:guide orient="horz" pos="278"/>
        <p:guide orient="horz" pos="9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6A5E5-BA5E-9512-F000-4B5ABD567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48260-E87F-D570-5A61-A0E91D4D6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62139-7237-F50D-FF29-754239E5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1588-EA29-A24B-928E-3B52964EB0F7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57730-324F-BD68-ED9D-53DD5EDC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91357-A85F-1B21-FF74-0AB767DBF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3723-2D4E-7645-BD81-8CDA686A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4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76B9-E081-0D96-029F-70DEBA9F9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94F79-5703-F72C-1C59-12B797082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008B8-A6B6-144E-83B2-1083B2BA9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1588-EA29-A24B-928E-3B52964EB0F7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3A039-0A84-8EBE-F91F-D7CB16CE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9AB49-679B-F8AC-D451-F940B3CEB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3723-2D4E-7645-BD81-8CDA686A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2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678725-3156-4099-8812-2D7B59D23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1EB24-C128-A204-EAAD-CF58BE5E6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4003A-72B7-5FC1-5944-D3FBDE7F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1588-EA29-A24B-928E-3B52964EB0F7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AFC8-4DB6-80F0-0467-BCB051806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E6530-7B07-412A-D59B-55EB5175A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3723-2D4E-7645-BD81-8CDA686A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8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62D79-8818-24D4-E774-A5DCAEF7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6C0BC-F6FA-81DA-CB97-B36BE2B4C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B064E-5817-D4CB-03CD-D207C67DD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1588-EA29-A24B-928E-3B52964EB0F7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6E690-5A07-84FD-54D3-BEF288E3A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A23F4-51DA-8BD6-3F84-02BB4575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3723-2D4E-7645-BD81-8CDA686A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77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006C-AD58-6C07-8B44-79687D1A4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5C60D-7D46-CC6A-90C0-96767B481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2E79E-F236-C497-FDFD-2A65ABDFA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1588-EA29-A24B-928E-3B52964EB0F7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4EA85-4CF8-DB8F-BBD3-1603F4A2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88452-AAEC-9EAD-ADD9-93558164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3723-2D4E-7645-BD81-8CDA686A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1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2C76F-09CF-C2DF-1FAA-EB5E9D3E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75A0-01E7-D48D-2DAB-9064C0319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55949-6D9A-08D4-10B7-C6B923630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0676B-9F68-C053-15AC-6E7736DB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1588-EA29-A24B-928E-3B52964EB0F7}" type="datetimeFigureOut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75702-9EB3-6D30-5EAE-DCC0119B5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86EF5-4713-478D-8334-478824371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3723-2D4E-7645-BD81-8CDA686A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5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852E-8B71-146D-FED7-0783AD751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036D8-F535-1128-B68D-82631734D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D974D-B23F-4458-C4E4-26FAC7D0C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48B01-9982-64D0-2E2E-2BEDCF369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B6354-B831-689B-5E8A-C3D4A6EAC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1A19B-BE71-3322-3063-DD631464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1588-EA29-A24B-928E-3B52964EB0F7}" type="datetimeFigureOut">
              <a:rPr lang="en-US" smtClean="0"/>
              <a:t>4/30/23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AEF94-1945-D256-EE96-BE89CA658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2CA6B-0EF9-DCCB-B430-79B781D7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3723-2D4E-7645-BD81-8CDA686A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3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2EFBE-FFA0-9F55-C61B-D96C176A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71AFD9-0724-3B7F-5981-EF9D4ECEE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1588-EA29-A24B-928E-3B52964EB0F7}" type="datetimeFigureOut">
              <a:rPr lang="en-US" smtClean="0"/>
              <a:t>4/30/23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9CB72-A86B-E33A-4F90-181EF230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BFA28-C9A1-0344-C8C1-69237F38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3723-2D4E-7645-BD81-8CDA686A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D689F3-433F-D2B2-1234-5624EF5B8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1588-EA29-A24B-928E-3B52964EB0F7}" type="datetimeFigureOut">
              <a:rPr lang="en-US" smtClean="0"/>
              <a:t>4/30/23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FF7CB-C62B-F849-2F03-576200A37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77F0A-7890-0098-C87A-E91F3163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3723-2D4E-7645-BD81-8CDA686A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21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7E8B1-26BE-366D-B79F-12C1CF4E2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20E5-1B78-345F-447D-D3E03B17B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A6675-FA13-1063-AE08-0A1C1FA2D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1D9BC-2D0F-ABD0-D0AD-88A3FD01F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1588-EA29-A24B-928E-3B52964EB0F7}" type="datetimeFigureOut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1E55E-C1BA-A729-D5A6-B9CCA779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2F6E9-9DE2-6293-290A-C689A69E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3723-2D4E-7645-BD81-8CDA686A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9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020AF-FA8D-3F0B-98C2-09FB24F0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DC1103-5DE8-C93F-A87F-CD14BD2E1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C10BA-9F07-C87B-3A42-F54DB26E8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04187-77CB-FA5D-41AD-43BEC8F3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1588-EA29-A24B-928E-3B52964EB0F7}" type="datetimeFigureOut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DE4D3-A769-D6B9-2CA2-7CAE9FCC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5C5C2-C9BD-CA2F-B439-5A862C17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3723-2D4E-7645-BD81-8CDA686A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5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187214-535A-0D5A-96C0-C7C1E465F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C3999-C8C4-F677-E17C-9DF3198E2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F51E5-5E49-F62A-0511-3DC853A0EE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71588-EA29-A24B-928E-3B52964EB0F7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22BDF-1841-5EE7-3996-EAFC56FD6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F849D-E610-A8E7-BCFA-3A2922161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D3723-2D4E-7645-BD81-8CDA686A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4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F9A59-4E1E-76DC-440D-0FD47B126E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 Component Analysis (PCA)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C54A4-35CE-0725-8195-1FB9724F0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05 May 2023</a:t>
            </a:r>
          </a:p>
        </p:txBody>
      </p:sp>
    </p:spTree>
    <p:extLst>
      <p:ext uri="{BB962C8B-B14F-4D97-AF65-F5344CB8AC3E}">
        <p14:creationId xmlns:p14="http://schemas.microsoft.com/office/powerpoint/2010/main" val="251095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0899-CD32-3874-BE52-43EA6F6CF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-48532"/>
            <a:ext cx="11306175" cy="1325563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70C0"/>
                </a:solidFill>
              </a:rPr>
              <a:t>IV.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67CAF-8BC3-D495-476C-09316CDA9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281336"/>
            <a:ext cx="11306175" cy="4351338"/>
          </a:xfrm>
        </p:spPr>
        <p:txBody>
          <a:bodyPr>
            <a:normAutofit/>
          </a:bodyPr>
          <a:lstStyle/>
          <a:p>
            <a:r>
              <a:rPr lang="en-US" sz="2000" dirty="0"/>
              <a:t>Preprocessing of data</a:t>
            </a:r>
          </a:p>
          <a:p>
            <a:r>
              <a:rPr lang="en-US" sz="2000" dirty="0"/>
              <a:t>Applicability of PCA to data</a:t>
            </a:r>
          </a:p>
          <a:p>
            <a:r>
              <a:rPr lang="en-US" sz="2000" dirty="0"/>
              <a:t>Applications of PCA</a:t>
            </a:r>
          </a:p>
          <a:p>
            <a:pPr lvl="1"/>
            <a:r>
              <a:rPr lang="en-US" sz="1600" dirty="0"/>
              <a:t>Trends</a:t>
            </a:r>
          </a:p>
          <a:p>
            <a:pPr lvl="1"/>
            <a:r>
              <a:rPr lang="en-US" sz="1600" dirty="0"/>
              <a:t>Clusters</a:t>
            </a:r>
          </a:p>
          <a:p>
            <a:pPr lvl="1"/>
            <a:r>
              <a:rPr lang="en-US" sz="1600" dirty="0"/>
              <a:t>Outliers</a:t>
            </a:r>
          </a:p>
          <a:p>
            <a:r>
              <a:rPr lang="en-US" sz="2000" dirty="0"/>
              <a:t>Limitations of PCA</a:t>
            </a:r>
          </a:p>
          <a:p>
            <a:pPr lvl="1"/>
            <a:r>
              <a:rPr lang="en-US" sz="1600" dirty="0"/>
              <a:t>PCs are linear combinations of original features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914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DE9E93-6E16-C294-8374-CE05319CE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403098"/>
              </p:ext>
            </p:extLst>
          </p:nvPr>
        </p:nvGraphicFramePr>
        <p:xfrm>
          <a:off x="2423887" y="2220687"/>
          <a:ext cx="7340599" cy="2830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657">
                  <a:extLst>
                    <a:ext uri="{9D8B030D-6E8A-4147-A177-3AD203B41FA5}">
                      <a16:colId xmlns:a16="http://schemas.microsoft.com/office/drawing/2014/main" val="660837460"/>
                    </a:ext>
                  </a:extLst>
                </a:gridCol>
                <a:gridCol w="1048657">
                  <a:extLst>
                    <a:ext uri="{9D8B030D-6E8A-4147-A177-3AD203B41FA5}">
                      <a16:colId xmlns:a16="http://schemas.microsoft.com/office/drawing/2014/main" val="1891097030"/>
                    </a:ext>
                  </a:extLst>
                </a:gridCol>
                <a:gridCol w="1048657">
                  <a:extLst>
                    <a:ext uri="{9D8B030D-6E8A-4147-A177-3AD203B41FA5}">
                      <a16:colId xmlns:a16="http://schemas.microsoft.com/office/drawing/2014/main" val="880809503"/>
                    </a:ext>
                  </a:extLst>
                </a:gridCol>
                <a:gridCol w="1048657">
                  <a:extLst>
                    <a:ext uri="{9D8B030D-6E8A-4147-A177-3AD203B41FA5}">
                      <a16:colId xmlns:a16="http://schemas.microsoft.com/office/drawing/2014/main" val="1774505418"/>
                    </a:ext>
                  </a:extLst>
                </a:gridCol>
                <a:gridCol w="1048657">
                  <a:extLst>
                    <a:ext uri="{9D8B030D-6E8A-4147-A177-3AD203B41FA5}">
                      <a16:colId xmlns:a16="http://schemas.microsoft.com/office/drawing/2014/main" val="2420064517"/>
                    </a:ext>
                  </a:extLst>
                </a:gridCol>
                <a:gridCol w="1048657">
                  <a:extLst>
                    <a:ext uri="{9D8B030D-6E8A-4147-A177-3AD203B41FA5}">
                      <a16:colId xmlns:a16="http://schemas.microsoft.com/office/drawing/2014/main" val="2437366825"/>
                    </a:ext>
                  </a:extLst>
                </a:gridCol>
                <a:gridCol w="1048657">
                  <a:extLst>
                    <a:ext uri="{9D8B030D-6E8A-4147-A177-3AD203B41FA5}">
                      <a16:colId xmlns:a16="http://schemas.microsoft.com/office/drawing/2014/main" val="2870419587"/>
                    </a:ext>
                  </a:extLst>
                </a:gridCol>
              </a:tblGrid>
              <a:tr h="707572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  <a:endParaRPr lang="en-US" sz="1500" b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Height</a:t>
                      </a:r>
                      <a:endParaRPr lang="en-US" sz="1500" b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Weight</a:t>
                      </a:r>
                      <a:endParaRPr lang="en-US" sz="1500" b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Ave. heart rate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969448"/>
                  </a:ext>
                </a:extLst>
              </a:tr>
              <a:tr h="70757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Person 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123946"/>
                  </a:ext>
                </a:extLst>
              </a:tr>
              <a:tr h="70757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Person 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117434"/>
                  </a:ext>
                </a:extLst>
              </a:tr>
              <a:tr h="70757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Person 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7687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51D16BB-50F6-637D-C1A7-994F7F45C2DB}"/>
              </a:ext>
            </a:extLst>
          </p:cNvPr>
          <p:cNvSpPr txBox="1"/>
          <p:nvPr/>
        </p:nvSpPr>
        <p:spPr>
          <a:xfrm>
            <a:off x="2423887" y="1796143"/>
            <a:ext cx="734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Dimensions /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C1855-6B7A-68B3-697B-873E679A751F}"/>
              </a:ext>
            </a:extLst>
          </p:cNvPr>
          <p:cNvSpPr txBox="1"/>
          <p:nvPr/>
        </p:nvSpPr>
        <p:spPr>
          <a:xfrm rot="16200000">
            <a:off x="781960" y="3451165"/>
            <a:ext cx="283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Observations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DD31A44-79CA-6F2B-5EF3-45DAEFDE498A}"/>
              </a:ext>
            </a:extLst>
          </p:cNvPr>
          <p:cNvSpPr txBox="1">
            <a:spLocks/>
          </p:cNvSpPr>
          <p:nvPr/>
        </p:nvSpPr>
        <p:spPr>
          <a:xfrm>
            <a:off x="550863" y="147409"/>
            <a:ext cx="113061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0070C0"/>
                </a:solidFill>
                <a:cs typeface="Arial" panose="020B0604020202020204" pitchFamily="34" charset="0"/>
              </a:rPr>
              <a:t>I. Studying </a:t>
            </a:r>
            <a:r>
              <a:rPr lang="en-GB" sz="3000" dirty="0">
                <a:solidFill>
                  <a:srgbClr val="0070C0"/>
                </a:solidFill>
                <a:cs typeface="Arial" panose="020B0604020202020204" pitchFamily="34" charset="0"/>
              </a:rPr>
              <a:t>real-world systems often involve complex data with many dimensions or features</a:t>
            </a:r>
            <a:endParaRPr lang="en-US" sz="3000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755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0899-CD32-3874-BE52-43EA6F6CF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-48532"/>
            <a:ext cx="11306175" cy="1325563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70C0"/>
                </a:solidFill>
              </a:rPr>
              <a:t>II. Principal Component Analysis (PCA)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67CAF-8BC3-D495-476C-09316CDA9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281336"/>
            <a:ext cx="11306175" cy="4351338"/>
          </a:xfrm>
        </p:spPr>
        <p:txBody>
          <a:bodyPr>
            <a:normAutofit/>
          </a:bodyPr>
          <a:lstStyle/>
          <a:p>
            <a:r>
              <a:rPr lang="en-US" sz="2000" dirty="0"/>
              <a:t>One of the dimensionality reduction techniques that do not involve deliberate exclusion of original features</a:t>
            </a:r>
          </a:p>
          <a:p>
            <a:r>
              <a:rPr lang="en-GB" sz="20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Combines or summarises the information from original features into NEW features,</a:t>
            </a:r>
            <a:r>
              <a:rPr lang="en-GB" sz="2000" dirty="0">
                <a:solidFill>
                  <a:srgbClr val="333333"/>
                </a:solidFill>
                <a:latin typeface="Helvetica Neue" panose="02000503000000020004" pitchFamily="2" charset="0"/>
              </a:rPr>
              <a:t> the </a:t>
            </a:r>
            <a:r>
              <a:rPr lang="en-GB" sz="2000" i="0" dirty="0">
                <a:solidFill>
                  <a:srgbClr val="C00000"/>
                </a:solidFill>
                <a:effectLst/>
                <a:latin typeface="Helvetica Neue" panose="02000503000000020004" pitchFamily="2" charset="0"/>
              </a:rPr>
              <a:t>principal components (PC)</a:t>
            </a:r>
            <a:endParaRPr lang="en-GB" sz="2000" dirty="0">
              <a:solidFill>
                <a:srgbClr val="C00000"/>
              </a:solidFill>
              <a:latin typeface="Helvetica Neue" panose="02000503000000020004" pitchFamily="2" charset="0"/>
            </a:endParaRPr>
          </a:p>
          <a:p>
            <a:r>
              <a:rPr lang="en-US" sz="2000" dirty="0"/>
              <a:t>Strives to capture the most information or variation in the data (i.e. how observations are different or similar from each other) in the least number of PCs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23E82-0DB2-75DA-12C6-31C7B1C8B977}"/>
              </a:ext>
            </a:extLst>
          </p:cNvPr>
          <p:cNvSpPr txBox="1"/>
          <p:nvPr/>
        </p:nvSpPr>
        <p:spPr>
          <a:xfrm>
            <a:off x="3407227" y="4408714"/>
            <a:ext cx="542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INSERT original table -&gt; PCA plot</a:t>
            </a:r>
          </a:p>
        </p:txBody>
      </p:sp>
    </p:spTree>
    <p:extLst>
      <p:ext uri="{BB962C8B-B14F-4D97-AF65-F5344CB8AC3E}">
        <p14:creationId xmlns:p14="http://schemas.microsoft.com/office/powerpoint/2010/main" val="1670223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0899-CD32-3874-BE52-43EA6F6CF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-48532"/>
            <a:ext cx="11306175" cy="1325563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70C0"/>
                </a:solidFill>
              </a:rPr>
              <a:t>III. Performing PCA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67CAF-8BC3-D495-476C-09316CDA9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281336"/>
            <a:ext cx="113061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1. Apply PCA using R base function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prcomp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2. Examine the variation accounted for by the PCs</a:t>
            </a:r>
          </a:p>
          <a:p>
            <a:pPr lvl="1"/>
            <a:r>
              <a:rPr lang="en-US" sz="1600" dirty="0"/>
              <a:t>To determine the least number of PCs capturing most of the variation in the data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3. Make PCA plot </a:t>
            </a:r>
          </a:p>
          <a:p>
            <a:pPr lvl="1"/>
            <a:r>
              <a:rPr lang="en-US" sz="1600" dirty="0"/>
              <a:t>To </a:t>
            </a:r>
            <a:r>
              <a:rPr lang="en-US" sz="1600" dirty="0" err="1"/>
              <a:t>visualise</a:t>
            </a:r>
            <a:r>
              <a:rPr lang="en-US" sz="1600" dirty="0"/>
              <a:t> and interpret the major patterns of variation learned through PCA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4. Examine PC loadings </a:t>
            </a:r>
          </a:p>
          <a:p>
            <a:pPr lvl="1"/>
            <a:r>
              <a:rPr lang="en-US" sz="1600" dirty="0"/>
              <a:t>To determine the contribution of the original features to the PCs, hence their influence on the major patterns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75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60E0-94F9-9965-33C1-92FA9F4D5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47409"/>
            <a:ext cx="11306175" cy="1325563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70C0"/>
                </a:solidFill>
                <a:cs typeface="Arial" panose="020B0604020202020204" pitchFamily="34" charset="0"/>
              </a:rPr>
              <a:t>I</a:t>
            </a:r>
            <a:r>
              <a:rPr lang="en-US" sz="3000" b="0" i="0" dirty="0">
                <a:solidFill>
                  <a:srgbClr val="0070C0"/>
                </a:solidFill>
                <a:effectLst/>
                <a:cs typeface="Arial" panose="020B0604020202020204" pitchFamily="34" charset="0"/>
              </a:rPr>
              <a:t>. Studying </a:t>
            </a:r>
            <a:r>
              <a:rPr lang="en-GB" sz="3000" b="0" i="0" dirty="0">
                <a:solidFill>
                  <a:srgbClr val="0070C0"/>
                </a:solidFill>
                <a:effectLst/>
                <a:cs typeface="Arial" panose="020B0604020202020204" pitchFamily="34" charset="0"/>
              </a:rPr>
              <a:t>real-world systems often involve complex data with many dimensions or features</a:t>
            </a:r>
            <a:endParaRPr lang="en-US" sz="3000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DE9E93-6E16-C294-8374-CE05319CE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877296"/>
              </p:ext>
            </p:extLst>
          </p:nvPr>
        </p:nvGraphicFramePr>
        <p:xfrm>
          <a:off x="2423887" y="2220687"/>
          <a:ext cx="7340599" cy="2830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657">
                  <a:extLst>
                    <a:ext uri="{9D8B030D-6E8A-4147-A177-3AD203B41FA5}">
                      <a16:colId xmlns:a16="http://schemas.microsoft.com/office/drawing/2014/main" val="660837460"/>
                    </a:ext>
                  </a:extLst>
                </a:gridCol>
                <a:gridCol w="1048657">
                  <a:extLst>
                    <a:ext uri="{9D8B030D-6E8A-4147-A177-3AD203B41FA5}">
                      <a16:colId xmlns:a16="http://schemas.microsoft.com/office/drawing/2014/main" val="1891097030"/>
                    </a:ext>
                  </a:extLst>
                </a:gridCol>
                <a:gridCol w="1048657">
                  <a:extLst>
                    <a:ext uri="{9D8B030D-6E8A-4147-A177-3AD203B41FA5}">
                      <a16:colId xmlns:a16="http://schemas.microsoft.com/office/drawing/2014/main" val="880809503"/>
                    </a:ext>
                  </a:extLst>
                </a:gridCol>
                <a:gridCol w="1048657">
                  <a:extLst>
                    <a:ext uri="{9D8B030D-6E8A-4147-A177-3AD203B41FA5}">
                      <a16:colId xmlns:a16="http://schemas.microsoft.com/office/drawing/2014/main" val="1774505418"/>
                    </a:ext>
                  </a:extLst>
                </a:gridCol>
                <a:gridCol w="1048657">
                  <a:extLst>
                    <a:ext uri="{9D8B030D-6E8A-4147-A177-3AD203B41FA5}">
                      <a16:colId xmlns:a16="http://schemas.microsoft.com/office/drawing/2014/main" val="2420064517"/>
                    </a:ext>
                  </a:extLst>
                </a:gridCol>
                <a:gridCol w="1048657">
                  <a:extLst>
                    <a:ext uri="{9D8B030D-6E8A-4147-A177-3AD203B41FA5}">
                      <a16:colId xmlns:a16="http://schemas.microsoft.com/office/drawing/2014/main" val="2437366825"/>
                    </a:ext>
                  </a:extLst>
                </a:gridCol>
                <a:gridCol w="1048657">
                  <a:extLst>
                    <a:ext uri="{9D8B030D-6E8A-4147-A177-3AD203B41FA5}">
                      <a16:colId xmlns:a16="http://schemas.microsoft.com/office/drawing/2014/main" val="2870419587"/>
                    </a:ext>
                  </a:extLst>
                </a:gridCol>
              </a:tblGrid>
              <a:tr h="707572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969448"/>
                  </a:ext>
                </a:extLst>
              </a:tr>
              <a:tr h="70757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 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123946"/>
                  </a:ext>
                </a:extLst>
              </a:tr>
              <a:tr h="70757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 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117434"/>
                  </a:ext>
                </a:extLst>
              </a:tr>
              <a:tr h="70757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 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7687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51D16BB-50F6-637D-C1A7-994F7F45C2DB}"/>
              </a:ext>
            </a:extLst>
          </p:cNvPr>
          <p:cNvSpPr txBox="1"/>
          <p:nvPr/>
        </p:nvSpPr>
        <p:spPr>
          <a:xfrm>
            <a:off x="2423887" y="1796143"/>
            <a:ext cx="734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Dimensions /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C1855-6B7A-68B3-697B-873E679A751F}"/>
              </a:ext>
            </a:extLst>
          </p:cNvPr>
          <p:cNvSpPr txBox="1"/>
          <p:nvPr/>
        </p:nvSpPr>
        <p:spPr>
          <a:xfrm rot="16200000">
            <a:off x="781960" y="3451165"/>
            <a:ext cx="283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318395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67CAF-8BC3-D495-476C-09316CDA9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86354"/>
            <a:ext cx="11306175" cy="4718505"/>
          </a:xfrm>
        </p:spPr>
        <p:txBody>
          <a:bodyPr>
            <a:normAutofit/>
          </a:bodyPr>
          <a:lstStyle/>
          <a:p>
            <a:r>
              <a:rPr lang="en-US" sz="2400" dirty="0"/>
              <a:t>Problem is with interpretability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sz="2000" dirty="0"/>
              <a:t>Hard to extract meaningful relationships between many features especially when you have few observations or data points</a:t>
            </a:r>
          </a:p>
          <a:p>
            <a:pPr lvl="1"/>
            <a:r>
              <a:rPr lang="en-US" sz="2000" dirty="0"/>
              <a:t>Hard to </a:t>
            </a:r>
            <a:r>
              <a:rPr lang="en-US" sz="2000" dirty="0" err="1"/>
              <a:t>visualise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Solution is to reduce dimensionality (number of features) by </a:t>
            </a:r>
            <a:r>
              <a:rPr lang="en-US" sz="2400" dirty="0" err="1"/>
              <a:t>summarising</a:t>
            </a:r>
            <a:r>
              <a:rPr lang="en-US" sz="2400" dirty="0"/>
              <a:t> the data into fewer, most informative features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r>
              <a:rPr lang="en-US" sz="2000" dirty="0"/>
              <a:t>Select a few from existing / original features</a:t>
            </a:r>
          </a:p>
          <a:p>
            <a:pPr lvl="1"/>
            <a:r>
              <a:rPr lang="en-US" sz="2000" dirty="0"/>
              <a:t>Combine original features into fewer new ones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52BB3ED-5A83-9EB1-81E5-9ADB7F366BE2}"/>
              </a:ext>
            </a:extLst>
          </p:cNvPr>
          <p:cNvSpPr/>
          <p:nvPr/>
        </p:nvSpPr>
        <p:spPr>
          <a:xfrm>
            <a:off x="6723904" y="5284720"/>
            <a:ext cx="957943" cy="3156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EF065-71C1-3341-DFFC-BF869DEF2E25}"/>
              </a:ext>
            </a:extLst>
          </p:cNvPr>
          <p:cNvSpPr txBox="1"/>
          <p:nvPr/>
        </p:nvSpPr>
        <p:spPr>
          <a:xfrm>
            <a:off x="7222545" y="5165564"/>
            <a:ext cx="20930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PCA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0BC66E6-1F49-31A0-434F-E1C2BD90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47409"/>
            <a:ext cx="11306175" cy="1325563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70C0"/>
                </a:solidFill>
                <a:cs typeface="Arial" panose="020B0604020202020204" pitchFamily="34" charset="0"/>
              </a:rPr>
              <a:t>I</a:t>
            </a:r>
            <a:r>
              <a:rPr lang="en-US" sz="3000" b="0" i="0" dirty="0">
                <a:solidFill>
                  <a:srgbClr val="0070C0"/>
                </a:solidFill>
                <a:effectLst/>
                <a:cs typeface="Arial" panose="020B0604020202020204" pitchFamily="34" charset="0"/>
              </a:rPr>
              <a:t>. Studying </a:t>
            </a:r>
            <a:r>
              <a:rPr lang="en-GB" sz="3000" b="0" i="0" dirty="0">
                <a:solidFill>
                  <a:srgbClr val="0070C0"/>
                </a:solidFill>
                <a:effectLst/>
                <a:cs typeface="Arial" panose="020B0604020202020204" pitchFamily="34" charset="0"/>
              </a:rPr>
              <a:t>real-world systems often involve complex data with many dimensions or features</a:t>
            </a:r>
            <a:endParaRPr lang="en-US" sz="3000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73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0899-CD32-3874-BE52-43EA6F6CF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-48532"/>
            <a:ext cx="11306175" cy="1325563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70C0"/>
                </a:solidFill>
              </a:rPr>
              <a:t>II. Principal Component Analysis (PCA)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67CAF-8BC3-D495-476C-09316CDA9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281336"/>
            <a:ext cx="11306175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Strives to capture the most information or variation in the data in the least number of PCs, which are new features derived from combinations of original features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23E82-0DB2-75DA-12C6-31C7B1C8B977}"/>
              </a:ext>
            </a:extLst>
          </p:cNvPr>
          <p:cNvSpPr txBox="1"/>
          <p:nvPr/>
        </p:nvSpPr>
        <p:spPr>
          <a:xfrm>
            <a:off x="3407227" y="4408714"/>
            <a:ext cx="542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INSERT original table -&gt; PCA plot</a:t>
            </a:r>
          </a:p>
        </p:txBody>
      </p:sp>
    </p:spTree>
    <p:extLst>
      <p:ext uri="{BB962C8B-B14F-4D97-AF65-F5344CB8AC3E}">
        <p14:creationId xmlns:p14="http://schemas.microsoft.com/office/powerpoint/2010/main" val="1264212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0899-CD32-3874-BE52-43EA6F6CF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-48532"/>
            <a:ext cx="11306175" cy="1325563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70C0"/>
                </a:solidFill>
              </a:rPr>
              <a:t>III. Performing PCA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67CAF-8BC3-D495-476C-09316CDA9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281336"/>
            <a:ext cx="113061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1. Apply PCA using R base function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</a:rPr>
              <a:t>prcomp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()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2. Determine the proportion of variation in the data accounted for by the PCs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3. Make PCA plot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4. Examine contribution of original features to PCs (i.e. to data) using PC loading values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4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0899-CD32-3874-BE52-43EA6F6CF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-48532"/>
            <a:ext cx="11306175" cy="1325563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accent6">
                    <a:lumMod val="50000"/>
                  </a:schemeClr>
                </a:solidFill>
              </a:rPr>
              <a:t>1. Apply PCA using R base function </a:t>
            </a:r>
            <a:r>
              <a:rPr lang="en-US" sz="3000" b="1" dirty="0" err="1">
                <a:solidFill>
                  <a:schemeClr val="accent6">
                    <a:lumMod val="50000"/>
                  </a:schemeClr>
                </a:solidFill>
              </a:rPr>
              <a:t>prcomp</a:t>
            </a: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</a:rPr>
              <a:t>()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67CAF-8BC3-D495-476C-09316CDA9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281336"/>
            <a:ext cx="11306175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eriod"/>
            </a:pPr>
            <a:r>
              <a:rPr lang="en-US" sz="2000" dirty="0"/>
              <a:t>Load and view dataset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/>
              <a:t>Check dataset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/>
              <a:t>Apply PCA on data using </a:t>
            </a:r>
            <a:r>
              <a:rPr lang="en-US" sz="2000" dirty="0" err="1"/>
              <a:t>prcomp</a:t>
            </a:r>
            <a:r>
              <a:rPr lang="en-US" sz="2000" dirty="0"/>
              <a:t>()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/>
              <a:t>View PCA output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6172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0899-CD32-3874-BE52-43EA6F6CF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8296"/>
            <a:ext cx="11306175" cy="1325563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accent6">
                    <a:lumMod val="50000"/>
                  </a:schemeClr>
                </a:solidFill>
              </a:rPr>
              <a:t>2.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Determine the proportion of variation in the data accounted for by the PCs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67CAF-8BC3-D495-476C-09316CDA9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84312"/>
            <a:ext cx="11306175" cy="414836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eriod"/>
            </a:pPr>
            <a:endParaRPr lang="en-US" sz="2000" dirty="0"/>
          </a:p>
          <a:p>
            <a:pPr marL="457200" indent="-457200">
              <a:buFont typeface="+mj-lt"/>
              <a:buAutoNum type="alphaLcPeriod"/>
            </a:pPr>
            <a:r>
              <a:rPr lang="en-US" sz="2000" dirty="0"/>
              <a:t>Compute % variation explained by each PC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000" dirty="0"/>
              <a:t>Make scree plot showing % variation per PC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4861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0899-CD32-3874-BE52-43EA6F6CF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-48532"/>
            <a:ext cx="11306175" cy="1325563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accent6">
                    <a:lumMod val="50000"/>
                  </a:schemeClr>
                </a:solidFill>
              </a:rPr>
              <a:t>3.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Make PCA plot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67CAF-8BC3-D495-476C-09316CDA9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281336"/>
            <a:ext cx="11306175" cy="4351338"/>
          </a:xfrm>
        </p:spPr>
        <p:txBody>
          <a:bodyPr>
            <a:normAutofit/>
          </a:bodyPr>
          <a:lstStyle/>
          <a:p>
            <a:r>
              <a:rPr lang="en-US" sz="2000" dirty="0"/>
              <a:t>Using base graphics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2974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0899-CD32-3874-BE52-43EA6F6CF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8296"/>
            <a:ext cx="11306175" cy="1325563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accent6">
                    <a:lumMod val="50000"/>
                  </a:schemeClr>
                </a:solidFill>
              </a:rPr>
              <a:t>4.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Examine contribution of original features to PCs (i.e. to data) using PC loading values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67CAF-8BC3-D495-476C-09316CDA9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84312"/>
            <a:ext cx="11306175" cy="4148361"/>
          </a:xfrm>
        </p:spPr>
        <p:txBody>
          <a:bodyPr>
            <a:normAutofit/>
          </a:bodyPr>
          <a:lstStyle/>
          <a:p>
            <a:r>
              <a:rPr lang="en-US" sz="2000" dirty="0" err="1"/>
              <a:t>Visualise</a:t>
            </a:r>
            <a:r>
              <a:rPr lang="en-US" sz="2000" dirty="0"/>
              <a:t> loadings</a:t>
            </a:r>
          </a:p>
          <a:p>
            <a:r>
              <a:rPr lang="en-US" sz="2000" dirty="0"/>
              <a:t>biplot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0251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528</Words>
  <Application>Microsoft Macintosh PowerPoint</Application>
  <PresentationFormat>Widescreen</PresentationFormat>
  <Paragraphs>85</Paragraphs>
  <Slides>13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Helvetica Neue</vt:lpstr>
      <vt:lpstr>Office Theme</vt:lpstr>
      <vt:lpstr>Principal Component Analysis (PCA) in R</vt:lpstr>
      <vt:lpstr>I. Studying real-world systems often involve complex data with many dimensions or features</vt:lpstr>
      <vt:lpstr>I. Studying real-world systems often involve complex data with many dimensions or features</vt:lpstr>
      <vt:lpstr>II. Principal Component Analysis (PCA)</vt:lpstr>
      <vt:lpstr>III. Performing PCA in R</vt:lpstr>
      <vt:lpstr>1. Apply PCA using R base function prcomp()</vt:lpstr>
      <vt:lpstr>2. Determine the proportion of variation in the data accounted for by the PCs</vt:lpstr>
      <vt:lpstr>3. Make PCA plot</vt:lpstr>
      <vt:lpstr>4. Examine contribution of original features to PCs (i.e. to data) using PC loading values</vt:lpstr>
      <vt:lpstr>IV. Notes</vt:lpstr>
      <vt:lpstr>PowerPoint Presentation</vt:lpstr>
      <vt:lpstr>II. Principal Component Analysis (PCA)</vt:lpstr>
      <vt:lpstr>III. Performing PCA in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Liezel Tamon</dc:creator>
  <cp:lastModifiedBy>Liezel Tamon</cp:lastModifiedBy>
  <cp:revision>181</cp:revision>
  <dcterms:created xsi:type="dcterms:W3CDTF">2023-04-29T18:00:17Z</dcterms:created>
  <dcterms:modified xsi:type="dcterms:W3CDTF">2023-04-30T02:52:09Z</dcterms:modified>
</cp:coreProperties>
</file>