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70" r:id="rId7"/>
    <p:sldId id="271" r:id="rId8"/>
    <p:sldId id="272" r:id="rId9"/>
    <p:sldId id="273" r:id="rId10"/>
    <p:sldId id="267" r:id="rId11"/>
    <p:sldId id="25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A93C9-EED5-9246-99BE-F30A04609CD1}">
          <p14:sldIdLst>
            <p14:sldId id="256"/>
            <p14:sldId id="257"/>
            <p14:sldId id="259"/>
            <p14:sldId id="268"/>
            <p14:sldId id="261"/>
            <p14:sldId id="270"/>
            <p14:sldId id="271"/>
            <p14:sldId id="272"/>
            <p14:sldId id="273"/>
            <p14:sldId id="267"/>
          </p14:sldIdLst>
        </p14:section>
        <p14:section name="archive" id="{DED6590C-C84F-324A-AD5B-87F8274EAE17}">
          <p14:sldIdLst>
            <p14:sldId id="258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  <p:guide pos="347"/>
        <p:guide pos="7469"/>
        <p:guide orient="horz" pos="27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A5E5-BA5E-9512-F000-4B5ABD56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8260-E87F-D570-5A61-A0E91D4D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2139-7237-F50D-FF29-754239E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730-324F-BD68-ED9D-53DD5ED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1357-A85F-1B21-FF74-0AB767DB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6B9-E081-0D96-029F-70DEBA9F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4F79-5703-F72C-1C59-12B79708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08B8-A6B6-144E-83B2-1083B2BA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039-0A84-8EBE-F91F-D7CB16CE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AB49-679B-F8AC-D451-F940B3CE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78725-3156-4099-8812-2D7B59D2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EB24-C128-A204-EAAD-CF58BE5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003A-72B7-5FC1-5944-D3FBDE7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AFC8-4DB6-80F0-0467-BCB0518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6530-7B07-412A-D59B-55EB5175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2D79-8818-24D4-E774-A5DCAEF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C0BC-F6FA-81DA-CB97-B36BE2B4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064E-5817-D4CB-03CD-D207C67D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E690-5A07-84FD-54D3-BEF288E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23F4-51DA-8BD6-3F84-02BB4575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06C-AD58-6C07-8B44-79687D1A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C60D-7D46-CC6A-90C0-96767B48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E79E-F236-C497-FDFD-2A65ABDF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EA85-4CF8-DB8F-BBD3-1603F4A2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8452-AAEC-9EAD-ADD9-93558164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76F-09CF-C2DF-1FAA-EB5E9D3E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5A0-01E7-D48D-2DAB-9064C031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55949-6D9A-08D4-10B7-C6B92363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676B-9F68-C053-15AC-6E7736DB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5702-9EB3-6D30-5EAE-DCC0119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86EF5-4713-478D-8334-47882437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852E-8B71-146D-FED7-0783AD75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36D8-F535-1128-B68D-82631734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D974D-B23F-4458-C4E4-26FAC7D0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48B01-9982-64D0-2E2E-2BEDCF36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B6354-B831-689B-5E8A-C3D4A6EA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A19B-BE71-3322-3063-DD631464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EF94-1945-D256-EE96-BE89CA65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CA6B-0EF9-DCCB-B430-79B781D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EFBE-FFA0-9F55-C61B-D96C176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1AFD9-0724-3B7F-5981-EF9D4EC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9CB72-A86B-E33A-4F90-181EF230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FA28-C9A1-0344-C8C1-69237F3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689F3-433F-D2B2-1234-5624EF5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FF7CB-C62B-F849-2F03-576200A3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7F0A-7890-0098-C87A-E91F316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E8B1-26BE-366D-B79F-12C1CF4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20E5-1B78-345F-447D-D3E03B1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6675-FA13-1063-AE08-0A1C1FA2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D9BC-2D0F-ABD0-D0AD-88A3FD01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E55E-C1BA-A729-D5A6-B9CCA779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F6E9-9DE2-6293-290A-C689A69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0AF-FA8D-3F0B-98C2-09FB24F0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C1103-5DE8-C93F-A87F-CD14BD2E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10BA-9F07-C87B-3A42-F54DB26E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4187-77CB-FA5D-41AD-43BEC8F3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E4D3-A769-D6B9-2CA2-7CAE9FC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5C5C2-C9BD-CA2F-B439-5A862C1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7214-535A-0D5A-96C0-C7C1E465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3999-C8C4-F677-E17C-9DF3198E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51E5-5E49-F62A-0511-3DC853A0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1588-EA29-A24B-928E-3B52964EB0F7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2BDF-1841-5EE7-3996-EAFC56FD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849D-E610-A8E7-BCFA-3A292216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9A59-4E1E-76DC-440D-0FD47B126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C54A4-35CE-0725-8195-1FB9724F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05 May 2023</a:t>
            </a:r>
          </a:p>
        </p:txBody>
      </p:sp>
    </p:spTree>
    <p:extLst>
      <p:ext uri="{BB962C8B-B14F-4D97-AF65-F5344CB8AC3E}">
        <p14:creationId xmlns:p14="http://schemas.microsoft.com/office/powerpoint/2010/main" val="25109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IV.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Preprocessing of data</a:t>
            </a:r>
          </a:p>
          <a:p>
            <a:r>
              <a:rPr lang="en-US" sz="2000" dirty="0"/>
              <a:t>Applicability of PCA to data</a:t>
            </a:r>
          </a:p>
          <a:p>
            <a:r>
              <a:rPr lang="en-US" sz="2000" dirty="0"/>
              <a:t>Applications of PCA</a:t>
            </a:r>
          </a:p>
          <a:p>
            <a:pPr lvl="1"/>
            <a:r>
              <a:rPr lang="en-US" sz="1600" dirty="0"/>
              <a:t>Trends</a:t>
            </a:r>
          </a:p>
          <a:p>
            <a:pPr lvl="1"/>
            <a:r>
              <a:rPr lang="en-US" sz="1600" dirty="0"/>
              <a:t>Clusters</a:t>
            </a:r>
          </a:p>
          <a:p>
            <a:pPr lvl="1"/>
            <a:r>
              <a:rPr lang="en-US" sz="1600" dirty="0"/>
              <a:t>Outliers</a:t>
            </a:r>
          </a:p>
          <a:p>
            <a:r>
              <a:rPr lang="en-US" sz="2000" dirty="0"/>
              <a:t>Limitations of PCA</a:t>
            </a:r>
          </a:p>
          <a:p>
            <a:pPr lvl="1"/>
            <a:r>
              <a:rPr lang="en-US" sz="1600" dirty="0"/>
              <a:t>PCs are linear combinations of original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1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3098"/>
              </p:ext>
            </p:extLst>
          </p:nvPr>
        </p:nvGraphicFramePr>
        <p:xfrm>
          <a:off x="2423887" y="2220687"/>
          <a:ext cx="7340599" cy="28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Ave. heart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Dimensions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781960" y="3451165"/>
            <a:ext cx="28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D31A44-79CA-6F2B-5EF3-45DAEFDE498A}"/>
              </a:ext>
            </a:extLst>
          </p:cNvPr>
          <p:cNvSpPr txBox="1">
            <a:spLocks/>
          </p:cNvSpPr>
          <p:nvPr/>
        </p:nvSpPr>
        <p:spPr>
          <a:xfrm>
            <a:off x="550863" y="147409"/>
            <a:ext cx="11306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I. Studying </a:t>
            </a:r>
            <a:r>
              <a:rPr lang="en-GB" sz="3000" dirty="0">
                <a:solidFill>
                  <a:srgbClr val="0070C0"/>
                </a:solidFill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5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One of the dimensionality reduction techniques that do not involve deliberate exclusion of original features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Combines or summarises the information from original features into NEW features,</a:t>
            </a:r>
            <a:r>
              <a:rPr lang="en-GB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en-GB" sz="200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principal components (PC)</a:t>
            </a:r>
            <a:endParaRPr lang="en-GB" sz="20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r>
              <a:rPr lang="en-US" sz="2000" dirty="0"/>
              <a:t>Strives to capture the most information or variation in the data (i.e. how observations are different or similar from each other) in the least number of PCs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3E82-0DB2-75DA-12C6-31C7B1C8B977}"/>
              </a:ext>
            </a:extLst>
          </p:cNvPr>
          <p:cNvSpPr txBox="1"/>
          <p:nvPr/>
        </p:nvSpPr>
        <p:spPr>
          <a:xfrm>
            <a:off x="3407227" y="4408714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INSERT original table -&gt; PCA plot</a:t>
            </a:r>
          </a:p>
        </p:txBody>
      </p:sp>
    </p:spTree>
    <p:extLst>
      <p:ext uri="{BB962C8B-B14F-4D97-AF65-F5344CB8AC3E}">
        <p14:creationId xmlns:p14="http://schemas.microsoft.com/office/powerpoint/2010/main" val="167022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Examine the variation accounted for by the PCs</a:t>
            </a:r>
          </a:p>
          <a:p>
            <a:pPr lvl="1"/>
            <a:r>
              <a:rPr lang="en-US" sz="1600" dirty="0"/>
              <a:t>To determine the least number of PCs capturing most of the variation in the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lvl="1"/>
            <a:r>
              <a:rPr lang="en-US" sz="1600" dirty="0"/>
              <a:t>To </a:t>
            </a:r>
            <a:r>
              <a:rPr lang="en-US" sz="1600" dirty="0" err="1"/>
              <a:t>visualise</a:t>
            </a:r>
            <a:r>
              <a:rPr lang="en-US" sz="1600" dirty="0"/>
              <a:t> and interpret the major patterns of variation learned through PCA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PC loadings </a:t>
            </a:r>
          </a:p>
          <a:p>
            <a:pPr lvl="1"/>
            <a:r>
              <a:rPr lang="en-US" sz="1600" dirty="0"/>
              <a:t>To determine the contribution of the original features to the PCs, hence their influence on the major patterns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0E0-94F9-9965-33C1-92FA9F4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77296"/>
              </p:ext>
            </p:extLst>
          </p:nvPr>
        </p:nvGraphicFramePr>
        <p:xfrm>
          <a:off x="2423887" y="2220687"/>
          <a:ext cx="7340599" cy="28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Dimensions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781960" y="3451165"/>
            <a:ext cx="28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1839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6354"/>
            <a:ext cx="11306175" cy="4718505"/>
          </a:xfrm>
        </p:spPr>
        <p:txBody>
          <a:bodyPr>
            <a:normAutofit/>
          </a:bodyPr>
          <a:lstStyle/>
          <a:p>
            <a:r>
              <a:rPr lang="en-US" sz="2400" dirty="0"/>
              <a:t>Problem is with interpretability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Hard to extract meaningful relationships between many features especially when you have few observations or data points</a:t>
            </a:r>
          </a:p>
          <a:p>
            <a:pPr lvl="1"/>
            <a:r>
              <a:rPr lang="en-US" sz="2000" dirty="0"/>
              <a:t>Hard to </a:t>
            </a:r>
            <a:r>
              <a:rPr lang="en-US" sz="2000" dirty="0" err="1"/>
              <a:t>visualise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Solution is to reduce dimensionality (number of features) by </a:t>
            </a:r>
            <a:r>
              <a:rPr lang="en-US" sz="2400" dirty="0" err="1"/>
              <a:t>summarising</a:t>
            </a:r>
            <a:r>
              <a:rPr lang="en-US" sz="2400" dirty="0"/>
              <a:t> the data into fewer, most informative features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Select a few from existing / original features</a:t>
            </a:r>
          </a:p>
          <a:p>
            <a:pPr lvl="1"/>
            <a:r>
              <a:rPr lang="en-US" sz="2000" dirty="0"/>
              <a:t>Combine original features into fewer new ones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52BB3ED-5A83-9EB1-81E5-9ADB7F366BE2}"/>
              </a:ext>
            </a:extLst>
          </p:cNvPr>
          <p:cNvSpPr/>
          <p:nvPr/>
        </p:nvSpPr>
        <p:spPr>
          <a:xfrm>
            <a:off x="6723904" y="5284720"/>
            <a:ext cx="957943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EF065-71C1-3341-DFFC-BF869DEF2E25}"/>
              </a:ext>
            </a:extLst>
          </p:cNvPr>
          <p:cNvSpPr txBox="1"/>
          <p:nvPr/>
        </p:nvSpPr>
        <p:spPr>
          <a:xfrm>
            <a:off x="7222545" y="5165564"/>
            <a:ext cx="2093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PCA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C66E6-1F49-31A0-434F-E1C2BD9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Strives to capture the most information or variation in the data in the least number of PCs, which are new features derived from combinations of original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3E82-0DB2-75DA-12C6-31C7B1C8B977}"/>
              </a:ext>
            </a:extLst>
          </p:cNvPr>
          <p:cNvSpPr txBox="1"/>
          <p:nvPr/>
        </p:nvSpPr>
        <p:spPr>
          <a:xfrm>
            <a:off x="3407227" y="4408714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INSERT original table -&gt; PCA plot</a:t>
            </a:r>
          </a:p>
        </p:txBody>
      </p:sp>
    </p:spTree>
    <p:extLst>
      <p:ext uri="{BB962C8B-B14F-4D97-AF65-F5344CB8AC3E}">
        <p14:creationId xmlns:p14="http://schemas.microsoft.com/office/powerpoint/2010/main" val="126421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Determine the proportion of variation in the data accounted for by the PCs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contribution of original features to PCs (i.e. to data) using PC loading values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dirty="0"/>
              <a:t>Load and view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Check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Apply PCA on data using </a:t>
            </a:r>
            <a:r>
              <a:rPr lang="en-US" sz="2000" dirty="0" err="1"/>
              <a:t>prcomp</a:t>
            </a:r>
            <a:r>
              <a:rPr lang="en-US" sz="2000" dirty="0"/>
              <a:t>()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View PCA output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1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Determine the proportion of variation in the data accounted for by the PCs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endParaRPr lang="en-US" sz="2000" dirty="0"/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Compute % variation explained by each PC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Make scree plot showing % variation per PC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86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Make PCA plot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Using base graphics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97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Examine contribution of original features to PCs (i.e. to data) using PC loading values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r>
              <a:rPr lang="en-US" sz="2000" dirty="0" err="1"/>
              <a:t>Visualise</a:t>
            </a:r>
            <a:r>
              <a:rPr lang="en-US" sz="2000" dirty="0"/>
              <a:t> loadings</a:t>
            </a:r>
          </a:p>
          <a:p>
            <a:r>
              <a:rPr lang="en-US" sz="2000" dirty="0"/>
              <a:t>biplot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528</Words>
  <Application>Microsoft Macintosh PowerPoint</Application>
  <PresentationFormat>Widescreen</PresentationFormat>
  <Paragraphs>85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Helvetica Neue</vt:lpstr>
      <vt:lpstr>Office Theme</vt:lpstr>
      <vt:lpstr>Principal Component Analysis (PCA) in R</vt:lpstr>
      <vt:lpstr>I. Studying real-world systems often involve complex data with many dimensions or features</vt:lpstr>
      <vt:lpstr>I. Studying real-world systems often involve complex data with many dimensions or features</vt:lpstr>
      <vt:lpstr>II. Principal Component Analysis (PCA)</vt:lpstr>
      <vt:lpstr>III. Performing PCA in R</vt:lpstr>
      <vt:lpstr>1. Apply PCA using R base function prcomp()</vt:lpstr>
      <vt:lpstr>2. Determine the proportion of variation in the data accounted for by the PCs</vt:lpstr>
      <vt:lpstr>3. Make PCA plot</vt:lpstr>
      <vt:lpstr>4. Examine contribution of original features to PCs (i.e. to data) using PC loading values</vt:lpstr>
      <vt:lpstr>IV. Notes</vt:lpstr>
      <vt:lpstr>PowerPoint Presentation</vt:lpstr>
      <vt:lpstr>II. Principal Component Analysis (PCA)</vt:lpstr>
      <vt:lpstr>III. Performing PCA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Liezel Tamon</dc:creator>
  <cp:lastModifiedBy>Liezel Tamon</cp:lastModifiedBy>
  <cp:revision>181</cp:revision>
  <dcterms:created xsi:type="dcterms:W3CDTF">2023-04-29T18:00:17Z</dcterms:created>
  <dcterms:modified xsi:type="dcterms:W3CDTF">2023-04-29T21:15:40Z</dcterms:modified>
</cp:coreProperties>
</file>