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57" r:id="rId4"/>
    <p:sldId id="259" r:id="rId5"/>
    <p:sldId id="268" r:id="rId6"/>
    <p:sldId id="261" r:id="rId7"/>
    <p:sldId id="270" r:id="rId8"/>
    <p:sldId id="271" r:id="rId9"/>
    <p:sldId id="272" r:id="rId10"/>
    <p:sldId id="273" r:id="rId11"/>
    <p:sldId id="267" r:id="rId12"/>
    <p:sldId id="258" r:id="rId13"/>
    <p:sldId id="26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CA93C9-EED5-9246-99BE-F30A04609CD1}">
          <p14:sldIdLst>
            <p14:sldId id="256"/>
            <p14:sldId id="274"/>
            <p14:sldId id="257"/>
            <p14:sldId id="259"/>
            <p14:sldId id="268"/>
            <p14:sldId id="261"/>
            <p14:sldId id="270"/>
            <p14:sldId id="271"/>
            <p14:sldId id="272"/>
            <p14:sldId id="273"/>
            <p14:sldId id="267"/>
          </p14:sldIdLst>
        </p14:section>
        <p14:section name="archive" id="{DED6590C-C84F-324A-AD5B-87F8274EAE17}">
          <p14:sldIdLst>
            <p14:sldId id="258"/>
            <p14:sldId id="260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570" userDrawn="1">
          <p15:clr>
            <a:srgbClr val="A4A3A4"/>
          </p15:clr>
        </p15:guide>
        <p15:guide id="3" pos="370" userDrawn="1">
          <p15:clr>
            <a:srgbClr val="A4A3A4"/>
          </p15:clr>
        </p15:guide>
        <p15:guide id="4" pos="7446" userDrawn="1">
          <p15:clr>
            <a:srgbClr val="A4A3A4"/>
          </p15:clr>
        </p15:guide>
        <p15:guide id="5" orient="horz" pos="278" userDrawn="1">
          <p15:clr>
            <a:srgbClr val="A4A3A4"/>
          </p15:clr>
        </p15:guide>
        <p15:guide id="6" orient="horz" pos="7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946"/>
    <a:srgbClr val="E6B4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1"/>
    <p:restoredTop sz="94719"/>
  </p:normalViewPr>
  <p:slideViewPr>
    <p:cSldViewPr snapToGrid="0" showGuides="1">
      <p:cViewPr varScale="1">
        <p:scale>
          <a:sx n="147" d="100"/>
          <a:sy n="147" d="100"/>
        </p:scale>
        <p:origin x="1512" y="200"/>
      </p:cViewPr>
      <p:guideLst>
        <p:guide orient="horz" pos="2137"/>
        <p:guide pos="2570"/>
        <p:guide pos="370"/>
        <p:guide pos="7446"/>
        <p:guide orient="horz" pos="278"/>
        <p:guide orient="horz" pos="7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29838-31B8-0F47-91F9-27F56EC183E2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8F79-4E99-1647-95C1-EB53425B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D8F79-4E99-1647-95C1-EB53425BEB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9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A5E5-BA5E-9512-F000-4B5ABD567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48260-E87F-D570-5A61-A0E91D4D6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62139-7237-F50D-FF29-754239E5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57730-324F-BD68-ED9D-53DD5EDC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91357-A85F-1B21-FF74-0AB767DB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4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76B9-E081-0D96-029F-70DEBA9F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94F79-5703-F72C-1C59-12B797082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008B8-A6B6-144E-83B2-1083B2BA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3A039-0A84-8EBE-F91F-D7CB16CE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9AB49-679B-F8AC-D451-F940B3CE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2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78725-3156-4099-8812-2D7B59D23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1EB24-C128-A204-EAAD-CF58BE5E6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003A-72B7-5FC1-5944-D3FBDE7F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AFC8-4DB6-80F0-0467-BCB05180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6530-7B07-412A-D59B-55EB5175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8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2D79-8818-24D4-E774-A5DCAEF7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6C0BC-F6FA-81DA-CB97-B36BE2B4C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B064E-5817-D4CB-03CD-D207C67D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6E690-5A07-84FD-54D3-BEF288E3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A23F4-51DA-8BD6-3F84-02BB4575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7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006C-AD58-6C07-8B44-79687D1A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5C60D-7D46-CC6A-90C0-96767B481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2E79E-F236-C497-FDFD-2A65ABDF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4EA85-4CF8-DB8F-BBD3-1603F4A2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88452-AAEC-9EAD-ADD9-93558164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1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C76F-09CF-C2DF-1FAA-EB5E9D3E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75A0-01E7-D48D-2DAB-9064C0319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55949-6D9A-08D4-10B7-C6B923630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0676B-9F68-C053-15AC-6E7736DB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75702-9EB3-6D30-5EAE-DCC0119B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86EF5-4713-478D-8334-47882437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5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852E-8B71-146D-FED7-0783AD75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036D8-F535-1128-B68D-82631734D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D974D-B23F-4458-C4E4-26FAC7D0C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48B01-9982-64D0-2E2E-2BEDCF369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B6354-B831-689B-5E8A-C3D4A6EAC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1A19B-BE71-3322-3063-DD631464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5/5/23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AEF94-1945-D256-EE96-BE89CA65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2CA6B-0EF9-DCCB-B430-79B781D7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3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EFBE-FFA0-9F55-C61B-D96C176A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1AFD9-0724-3B7F-5981-EF9D4ECE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9CB72-A86B-E33A-4F90-181EF230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BFA28-C9A1-0344-C8C1-69237F38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689F3-433F-D2B2-1234-5624EF5B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5/5/23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FF7CB-C62B-F849-2F03-576200A3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77F0A-7890-0098-C87A-E91F3163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2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E8B1-26BE-366D-B79F-12C1CF4E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20E5-1B78-345F-447D-D3E03B17B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A6675-FA13-1063-AE08-0A1C1FA2D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1D9BC-2D0F-ABD0-D0AD-88A3FD01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1E55E-C1BA-A729-D5A6-B9CCA779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2F6E9-9DE2-6293-290A-C689A69E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9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20AF-FA8D-3F0B-98C2-09FB24F0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C1103-5DE8-C93F-A87F-CD14BD2E1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C10BA-9F07-C87B-3A42-F54DB26E8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04187-77CB-FA5D-41AD-43BEC8F3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DE4D3-A769-D6B9-2CA2-7CAE9FCC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5C5C2-C9BD-CA2F-B439-5A862C17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5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87214-535A-0D5A-96C0-C7C1E465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C3999-C8C4-F677-E17C-9DF3198E2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F51E5-5E49-F62A-0511-3DC853A0E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71588-EA29-A24B-928E-3B52964EB0F7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22BDF-1841-5EE7-3996-EAFC56FD6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F849D-E610-A8E7-BCFA-3A292216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9A59-4E1E-76DC-440D-0FD47B126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 Component Analysis (PCA)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C54A4-35CE-0725-8195-1FB9724F0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05 May 2023</a:t>
            </a:r>
          </a:p>
        </p:txBody>
      </p:sp>
    </p:spTree>
    <p:extLst>
      <p:ext uri="{BB962C8B-B14F-4D97-AF65-F5344CB8AC3E}">
        <p14:creationId xmlns:p14="http://schemas.microsoft.com/office/powerpoint/2010/main" val="251095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99-CD32-3874-BE52-43EA6F6C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8296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4.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Examine contribution of original features to PCs (i.e. to data) using PC loading values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84312"/>
            <a:ext cx="11306175" cy="4148361"/>
          </a:xfrm>
        </p:spPr>
        <p:txBody>
          <a:bodyPr>
            <a:normAutofit/>
          </a:bodyPr>
          <a:lstStyle/>
          <a:p>
            <a:r>
              <a:rPr lang="en-US" sz="2000" dirty="0" err="1"/>
              <a:t>Visualise</a:t>
            </a:r>
            <a:r>
              <a:rPr lang="en-US" sz="2000" dirty="0"/>
              <a:t> loadings</a:t>
            </a:r>
          </a:p>
          <a:p>
            <a:r>
              <a:rPr lang="en-US" sz="2000" dirty="0"/>
              <a:t>biplot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025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99-CD32-3874-BE52-43EA6F6C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-48532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IV.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81336"/>
            <a:ext cx="1130617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Preprocessing of data</a:t>
            </a:r>
          </a:p>
          <a:p>
            <a:r>
              <a:rPr lang="en-US" sz="2000" dirty="0"/>
              <a:t>Applicability of PCA to data</a:t>
            </a:r>
          </a:p>
          <a:p>
            <a:r>
              <a:rPr lang="en-US" sz="2000" dirty="0"/>
              <a:t>Applications of PCA</a:t>
            </a:r>
          </a:p>
          <a:p>
            <a:pPr lvl="1"/>
            <a:r>
              <a:rPr lang="en-US" sz="1600" dirty="0"/>
              <a:t>Trends</a:t>
            </a:r>
          </a:p>
          <a:p>
            <a:pPr lvl="1"/>
            <a:r>
              <a:rPr lang="en-US" sz="1600" dirty="0"/>
              <a:t>Clusters</a:t>
            </a:r>
          </a:p>
          <a:p>
            <a:pPr lvl="1"/>
            <a:r>
              <a:rPr lang="en-US" sz="1600" dirty="0"/>
              <a:t>Outliers</a:t>
            </a:r>
          </a:p>
          <a:p>
            <a:r>
              <a:rPr lang="en-US" sz="2000" dirty="0"/>
              <a:t>Limitations of PCA</a:t>
            </a:r>
          </a:p>
          <a:p>
            <a:pPr lvl="1"/>
            <a:r>
              <a:rPr lang="en-US" sz="1600" dirty="0"/>
              <a:t>PCs are linear combinations of original features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91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DE9E93-6E16-C294-8374-CE05319CE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403098"/>
              </p:ext>
            </p:extLst>
          </p:nvPr>
        </p:nvGraphicFramePr>
        <p:xfrm>
          <a:off x="2423887" y="2220687"/>
          <a:ext cx="7340599" cy="283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657">
                  <a:extLst>
                    <a:ext uri="{9D8B030D-6E8A-4147-A177-3AD203B41FA5}">
                      <a16:colId xmlns:a16="http://schemas.microsoft.com/office/drawing/2014/main" val="660837460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1891097030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880809503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1774505418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2420064517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2437366825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2870419587"/>
                    </a:ext>
                  </a:extLst>
                </a:gridCol>
              </a:tblGrid>
              <a:tr h="707572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US" sz="15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</a:t>
                      </a:r>
                      <a:endParaRPr lang="en-US" sz="15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</a:t>
                      </a:r>
                      <a:endParaRPr lang="en-US" sz="15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Ave. heart rate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969448"/>
                  </a:ext>
                </a:extLst>
              </a:tr>
              <a:tr h="7075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 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23946"/>
                  </a:ext>
                </a:extLst>
              </a:tr>
              <a:tr h="7075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 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117434"/>
                  </a:ext>
                </a:extLst>
              </a:tr>
              <a:tr h="7075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 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7687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1D16BB-50F6-637D-C1A7-994F7F45C2DB}"/>
              </a:ext>
            </a:extLst>
          </p:cNvPr>
          <p:cNvSpPr txBox="1"/>
          <p:nvPr/>
        </p:nvSpPr>
        <p:spPr>
          <a:xfrm>
            <a:off x="2423887" y="1796143"/>
            <a:ext cx="73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Dimensions /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C1855-6B7A-68B3-697B-873E679A751F}"/>
              </a:ext>
            </a:extLst>
          </p:cNvPr>
          <p:cNvSpPr txBox="1"/>
          <p:nvPr/>
        </p:nvSpPr>
        <p:spPr>
          <a:xfrm rot="16200000">
            <a:off x="781960" y="3451165"/>
            <a:ext cx="283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Observations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D31A44-79CA-6F2B-5EF3-45DAEFDE498A}"/>
              </a:ext>
            </a:extLst>
          </p:cNvPr>
          <p:cNvSpPr txBox="1">
            <a:spLocks/>
          </p:cNvSpPr>
          <p:nvPr/>
        </p:nvSpPr>
        <p:spPr>
          <a:xfrm>
            <a:off x="550863" y="147409"/>
            <a:ext cx="113061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0070C0"/>
                </a:solidFill>
                <a:cs typeface="Arial" panose="020B0604020202020204" pitchFamily="34" charset="0"/>
              </a:rPr>
              <a:t>I. Studying </a:t>
            </a:r>
            <a:r>
              <a:rPr lang="en-GB" sz="3000" dirty="0">
                <a:solidFill>
                  <a:srgbClr val="0070C0"/>
                </a:solidFill>
                <a:cs typeface="Arial" panose="020B0604020202020204" pitchFamily="34" charset="0"/>
              </a:rPr>
              <a:t>real-world systems often involve complex data with many dimensions or features</a:t>
            </a:r>
            <a:endParaRPr lang="en-US" sz="30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5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99-CD32-3874-BE52-43EA6F6C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-48532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II. 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81336"/>
            <a:ext cx="1130617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One of the dimensionality reduction techniques that do not involve deliberate exclusion of original features</a:t>
            </a:r>
          </a:p>
          <a:p>
            <a:r>
              <a:rPr lang="en-GB" sz="2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Combines or summarises the information from original features into NEW features,</a:t>
            </a:r>
            <a:r>
              <a:rPr lang="en-GB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 the </a:t>
            </a:r>
            <a:r>
              <a:rPr lang="en-GB" sz="2000" i="0" dirty="0">
                <a:solidFill>
                  <a:srgbClr val="C00000"/>
                </a:solidFill>
                <a:effectLst/>
                <a:latin typeface="Helvetica Neue" panose="02000503000000020004" pitchFamily="2" charset="0"/>
              </a:rPr>
              <a:t>principal components (PC)</a:t>
            </a:r>
            <a:endParaRPr lang="en-GB" sz="2000" dirty="0">
              <a:solidFill>
                <a:srgbClr val="C00000"/>
              </a:solidFill>
              <a:latin typeface="Helvetica Neue" panose="02000503000000020004" pitchFamily="2" charset="0"/>
            </a:endParaRPr>
          </a:p>
          <a:p>
            <a:r>
              <a:rPr lang="en-US" sz="2000" dirty="0"/>
              <a:t>Strives to capture the most information or variation in the data (i.e. how observations are different or similar from each other) in the least number of PCs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23E82-0DB2-75DA-12C6-31C7B1C8B977}"/>
              </a:ext>
            </a:extLst>
          </p:cNvPr>
          <p:cNvSpPr txBox="1"/>
          <p:nvPr/>
        </p:nvSpPr>
        <p:spPr>
          <a:xfrm>
            <a:off x="3407227" y="4408714"/>
            <a:ext cx="542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INSERT original table -&gt; PCA plot</a:t>
            </a:r>
          </a:p>
        </p:txBody>
      </p:sp>
    </p:spTree>
    <p:extLst>
      <p:ext uri="{BB962C8B-B14F-4D97-AF65-F5344CB8AC3E}">
        <p14:creationId xmlns:p14="http://schemas.microsoft.com/office/powerpoint/2010/main" val="1670223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99-CD32-3874-BE52-43EA6F6C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-48532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III. Performing PCA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81336"/>
            <a:ext cx="113061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1. Apply PCA using R base function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prcomp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2. Examine the variation accounted for by the PCs</a:t>
            </a:r>
          </a:p>
          <a:p>
            <a:pPr lvl="1"/>
            <a:r>
              <a:rPr lang="en-US" sz="1600" dirty="0"/>
              <a:t>To determine the least number of PCs capturing most of the variation in the data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3. Make PCA plot </a:t>
            </a:r>
          </a:p>
          <a:p>
            <a:pPr lvl="1"/>
            <a:r>
              <a:rPr lang="en-US" sz="1600" dirty="0"/>
              <a:t>To </a:t>
            </a:r>
            <a:r>
              <a:rPr lang="en-US" sz="1600" dirty="0" err="1"/>
              <a:t>visualise</a:t>
            </a:r>
            <a:r>
              <a:rPr lang="en-US" sz="1600" dirty="0"/>
              <a:t> and interpret the major patterns of variation learned through PCA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4. Examine PC loadings </a:t>
            </a:r>
          </a:p>
          <a:p>
            <a:pPr lvl="1"/>
            <a:r>
              <a:rPr lang="en-US" sz="1600" dirty="0"/>
              <a:t>To determine the contribution of the original features to the PCs, hence their influence on the major patterns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5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60E0-94F9-9965-33C1-92FA9F4D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7409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  <a:cs typeface="Arial" panose="020B0604020202020204" pitchFamily="34" charset="0"/>
              </a:rPr>
              <a:t>I</a:t>
            </a:r>
            <a:r>
              <a:rPr lang="en-US" sz="3000" b="0" i="0" dirty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. Studying </a:t>
            </a:r>
            <a:r>
              <a:rPr lang="en-GB" sz="3000" b="0" i="0" dirty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real-world systems often involve complex data with many dimensions or features</a:t>
            </a:r>
            <a:endParaRPr lang="en-US" sz="30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DE9E93-6E16-C294-8374-CE05319CE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245533"/>
              </p:ext>
            </p:extLst>
          </p:nvPr>
        </p:nvGraphicFramePr>
        <p:xfrm>
          <a:off x="2423887" y="2220687"/>
          <a:ext cx="7340599" cy="353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657">
                  <a:extLst>
                    <a:ext uri="{9D8B030D-6E8A-4147-A177-3AD203B41FA5}">
                      <a16:colId xmlns:a16="http://schemas.microsoft.com/office/drawing/2014/main" val="660837460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1891097030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880809503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1774505418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2420064517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2437366825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2870419587"/>
                    </a:ext>
                  </a:extLst>
                </a:gridCol>
              </a:tblGrid>
              <a:tr h="707572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Heart rate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969448"/>
                  </a:ext>
                </a:extLst>
              </a:tr>
              <a:tr h="7075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 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140/90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  <a:endParaRPr lang="en-GB" sz="15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23946"/>
                  </a:ext>
                </a:extLst>
              </a:tr>
              <a:tr h="7075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 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90/60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  <a:endParaRPr lang="en-GB" sz="15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117434"/>
                  </a:ext>
                </a:extLst>
              </a:tr>
              <a:tr h="7075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 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120/80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  <a:endParaRPr lang="en-GB" sz="15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768747"/>
                  </a:ext>
                </a:extLst>
              </a:tr>
              <a:tr h="707572"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25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25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25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0387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1D16BB-50F6-637D-C1A7-994F7F45C2DB}"/>
              </a:ext>
            </a:extLst>
          </p:cNvPr>
          <p:cNvSpPr txBox="1"/>
          <p:nvPr/>
        </p:nvSpPr>
        <p:spPr>
          <a:xfrm>
            <a:off x="2423887" y="1796143"/>
            <a:ext cx="73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Dimensions / Variables /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C1855-6B7A-68B3-697B-873E679A751F}"/>
              </a:ext>
            </a:extLst>
          </p:cNvPr>
          <p:cNvSpPr txBox="1"/>
          <p:nvPr/>
        </p:nvSpPr>
        <p:spPr>
          <a:xfrm rot="16200000">
            <a:off x="428174" y="3804951"/>
            <a:ext cx="353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320507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60E0-94F9-9965-33C1-92FA9F4D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7409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  <a:cs typeface="Arial" panose="020B0604020202020204" pitchFamily="34" charset="0"/>
              </a:rPr>
              <a:t>I</a:t>
            </a:r>
            <a:r>
              <a:rPr lang="en-US" sz="3000" b="0" i="0" dirty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. Studying </a:t>
            </a:r>
            <a:r>
              <a:rPr lang="en-GB" sz="3000" b="0" i="0" dirty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real-world systems often involve complex data with many dimensions or features</a:t>
            </a:r>
            <a:endParaRPr lang="en-US" sz="30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DE9E93-6E16-C294-8374-CE05319CE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552090"/>
              </p:ext>
            </p:extLst>
          </p:nvPr>
        </p:nvGraphicFramePr>
        <p:xfrm>
          <a:off x="2423887" y="2220687"/>
          <a:ext cx="7340599" cy="353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657">
                  <a:extLst>
                    <a:ext uri="{9D8B030D-6E8A-4147-A177-3AD203B41FA5}">
                      <a16:colId xmlns:a16="http://schemas.microsoft.com/office/drawing/2014/main" val="660837460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1891097030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880809503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1774505418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2420064517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2437366825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2870419587"/>
                    </a:ext>
                  </a:extLst>
                </a:gridCol>
              </a:tblGrid>
              <a:tr h="707572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969448"/>
                  </a:ext>
                </a:extLst>
              </a:tr>
              <a:tr h="7075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 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  <a:endParaRPr lang="en-GB" sz="15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23946"/>
                  </a:ext>
                </a:extLst>
              </a:tr>
              <a:tr h="7075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 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  <a:endParaRPr lang="en-GB" sz="15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117434"/>
                  </a:ext>
                </a:extLst>
              </a:tr>
              <a:tr h="7075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 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  <a:endParaRPr lang="en-GB" sz="15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768747"/>
                  </a:ext>
                </a:extLst>
              </a:tr>
              <a:tr h="707572"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25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25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25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800"/>
                        </a:lnSpc>
                      </a:pP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0387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1D16BB-50F6-637D-C1A7-994F7F45C2DB}"/>
              </a:ext>
            </a:extLst>
          </p:cNvPr>
          <p:cNvSpPr txBox="1"/>
          <p:nvPr/>
        </p:nvSpPr>
        <p:spPr>
          <a:xfrm>
            <a:off x="2423887" y="1796143"/>
            <a:ext cx="73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Dimensions / Variables /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C1855-6B7A-68B3-697B-873E679A751F}"/>
              </a:ext>
            </a:extLst>
          </p:cNvPr>
          <p:cNvSpPr txBox="1"/>
          <p:nvPr/>
        </p:nvSpPr>
        <p:spPr>
          <a:xfrm rot="16200000">
            <a:off x="428174" y="3804951"/>
            <a:ext cx="353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318395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86354"/>
            <a:ext cx="11306175" cy="4718505"/>
          </a:xfrm>
        </p:spPr>
        <p:txBody>
          <a:bodyPr>
            <a:normAutofit/>
          </a:bodyPr>
          <a:lstStyle/>
          <a:p>
            <a:r>
              <a:rPr lang="en-US" sz="2400" dirty="0"/>
              <a:t>Problem is with interpretability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dirty="0"/>
              <a:t>Hard to extract meaningful relationships between many features especially when you have few observations or data points</a:t>
            </a:r>
          </a:p>
          <a:p>
            <a:pPr lvl="1"/>
            <a:r>
              <a:rPr lang="en-US" sz="2000" dirty="0"/>
              <a:t>Hard to </a:t>
            </a:r>
            <a:r>
              <a:rPr lang="en-US" sz="2000" dirty="0" err="1"/>
              <a:t>visualise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Solution is to reduce dimensionality (number of features) by </a:t>
            </a:r>
            <a:r>
              <a:rPr lang="en-US" sz="2400" dirty="0" err="1"/>
              <a:t>summarising</a:t>
            </a:r>
            <a:r>
              <a:rPr lang="en-US" sz="2400" dirty="0"/>
              <a:t> the data into fewer, most informative features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2000" dirty="0"/>
              <a:t>Select a few from existing / original features</a:t>
            </a:r>
          </a:p>
          <a:p>
            <a:pPr lvl="1"/>
            <a:r>
              <a:rPr lang="en-US" sz="2000" dirty="0"/>
              <a:t>Combine original features into fewer new ones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52BB3ED-5A83-9EB1-81E5-9ADB7F366BE2}"/>
              </a:ext>
            </a:extLst>
          </p:cNvPr>
          <p:cNvSpPr/>
          <p:nvPr/>
        </p:nvSpPr>
        <p:spPr>
          <a:xfrm>
            <a:off x="6723904" y="5284720"/>
            <a:ext cx="957943" cy="315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EF065-71C1-3341-DFFC-BF869DEF2E25}"/>
              </a:ext>
            </a:extLst>
          </p:cNvPr>
          <p:cNvSpPr txBox="1"/>
          <p:nvPr/>
        </p:nvSpPr>
        <p:spPr>
          <a:xfrm>
            <a:off x="7222545" y="5165564"/>
            <a:ext cx="20930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PCA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BC66E6-1F49-31A0-434F-E1C2BD90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7409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  <a:cs typeface="Arial" panose="020B0604020202020204" pitchFamily="34" charset="0"/>
              </a:rPr>
              <a:t>I</a:t>
            </a:r>
            <a:r>
              <a:rPr lang="en-US" sz="3000" b="0" i="0" dirty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. Studying </a:t>
            </a:r>
            <a:r>
              <a:rPr lang="en-GB" sz="3000" b="0" i="0" dirty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real-world systems often involve complex data with many dimensions or features</a:t>
            </a:r>
            <a:endParaRPr lang="en-US" sz="30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3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99-CD32-3874-BE52-43EA6F6C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-248572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II. Principal Component Analysis (PCA)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DBFC4F-B70A-6243-899F-67B50136D8A5}"/>
              </a:ext>
            </a:extLst>
          </p:cNvPr>
          <p:cNvGrpSpPr/>
          <p:nvPr/>
        </p:nvGrpSpPr>
        <p:grpSpPr>
          <a:xfrm>
            <a:off x="1647131" y="3347852"/>
            <a:ext cx="4856242" cy="2287379"/>
            <a:chOff x="1239758" y="3848444"/>
            <a:chExt cx="5677199" cy="267406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EDF29BF-8086-6FDB-525C-0FF7B51E9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89" b="10422"/>
            <a:stretch/>
          </p:blipFill>
          <p:spPr>
            <a:xfrm>
              <a:off x="1575194" y="3848444"/>
              <a:ext cx="5341763" cy="232362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A712CDB-39CF-B59D-36F2-DB099EF7E11B}"/>
                </a:ext>
              </a:extLst>
            </p:cNvPr>
            <p:cNvSpPr txBox="1"/>
            <p:nvPr/>
          </p:nvSpPr>
          <p:spPr>
            <a:xfrm>
              <a:off x="1836234" y="6199344"/>
              <a:ext cx="501764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PC1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28710F-0E86-193D-B4E3-25F6BCD35A19}"/>
                </a:ext>
              </a:extLst>
            </p:cNvPr>
            <p:cNvSpPr txBox="1"/>
            <p:nvPr/>
          </p:nvSpPr>
          <p:spPr>
            <a:xfrm rot="16200000">
              <a:off x="385241" y="4791937"/>
              <a:ext cx="20322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PC2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C7DFABC-EBCF-8FDC-1B76-F96FFE17F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837" y="1407944"/>
            <a:ext cx="2883113" cy="20593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83CA26-BB35-6C38-5F1A-0D66C4C84A5C}"/>
              </a:ext>
            </a:extLst>
          </p:cNvPr>
          <p:cNvSpPr txBox="1"/>
          <p:nvPr/>
        </p:nvSpPr>
        <p:spPr>
          <a:xfrm>
            <a:off x="4527395" y="1746426"/>
            <a:ext cx="319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A6987-69EC-A315-7751-C494FDDE7033}"/>
              </a:ext>
            </a:extLst>
          </p:cNvPr>
          <p:cNvSpPr txBox="1"/>
          <p:nvPr/>
        </p:nvSpPr>
        <p:spPr>
          <a:xfrm>
            <a:off x="4527395" y="2088002"/>
            <a:ext cx="319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37E8E-69E0-4905-23C7-4C81C14FE3C1}"/>
              </a:ext>
            </a:extLst>
          </p:cNvPr>
          <p:cNvSpPr txBox="1"/>
          <p:nvPr/>
        </p:nvSpPr>
        <p:spPr>
          <a:xfrm>
            <a:off x="4527395" y="2436608"/>
            <a:ext cx="319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B2EE52-2DB4-A865-F973-383A308E38A4}"/>
              </a:ext>
            </a:extLst>
          </p:cNvPr>
          <p:cNvSpPr txBox="1"/>
          <p:nvPr/>
        </p:nvSpPr>
        <p:spPr>
          <a:xfrm>
            <a:off x="4527395" y="2774036"/>
            <a:ext cx="319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6863B-7BCB-5DD8-7F65-EA163F8AAB8F}"/>
              </a:ext>
            </a:extLst>
          </p:cNvPr>
          <p:cNvSpPr txBox="1"/>
          <p:nvPr/>
        </p:nvSpPr>
        <p:spPr>
          <a:xfrm>
            <a:off x="4527395" y="3118472"/>
            <a:ext cx="319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3070C19-A4ED-1E9B-A354-E62C3416091C}"/>
              </a:ext>
            </a:extLst>
          </p:cNvPr>
          <p:cNvGraphicFramePr>
            <a:graphicFrameLocks noGrp="1"/>
          </p:cNvGraphicFramePr>
          <p:nvPr/>
        </p:nvGraphicFramePr>
        <p:xfrm>
          <a:off x="595927" y="1536043"/>
          <a:ext cx="3536925" cy="1687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275">
                  <a:extLst>
                    <a:ext uri="{9D8B030D-6E8A-4147-A177-3AD203B41FA5}">
                      <a16:colId xmlns:a16="http://schemas.microsoft.com/office/drawing/2014/main" val="660837460"/>
                    </a:ext>
                  </a:extLst>
                </a:gridCol>
                <a:gridCol w="505275">
                  <a:extLst>
                    <a:ext uri="{9D8B030D-6E8A-4147-A177-3AD203B41FA5}">
                      <a16:colId xmlns:a16="http://schemas.microsoft.com/office/drawing/2014/main" val="1891097030"/>
                    </a:ext>
                  </a:extLst>
                </a:gridCol>
                <a:gridCol w="505275">
                  <a:extLst>
                    <a:ext uri="{9D8B030D-6E8A-4147-A177-3AD203B41FA5}">
                      <a16:colId xmlns:a16="http://schemas.microsoft.com/office/drawing/2014/main" val="880809503"/>
                    </a:ext>
                  </a:extLst>
                </a:gridCol>
                <a:gridCol w="505275">
                  <a:extLst>
                    <a:ext uri="{9D8B030D-6E8A-4147-A177-3AD203B41FA5}">
                      <a16:colId xmlns:a16="http://schemas.microsoft.com/office/drawing/2014/main" val="1774505418"/>
                    </a:ext>
                  </a:extLst>
                </a:gridCol>
                <a:gridCol w="505275">
                  <a:extLst>
                    <a:ext uri="{9D8B030D-6E8A-4147-A177-3AD203B41FA5}">
                      <a16:colId xmlns:a16="http://schemas.microsoft.com/office/drawing/2014/main" val="2420064517"/>
                    </a:ext>
                  </a:extLst>
                </a:gridCol>
                <a:gridCol w="505275">
                  <a:extLst>
                    <a:ext uri="{9D8B030D-6E8A-4147-A177-3AD203B41FA5}">
                      <a16:colId xmlns:a16="http://schemas.microsoft.com/office/drawing/2014/main" val="2437366825"/>
                    </a:ext>
                  </a:extLst>
                </a:gridCol>
                <a:gridCol w="505275">
                  <a:extLst>
                    <a:ext uri="{9D8B030D-6E8A-4147-A177-3AD203B41FA5}">
                      <a16:colId xmlns:a16="http://schemas.microsoft.com/office/drawing/2014/main" val="2870419587"/>
                    </a:ext>
                  </a:extLst>
                </a:gridCol>
              </a:tblGrid>
              <a:tr h="337589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825" marR="52825" marT="26413" marB="26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marL="52825" marR="52825" marT="26413" marB="26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2</a:t>
                      </a:r>
                    </a:p>
                  </a:txBody>
                  <a:tcPr marL="52825" marR="52825" marT="26413" marB="26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3</a:t>
                      </a:r>
                    </a:p>
                  </a:txBody>
                  <a:tcPr marL="52825" marR="52825" marT="26413" marB="26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4</a:t>
                      </a:r>
                    </a:p>
                  </a:txBody>
                  <a:tcPr marL="52825" marR="52825" marT="26413" marB="26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5</a:t>
                      </a:r>
                    </a:p>
                  </a:txBody>
                  <a:tcPr marL="52825" marR="52825" marT="26413" marB="26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52825" marR="52825" marT="26413" marB="26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969448"/>
                  </a:ext>
                </a:extLst>
              </a:tr>
              <a:tr h="33758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 1</a:t>
                      </a:r>
                    </a:p>
                  </a:txBody>
                  <a:tcPr marL="52825" marR="52825" marT="26413" marB="26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</a:t>
                      </a:r>
                    </a:p>
                  </a:txBody>
                  <a:tcPr marL="5503" marR="5503" marT="550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5503" marR="5503" marT="5503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805</a:t>
                      </a:r>
                    </a:p>
                  </a:txBody>
                  <a:tcPr marL="5503" marR="5503" marT="5503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941</a:t>
                      </a:r>
                    </a:p>
                  </a:txBody>
                  <a:tcPr marL="5503" marR="5503" marT="5503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</a:t>
                      </a:r>
                    </a:p>
                  </a:txBody>
                  <a:tcPr marL="5503" marR="5503" marT="5503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  <a:endParaRPr lang="en-GB" sz="9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3" marR="5503" marT="5503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23946"/>
                  </a:ext>
                </a:extLst>
              </a:tr>
              <a:tr h="33758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 2</a:t>
                      </a:r>
                    </a:p>
                  </a:txBody>
                  <a:tcPr marL="52825" marR="52825" marT="26413" marB="26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</a:t>
                      </a:r>
                    </a:p>
                  </a:txBody>
                  <a:tcPr marL="5503" marR="5503" marT="550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5503" marR="5503" marT="5503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819</a:t>
                      </a:r>
                    </a:p>
                  </a:txBody>
                  <a:tcPr marL="5503" marR="5503" marT="5503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963</a:t>
                      </a:r>
                    </a:p>
                  </a:txBody>
                  <a:tcPr marL="5503" marR="5503" marT="5503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</a:t>
                      </a:r>
                    </a:p>
                  </a:txBody>
                  <a:tcPr marL="5503" marR="5503" marT="5503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  <a:endParaRPr lang="en-GB" sz="9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3" marR="5503" marT="5503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117434"/>
                  </a:ext>
                </a:extLst>
              </a:tr>
              <a:tr h="33758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 3</a:t>
                      </a:r>
                    </a:p>
                  </a:txBody>
                  <a:tcPr marL="52825" marR="52825" marT="26413" marB="26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</a:t>
                      </a:r>
                    </a:p>
                  </a:txBody>
                  <a:tcPr marL="5503" marR="5503" marT="550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5503" marR="5503" marT="5503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782</a:t>
                      </a:r>
                    </a:p>
                  </a:txBody>
                  <a:tcPr marL="5503" marR="5503" marT="5503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974</a:t>
                      </a:r>
                    </a:p>
                  </a:txBody>
                  <a:tcPr marL="5503" marR="5503" marT="5503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226</a:t>
                      </a:r>
                    </a:p>
                  </a:txBody>
                  <a:tcPr marL="5503" marR="5503" marT="5503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  <a:endParaRPr lang="en-GB" sz="9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3" marR="5503" marT="5503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768747"/>
                  </a:ext>
                </a:extLst>
              </a:tr>
              <a:tr h="337589">
                <a:tc>
                  <a:txBody>
                    <a:bodyPr/>
                    <a:lstStyle/>
                    <a:p>
                      <a:pPr algn="ctr">
                        <a:lnSpc>
                          <a:spcPts val="500"/>
                        </a:lnSpc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>
                        <a:lnSpc>
                          <a:spcPts val="500"/>
                        </a:lnSpc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>
                        <a:lnSpc>
                          <a:spcPts val="500"/>
                        </a:lnSpc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52825" marR="52825" marT="26413" marB="26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500"/>
                        </a:lnSpc>
                      </a:pPr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500"/>
                        </a:lnSpc>
                      </a:pPr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500"/>
                        </a:lnSpc>
                      </a:pPr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5503" marR="5503" marT="550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500"/>
                        </a:lnSpc>
                      </a:pPr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500"/>
                        </a:lnSpc>
                      </a:pPr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500"/>
                        </a:lnSpc>
                      </a:pPr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5503" marR="5503" marT="5503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500"/>
                        </a:lnSpc>
                      </a:pPr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500"/>
                        </a:lnSpc>
                      </a:pPr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500"/>
                        </a:lnSpc>
                      </a:pPr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5503" marR="5503" marT="5503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500"/>
                        </a:lnSpc>
                      </a:pPr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500"/>
                        </a:lnSpc>
                      </a:pPr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500"/>
                        </a:lnSpc>
                      </a:pPr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5503" marR="5503" marT="5503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500"/>
                        </a:lnSpc>
                      </a:pPr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500"/>
                        </a:lnSpc>
                      </a:pPr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ts val="500"/>
                        </a:lnSpc>
                      </a:pPr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5503" marR="5503" marT="5503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500"/>
                        </a:lnSpc>
                      </a:pP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3" marR="5503" marT="5503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03871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6DA1FCF-CFCF-0ACC-EF68-E1A981E0FC8C}"/>
              </a:ext>
            </a:extLst>
          </p:cNvPr>
          <p:cNvSpPr txBox="1"/>
          <p:nvPr/>
        </p:nvSpPr>
        <p:spPr>
          <a:xfrm>
            <a:off x="4308831" y="1402679"/>
            <a:ext cx="538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PC1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C7774B9-5B2D-398F-5AF7-8266BC69F97D}"/>
              </a:ext>
            </a:extLst>
          </p:cNvPr>
          <p:cNvSpPr/>
          <p:nvPr/>
        </p:nvSpPr>
        <p:spPr>
          <a:xfrm>
            <a:off x="7611759" y="1466335"/>
            <a:ext cx="103230" cy="48603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540F0-2D86-1635-9FD1-DFE9ACE0CC92}"/>
              </a:ext>
            </a:extLst>
          </p:cNvPr>
          <p:cNvSpPr txBox="1"/>
          <p:nvPr/>
        </p:nvSpPr>
        <p:spPr>
          <a:xfrm>
            <a:off x="7674704" y="1474573"/>
            <a:ext cx="538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95 % var.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1BC682-4D32-D923-9DE6-49CB3D05B03E}"/>
              </a:ext>
            </a:extLst>
          </p:cNvPr>
          <p:cNvSpPr txBox="1"/>
          <p:nvPr/>
        </p:nvSpPr>
        <p:spPr>
          <a:xfrm>
            <a:off x="4362321" y="983374"/>
            <a:ext cx="39600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NEW features = Principal Components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3F78E1-807C-8FD4-E6C5-6037D6E45FD1}"/>
              </a:ext>
            </a:extLst>
          </p:cNvPr>
          <p:cNvSpPr txBox="1"/>
          <p:nvPr/>
        </p:nvSpPr>
        <p:spPr>
          <a:xfrm>
            <a:off x="490499" y="978335"/>
            <a:ext cx="35369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features = Genes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0BA8ECD-0A89-60B7-420A-D19D4A834F6C}"/>
              </a:ext>
            </a:extLst>
          </p:cNvPr>
          <p:cNvSpPr/>
          <p:nvPr/>
        </p:nvSpPr>
        <p:spPr>
          <a:xfrm>
            <a:off x="3648194" y="1042240"/>
            <a:ext cx="453081" cy="18947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2DBFDA62-ADDD-1F77-56FB-C24A1E89930F}"/>
              </a:ext>
            </a:extLst>
          </p:cNvPr>
          <p:cNvSpPr/>
          <p:nvPr/>
        </p:nvSpPr>
        <p:spPr>
          <a:xfrm rot="10800000" flipH="1">
            <a:off x="1073936" y="3423960"/>
            <a:ext cx="397812" cy="410961"/>
          </a:xfrm>
          <a:prstGeom prst="ben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1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99-CD32-3874-BE52-43EA6F6C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-48532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III. Performing PCA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81336"/>
            <a:ext cx="113061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1. Apply PCA using R base function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prcomp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()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2. Determine the proportion of variation in the data accounted for by the PCs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3. Make PCA plot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4. Examine contribution of original features to PCs (i.e. to data) using PC loading values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4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99-CD32-3874-BE52-43EA6F6C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-48532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1. Apply PCA using R base function 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</a:rPr>
              <a:t>prcomp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()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81336"/>
            <a:ext cx="11306175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en-US" sz="2000" dirty="0"/>
              <a:t>Load and view dataset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/>
              <a:t>Check dataset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/>
              <a:t>Apply PCA on data using </a:t>
            </a:r>
            <a:r>
              <a:rPr lang="en-US" sz="2000" dirty="0" err="1"/>
              <a:t>prcomp</a:t>
            </a:r>
            <a:r>
              <a:rPr lang="en-US" sz="2000" dirty="0"/>
              <a:t>()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/>
              <a:t>View PCA output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617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99-CD32-3874-BE52-43EA6F6C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8296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2.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Determine the proportion of variation in the data accounted for by the PCs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84312"/>
            <a:ext cx="11306175" cy="41483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eriod"/>
            </a:pPr>
            <a:endParaRPr lang="en-US" sz="2000" dirty="0"/>
          </a:p>
          <a:p>
            <a:pPr marL="457200" indent="-457200">
              <a:buFont typeface="+mj-lt"/>
              <a:buAutoNum type="alphaLcPeriod"/>
            </a:pPr>
            <a:r>
              <a:rPr lang="en-US" sz="2000" dirty="0"/>
              <a:t>Compute % variation explained by each PC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/>
              <a:t>Make scree plot showing % variation per PC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486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99-CD32-3874-BE52-43EA6F6C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-48532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3.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Make PCA plot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81336"/>
            <a:ext cx="1130617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Using base graphics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297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694</Words>
  <Application>Microsoft Macintosh PowerPoint</Application>
  <PresentationFormat>Widescreen</PresentationFormat>
  <Paragraphs>224</Paragraphs>
  <Slides>14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Helvetica Neue</vt:lpstr>
      <vt:lpstr>Office Theme</vt:lpstr>
      <vt:lpstr>Principal Component Analysis (PCA) in R</vt:lpstr>
      <vt:lpstr>I. Studying real-world systems often involve complex data with many dimensions or features</vt:lpstr>
      <vt:lpstr>I. Studying real-world systems often involve complex data with many dimensions or features</vt:lpstr>
      <vt:lpstr>I. Studying real-world systems often involve complex data with many dimensions or features</vt:lpstr>
      <vt:lpstr>II. Principal Component Analysis (PCA)</vt:lpstr>
      <vt:lpstr>III. Performing PCA in R</vt:lpstr>
      <vt:lpstr>1. Apply PCA using R base function prcomp()</vt:lpstr>
      <vt:lpstr>2. Determine the proportion of variation in the data accounted for by the PCs</vt:lpstr>
      <vt:lpstr>3. Make PCA plot</vt:lpstr>
      <vt:lpstr>4. Examine contribution of original features to PCs (i.e. to data) using PC loading values</vt:lpstr>
      <vt:lpstr>IV. Notes</vt:lpstr>
      <vt:lpstr>PowerPoint Presentation</vt:lpstr>
      <vt:lpstr>II. Principal Component Analysis (PCA)</vt:lpstr>
      <vt:lpstr>III. Performing PCA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Liezel Tamon</dc:creator>
  <cp:lastModifiedBy>Liezel Tamon</cp:lastModifiedBy>
  <cp:revision>305</cp:revision>
  <dcterms:created xsi:type="dcterms:W3CDTF">2023-04-29T18:00:17Z</dcterms:created>
  <dcterms:modified xsi:type="dcterms:W3CDTF">2023-05-05T00:59:13Z</dcterms:modified>
</cp:coreProperties>
</file>