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43" r:id="rId4"/>
    <p:sldId id="344" r:id="rId5"/>
    <p:sldId id="330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59" r:id="rId19"/>
    <p:sldId id="360" r:id="rId20"/>
    <p:sldId id="356" r:id="rId21"/>
    <p:sldId id="362" r:id="rId22"/>
    <p:sldId id="363" r:id="rId23"/>
    <p:sldId id="361" r:id="rId24"/>
    <p:sldId id="364" r:id="rId25"/>
    <p:sldId id="365" r:id="rId26"/>
    <p:sldId id="371" r:id="rId27"/>
    <p:sldId id="368" r:id="rId28"/>
    <p:sldId id="366" r:id="rId29"/>
    <p:sldId id="369" r:id="rId30"/>
    <p:sldId id="374" r:id="rId31"/>
    <p:sldId id="367" r:id="rId32"/>
    <p:sldId id="370" r:id="rId33"/>
    <p:sldId id="375" r:id="rId34"/>
    <p:sldId id="372" r:id="rId35"/>
    <p:sldId id="376" r:id="rId36"/>
    <p:sldId id="378" r:id="rId37"/>
    <p:sldId id="380" r:id="rId38"/>
    <p:sldId id="379" r:id="rId39"/>
    <p:sldId id="38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105EB-643F-4F9B-BC7E-AA0B6526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B82E1-4F4C-497E-83D3-F7D82C5A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E8F59-2142-4949-BAFB-E99B7D8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8F614-C3A6-4339-A95F-89DAA84C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B4765-0FC7-4979-A3FC-036DC2C0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85884-F9D3-4DDC-A611-03CB55E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9DE29B-845B-490E-9C87-62021A44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973F9-66F2-4854-B3E0-31A8A334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AA8C6-537B-4995-8356-EAAEA2EF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77F7B-D682-44D7-8CDA-1CD9F53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94F0DB-6014-4EF5-A3B1-6E104B9D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876C6A-2FC2-4134-A7AD-D16B8B05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9CBBF-0C6A-4825-910E-13944BA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0C516-F30D-4461-8B4A-D13150C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CB8BA-5C66-48CE-A2DF-31D8C6D6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1441-9B82-4F42-8AF4-B959C510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B4501-29A0-4FC5-9306-34D350F3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FA7F0-5168-49F2-9A6C-6A18951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DC6C3-128E-494F-A09E-55E052C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2C845-5A3A-4991-B097-2AD1B331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FA330-0D75-4802-B8A7-9C8863D1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A200B-4C9B-4D86-9223-34137E64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44A17-557F-4153-AE2E-EAEA178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32348-A026-465E-9306-78F8BC19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103D2-98F0-4F9A-BB63-03A7EF5B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BA21E-3EA9-4D8A-ADD9-A3A89F4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CCF92-E30A-4CC1-8D9D-9DDCC53F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413B8-0217-4FD8-AEDE-71458C47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F8225-D8B2-47B5-A133-2513D2F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7E542-BAFC-4457-9EC3-7929EEC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1EEA3-00BC-499F-8C44-A90A55FD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3776-A7AD-43EF-BA39-9CF1FDCE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018B3-C363-4DCA-8476-C2D4C805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DF164-3A0E-4918-8989-41003E88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EE9159-956E-4076-9993-143BA8D05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EEA281-C14C-4EF7-9467-F1B5FE8A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F396B-A81F-4CA2-AD7F-8F547331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4F7D82-E4C4-4A84-93EA-72241F7D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1F8024-8597-4B10-BDE1-98242E78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BD517-AD55-4236-A2B2-A708328F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C90237-502A-4569-BA79-5548388B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5F8B47-B539-4F0D-917A-2FE46EA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F5A45A-1931-499C-A89B-BAB8AE74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F62860-523E-4D98-A10F-6546C917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49CACD-2BA1-4599-8947-74807E56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E9ADF-66E3-4D37-AC54-64027E3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9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E614F-88B1-4E2B-9A80-82CF919A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25582-299E-4E2A-B4C5-BB9213C5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D4CBE3-563C-4A30-9B49-863937AD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3D8702-DC36-4E5F-BB14-3E085913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CDAA0-ACB1-4274-9900-F5A1922D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D9D22-D967-4E23-A62C-CAFBB126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4E375-08D6-46B4-8C9D-5EB44301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27CC2-A3E9-48D7-AF82-9BBAE314D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211187-63EF-475C-889C-ECFD8A10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21DBD4-FEBB-44E4-BA2D-105E60E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0E913-48DC-413E-9C4B-C48C9A1E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41C24-4876-415D-834C-A1BB2E5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8E89-3B08-43CD-9387-A8DD4A8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8799A-FF0D-4442-8C28-5EF2B6AC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A84F4-F494-4592-9073-A36F9FB4C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346F-834E-483A-8E92-7D691366388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2709B-34C5-46B6-9F22-3486E2E3B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11E02-5ECC-470A-AD6E-2A5A2633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3B78-9458-4B58-9A51-E46B82E77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183CA-7AF8-40D6-B7B6-6C0E8488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692727"/>
            <a:ext cx="10945091" cy="1634838"/>
          </a:xfrm>
        </p:spPr>
        <p:txBody>
          <a:bodyPr>
            <a:normAutofit/>
          </a:bodyPr>
          <a:lstStyle/>
          <a:p>
            <a:r>
              <a:rPr lang="ru-RU" sz="3600" dirty="0"/>
              <a:t>Лекция </a:t>
            </a:r>
            <a:r>
              <a:rPr lang="en-US" sz="3600" dirty="0"/>
              <a:t>4</a:t>
            </a:r>
            <a:r>
              <a:rPr lang="ru-RU" sz="3600" dirty="0"/>
              <a:t>. </a:t>
            </a:r>
            <a:r>
              <a:rPr lang="ru-RU" sz="3600" b="1" dirty="0"/>
              <a:t>Освещение и материалы в </a:t>
            </a:r>
            <a:r>
              <a:rPr lang="en-US" sz="3600" b="1" dirty="0"/>
              <a:t>OpenGL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CF0778-B895-48E2-91A8-7481F14E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6" y="2327565"/>
            <a:ext cx="9684328" cy="3934690"/>
          </a:xfrm>
        </p:spPr>
        <p:txBody>
          <a:bodyPr>
            <a:normAutofit/>
          </a:bodyPr>
          <a:lstStyle/>
          <a:p>
            <a:r>
              <a:rPr lang="ru-RU" sz="3200" b="1" dirty="0"/>
              <a:t> </a:t>
            </a:r>
          </a:p>
          <a:p>
            <a:pPr marL="457200" indent="-457200" algn="l">
              <a:buAutoNum type="arabicPeriod"/>
            </a:pPr>
            <a:r>
              <a:rPr lang="ru-RU" sz="3200" b="1" dirty="0"/>
              <a:t>Удаление невидимых поверхностей</a:t>
            </a:r>
          </a:p>
          <a:p>
            <a:pPr marL="457200" indent="-457200" algn="l">
              <a:buAutoNum type="arabicPeriod"/>
            </a:pPr>
            <a:r>
              <a:rPr lang="ru-RU" sz="3200" b="1" dirty="0"/>
              <a:t>Модель освещения</a:t>
            </a:r>
          </a:p>
          <a:p>
            <a:pPr marL="457200" indent="-457200">
              <a:buAutoNum type="arabicPeriod"/>
            </a:pPr>
            <a:endParaRPr lang="ru-RU" b="1" dirty="0"/>
          </a:p>
          <a:p>
            <a:pPr marL="457200" indent="-457200">
              <a:buAutoNum type="arabicPeriod"/>
            </a:pPr>
            <a:endParaRPr lang="en-US" b="1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03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8CA3C-7A61-4675-BD2A-30E74B3C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ru-RU" dirty="0"/>
              <a:t>Рассеянный (диффузный, </a:t>
            </a:r>
            <a:r>
              <a:rPr lang="en-US" dirty="0"/>
              <a:t>diffuse) </a:t>
            </a:r>
            <a:r>
              <a:rPr lang="ru-RU" dirty="0"/>
              <a:t>свет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D6598-0BDF-4DEC-9318-D40F3435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3" y="1106130"/>
            <a:ext cx="10854812" cy="561913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Это свет, поступающий из одного направления. При столкновении с поверхностью происходит отражение диффузного света, независимое от направления, т.е. яркость света не зависит от местоположения наблюдателя.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Диффузный свет подчеркивает тот факт, что угол, под которым свет падает на поверхность, влияет на яркость освещаемого объекта. Когда свет падает на объект, одна сторона будет ярче по сравнению с другой стороной (стороны не прямо перед источником света).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Солнце имеет рассеянные свойства в своем свете. Когда он падает на высотное здание, вы можете с легкостью заметить, что одна сторона ярче чем другая.</a:t>
            </a:r>
          </a:p>
        </p:txBody>
      </p:sp>
    </p:spTree>
    <p:extLst>
      <p:ext uri="{BB962C8B-B14F-4D97-AF65-F5344CB8AC3E}">
        <p14:creationId xmlns:p14="http://schemas.microsoft.com/office/powerpoint/2010/main" val="49701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CC166-F857-4C79-94B8-9C79370D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Отраженный (зеркальный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specular</a:t>
            </a:r>
            <a:r>
              <a:rPr lang="ru-RU" sz="3600" dirty="0">
                <a:solidFill>
                  <a:srgbClr val="FF0000"/>
                </a:solidFill>
              </a:rPr>
              <a:t>) </a:t>
            </a:r>
            <a:r>
              <a:rPr lang="ru-RU" sz="3600" dirty="0"/>
              <a:t>свет (</a:t>
            </a:r>
            <a:r>
              <a:rPr lang="ru-RU" sz="3600" dirty="0">
                <a:solidFill>
                  <a:srgbClr val="FF0000"/>
                </a:solidFill>
              </a:rPr>
              <a:t>блеск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88475-69EE-4200-A44F-A3CFDDB3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504336"/>
            <a:ext cx="11341509" cy="51471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Свет приходит из конкретного направления и отражается от поверхности в определенном направлении.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Например, лазерный пучок лучей от качественного зеркала, освещенный солнцем металл (100% отражения), мел, ковер</a:t>
            </a:r>
            <a:r>
              <a:rPr lang="en-US" sz="3200" dirty="0"/>
              <a:t>(0%)</a:t>
            </a:r>
            <a:endParaRPr lang="ru-RU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Интенсивность зависит от трех факторов: положения источника света, нормали к поверхности и точки наблюдения. Для этой составляющей виден только тот свет, у которого угол падения равен углу отражения и положение наблюдателя совпадает с направлением отраженного света</a:t>
            </a:r>
          </a:p>
        </p:txBody>
      </p:sp>
    </p:spTree>
    <p:extLst>
      <p:ext uri="{BB962C8B-B14F-4D97-AF65-F5344CB8AC3E}">
        <p14:creationId xmlns:p14="http://schemas.microsoft.com/office/powerpoint/2010/main" val="417946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31DE-381D-4CCB-85FA-2A434E55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Излучаемый свет (</a:t>
            </a:r>
            <a:r>
              <a:rPr lang="en-US" dirty="0"/>
              <a:t>emissive)</a:t>
            </a:r>
            <a:r>
              <a:rPr lang="ru-RU" dirty="0"/>
              <a:t>, </a:t>
            </a:r>
            <a:r>
              <a:rPr lang="ru-RU" dirty="0" err="1"/>
              <a:t>самосвечение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504FF-45B6-49F0-B5BA-918AFACC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Цвет </a:t>
            </a:r>
            <a:r>
              <a:rPr lang="ru-RU" sz="3200" dirty="0" err="1"/>
              <a:t>самосвечения</a:t>
            </a:r>
            <a:r>
              <a:rPr lang="ru-RU" sz="3200" dirty="0"/>
              <a:t> поверхности добавляет яркости объекту и не зависит от других источников света.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Излучение не вносит дополнительного освещения.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Такая составляющая может использоваться для моделирования фар автомобиля, лампы накаливания.</a:t>
            </a:r>
          </a:p>
        </p:txBody>
      </p:sp>
    </p:spTree>
    <p:extLst>
      <p:ext uri="{BB962C8B-B14F-4D97-AF65-F5344CB8AC3E}">
        <p14:creationId xmlns:p14="http://schemas.microsoft.com/office/powerpoint/2010/main" val="263549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9D79C-288D-4D29-A42A-C3AF57C9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0E791-BF4C-4062-9B34-4A283F5D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357745"/>
            <a:ext cx="10674927" cy="48192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 приложениях обычно не создают фоновое, рассеянное или отраженное освещение напрямую.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 Вместо этого используют источники света такие как солнце (на улице), лампочка (внутри помещения) или фонарь (в пещере).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Такие источники могут состоять из комбинаций фоновой, рассеянной и отраженной интенсивности, а так же обладать специальными свойствами. Например, фонарик имеет световой конус, и вещи, которые далеки от него, не освещаются совсем.</a:t>
            </a:r>
          </a:p>
        </p:txBody>
      </p:sp>
    </p:spTree>
    <p:extLst>
      <p:ext uri="{BB962C8B-B14F-4D97-AF65-F5344CB8AC3E}">
        <p14:creationId xmlns:p14="http://schemas.microsoft.com/office/powerpoint/2010/main" val="102520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C28AD-60A9-4DBF-84DA-269B0DC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 </a:t>
            </a:r>
            <a:r>
              <a:rPr lang="ru-RU" sz="3962" dirty="0"/>
              <a:t>материала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2FA08-EF69-4C45-BA7E-6B093AB0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43890"/>
            <a:ext cx="11125200" cy="53062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Задается в зависимости от того, какой процент приходящего красного, зеленого или синего света поверхность отражает</a:t>
            </a:r>
            <a:r>
              <a:rPr lang="en-US" sz="3200" dirty="0"/>
              <a:t>!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Красный мяч отражает красный, поглощает зеленый и синий.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Красный мяч при белом освещении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Красный мяч при красном свете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</a:rPr>
              <a:t>Красный мяч при абсолютно зеленом свете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B050"/>
                </a:solidFill>
              </a:rPr>
              <a:t>Для источника света </a:t>
            </a:r>
            <a:r>
              <a:rPr lang="en-US" sz="3200" dirty="0">
                <a:solidFill>
                  <a:srgbClr val="00B050"/>
                </a:solidFill>
              </a:rPr>
              <a:t>R=1, G=0.5, B=0</a:t>
            </a:r>
            <a:r>
              <a:rPr lang="ru-RU" sz="3200" dirty="0">
                <a:solidFill>
                  <a:srgbClr val="00B050"/>
                </a:solidFill>
              </a:rPr>
              <a:t>- светло-красный цвет.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B050"/>
                </a:solidFill>
              </a:rPr>
              <a:t>Для материала </a:t>
            </a:r>
            <a:r>
              <a:rPr lang="en-US" sz="3200" dirty="0">
                <a:solidFill>
                  <a:srgbClr val="00B050"/>
                </a:solidFill>
              </a:rPr>
              <a:t>R=1, G=0.5, B=0</a:t>
            </a:r>
            <a:r>
              <a:rPr lang="ru-RU" sz="3200" dirty="0">
                <a:solidFill>
                  <a:srgbClr val="00B050"/>
                </a:solidFill>
              </a:rPr>
              <a:t>- отражающие свойства.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B050"/>
                </a:solidFill>
              </a:rPr>
              <a:t>Результирующий отраженный свет=</a:t>
            </a:r>
            <a:r>
              <a:rPr lang="en-US" sz="3200" dirty="0">
                <a:solidFill>
                  <a:srgbClr val="00B050"/>
                </a:solidFill>
              </a:rPr>
              <a:t>(LR*MR,LG*MG, LB*MB)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B050"/>
                </a:solidFill>
              </a:rPr>
              <a:t>Если 2 источника света</a:t>
            </a:r>
            <a:r>
              <a:rPr lang="en-US" sz="3200" dirty="0">
                <a:solidFill>
                  <a:srgbClr val="00B050"/>
                </a:solidFill>
              </a:rPr>
              <a:t>: (R1+R2, G1+G2, B1+B2)</a:t>
            </a:r>
            <a:endParaRPr lang="ru-RU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7204-C1E8-46E6-8221-0F84DFE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Пример</a:t>
            </a:r>
            <a:r>
              <a:rPr lang="en-US" sz="3200" b="1" dirty="0"/>
              <a:t>: </a:t>
            </a:r>
            <a:r>
              <a:rPr lang="ru-RU" sz="3200" b="1" dirty="0"/>
              <a:t>рисование освещенной сферы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A0F85-0799-4730-A55B-06D4F857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496291"/>
            <a:ext cx="10633364" cy="4680672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Определить векторы нормалей для каждой вершины каждого объекта. Они устанавливают ориентацию объекта относительно источников света.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Создать, выбрать и расположить один или несколько источников света.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Создать и выбрать модель освещения, которая определяет уровень фонового света и правильное местоположение точки обзора (подходящее для вычисления освещенности).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Определить свойства материала для объектов в сцене.</a:t>
            </a:r>
          </a:p>
        </p:txBody>
      </p:sp>
    </p:spTree>
    <p:extLst>
      <p:ext uri="{BB962C8B-B14F-4D97-AF65-F5344CB8AC3E}">
        <p14:creationId xmlns:p14="http://schemas.microsoft.com/office/powerpoint/2010/main" val="374797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B1B2B-8E4D-4DA9-9233-7D991F45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Рисование сферы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34CC7-A1B4-4262-A6B9-D6FC0C79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sz="3600" i="1" dirty="0" err="1">
                <a:solidFill>
                  <a:schemeClr val="accent2"/>
                </a:solidFill>
              </a:rPr>
              <a:t>var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i="1" dirty="0" err="1">
                <a:solidFill>
                  <a:schemeClr val="accent2"/>
                </a:solidFill>
              </a:rPr>
              <a:t>sph</a:t>
            </a:r>
            <a:r>
              <a:rPr lang="en-US" sz="3600" i="1" dirty="0">
                <a:solidFill>
                  <a:schemeClr val="accent2"/>
                </a:solidFill>
              </a:rPr>
              <a:t> = </a:t>
            </a:r>
            <a:r>
              <a:rPr lang="en-US" sz="3600" i="1" dirty="0" err="1">
                <a:solidFill>
                  <a:schemeClr val="accent2"/>
                </a:solidFill>
              </a:rPr>
              <a:t>gl.NewQuadric</a:t>
            </a:r>
            <a:r>
              <a:rPr lang="en-US" sz="36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buNone/>
            </a:pPr>
            <a:r>
              <a:rPr lang="ru-RU" sz="3600" i="1" dirty="0">
                <a:solidFill>
                  <a:schemeClr val="accent2"/>
                </a:solidFill>
              </a:rPr>
              <a:t>            </a:t>
            </a:r>
            <a:r>
              <a:rPr lang="en-US" sz="3600" i="1" dirty="0" err="1">
                <a:solidFill>
                  <a:schemeClr val="accent2"/>
                </a:solidFill>
              </a:rPr>
              <a:t>gl.QuadricDrawStyle</a:t>
            </a:r>
            <a:r>
              <a:rPr lang="en-US" sz="3600" i="1" dirty="0">
                <a:solidFill>
                  <a:schemeClr val="accent2"/>
                </a:solidFill>
              </a:rPr>
              <a:t>(</a:t>
            </a:r>
            <a:r>
              <a:rPr lang="en-US" sz="3600" i="1" dirty="0" err="1">
                <a:solidFill>
                  <a:schemeClr val="accent2"/>
                </a:solidFill>
              </a:rPr>
              <a:t>sph</a:t>
            </a:r>
            <a:r>
              <a:rPr lang="en-US" sz="3600" i="1" dirty="0">
                <a:solidFill>
                  <a:schemeClr val="accent2"/>
                </a:solidFill>
              </a:rPr>
              <a:t>,  </a:t>
            </a:r>
            <a:r>
              <a:rPr lang="en-US" sz="3600" i="1" dirty="0" err="1">
                <a:solidFill>
                  <a:schemeClr val="accent2"/>
                </a:solidFill>
              </a:rPr>
              <a:t>OpenGL.GLU_FILL</a:t>
            </a:r>
            <a:r>
              <a:rPr lang="en-US" sz="3600" i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accent2"/>
                </a:solidFill>
              </a:rPr>
              <a:t>            </a:t>
            </a:r>
            <a:r>
              <a:rPr lang="en-US" sz="3600" i="1" dirty="0" err="1">
                <a:solidFill>
                  <a:schemeClr val="accent2"/>
                </a:solidFill>
              </a:rPr>
              <a:t>gl.Sphere</a:t>
            </a:r>
            <a:r>
              <a:rPr lang="en-US" sz="3600" i="1" dirty="0">
                <a:solidFill>
                  <a:schemeClr val="accent2"/>
                </a:solidFill>
              </a:rPr>
              <a:t>(</a:t>
            </a:r>
            <a:r>
              <a:rPr lang="en-US" sz="3600" i="1" dirty="0" err="1">
                <a:solidFill>
                  <a:schemeClr val="accent2"/>
                </a:solidFill>
              </a:rPr>
              <a:t>sph</a:t>
            </a:r>
            <a:r>
              <a:rPr lang="en-US" sz="3600" i="1" dirty="0">
                <a:solidFill>
                  <a:schemeClr val="accent2"/>
                </a:solidFill>
              </a:rPr>
              <a:t>, 0.7, 20, 16);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gl.QuadricOrientation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sph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OpenGL.GLU_OUTSIDE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gl.QuadricNormals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sph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OpenGL.GLU_SMOOTH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1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C7BBE-992B-42B5-BC4E-5A0A4310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методов вывода </a:t>
            </a:r>
            <a:r>
              <a:rPr lang="en-US" dirty="0">
                <a:solidFill>
                  <a:schemeClr val="accent2"/>
                </a:solidFill>
              </a:rPr>
              <a:t>quadric</a:t>
            </a:r>
            <a:r>
              <a:rPr lang="ru-RU" dirty="0">
                <a:solidFill>
                  <a:schemeClr val="accent2"/>
                </a:solidFill>
              </a:rPr>
              <a:t>-</a:t>
            </a:r>
            <a:r>
              <a:rPr lang="en-US" dirty="0">
                <a:solidFill>
                  <a:schemeClr val="accent2"/>
                </a:solidFill>
              </a:rPr>
              <a:t>objects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A2034-4BA3-41B9-A762-A6626464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Quadric objects:(Sphere, Cylinder, Disk)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Mode:(GLU_POINT, GLU_LINE, GLU_FILL, GLU_SILHOUETTE)=GLU_FILL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Orientation:(GLU_OUTSIDE, GLU_INSIDE)= GLU_OUTSIDE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Normals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: (GLU_NONE, GLU_FLAT, GLU_SMOOTH)= GLU_SMOOTH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FA7D5-4D70-4BD7-926B-61740782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pPr algn="ctr"/>
            <a:r>
              <a:rPr lang="ru-RU" dirty="0"/>
              <a:t>Зачем нормали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04267-A3E3-4E76-BB71-07A74E85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74618"/>
            <a:ext cx="11152908" cy="53340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Вектор нормали (коротко, нормаль) – вектор в направлении, перпендикулярном поверхности.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Для плоских поверхностей это направление одинаково для всех точек, но для кривых поверхностей оно может быть различным.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OpenGL </a:t>
            </a:r>
            <a:r>
              <a:rPr lang="ru-RU" sz="3200" dirty="0"/>
              <a:t>позволяет определять нормали для каждой вершины или каждого многоугольника (грани). Вершины многоугольника могут иметь одинаковые или различные нормали.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Векторы нормалей для объектов определяют ориентацию их поверхностей  - в частности, относительно источников света.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Эти векторы используются</a:t>
            </a:r>
            <a:r>
              <a:rPr lang="en-US" sz="3200" dirty="0"/>
              <a:t> OpenGL </a:t>
            </a:r>
            <a:r>
              <a:rPr lang="ru-RU" sz="3200" dirty="0"/>
              <a:t> для расчета, сколько света получает объект в вершине.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85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DD26D-F2F8-482A-AF4A-07EFC3DF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82"/>
            <a:ext cx="10515600" cy="90054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Как вычислить нормали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A7ED3-3046-482F-91BF-CF9FC585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997527"/>
            <a:ext cx="11125199" cy="565265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1"/>
                </a:solidFill>
              </a:rPr>
              <a:t>Вычисление нормалей к объекту – это некоторые вычисления, которые включают в себя вычисление производных.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2"/>
                </a:solidFill>
              </a:rPr>
              <a:t>В любой точке поверхности есть 2 перпендикулярных вектора, направленных в противоположных направлениях. Нормаль по умолчанию ориентирована вовне от моделируемой поверхности.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Для расчета освещенности используются нормализованные векторы нормалей!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rgbClr val="FF0000"/>
                </a:solidFill>
              </a:rPr>
              <a:t>Для модельных преобразований поворота и переноса нормали нормализуются, а для нестандартных преобразований (сдвига и масштабирования – нет).</a:t>
            </a:r>
          </a:p>
        </p:txBody>
      </p:sp>
    </p:spTree>
    <p:extLst>
      <p:ext uri="{BB962C8B-B14F-4D97-AF65-F5344CB8AC3E}">
        <p14:creationId xmlns:p14="http://schemas.microsoft.com/office/powerpoint/2010/main" val="13285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CE672-52B6-4839-94D7-5FA4E6B4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365125"/>
            <a:ext cx="10508673" cy="951057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Проблема!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56F1A-85E8-469B-93B4-9FDC4D6A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427018"/>
            <a:ext cx="11859492" cy="529243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3600" dirty="0"/>
              <a:t>Изменение точки обзора может привести к изменению взаимного перекрытия объектов. </a:t>
            </a:r>
          </a:p>
          <a:p>
            <a:pPr marL="0" indent="0" algn="just">
              <a:buNone/>
            </a:pPr>
            <a:r>
              <a:rPr lang="en-US" sz="3600" dirty="0"/>
              <a:t>while(1)</a:t>
            </a:r>
          </a:p>
          <a:p>
            <a:pPr marL="0" indent="0" algn="just">
              <a:buNone/>
            </a:pPr>
            <a:r>
              <a:rPr lang="en-US" sz="3600" dirty="0"/>
              <a:t>{</a:t>
            </a:r>
            <a:endParaRPr lang="ru-RU" sz="3600" dirty="0"/>
          </a:p>
          <a:p>
            <a:pPr marL="0" indent="0" algn="just">
              <a:buNone/>
            </a:pPr>
            <a:r>
              <a:rPr lang="ru-RU" sz="3200" dirty="0"/>
              <a:t>   </a:t>
            </a:r>
            <a:r>
              <a:rPr lang="en-US" sz="3200" dirty="0" err="1"/>
              <a:t>get_viewing_point_from_mouse_position</a:t>
            </a:r>
            <a:r>
              <a:rPr lang="en-US" sz="3200" dirty="0"/>
              <a:t>();</a:t>
            </a:r>
          </a:p>
          <a:p>
            <a:pPr marL="457200" lvl="1" indent="0" algn="just">
              <a:buNone/>
            </a:pPr>
            <a:r>
              <a:rPr lang="en-US" sz="3200" dirty="0" err="1"/>
              <a:t>gl.Clear</a:t>
            </a:r>
            <a:r>
              <a:rPr lang="en-US" sz="3200" dirty="0"/>
              <a:t>(</a:t>
            </a:r>
            <a:r>
              <a:rPr lang="en-US" sz="3200" dirty="0" err="1"/>
              <a:t>OpenGL_GL_COLOR_BUFFER_BIT</a:t>
            </a:r>
            <a:r>
              <a:rPr lang="en-US" sz="3200" dirty="0"/>
              <a:t>);</a:t>
            </a:r>
          </a:p>
          <a:p>
            <a:pPr marL="457200" lvl="1" indent="0" algn="just">
              <a:buNone/>
            </a:pPr>
            <a:r>
              <a:rPr lang="en-US" sz="3200" dirty="0" err="1"/>
              <a:t>drawobject_A</a:t>
            </a:r>
            <a:r>
              <a:rPr lang="en-US" sz="3200" dirty="0"/>
              <a:t>();</a:t>
            </a:r>
          </a:p>
          <a:p>
            <a:pPr marL="457200" lvl="1" indent="0" algn="just">
              <a:buNone/>
            </a:pPr>
            <a:r>
              <a:rPr lang="en-US" sz="3200" dirty="0" err="1"/>
              <a:t>drawobject_B</a:t>
            </a:r>
            <a:r>
              <a:rPr lang="en-US" sz="3200" dirty="0"/>
              <a:t>();</a:t>
            </a:r>
            <a:endParaRPr lang="ru-RU" sz="3200" dirty="0"/>
          </a:p>
          <a:p>
            <a:pPr marL="0" indent="0" algn="just">
              <a:buNone/>
            </a:pPr>
            <a:r>
              <a:rPr lang="en-US" sz="3600" dirty="0"/>
              <a:t>}</a:t>
            </a:r>
            <a:endParaRPr lang="ru-RU" sz="3600" dirty="0"/>
          </a:p>
          <a:p>
            <a:pPr marL="0" indent="0" algn="just">
              <a:buNone/>
            </a:pPr>
            <a:r>
              <a:rPr lang="en-US" sz="3600" dirty="0"/>
              <a:t>//</a:t>
            </a:r>
            <a:r>
              <a:rPr lang="ru-RU" sz="3600" dirty="0"/>
              <a:t>Объект </a:t>
            </a:r>
            <a:r>
              <a:rPr lang="en-US" sz="3600" dirty="0"/>
              <a:t>B </a:t>
            </a:r>
            <a:r>
              <a:rPr lang="ru-RU" sz="3600" dirty="0"/>
              <a:t>рисуется всегда поверх объекта </a:t>
            </a:r>
            <a:r>
              <a:rPr lang="en-US" sz="3600" dirty="0"/>
              <a:t>A </a:t>
            </a:r>
            <a:r>
              <a:rPr lang="ru-RU" sz="3600" dirty="0"/>
              <a:t>вне зависимости от выбранного положения просмотра. Изменение порядка рисования не всегда исправит результат.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5972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23B40-1F5B-48B1-A6A3-AC8A24E4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0"/>
            <a:ext cx="10536382" cy="84512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Нормали в </a:t>
            </a:r>
            <a:r>
              <a:rPr lang="en-US" b="1" dirty="0"/>
              <a:t>OpenGL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22865-4CA4-4536-8F9C-C18943B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066800"/>
            <a:ext cx="10647218" cy="556952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Направление нормалей имеет значение для двух составляющих освещения: диффузной и отраженной. 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void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Normal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float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nx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,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float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ny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,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float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nz</a:t>
            </a:r>
            <a:r>
              <a:rPr lang="ru-RU" altLang="ru-RU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);</a:t>
            </a:r>
            <a:r>
              <a:rPr lang="ru-RU" altLang="ru-RU" sz="4400" b="1" dirty="0"/>
              <a:t> </a:t>
            </a:r>
            <a:endParaRPr lang="ru-RU" altLang="ru-RU" sz="6600" b="1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void Normal ( float </a:t>
            </a:r>
            <a:r>
              <a:rPr lang="en-US" sz="3200" b="1" dirty="0" err="1">
                <a:solidFill>
                  <a:srgbClr val="8B0000"/>
                </a:solidFill>
                <a:latin typeface="Arial Unicode MS" panose="020B0604020202020204" pitchFamily="34" charset="-128"/>
              </a:rPr>
              <a:t>vect</a:t>
            </a:r>
            <a:r>
              <a:rPr lang="en-US" sz="3200" b="1" dirty="0">
                <a:solidFill>
                  <a:srgbClr val="8B0000"/>
                </a:solidFill>
                <a:latin typeface="Arial Unicode MS" panose="020B0604020202020204" pitchFamily="34" charset="-128"/>
              </a:rPr>
              <a:t>[])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Чтобы освещенность вычислялась правильно, векторы нормали должны иметь единичную длину.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Так как нестандартные матрицы модельно-видовых преобразований  могут изменить длину нормалей (</a:t>
            </a:r>
            <a:r>
              <a:rPr lang="en-US" sz="3200" b="1" dirty="0" err="1"/>
              <a:t>gl.Scale</a:t>
            </a:r>
            <a:r>
              <a:rPr lang="en-US" sz="3200" b="1" dirty="0"/>
              <a:t>())</a:t>
            </a:r>
            <a:r>
              <a:rPr lang="ru-RU" sz="3200" b="1" dirty="0"/>
              <a:t>, </a:t>
            </a:r>
            <a:r>
              <a:rPr lang="ru-RU" sz="3200" dirty="0"/>
              <a:t>то рекомендуется использовать функцию </a:t>
            </a:r>
            <a:r>
              <a:rPr lang="en-US" sz="3200" dirty="0">
                <a:solidFill>
                  <a:srgbClr val="FF0000"/>
                </a:solidFill>
              </a:rPr>
              <a:t>Enable(GL_NORMALIZE)</a:t>
            </a:r>
            <a:endParaRPr lang="ru-RU" sz="32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При однородном масштабировании (</a:t>
            </a:r>
            <a:r>
              <a:rPr lang="en-US" sz="3200" dirty="0"/>
              <a:t>  </a:t>
            </a:r>
            <a:r>
              <a:rPr lang="ru-RU" sz="3200" dirty="0"/>
              <a:t>одинаковое масштабирование  </a:t>
            </a:r>
            <a:r>
              <a:rPr lang="en-US" sz="3200" dirty="0"/>
              <a:t>x, y, z) </a:t>
            </a:r>
            <a:r>
              <a:rPr lang="ru-RU" sz="3200" dirty="0"/>
              <a:t>включать режим </a:t>
            </a:r>
            <a:r>
              <a:rPr lang="en-US" sz="3200" dirty="0">
                <a:solidFill>
                  <a:srgbClr val="FF0000"/>
                </a:solidFill>
              </a:rPr>
              <a:t>Enable(GL_RESCALE_NORMAL)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GL_RESCALE_NORMAL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менее времяемкое, чем полная нормализация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GL_NORMALIZE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По умолчанию направление нормалей [0,0,1], т.е. они направлены вдоль оси OZ и имеют единичный размер.</a:t>
            </a:r>
            <a:endParaRPr lang="en-US" sz="3200" dirty="0"/>
          </a:p>
          <a:p>
            <a:pPr algn="just">
              <a:buFont typeface="Wingdings" panose="05000000000000000000" pitchFamily="2" charset="2"/>
              <a:buChar char="Ø"/>
            </a:pPr>
            <a:endParaRPr lang="ru-RU" sz="32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AA1D7-D7D6-45FC-AFA1-2B85E13B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9B5A-829D-4582-9B27-841E511A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Освещение с указанием нормалей и без</a:t>
            </a:r>
          </a:p>
        </p:txBody>
      </p:sp>
      <p:pic>
        <p:nvPicPr>
          <p:cNvPr id="2050" name="Picture 2" descr="ÐÐ¸Ð´ Ð¾ÑÐ²ÐµÑÑÐ½Ð½Ð¾Ð³Ð¾ ÑÑÐ°Ð³Ð¼ÐµÐ½ÑÐ° ÐºÑÐ±Ð° Ð±ÐµÐ· ÑÐºÐ°Ð·Ð°Ð½Ð¸Ñ Ð½Ð°Ð¿ÑÐ°Ð²Ð»ÐµÐ½Ð¸Ñ Ð½Ð¾ÑÐ¼Ð°Ð»ÐµÐ¹ Ð´Ð»Ñ Ð¿ÑÐ¸Ð¼Ð¸ÑÐ¸Ð²Ð¾Ð²">
            <a:extLst>
              <a:ext uri="{FF2B5EF4-FFF2-40B4-BE49-F238E27FC236}">
                <a16:creationId xmlns:a16="http://schemas.microsoft.com/office/drawing/2014/main" id="{B0B24C69-56AC-4D3F-8495-4B9F8DF33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4859"/>
            <a:ext cx="3606711" cy="32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Ð¸Ð´ Ð¾ÑÐ²ÐµÑÑÐ½Ð½Ð¾Ð³Ð¾ ÑÑÐ°Ð³Ð¼ÐµÐ½ÑÐ° ÐºÑÐ±Ð° Ñ ÑÐºÐ°Ð·Ð°Ð½Ð¸ÐµÐ¼ Ð½Ð°Ð¿ÑÐ°Ð²Ð»ÐµÐ½Ð¸Ñ Ð½Ð¾ÑÐ¼Ð°Ð»ÐµÐ¹ Ð´Ð»Ñ Ð¿ÑÐ¸Ð¼Ð¸ÑÐ¸Ð²Ð¾Ð²">
            <a:extLst>
              <a:ext uri="{FF2B5EF4-FFF2-40B4-BE49-F238E27FC236}">
                <a16:creationId xmlns:a16="http://schemas.microsoft.com/office/drawing/2014/main" id="{33E27C87-7AA8-48FD-9ED1-E4BAD9E6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68" y="2214859"/>
            <a:ext cx="3498705" cy="30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8E7E-2D9C-4E33-872C-1E9E086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Color </a:t>
            </a:r>
            <a:r>
              <a:rPr lang="ru-RU" dirty="0"/>
              <a:t>игнорируется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C8BAA-1913-4187-8582-87E519969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108788"/>
            <a:ext cx="773083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gl.Color3f(1, 0, 0);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gl.Begin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(GL_QUADS);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gl.Normal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(0, 0, -1);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l.Vertex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(0.5, 0.5, 0.5);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Vertex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(-0.5, 0.5, 0.5);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200" dirty="0">
                <a:solidFill>
                  <a:srgbClr val="8B0000"/>
                </a:solidFill>
                <a:latin typeface="Arial Unicode MS" panose="020B0604020202020204" pitchFamily="34" charset="-128"/>
              </a:rPr>
              <a:t>g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Vertex3f (-0.5, -0.5, 0.5);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Vertex3f (0.5, -0.5, 0.5);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glEnd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23E5-344A-4CD1-8AF1-008BA1DF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6" y="124691"/>
            <a:ext cx="10453254" cy="1039091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Определение нормалей для сложных поверхностей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6856B-389E-4C26-A2BF-70D4F41A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454727"/>
            <a:ext cx="10979727" cy="47222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Для вершин сферы направление нормалей совпадает с радиус-вектором.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Для боковой грани цилиндра – с радиус вектором окружности.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Определение направления нормалей для примитивов, которые могут иметь произвольное положение в пространстве, можно вычислив векторное произведение векторов их ребер.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В этом случае вычисленная нормаль будет направлена перпендикулярно ребрам примитива, которые использовались для вычисления нормали.</a:t>
            </a:r>
          </a:p>
        </p:txBody>
      </p:sp>
    </p:spTree>
    <p:extLst>
      <p:ext uri="{BB962C8B-B14F-4D97-AF65-F5344CB8AC3E}">
        <p14:creationId xmlns:p14="http://schemas.microsoft.com/office/powerpoint/2010/main" val="27438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B2BDE-5AD7-4B91-BB0D-F53A4416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365125"/>
            <a:ext cx="108134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Создание, размещение и включение одного или нескольких источников света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28A4F-EEAE-4750-8D80-00A41F5B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 умолчанию режим освещения отключен, отображение текущим цветом.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Расчет освещенности включается командой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Enable(GL_LIGHTING) </a:t>
            </a:r>
            <a:r>
              <a:rPr lang="ru-RU" dirty="0"/>
              <a:t>и выключается командой </a:t>
            </a:r>
            <a:r>
              <a:rPr lang="en-US" dirty="0">
                <a:solidFill>
                  <a:srgbClr val="FF0000"/>
                </a:solidFill>
              </a:rPr>
              <a:t>Disable(GL_LIGHTING)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сцене может присутствовать до 8 (и более)различных источников света произвольного цвета.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Рядом со сценой или удаленно. Можно управлять толщиной луча.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После задания параметров каждого источника света включать его командой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Enable(GL_LIGHT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8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F1DDA-E052-4DD8-B87E-AE39E302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4" y="365126"/>
            <a:ext cx="10453255" cy="8402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Enable(GL_LIGHT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ru-RU" dirty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 Disable(GL_LIGHT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A2F5A-C1DE-4555-937A-8985DAD7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16182"/>
            <a:ext cx="10861964" cy="51766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Свойства "нулевого" источника света отличаются от других источников света.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 Он расположен в бесконечности и освещает сцену в отрицательном направлении оси OZ.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Другие источники света после инициализации </a:t>
            </a:r>
            <a:r>
              <a:rPr lang="ru-RU" dirty="0" err="1"/>
              <a:t>OpenGL</a:t>
            </a:r>
            <a:r>
              <a:rPr lang="ru-RU" dirty="0"/>
              <a:t> имеют нулевую интенсивность всех составляющих освещения, поэтому для их использования необходимо кроме инициализации источника света, выполнить настройку их свойств.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Так как "нулевой" источник света не требует дополнительной настройки, то часто используется для освещения, если нужен всего один источник света.</a:t>
            </a:r>
          </a:p>
        </p:txBody>
      </p:sp>
    </p:spTree>
    <p:extLst>
      <p:ext uri="{BB962C8B-B14F-4D97-AF65-F5344CB8AC3E}">
        <p14:creationId xmlns:p14="http://schemas.microsoft.com/office/powerpoint/2010/main" val="282353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C882A-7B00-4954-BD79-415EDD14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освещения – 4 компонента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DF83-BCF8-4BE6-B213-CBF88F92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Интенсивность общего фонового освещения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Положение точки обзора</a:t>
            </a:r>
            <a:r>
              <a:rPr lang="en-US" sz="3200" dirty="0"/>
              <a:t>: </a:t>
            </a:r>
            <a:r>
              <a:rPr lang="ru-RU" sz="3200" dirty="0"/>
              <a:t>локального по отношению к сцене или бесконечно удаленного.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Расчет освещенности для лицевых и обратных граней объектов.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Должен или нет отраженный свет отделен от фонового и рассеянного  и наложен на объект после </a:t>
            </a:r>
            <a:r>
              <a:rPr lang="ru-RU" sz="3200" dirty="0" err="1"/>
              <a:t>текстурирования</a:t>
            </a:r>
            <a:r>
              <a:rPr lang="ru-RU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250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DE71-65F2-4365-9722-F4AF29BF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1442F-BEAF-4FEA-8AAE-14F25AE6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Метод </a:t>
            </a:r>
            <a:r>
              <a:rPr lang="en-US" sz="3200" b="1" i="1" dirty="0" err="1">
                <a:solidFill>
                  <a:srgbClr val="FF0000"/>
                </a:solidFill>
              </a:rPr>
              <a:t>LightModel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pname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описывает параметры модели освещения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GL_LIGHT_MODEL_TWO_SIDE </a:t>
            </a:r>
            <a:r>
              <a:rPr lang="en-US" sz="3200" dirty="0"/>
              <a:t>– </a:t>
            </a:r>
            <a:r>
              <a:rPr lang="ru-RU" sz="3200" dirty="0"/>
              <a:t>параметр булева типа, управляет режимом расчета освещенности как для лицевых, так и для обратных граней. </a:t>
            </a:r>
            <a:r>
              <a:rPr lang="en-US" sz="3200" dirty="0">
                <a:solidFill>
                  <a:srgbClr val="FF0000"/>
                </a:solidFill>
              </a:rPr>
              <a:t>GL_FALSE</a:t>
            </a:r>
            <a:r>
              <a:rPr lang="en-US" sz="3200" dirty="0"/>
              <a:t>: </a:t>
            </a:r>
            <a:r>
              <a:rPr lang="ru-RU" sz="3200" dirty="0"/>
              <a:t>освещенность рассчитывается только для лицевых граней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dirty="0">
                <a:solidFill>
                  <a:srgbClr val="FF0000"/>
                </a:solidFill>
              </a:rPr>
              <a:t>GL_TRUE</a:t>
            </a:r>
            <a:r>
              <a:rPr lang="ru-RU" sz="3200" dirty="0"/>
              <a:t> освещенность рассчитывается и для обратных граней. </a:t>
            </a:r>
            <a:r>
              <a:rPr lang="ru-RU" sz="3200" b="1" dirty="0">
                <a:solidFill>
                  <a:srgbClr val="FF0000"/>
                </a:solidFill>
              </a:rPr>
              <a:t>Значение по умолчанию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GL_FALSE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74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DE71-65F2-4365-9722-F4AF29BF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1442F-BEAF-4FEA-8AAE-14F25AE6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8582"/>
            <a:ext cx="10744200" cy="502429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Метод </a:t>
            </a:r>
            <a:r>
              <a:rPr lang="en-US" sz="3200" b="1" i="1" dirty="0" err="1">
                <a:solidFill>
                  <a:srgbClr val="FF0000"/>
                </a:solidFill>
              </a:rPr>
              <a:t>LightModel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pname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описывает параметры модели освещения</a:t>
            </a:r>
            <a:r>
              <a:rPr lang="en-US" sz="3200" dirty="0"/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pname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GL_LIGHT_MODEL_LOCAL_VIEWER </a:t>
            </a:r>
            <a:r>
              <a:rPr lang="en-US" sz="3200" dirty="0"/>
              <a:t>– </a:t>
            </a:r>
            <a:r>
              <a:rPr lang="ru-RU" sz="3200" dirty="0"/>
              <a:t>параметр булева типа, задает положение наблюдателя. </a:t>
            </a:r>
            <a:r>
              <a:rPr lang="en-US" sz="3200" dirty="0">
                <a:solidFill>
                  <a:srgbClr val="FF0000"/>
                </a:solidFill>
              </a:rPr>
              <a:t>GL_FALSE</a:t>
            </a:r>
            <a:r>
              <a:rPr lang="en-US" sz="3200" dirty="0"/>
              <a:t>: </a:t>
            </a:r>
            <a:r>
              <a:rPr lang="ru-RU" sz="3200" dirty="0"/>
              <a:t>направление обзора считается </a:t>
            </a:r>
            <a:r>
              <a:rPr lang="en-US" sz="3200" dirty="0"/>
              <a:t>|| </a:t>
            </a:r>
            <a:r>
              <a:rPr lang="ru-RU" sz="3200" dirty="0"/>
              <a:t>оси</a:t>
            </a:r>
            <a:r>
              <a:rPr lang="ru-RU" sz="3200" b="1" dirty="0">
                <a:solidFill>
                  <a:srgbClr val="FF0000"/>
                </a:solidFill>
              </a:rPr>
              <a:t> –</a:t>
            </a:r>
            <a:r>
              <a:rPr lang="en-US" sz="3200" b="1" dirty="0">
                <a:solidFill>
                  <a:srgbClr val="FF0000"/>
                </a:solidFill>
              </a:rPr>
              <a:t>z 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вне зависимости от положения в видовых координатах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en-US" sz="3200" dirty="0">
                <a:solidFill>
                  <a:srgbClr val="FF0000"/>
                </a:solidFill>
              </a:rPr>
              <a:t>GL_TRUE</a:t>
            </a:r>
            <a:r>
              <a:rPr lang="en-US" sz="3200" dirty="0"/>
              <a:t>: </a:t>
            </a:r>
            <a:r>
              <a:rPr lang="ru-RU" sz="3200" dirty="0"/>
              <a:t>наблюдатель находится в начале видовой системы координат. Это может улучшить качество освещения, но усложняет расчет.</a:t>
            </a:r>
            <a:r>
              <a:rPr lang="en-US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Значение по умолчанию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GL_FALSE</a:t>
            </a:r>
            <a:r>
              <a:rPr lang="en-US" sz="3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Положение точки обзора влияет на расчет отблеска, получаемого вследствие зеркального отражения. Точнее, интенсивно</a:t>
            </a:r>
            <a:r>
              <a:rPr lang="en-US" sz="3200" dirty="0"/>
              <a:t>c</a:t>
            </a:r>
            <a:r>
              <a:rPr lang="ru-RU" sz="3200" dirty="0" err="1"/>
              <a:t>ть</a:t>
            </a:r>
            <a:r>
              <a:rPr lang="en-US" sz="3200" dirty="0"/>
              <a:t> </a:t>
            </a:r>
            <a:r>
              <a:rPr lang="ru-RU" sz="3200" dirty="0"/>
              <a:t> блика в конкретной вершине зависит от вектора нормали</a:t>
            </a:r>
            <a:r>
              <a:rPr lang="en-US" sz="3200" dirty="0"/>
              <a:t> </a:t>
            </a:r>
            <a:r>
              <a:rPr lang="ru-RU" sz="3200" dirty="0"/>
              <a:t>в этой вершине, направления из вершины к источнику света и направления из вершины к точке обзора</a:t>
            </a:r>
            <a:r>
              <a:rPr lang="en-US" sz="3200" dirty="0"/>
              <a:t>: c</a:t>
            </a:r>
            <a:r>
              <a:rPr lang="ru-RU" sz="3200" dirty="0" err="1"/>
              <a:t>пособ</a:t>
            </a:r>
            <a:r>
              <a:rPr lang="ru-RU" sz="3200" dirty="0"/>
              <a:t> вычисления углов зеркального отражения.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15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DE71-65F2-4365-9722-F4AF29BF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1442F-BEAF-4FEA-8AAE-14F25AE6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Метод </a:t>
            </a:r>
            <a:r>
              <a:rPr lang="en-US" sz="3200" b="1" i="1" dirty="0" err="1">
                <a:solidFill>
                  <a:srgbClr val="FF0000"/>
                </a:solidFill>
              </a:rPr>
              <a:t>LightModel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pname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описывает параметры модели освещения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params</a:t>
            </a:r>
            <a:r>
              <a:rPr lang="en-US" sz="3200" b="1" i="1" dirty="0">
                <a:solidFill>
                  <a:srgbClr val="FF0000"/>
                </a:solidFill>
              </a:rPr>
              <a:t>)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GL_LIGHT_MODEL_AMBIENT</a:t>
            </a:r>
            <a:r>
              <a:rPr lang="en-US" sz="3200" dirty="0"/>
              <a:t>– </a:t>
            </a:r>
            <a:r>
              <a:rPr lang="ru-RU" sz="3200" dirty="0"/>
              <a:t>параметр</a:t>
            </a:r>
            <a:r>
              <a:rPr lang="en-US" sz="3200" dirty="0"/>
              <a:t> </a:t>
            </a:r>
            <a:r>
              <a:rPr lang="en-US" sz="3200" b="1" i="1" dirty="0" err="1">
                <a:solidFill>
                  <a:srgbClr val="FF0000"/>
                </a:solidFill>
              </a:rPr>
              <a:t>params</a:t>
            </a:r>
            <a:r>
              <a:rPr lang="ru-RU" sz="3200" dirty="0"/>
              <a:t> должен содержать 4 целых или вещественных числа, которые  определяют цвет фонового освещения даже в случае отсутствия источников света.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Значение по умолчанию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(0</a:t>
            </a:r>
            <a:r>
              <a:rPr lang="en-US" sz="3200" dirty="0">
                <a:solidFill>
                  <a:srgbClr val="FF0000"/>
                </a:solidFill>
              </a:rPr>
              <a:t>.2,0.2,0.2,1.0)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2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FFA1-AD53-4DD1-B51E-985766C8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82" y="198872"/>
            <a:ext cx="10397836" cy="632402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буфера глубины – </a:t>
            </a:r>
            <a:r>
              <a:rPr lang="en-US" dirty="0"/>
              <a:t>z-</a:t>
            </a:r>
            <a:r>
              <a:rPr lang="ru-RU" dirty="0"/>
              <a:t>буфера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4C021-BB96-4210-858A-1DBC9952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11382"/>
            <a:ext cx="11457709" cy="574963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/>
              <a:t>Исключение из сцены частей залитых объектов, которые заслонены другими, называется </a:t>
            </a:r>
            <a:r>
              <a:rPr lang="ru-RU" sz="3600" dirty="0">
                <a:solidFill>
                  <a:srgbClr val="FF0000"/>
                </a:solidFill>
              </a:rPr>
              <a:t>удалением невидимых поверхностей.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Наиболее легкий путь удаления невидимых поверхностей – использование </a:t>
            </a:r>
            <a:r>
              <a:rPr lang="ru-RU" sz="3600" dirty="0">
                <a:solidFill>
                  <a:srgbClr val="FF0000"/>
                </a:solidFill>
              </a:rPr>
              <a:t>буфера глубины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rgbClr val="FF0000"/>
                </a:solidFill>
              </a:rPr>
              <a:t>Глубина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расстояние от плоскости просмотра (обычно ближней плоскости отсечения) до каждого пиксела окна. Изначально значения глубины для всех пикселов устанавливаются равными максимальному расстоянию (обычно дальняя плоскость отсечения) с помощью команды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gl.Clear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OpenGL_GL_DEPTH_BUFFER_BIT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Затем объекты в сцене рисуются в произвольном порядке.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 включении буферизации глубины перед рисованием каждого пиксела выполняется сопоставление глубины со значением, уже хранящимся в буфере. Если новый пиксел оказывается ближе( впереди), в буфер записываются новые значения цвета пиксела и глубины. Если же глубина больше текущей, новый пиксел отбрасывается без изменения старой информации.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3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4DE71-65F2-4365-9722-F4AF29BF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1442F-BEAF-4FEA-8AAE-14F25AE6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Метод </a:t>
            </a:r>
            <a:r>
              <a:rPr lang="en-US" sz="3200" b="1" i="1" dirty="0" err="1">
                <a:solidFill>
                  <a:srgbClr val="FF0000"/>
                </a:solidFill>
              </a:rPr>
              <a:t>LightModel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pname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описывает параметры модели освещения </a:t>
            </a:r>
            <a:r>
              <a:rPr lang="en-US" sz="3200" b="1" i="1" dirty="0" err="1">
                <a:solidFill>
                  <a:srgbClr val="FF0000"/>
                </a:solidFill>
              </a:rPr>
              <a:t>param</a:t>
            </a:r>
            <a:r>
              <a:rPr lang="en-US" sz="3200" b="1" i="1" dirty="0">
                <a:solidFill>
                  <a:srgbClr val="FF0000"/>
                </a:solidFill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</a:rPr>
              <a:t>params</a:t>
            </a:r>
            <a:r>
              <a:rPr lang="en-US" sz="3200" b="1" i="1" dirty="0">
                <a:solidFill>
                  <a:srgbClr val="FF0000"/>
                </a:solidFill>
              </a:rPr>
              <a:t>)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GL_LIGHT_MODEL_COLOR_CONTROL</a:t>
            </a:r>
            <a:r>
              <a:rPr lang="en-US" sz="3200" dirty="0"/>
              <a:t>– </a:t>
            </a:r>
            <a:r>
              <a:rPr lang="ru-RU" sz="3200" dirty="0"/>
              <a:t>вычисляется ли отраженный свет отдельно от фонового и рассеянного.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Значение по умолчанию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GL_SINGLE_COLOR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076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D3F84-F1BC-4C0E-994F-286599CA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 один элемент модели – фоновый рассеянный свет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global ambient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939FD-5427-41C7-8E3E-6C895A60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dirty="0" err="1"/>
              <a:t>GLfloat</a:t>
            </a:r>
            <a:r>
              <a:rPr lang="en-US" sz="3200" i="1" dirty="0"/>
              <a:t>[] </a:t>
            </a:r>
            <a:r>
              <a:rPr lang="en-US" sz="3200" i="1" dirty="0" err="1"/>
              <a:t>lmodel_ambient</a:t>
            </a:r>
            <a:r>
              <a:rPr lang="en-US" sz="3200" i="1" dirty="0"/>
              <a:t> = { 0.1f, 0.1f, 0.1f, 1.0f };</a:t>
            </a:r>
          </a:p>
          <a:p>
            <a:pPr marL="0" indent="0">
              <a:buNone/>
            </a:pPr>
            <a:r>
              <a:rPr lang="en-US" sz="3200" i="1" dirty="0" err="1"/>
              <a:t>gl.LightModel</a:t>
            </a: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(</a:t>
            </a:r>
            <a:r>
              <a:rPr lang="en-US" sz="3200" i="1" dirty="0" err="1"/>
              <a:t>OpenGL.GL_LIGHT_MODEL_AMBIENT</a:t>
            </a:r>
            <a:r>
              <a:rPr lang="en-US" sz="3200" i="1" dirty="0"/>
              <a:t>, </a:t>
            </a:r>
            <a:r>
              <a:rPr lang="en-US" sz="3200" i="1" dirty="0" err="1"/>
              <a:t>lmodel_ambient</a:t>
            </a:r>
            <a:r>
              <a:rPr lang="en-US" sz="3200" i="1" dirty="0"/>
              <a:t>);</a:t>
            </a:r>
          </a:p>
          <a:p>
            <a:pPr marL="0" indent="0">
              <a:buNone/>
            </a:pPr>
            <a:r>
              <a:rPr lang="ru-RU" sz="3200" i="1" dirty="0"/>
              <a:t>Наблюдатель находится в бесконечности, освещение одностороннее.</a:t>
            </a:r>
          </a:p>
          <a:p>
            <a:pPr marL="0" indent="0" algn="just">
              <a:buNone/>
            </a:pPr>
            <a:r>
              <a:rPr lang="ru-RU" sz="3200" dirty="0"/>
              <a:t>Каждый источник света может добавлять к сцене фоновое освещение. Кроме того, может присутствовать другой фоновый свет, не принадлежащий никакому конкретному источнику. Объекты сцены видны всегда, даже в отсутствии источников света </a:t>
            </a:r>
            <a:r>
              <a:rPr lang="ru-RU" sz="3200" dirty="0" err="1"/>
              <a:t>дополниельных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139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E704A-C4B7-4ED0-A9EE-7179937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061854"/>
            <a:ext cx="11305309" cy="3338946"/>
          </a:xfrm>
        </p:spPr>
        <p:txBody>
          <a:bodyPr>
            <a:normAutofit fontScale="90000"/>
          </a:bodyPr>
          <a:lstStyle/>
          <a:p>
            <a:br>
              <a:rPr lang="ru-RU" sz="3100" dirty="0"/>
            </a:br>
            <a:br>
              <a:rPr lang="ru-RU" sz="3100" dirty="0"/>
            </a:br>
            <a:br>
              <a:rPr lang="ru-RU" sz="3100" dirty="0"/>
            </a:br>
            <a:br>
              <a:rPr lang="ru-RU" sz="3100" dirty="0"/>
            </a:br>
            <a:br>
              <a:rPr lang="ru-RU" sz="3100" dirty="0"/>
            </a:br>
            <a:br>
              <a:rPr lang="ru-RU" sz="3100" dirty="0"/>
            </a:br>
            <a:br>
              <a:rPr lang="ru-RU" sz="3100" dirty="0"/>
            </a:b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Сцена слева имеет бледно-синий фоновый цвет и освещена источником белого рассеянного света. </a:t>
            </a:r>
            <a:b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Сцена справа образована с помощью источника бледно-синего рассеянного света практически в отсутствие фонового </a:t>
            </a:r>
            <a: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света.</a:t>
            </a:r>
            <a:br>
              <a:rPr lang="ru-RU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sz="3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3DB7E3-413F-46E9-BA70-DC751EEA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763" y="304799"/>
            <a:ext cx="6963891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0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289AC-14A9-476F-9CEC-D4729043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3" y="396985"/>
            <a:ext cx="7196087" cy="279044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60E943-FED0-468C-B39F-147727FF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3386521"/>
            <a:ext cx="10952017" cy="27904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рисунка слева использовался удаленный в бесконечность источник света, для рисунка справа — локальный источник.</a:t>
            </a:r>
          </a:p>
          <a:p>
            <a:pPr marL="0" indent="0" algn="just">
              <a:buNone/>
            </a:pPr>
            <a:r>
              <a:rPr lang="ru-RU" dirty="0"/>
              <a:t>В первом случае область подсветки (отражение) центрирована</a:t>
            </a:r>
            <a:br>
              <a:rPr lang="ru-RU" dirty="0"/>
            </a:br>
            <a:r>
              <a:rPr lang="ru-RU" dirty="0"/>
              <a:t>как на конусе, так и на сфере, поскольку угол между объектом и линией настолько мал, что игнорируется. В варианте с локальным источником света угол нельзя не учитывать.</a:t>
            </a:r>
          </a:p>
        </p:txBody>
      </p:sp>
    </p:spTree>
    <p:extLst>
      <p:ext uri="{BB962C8B-B14F-4D97-AF65-F5344CB8AC3E}">
        <p14:creationId xmlns:p14="http://schemas.microsoft.com/office/powerpoint/2010/main" val="92682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53088-A666-4E47-83AF-359CD5C8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729384"/>
          </a:xfrm>
        </p:spPr>
        <p:txBody>
          <a:bodyPr/>
          <a:lstStyle/>
          <a:p>
            <a:pPr algn="ctr"/>
            <a:r>
              <a:rPr lang="ru-RU" dirty="0"/>
              <a:t>Создание источников света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85A42-C08B-41A4-BE63-42FE41CC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872838"/>
            <a:ext cx="11471563" cy="57357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Цвет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Положение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Ориентация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i="1" dirty="0">
                <a:solidFill>
                  <a:srgbClr val="FF0000"/>
                </a:solidFill>
              </a:rPr>
              <a:t>Light(light, </a:t>
            </a:r>
            <a:r>
              <a:rPr lang="en-US" sz="3600" i="1" dirty="0" err="1">
                <a:solidFill>
                  <a:srgbClr val="FF0000"/>
                </a:solidFill>
              </a:rPr>
              <a:t>pname</a:t>
            </a:r>
            <a:r>
              <a:rPr lang="en-US" sz="3600" i="1" dirty="0">
                <a:solidFill>
                  <a:srgbClr val="FF0000"/>
                </a:solidFill>
              </a:rPr>
              <a:t>, </a:t>
            </a:r>
            <a:r>
              <a:rPr lang="en-US" sz="3600" i="1" dirty="0" err="1">
                <a:solidFill>
                  <a:srgbClr val="FF0000"/>
                </a:solidFill>
              </a:rPr>
              <a:t>params</a:t>
            </a:r>
            <a:r>
              <a:rPr lang="en-US" sz="36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light_position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1.0f, 1.0f, 1.0f, 0.0f };</a:t>
            </a:r>
          </a:p>
          <a:p>
            <a:pPr marL="0" indent="0">
              <a:buNone/>
            </a:pP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white_light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1.0f, 1.0f, 1.0f, 1.0f };</a:t>
            </a:r>
          </a:p>
          <a:p>
            <a:pPr marL="0" indent="0">
              <a:buNone/>
            </a:pP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(OpenGL.GL_LIGHT0,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OpenGL.GL_POSITION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light_position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(OpenGL.GL_LIGHT0,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OpenGL.GL_DIFFUSE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white_light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(OpenGL.GL_LIGHT0,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OpenGL.GL_SPECULAR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white_light</a:t>
            </a:r>
            <a:r>
              <a:rPr lang="en-US" sz="26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6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7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5F9CE5-D244-45FB-A60A-4A6B2AE2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512618"/>
            <a:ext cx="11637818" cy="4805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         </a:t>
            </a:r>
            <a:endParaRPr lang="ru-RU" dirty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3F45CD3-33F7-40C7-A596-BCC084E1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9070"/>
              </p:ext>
            </p:extLst>
          </p:nvPr>
        </p:nvGraphicFramePr>
        <p:xfrm>
          <a:off x="221225" y="1"/>
          <a:ext cx="11857703" cy="70551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44279">
                  <a:extLst>
                    <a:ext uri="{9D8B030D-6E8A-4147-A177-3AD203B41FA5}">
                      <a16:colId xmlns:a16="http://schemas.microsoft.com/office/drawing/2014/main" val="1222547660"/>
                    </a:ext>
                  </a:extLst>
                </a:gridCol>
                <a:gridCol w="3740476">
                  <a:extLst>
                    <a:ext uri="{9D8B030D-6E8A-4147-A177-3AD203B41FA5}">
                      <a16:colId xmlns:a16="http://schemas.microsoft.com/office/drawing/2014/main" val="1800998109"/>
                    </a:ext>
                  </a:extLst>
                </a:gridCol>
                <a:gridCol w="4272948">
                  <a:extLst>
                    <a:ext uri="{9D8B030D-6E8A-4147-A177-3AD203B41FA5}">
                      <a16:colId xmlns:a16="http://schemas.microsoft.com/office/drawing/2014/main" val="3039626287"/>
                    </a:ext>
                  </a:extLst>
                </a:gridCol>
              </a:tblGrid>
              <a:tr h="52363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C00000"/>
                          </a:solidFill>
                        </a:rPr>
                        <a:t>Параметр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Значение по умолчанию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91190"/>
                  </a:ext>
                </a:extLst>
              </a:tr>
              <a:tr h="726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GL_AMBIENT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0.0,0.0,0.0,1.0)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Цвет фонового освещения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65452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GL_DIFFUSE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(1.0,1.0,1.0,1.0)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для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LIGHT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                                                                         </a:t>
                      </a:r>
                    </a:p>
                    <a:p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Цвет рассеянного освещения</a:t>
                      </a:r>
                    </a:p>
                    <a:p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89420"/>
                  </a:ext>
                </a:extLst>
              </a:tr>
              <a:tr h="113045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GL_SPECULAR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(1.0,1.0,1.0,1.0)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Цвет отраженного света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Цвет рассеянного освещения</a:t>
                      </a:r>
                    </a:p>
                    <a:p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7900"/>
                  </a:ext>
                </a:extLst>
              </a:tr>
              <a:tr h="113045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GL_POSITION</a:t>
                      </a:r>
                      <a:r>
                        <a:rPr lang="ru-RU" sz="200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(0.0,0.0,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Координаты (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x, y, </a:t>
                      </a:r>
                      <a:r>
                        <a:rPr lang="en-US" sz="2400" dirty="0" err="1">
                          <a:solidFill>
                            <a:srgbClr val="00B050"/>
                          </a:solidFill>
                        </a:rPr>
                        <a:t>z,w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 источника света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  <a:p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52635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GL_SPOT_DIRECTION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(0.0,0.0,-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Направление (</a:t>
                      </a:r>
                      <a:r>
                        <a:rPr lang="en-US" sz="2400" dirty="0" err="1">
                          <a:solidFill>
                            <a:srgbClr val="00B050"/>
                          </a:solidFill>
                        </a:rPr>
                        <a:t>x,y,z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распространения света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3232"/>
                  </a:ext>
                </a:extLst>
              </a:tr>
              <a:tr h="102939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GL_SPOT_EXPONENT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Распределение интенсивности светового пучка по экспоненте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72982"/>
                  </a:ext>
                </a:extLst>
              </a:tr>
              <a:tr h="7523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GL_SPOT_CUTOFF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180.0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Угол разброса световых лучей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68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968C9-5D14-4B6E-9CAF-0EC83C4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Спецификация материалов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533C6-E965-42A8-BA8B-809F7362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3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5F9CE5-D244-45FB-A60A-4A6B2AE2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512618"/>
            <a:ext cx="11637818" cy="4805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         </a:t>
            </a:r>
            <a:endParaRPr lang="ru-RU" dirty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3F45CD3-33F7-40C7-A596-BCC084E1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89085"/>
              </p:ext>
            </p:extLst>
          </p:nvPr>
        </p:nvGraphicFramePr>
        <p:xfrm>
          <a:off x="221225" y="1"/>
          <a:ext cx="11857703" cy="74332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98607">
                  <a:extLst>
                    <a:ext uri="{9D8B030D-6E8A-4147-A177-3AD203B41FA5}">
                      <a16:colId xmlns:a16="http://schemas.microsoft.com/office/drawing/2014/main" val="1222547660"/>
                    </a:ext>
                  </a:extLst>
                </a:gridCol>
                <a:gridCol w="3986148">
                  <a:extLst>
                    <a:ext uri="{9D8B030D-6E8A-4147-A177-3AD203B41FA5}">
                      <a16:colId xmlns:a16="http://schemas.microsoft.com/office/drawing/2014/main" val="1800998109"/>
                    </a:ext>
                  </a:extLst>
                </a:gridCol>
                <a:gridCol w="4272948">
                  <a:extLst>
                    <a:ext uri="{9D8B030D-6E8A-4147-A177-3AD203B41FA5}">
                      <a16:colId xmlns:a16="http://schemas.microsoft.com/office/drawing/2014/main" val="3039626287"/>
                    </a:ext>
                  </a:extLst>
                </a:gridCol>
              </a:tblGrid>
              <a:tr h="52363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C00000"/>
                          </a:solidFill>
                        </a:rPr>
                        <a:t>Параметр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Значение по умолчанию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91190"/>
                  </a:ext>
                </a:extLst>
              </a:tr>
              <a:tr h="7264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GL_AMBIENT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0.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,0.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,0.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,1.0)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Фоновый цвет материала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65452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GL_DIFFUSE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08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,1.0)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                                                                        </a:t>
                      </a:r>
                    </a:p>
                    <a:p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Рассеянный цвет материала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89420"/>
                  </a:ext>
                </a:extLst>
              </a:tr>
              <a:tr h="113045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GL_SPECULAR 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.0,1.0)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Отраженный цвет материала</a:t>
                      </a:r>
                    </a:p>
                    <a:p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7900"/>
                  </a:ext>
                </a:extLst>
              </a:tr>
              <a:tr h="113045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GL_AMBIENT_AND_DIFFUSE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Фоновый и рассеянный цвета материала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  <a:p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52635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GL_SHININESS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0.0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Коэффициент зеркального отражения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3232"/>
                  </a:ext>
                </a:extLst>
              </a:tr>
              <a:tr h="102939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GL_EMISSION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.0,1.0) 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Излучаемый цвет материала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72982"/>
                  </a:ext>
                </a:extLst>
              </a:tr>
              <a:tr h="7523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GL_COLOR_INDEXER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(0,1,1)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50"/>
                          </a:solidFill>
                        </a:rPr>
                        <a:t>Индексы фонового, рассеянного и отраженного цветов.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11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C56B0C-2CB9-452E-930A-A809EAA9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439" y="416599"/>
            <a:ext cx="5088194" cy="57603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/>
              <a:t>Чайники</a:t>
            </a:r>
          </a:p>
          <a:p>
            <a:pPr marL="0" indent="0" algn="just">
              <a:buNone/>
            </a:pPr>
            <a:r>
              <a:rPr lang="ru-RU" sz="3600" dirty="0"/>
              <a:t>нарисованы с последовательным наращиванием фонового света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881D7C-D349-40E8-A302-D49896BD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7" y="416599"/>
            <a:ext cx="3861182" cy="57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DB53B-79E6-461D-9FB5-2124A18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45" y="280220"/>
            <a:ext cx="6181825" cy="614829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/>
              <a:t>Сечение чайников</a:t>
            </a:r>
            <a:br>
              <a:rPr lang="ru-RU" sz="3600" dirty="0"/>
            </a:br>
            <a:r>
              <a:rPr lang="ru-RU" sz="3600" dirty="0"/>
              <a:t>демонстрирует их внутренние области. </a:t>
            </a:r>
            <a:br>
              <a:rPr lang="ru-RU" sz="3600" dirty="0"/>
            </a:br>
            <a:r>
              <a:rPr lang="ru-RU" sz="3600" dirty="0"/>
              <a:t>Для верхнего чайника используется одностороннее</a:t>
            </a:r>
            <a:br>
              <a:rPr lang="ru-RU" sz="3600" dirty="0"/>
            </a:br>
            <a:r>
              <a:rPr lang="ru-RU" sz="3600" dirty="0"/>
              <a:t>освещение, для среднего — двухсторонняя подсветка, при этом материал передней и задней</a:t>
            </a:r>
            <a:br>
              <a:rPr lang="ru-RU" sz="3600" dirty="0"/>
            </a:br>
            <a:r>
              <a:rPr lang="ru-RU" sz="3600" dirty="0"/>
              <a:t>поверхности один и тот же. На нижний чайник с различными материалами передней и задней</a:t>
            </a:r>
            <a:br>
              <a:rPr lang="ru-RU" sz="3600" dirty="0"/>
            </a:br>
            <a:r>
              <a:rPr lang="ru-RU" sz="3600" dirty="0"/>
              <a:t>поверхностей направлено двухстороннее освещение.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A01EED-80E3-4FC1-8CB3-189BE9F3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575187"/>
            <a:ext cx="3504714" cy="52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3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5BEF2-5C00-445B-8A7B-1ED83DCF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F0C1175-7797-42F5-BE5B-CFE89982AE1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2401" y="154404"/>
                <a:ext cx="11485418" cy="6231321"/>
              </a:xfrm>
              <a:prstGeom prst="rect">
                <a:avLst/>
              </a:prstGeom>
              <a:solidFill>
                <a:srgbClr val="FBFD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-apple-system"/>
                  </a:rPr>
                  <a:t>По умолчанию тест глубины отключен. Включи</a:t>
                </a:r>
                <a:r>
                  <a:rPr lang="ru-RU" altLang="ru-RU" sz="3200" dirty="0">
                    <a:solidFill>
                      <a:srgbClr val="222222"/>
                    </a:solidFill>
                    <a:latin typeface="-apple-system"/>
                  </a:rPr>
                  <a:t>ть его можно командой</a:t>
                </a:r>
                <a:br>
                  <a:rPr kumimoji="0" lang="ru-RU" altLang="ru-RU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br>
                  <a:rPr kumimoji="0" lang="ru-RU" alt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r>
                  <a:rPr kumimoji="0" lang="ru-RU" altLang="ru-RU" sz="3200" b="0" i="1" u="none" strike="noStrike" cap="none" normalizeH="0" baseline="0" dirty="0" err="1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glEnable</a:t>
                </a:r>
                <a:r>
                  <a:rPr kumimoji="0" lang="ru-RU" altLang="ru-RU" sz="3200" b="0" i="1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(GL_DEPTH_TEST); </a:t>
                </a: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Включение теста глубины также требует очистки буфера от старых значений в каждом кадре</a:t>
                </a:r>
                <a:r>
                  <a:rPr lang="en-US" dirty="0"/>
                  <a:t>:</a:t>
                </a:r>
                <a:endParaRPr kumimoji="0" lang="ru-RU" altLang="ru-RU" sz="3200" b="0" i="1" u="none" strike="noStrike" cap="none" normalizeH="0" baseline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3200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glClear</a:t>
                </a:r>
                <a:r>
                  <a:rPr lang="en-US" sz="3200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(GL_COLOR_BUFFER_BIT | GL_DEPTH_BUFFER_BIT); </a:t>
                </a:r>
                <a:endParaRPr lang="ru-RU" sz="3200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Для достижения качественного результата проецирования используется зависимость, пропорциональная величине 1/z</a:t>
                </a:r>
                <a:r>
                  <a:rPr lang="en-US" dirty="0"/>
                  <a:t>:</a:t>
                </a: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𝑓𝑎𝑟</m:t>
                                </m:r>
                              </m:sub>
                            </m:sSub>
                          </m:den>
                        </m:f>
                        <m:r>
                          <a:rPr lang="en-US" sz="32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3200" dirty="0"/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ru-RU" sz="3200" dirty="0">
                    <a:solidFill>
                      <a:schemeClr val="accent2">
                        <a:lumMod val="50000"/>
                      </a:schemeClr>
                    </a:solidFill>
                  </a:rPr>
                  <a:t>Может отрицательно повлиять на производительность…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F0C1175-7797-42F5-BE5B-CFE89982A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1" y="154404"/>
                <a:ext cx="11485418" cy="6231321"/>
              </a:xfrm>
              <a:prstGeom prst="rect">
                <a:avLst/>
              </a:prstGeom>
              <a:blipFill>
                <a:blip r:embed="rId2"/>
                <a:stretch>
                  <a:fillRect l="-2123" t="-1466" r="-637" b="-35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3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CDBBB-61C9-49B5-B40B-2363796A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6" y="346365"/>
            <a:ext cx="11226224" cy="134432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Большинство объектов не похожи на трехмерные до тех пор, пока они не освещены.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5E459-6028-40D3-9BC5-2D7D0E74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4D3385-9710-4677-9EB5-3593E3D3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2935257"/>
            <a:ext cx="4149436" cy="3968203"/>
          </a:xfrm>
          <a:prstGeom prst="rect">
            <a:avLst/>
          </a:prstGeom>
        </p:spPr>
      </p:pic>
      <p:pic>
        <p:nvPicPr>
          <p:cNvPr id="4098" name="Picture 2" descr="Image result for Ð½ÐµÐ¾ÑÐ²ÐµÑÐµÐ½Ð½Ð°Ñ ÑÑÐµÑÐ° ÐºÐ°ÑÑÐ¸Ð½ÐºÐ° OpenGL">
            <a:extLst>
              <a:ext uri="{FF2B5EF4-FFF2-40B4-BE49-F238E27FC236}">
                <a16:creationId xmlns:a16="http://schemas.microsoft.com/office/drawing/2014/main" id="{E21FD53B-2DCF-49CD-B4FF-D378F717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6" y="3144982"/>
            <a:ext cx="6549450" cy="26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0C997-9FAD-4A94-A944-B0A997FB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2. Модель освещения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2A1CE-2529-4945-8F6C-72DB49A9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427018"/>
            <a:ext cx="10647218" cy="47499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Глаз воспринимает цвет в зависимости от распределения энергии фотонов, попадающих на сетчатку глаза и раздражающих ее.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Эти фотоны поступают от источника света или нескольких источников, некоторые из них поглощаются, некоторые отражаются от поверхности.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Различные поверхности имеют различные свойства</a:t>
            </a:r>
            <a:r>
              <a:rPr lang="en-US" sz="3200" dirty="0"/>
              <a:t>: </a:t>
            </a:r>
            <a:r>
              <a:rPr lang="ru-RU" sz="3200" dirty="0"/>
              <a:t>некоторые отполированы и прекрасно отражают свет в нужных направлениях, а другие – рассеивают фотоны одинаково во все стороны.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3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95939-248F-4469-BE2D-1B904A82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953DE-B59D-41C4-88C5-55872DEC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96982"/>
            <a:ext cx="10965873" cy="651163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OpenGL </a:t>
            </a:r>
            <a:r>
              <a:rPr lang="ru-RU" dirty="0"/>
              <a:t>представляет свет так, как будто он разбит на красную, зеленую и синюю составляющие. То есть цвет источника света характеризуется интенсивностью </a:t>
            </a:r>
            <a:r>
              <a:rPr lang="en-US" dirty="0"/>
              <a:t>RGB-</a:t>
            </a:r>
            <a:r>
              <a:rPr lang="ru-RU" dirty="0"/>
              <a:t>компонентов, а в свойства материала поверхности входят процентные соотношения </a:t>
            </a:r>
            <a:r>
              <a:rPr lang="en-US" dirty="0"/>
              <a:t>RGB-</a:t>
            </a:r>
            <a:r>
              <a:rPr lang="ru-RU" dirty="0"/>
              <a:t>компонентов, отражаемых в разных направлениях.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Другая модель освещения – знать законы оптики…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 модели освещения </a:t>
            </a:r>
            <a:r>
              <a:rPr lang="en-US" dirty="0"/>
              <a:t>OpenGL</a:t>
            </a:r>
            <a:r>
              <a:rPr lang="ru-RU" dirty="0"/>
              <a:t> свет в сцене исходит от нескольких источников, которыми можно управлять по отдельности. Часть света доходит из определенного направления, а  часть представляет собой рассеянный свет.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 комнате включена электрическая лампочка</a:t>
            </a:r>
            <a:r>
              <a:rPr lang="en-US" dirty="0"/>
              <a:t>: </a:t>
            </a:r>
            <a:r>
              <a:rPr lang="ru-RU" dirty="0"/>
              <a:t>большая часть света от лампочки, а часть – отраженный свет от одной, двух, трех или более  стен. Это отраженный свет называется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фоновым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(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ambient)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/>
              <a:t>нельзя определить его направление, но при отключении источника света он исчезает. В сцене может присутствовать фоновое освещение, источник неизвестен…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  <a:p>
            <a:pPr algn="just">
              <a:buFont typeface="Wingdings" panose="05000000000000000000" pitchFamily="2" charset="2"/>
              <a:buChar char="Ø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4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E04DC-02BF-4B30-B0B3-045C8193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193964"/>
            <a:ext cx="10771908" cy="88669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освещения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977A0-8CE4-4B2D-8600-5B15EBC9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969818"/>
            <a:ext cx="10771908" cy="520714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Итак, источники света влияют на внешний вид сцены, только если определены поверхности, поглощающие и отражающие свет.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Каждая поверхность может быть задана как материал со своими свойствами.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Материал может излучать свой собственный свет (фары авто), отражать приходящий свет во всех направлениях или отражать часть света в определенном направлении </a:t>
            </a:r>
            <a:r>
              <a:rPr lang="en-US" dirty="0"/>
              <a:t>(</a:t>
            </a:r>
            <a:r>
              <a:rPr lang="ru-RU" dirty="0"/>
              <a:t>зеркало или любая другая полированная поверхность).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В модели освещения </a:t>
            </a:r>
            <a:r>
              <a:rPr lang="en-US" dirty="0"/>
              <a:t>OpenGL</a:t>
            </a:r>
            <a:r>
              <a:rPr lang="ru-RU" dirty="0"/>
              <a:t> свет разбивается на 4 независимые со</a:t>
            </a:r>
            <a:r>
              <a:rPr lang="en-US" dirty="0"/>
              <a:t>c</a:t>
            </a:r>
            <a:r>
              <a:rPr lang="ru-RU" dirty="0" err="1"/>
              <a:t>тавляющие</a:t>
            </a:r>
            <a:r>
              <a:rPr lang="en-US" dirty="0"/>
              <a:t>: </a:t>
            </a:r>
            <a:r>
              <a:rPr lang="ru-RU" dirty="0">
                <a:solidFill>
                  <a:srgbClr val="FF0000"/>
                </a:solidFill>
              </a:rPr>
              <a:t>фоновое освещение, рассеянный свет, отраженный свет и излучаемый свет</a:t>
            </a:r>
            <a:r>
              <a:rPr lang="ru-RU" dirty="0"/>
              <a:t>. Они вычисляются независимо и затем складываются.</a:t>
            </a:r>
          </a:p>
        </p:txBody>
      </p:sp>
    </p:spTree>
    <p:extLst>
      <p:ext uri="{BB962C8B-B14F-4D97-AF65-F5344CB8AC3E}">
        <p14:creationId xmlns:p14="http://schemas.microsoft.com/office/powerpoint/2010/main" val="34468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0370-9354-4657-9A49-DF8A8BCB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401782"/>
            <a:ext cx="11007436" cy="720436"/>
          </a:xfrm>
        </p:spPr>
        <p:txBody>
          <a:bodyPr/>
          <a:lstStyle/>
          <a:p>
            <a:pPr algn="ctr"/>
            <a:r>
              <a:rPr lang="ru-RU" dirty="0"/>
              <a:t>Фоновый (</a:t>
            </a:r>
            <a:r>
              <a:rPr lang="en-US" dirty="0"/>
              <a:t>ambient)</a:t>
            </a:r>
            <a:r>
              <a:rPr lang="ru-RU" dirty="0"/>
              <a:t> свет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CEE9-0702-4426-9F09-7FA5EA93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4" y="1260764"/>
            <a:ext cx="11007436" cy="49161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Фоновое рассредоточенное освещение – это свет, отраженный окружающими объектами столько раз, что его направление нельзя установить</a:t>
            </a:r>
            <a:r>
              <a:rPr lang="en-US" sz="3200" dirty="0"/>
              <a:t>, - </a:t>
            </a:r>
            <a:r>
              <a:rPr lang="ru-RU" sz="3200" dirty="0"/>
              <a:t>он выглядит приходящим со всех направлений. Пример</a:t>
            </a:r>
            <a:r>
              <a:rPr lang="en-US" sz="3200" dirty="0"/>
              <a:t>: </a:t>
            </a:r>
            <a:r>
              <a:rPr lang="ru-RU" sz="3200" dirty="0"/>
              <a:t>освещение комнаты, солнечный день. Фоновый свет попадая на поверхность, отражается одинаково во всех направлениях.</a:t>
            </a:r>
            <a:r>
              <a:rPr lang="en-US" sz="3200" dirty="0"/>
              <a:t> </a:t>
            </a:r>
            <a:endParaRPr lang="ru-RU" sz="3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У  модели фонового света нет позиции, направления, и он одинаково влияет на всю сцену.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/>
              <a:t>Это свет, попадающий на освещаемый объект после отражения от других объектов.</a:t>
            </a:r>
          </a:p>
          <a:p>
            <a:pPr marL="0" indent="0" algn="just">
              <a:buNone/>
            </a:pPr>
            <a:endParaRPr lang="ru-RU" dirty="0"/>
          </a:p>
          <a:p>
            <a:pPr algn="just"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160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2515</Words>
  <Application>Microsoft Office PowerPoint</Application>
  <PresentationFormat>Широкоэкранный</PresentationFormat>
  <Paragraphs>252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 Unicode MS</vt:lpstr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Тема Office</vt:lpstr>
      <vt:lpstr>Лекция 4. Освещение и материалы в OpenGL</vt:lpstr>
      <vt:lpstr>Проблема!</vt:lpstr>
      <vt:lpstr>Использование буфера глубины – z-буфера</vt:lpstr>
      <vt:lpstr>Презентация PowerPoint</vt:lpstr>
      <vt:lpstr>Большинство объектов не похожи на трехмерные до тех пор, пока они не освещены.</vt:lpstr>
      <vt:lpstr>2. Модель освещения </vt:lpstr>
      <vt:lpstr>Презентация PowerPoint</vt:lpstr>
      <vt:lpstr>Модель освещения</vt:lpstr>
      <vt:lpstr>Фоновый (ambient) свет</vt:lpstr>
      <vt:lpstr>Рассеянный (диффузный, diffuse) свет</vt:lpstr>
      <vt:lpstr>Отраженный (зеркальный, specular) свет (блеск)</vt:lpstr>
      <vt:lpstr>Излучаемый свет (emissive), самосвечение</vt:lpstr>
      <vt:lpstr>КАК?</vt:lpstr>
      <vt:lpstr>Цвет материала</vt:lpstr>
      <vt:lpstr>Пример: рисование освещенной сферы</vt:lpstr>
      <vt:lpstr>Рисование сферы</vt:lpstr>
      <vt:lpstr>Параметры методов вывода quadric-objects</vt:lpstr>
      <vt:lpstr>Зачем нормали?</vt:lpstr>
      <vt:lpstr>Как вычислить нормали?</vt:lpstr>
      <vt:lpstr>Нормали в OpenGL </vt:lpstr>
      <vt:lpstr>Освещение с указанием нормалей и без</vt:lpstr>
      <vt:lpstr>Команда Color игнорируется?</vt:lpstr>
      <vt:lpstr>Определение нормалей для сложных поверхностей </vt:lpstr>
      <vt:lpstr>Создание, размещение и включение одного или нескольких источников света</vt:lpstr>
      <vt:lpstr>Enable(GL_LIGHT0)… Disable(GL_LIGHT0)</vt:lpstr>
      <vt:lpstr>Выбор модели освещения – 4 компонента</vt:lpstr>
      <vt:lpstr>Выбор модели освещения</vt:lpstr>
      <vt:lpstr>Выбор модели освещения</vt:lpstr>
      <vt:lpstr>Выбор модели освещения</vt:lpstr>
      <vt:lpstr>Выбор модели освещения</vt:lpstr>
      <vt:lpstr>Определен один элемент модели – фоновый рассеянный свет (global ambient)</vt:lpstr>
      <vt:lpstr>       Сцена слева имеет бледно-синий фоновый цвет и освещена источником белого рассеянного света.  Сцена справа образована с помощью источника бледно-синего рассеянного света практически в отсутствие фонового света.      </vt:lpstr>
      <vt:lpstr>Презентация PowerPoint</vt:lpstr>
      <vt:lpstr>Создание источников света</vt:lpstr>
      <vt:lpstr>Презентация PowerPoint</vt:lpstr>
      <vt:lpstr>Спецификация материалов</vt:lpstr>
      <vt:lpstr>Презентация PowerPoint</vt:lpstr>
      <vt:lpstr>Презентация PowerPoint</vt:lpstr>
      <vt:lpstr>Сечение чайников демонстрирует их внутренние области.  Для верхнего чайника используется одностороннее освещение, для среднего — двухсторонняя подсветка, при этом материал передней и задней поверхности один и тот же. На нижний чайник с различными материалами передней и задней поверхностей направлено двухстороннее освещение.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Наима Мерданова</dc:creator>
  <cp:lastModifiedBy>Наима Мерданова</cp:lastModifiedBy>
  <cp:revision>137</cp:revision>
  <dcterms:created xsi:type="dcterms:W3CDTF">2017-05-01T15:45:00Z</dcterms:created>
  <dcterms:modified xsi:type="dcterms:W3CDTF">2018-04-09T06:04:43Z</dcterms:modified>
</cp:coreProperties>
</file>