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64" r:id="rId5"/>
    <p:sldId id="259" r:id="rId6"/>
    <p:sldId id="287" r:id="rId7"/>
    <p:sldId id="258" r:id="rId8"/>
    <p:sldId id="265" r:id="rId9"/>
    <p:sldId id="267" r:id="rId10"/>
    <p:sldId id="288" r:id="rId11"/>
    <p:sldId id="260" r:id="rId12"/>
    <p:sldId id="266" r:id="rId13"/>
    <p:sldId id="261" r:id="rId14"/>
    <p:sldId id="262" r:id="rId15"/>
    <p:sldId id="263" r:id="rId16"/>
    <p:sldId id="289" r:id="rId17"/>
    <p:sldId id="268" r:id="rId18"/>
    <p:sldId id="269" r:id="rId19"/>
    <p:sldId id="275" r:id="rId20"/>
    <p:sldId id="305" r:id="rId21"/>
    <p:sldId id="307" r:id="rId22"/>
    <p:sldId id="309" r:id="rId23"/>
    <p:sldId id="270" r:id="rId24"/>
    <p:sldId id="271" r:id="rId25"/>
    <p:sldId id="291" r:id="rId26"/>
    <p:sldId id="272" r:id="rId27"/>
    <p:sldId id="293" r:id="rId28"/>
    <p:sldId id="295" r:id="rId29"/>
    <p:sldId id="297" r:id="rId30"/>
    <p:sldId id="274" r:id="rId31"/>
    <p:sldId id="276" r:id="rId32"/>
    <p:sldId id="273" r:id="rId33"/>
    <p:sldId id="299" r:id="rId34"/>
    <p:sldId id="301" r:id="rId35"/>
    <p:sldId id="303" r:id="rId36"/>
    <p:sldId id="277" r:id="rId37"/>
    <p:sldId id="278" r:id="rId38"/>
    <p:sldId id="279" r:id="rId39"/>
    <p:sldId id="280" r:id="rId40"/>
    <p:sldId id="281" r:id="rId41"/>
    <p:sldId id="284" r:id="rId42"/>
    <p:sldId id="282" r:id="rId43"/>
    <p:sldId id="28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gl.codeplex.com/" TargetMode="External"/><Relationship Id="rId2" Type="http://schemas.openxmlformats.org/officeDocument/2006/relationships/hyperlink" Target="https://github.com/dwmkerr/sharpg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sharpgl.codeplex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g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khrono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765" y="758953"/>
            <a:ext cx="11913705" cy="150717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Модуль </a:t>
            </a:r>
            <a:r>
              <a:rPr lang="en-US" sz="3600" dirty="0"/>
              <a:t>2</a:t>
            </a:r>
            <a:r>
              <a:rPr lang="ru-RU" sz="3600" dirty="0"/>
              <a:t>. </a:t>
            </a:r>
            <a:r>
              <a:rPr lang="en-US" sz="3600" dirty="0"/>
              <a:t> </a:t>
            </a:r>
            <a:r>
              <a:rPr lang="ru-RU" sz="3600" dirty="0"/>
              <a:t>Трехмерная компьютерная графика </a:t>
            </a:r>
            <a:br>
              <a:rPr lang="ru-RU" sz="3600" dirty="0"/>
            </a:br>
            <a:r>
              <a:rPr lang="ru-RU" sz="3600" dirty="0"/>
              <a:t>(</a:t>
            </a:r>
            <a:r>
              <a:rPr lang="en-US" sz="3600" dirty="0"/>
              <a:t>OpenGL + </a:t>
            </a:r>
            <a:r>
              <a:rPr lang="ru-RU" sz="3600" dirty="0"/>
              <a:t>С#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4312" y="2637184"/>
            <a:ext cx="10416329" cy="3352799"/>
          </a:xfrm>
        </p:spPr>
        <p:txBody>
          <a:bodyPr>
            <a:normAutofit/>
          </a:bodyPr>
          <a:lstStyle/>
          <a:p>
            <a:pPr algn="ctr"/>
            <a:r>
              <a:rPr lang="ru-RU" sz="3600" cap="none" dirty="0">
                <a:solidFill>
                  <a:schemeClr val="tx1"/>
                </a:solidFill>
              </a:rPr>
              <a:t>Лекция 1. Введение в </a:t>
            </a:r>
            <a:r>
              <a:rPr lang="en-US" sz="3600" cap="none" dirty="0" err="1">
                <a:solidFill>
                  <a:schemeClr val="tx1"/>
                </a:solidFill>
              </a:rPr>
              <a:t>OpenGl</a:t>
            </a:r>
            <a:endParaRPr lang="en-US" sz="3600" cap="none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ru-RU" sz="3600" cap="none" dirty="0">
                <a:solidFill>
                  <a:schemeClr val="tx1"/>
                </a:solidFill>
              </a:rPr>
              <a:t>Что такое </a:t>
            </a:r>
            <a:r>
              <a:rPr lang="en-US" sz="3600" cap="none" dirty="0">
                <a:solidFill>
                  <a:schemeClr val="tx1"/>
                </a:solidFill>
              </a:rPr>
              <a:t>OpenGL?</a:t>
            </a:r>
          </a:p>
          <a:p>
            <a:pPr marL="742950" indent="-742950">
              <a:buAutoNum type="arabicPeriod"/>
            </a:pPr>
            <a:r>
              <a:rPr lang="ru-RU" sz="3600" cap="none" dirty="0">
                <a:solidFill>
                  <a:schemeClr val="tx1"/>
                </a:solidFill>
              </a:rPr>
              <a:t>Конвейер рисования </a:t>
            </a:r>
            <a:r>
              <a:rPr lang="en-US" sz="3600" cap="none" dirty="0">
                <a:solidFill>
                  <a:schemeClr val="tx1"/>
                </a:solidFill>
              </a:rPr>
              <a:t>OpenGL</a:t>
            </a:r>
          </a:p>
          <a:p>
            <a:pPr marL="742950" indent="-742950">
              <a:buAutoNum type="arabicPeriod"/>
            </a:pPr>
            <a:r>
              <a:rPr lang="ru-RU" sz="3600" cap="none" dirty="0">
                <a:solidFill>
                  <a:schemeClr val="tx1"/>
                </a:solidFill>
              </a:rPr>
              <a:t>Использование библиотеки </a:t>
            </a:r>
            <a:r>
              <a:rPr lang="en-US" sz="3600" cap="none" dirty="0" err="1">
                <a:solidFill>
                  <a:schemeClr val="tx1"/>
                </a:solidFill>
              </a:rPr>
              <a:t>SharpGL</a:t>
            </a:r>
            <a:endParaRPr lang="en-US" sz="3600" cap="none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ru-RU" sz="3600" cap="none" dirty="0">
                <a:solidFill>
                  <a:schemeClr val="tx1"/>
                </a:solidFill>
              </a:rPr>
              <a:t>Основы рисования</a:t>
            </a:r>
          </a:p>
          <a:p>
            <a:pPr marL="742950" indent="-742950">
              <a:buAutoNum type="arabicPeriod"/>
            </a:pPr>
            <a:endParaRPr lang="en-US" sz="3600" cap="none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3600" cap="none" dirty="0">
              <a:solidFill>
                <a:schemeClr val="tx1"/>
              </a:solidFill>
            </a:endParaRPr>
          </a:p>
          <a:p>
            <a:pPr marL="742950" indent="-742950" algn="ctr">
              <a:buAutoNum type="arabicPeriod"/>
            </a:pPr>
            <a:endParaRPr lang="ru-RU" sz="36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8D2AC-8D5E-40DE-AF73-FEAFB2E6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286604"/>
            <a:ext cx="10629207" cy="918742"/>
          </a:xfrm>
        </p:spPr>
        <p:txBody>
          <a:bodyPr/>
          <a:lstStyle/>
          <a:p>
            <a:pPr algn="ctr"/>
            <a:r>
              <a:rPr lang="ru-RU" b="1" dirty="0"/>
              <a:t>Конвейер рисования </a:t>
            </a:r>
            <a:r>
              <a:rPr lang="en-US" b="1" dirty="0"/>
              <a:t>OpenGL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F88BB-547F-4DD0-804C-41438007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Аппроксимация кривых и поверхностей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Обработка вершин и сборка примитивов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Растеризация и обработка фрагментов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Операции над пикселами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Подготовка текстуры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Передача данных в буфер кадра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309" y="0"/>
            <a:ext cx="10518371" cy="109993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sz="4000" b="1" dirty="0"/>
              <a:t>Конвейер рисования </a:t>
            </a:r>
            <a:r>
              <a:rPr lang="en-US" sz="4000" b="1" dirty="0"/>
              <a:t>OpenGL:</a:t>
            </a:r>
            <a:br>
              <a:rPr lang="ru-RU" sz="4000" b="1" dirty="0"/>
            </a:br>
            <a:r>
              <a:rPr lang="ru-RU" sz="4000" b="1" dirty="0"/>
              <a:t>вершины и пикселы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артинки по запросу Порядок операций OpenGL рисун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4" y="1245671"/>
            <a:ext cx="9927794" cy="481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5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6604"/>
            <a:ext cx="10546080" cy="8795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Библиотеки для платформы </a:t>
            </a:r>
            <a:r>
              <a:rPr lang="en-US" sz="3600" b="1" dirty="0"/>
              <a:t>Microsoft .</a:t>
            </a:r>
            <a:r>
              <a:rPr lang="en-US" sz="3600" b="1" i="1" dirty="0"/>
              <a:t>NET</a:t>
            </a:r>
            <a:r>
              <a:rPr lang="en-US" sz="3600" b="1" dirty="0"/>
              <a:t> Framework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 </a:t>
            </a:r>
            <a:r>
              <a:rPr lang="en-US" sz="3600" i="1" dirty="0"/>
              <a:t>Tao</a:t>
            </a:r>
            <a:r>
              <a:rPr lang="en-US" sz="3600" dirty="0"/>
              <a:t> Framework </a:t>
            </a: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 </a:t>
            </a:r>
            <a:r>
              <a:rPr lang="en-US" sz="3600" i="1" dirty="0"/>
              <a:t>Open</a:t>
            </a:r>
            <a:r>
              <a:rPr lang="en-US" sz="3600" dirty="0"/>
              <a:t> </a:t>
            </a:r>
            <a:r>
              <a:rPr lang="en-US" sz="3600" i="1" dirty="0"/>
              <a:t>Toolkit</a:t>
            </a:r>
            <a:r>
              <a:rPr lang="en-US" sz="3600" dirty="0"/>
              <a:t> </a:t>
            </a:r>
            <a:r>
              <a:rPr lang="en-US" sz="3600" i="1" dirty="0"/>
              <a:t>Library (</a:t>
            </a:r>
            <a:r>
              <a:rPr lang="en-US" sz="3600" i="1" dirty="0" err="1"/>
              <a:t>OpenTK</a:t>
            </a:r>
            <a:r>
              <a:rPr lang="en-US" sz="3600" i="1" dirty="0"/>
              <a:t>)</a:t>
            </a:r>
            <a:endParaRPr lang="ru-RU" sz="36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1" dirty="0" err="1">
                <a:solidFill>
                  <a:srgbClr val="FF0000"/>
                </a:solidFill>
              </a:rPr>
              <a:t>SharpGL</a:t>
            </a:r>
            <a:endParaRPr lang="ru-RU" sz="3600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73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096" y="1737360"/>
            <a:ext cx="11706427" cy="6513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/>
              <a:t>SharpGL</a:t>
            </a:r>
            <a:r>
              <a:rPr lang="en-US" sz="3600" dirty="0"/>
              <a:t> is a C# library that allows you to use OpenGL in your .NET Framework based application with ease!</a:t>
            </a: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hlinkClick r:id="rId2"/>
              </a:rPr>
              <a:t>https://github.com/dwmkerr/sharpgl</a:t>
            </a: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endParaRPr lang="ru-RU" sz="3600" dirty="0"/>
          </a:p>
        </p:txBody>
      </p:sp>
      <p:pic>
        <p:nvPicPr>
          <p:cNvPr id="1026" name="Picture 2" descr="SharpG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18" y="286603"/>
            <a:ext cx="4472073" cy="15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052" y="1845734"/>
            <a:ext cx="1159565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Использование объектно-ориентированного языка </a:t>
            </a:r>
            <a:r>
              <a:rPr lang="en-US" sz="3600" dirty="0"/>
              <a:t>C#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Дополнительные библиотеки для визуализации не нужны</a:t>
            </a:r>
            <a:r>
              <a:rPr lang="en-US" sz="3600" dirty="0"/>
              <a:t>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Поддержка </a:t>
            </a:r>
            <a:r>
              <a:rPr lang="en-US" sz="3600" dirty="0"/>
              <a:t>WinForms, WPF</a:t>
            </a:r>
            <a:endParaRPr lang="ru-RU" sz="3600" dirty="0"/>
          </a:p>
        </p:txBody>
      </p:sp>
      <p:pic>
        <p:nvPicPr>
          <p:cNvPr id="4" name="Picture 2" descr="SharpG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18" y="286603"/>
            <a:ext cx="4472073" cy="15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1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Системы координат </a:t>
            </a:r>
            <a:r>
              <a:rPr lang="en-US" b="1" dirty="0"/>
              <a:t>OpenGL</a:t>
            </a:r>
            <a:br>
              <a:rPr lang="en-US" b="1" dirty="0"/>
            </a:br>
            <a:endParaRPr lang="ru-RU" dirty="0"/>
          </a:p>
        </p:txBody>
      </p:sp>
      <p:pic>
        <p:nvPicPr>
          <p:cNvPr id="2050" name="Picture 2" descr="Правосторонняя система координат (мировая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8" y="1737360"/>
            <a:ext cx="3710608" cy="37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3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5BE28-5720-49F6-A02E-091DF4E6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Image result for трехмерная система координат">
            <a:extLst>
              <a:ext uri="{FF2B5EF4-FFF2-40B4-BE49-F238E27FC236}">
                <a16:creationId xmlns:a16="http://schemas.microsoft.com/office/drawing/2014/main" id="{E794010C-2C1D-43BD-852A-6484AF89E4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40" y="-499127"/>
            <a:ext cx="6973542" cy="697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6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Единичный масштаб в системе координат может быть выбран произвольно.</a:t>
            </a:r>
            <a:endParaRPr lang="en-US" sz="3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i="1" dirty="0"/>
              <a:t>Единица</a:t>
            </a:r>
            <a:r>
              <a:rPr lang="ru-RU" sz="3600" dirty="0"/>
              <a:t> масштаба может, например, соответствовать 1 м, 1 км или 1 </a:t>
            </a:r>
            <a:r>
              <a:rPr lang="ru-RU" sz="3600" dirty="0" err="1"/>
              <a:t>нм</a:t>
            </a:r>
            <a:r>
              <a:rPr lang="ru-RU" sz="3600" dirty="0"/>
              <a:t>.</a:t>
            </a:r>
            <a:endParaRPr lang="en-US" sz="3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 Это позволяет использовать </a:t>
            </a:r>
            <a:r>
              <a:rPr lang="ru-RU" sz="3600" b="1" dirty="0" err="1"/>
              <a:t>OpenGL</a:t>
            </a:r>
            <a:r>
              <a:rPr lang="ru-RU" sz="3600" dirty="0"/>
              <a:t> с одинаковой легкостью для изображения как макрообъектов, так и объектов микромира.</a:t>
            </a:r>
          </a:p>
        </p:txBody>
      </p:sp>
    </p:spTree>
    <p:extLst>
      <p:ext uri="{BB962C8B-B14F-4D97-AF65-F5344CB8AC3E}">
        <p14:creationId xmlns:p14="http://schemas.microsoft.com/office/powerpoint/2010/main" val="30878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4057"/>
          </a:xfrm>
        </p:spPr>
        <p:txBody>
          <a:bodyPr>
            <a:normAutofit fontScale="90000"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Основы рисования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152939"/>
            <a:ext cx="10401993" cy="5178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Инициализация библиотеки </a:t>
            </a:r>
            <a:r>
              <a:rPr lang="ru-RU" sz="3200" dirty="0" err="1"/>
              <a:t>OpenGL</a:t>
            </a:r>
            <a:r>
              <a:rPr lang="ru-RU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Подготовительные операции для формирования изображения библиотекой </a:t>
            </a:r>
            <a:r>
              <a:rPr lang="ru-RU" sz="3200" dirty="0" err="1"/>
              <a:t>OpenGL</a:t>
            </a:r>
            <a:r>
              <a:rPr lang="ru-RU" sz="3200" dirty="0"/>
              <a:t> (при необходимости).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Определение области вывода изображения.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Обработка событий мыши и клавиатуры для реализации интерактивности в программе (при необходимости).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Завершение работы c библиотекой </a:t>
            </a:r>
            <a:r>
              <a:rPr lang="ru-RU" sz="3200" dirty="0" err="1"/>
              <a:t>OpenGL</a:t>
            </a:r>
            <a:r>
              <a:rPr lang="ru-RU" sz="32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37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344" y="346364"/>
            <a:ext cx="9950335" cy="100535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Инициализация библиотеки </a:t>
            </a:r>
            <a:r>
              <a:rPr lang="ru-RU" sz="3600" b="1" dirty="0" err="1"/>
              <a:t>OpenGL</a:t>
            </a:r>
            <a:r>
              <a:rPr lang="en-US" sz="3600" b="1" dirty="0"/>
              <a:t>:</a:t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909" y="1136072"/>
            <a:ext cx="11305309" cy="5251475"/>
          </a:xfrm>
        </p:spPr>
        <p:txBody>
          <a:bodyPr>
            <a:normAutofit/>
          </a:bodyPr>
          <a:lstStyle/>
          <a:p>
            <a:r>
              <a:rPr lang="ru-RU" dirty="0"/>
              <a:t>  </a:t>
            </a:r>
            <a:r>
              <a:rPr lang="ru-RU" sz="3600" i="1" dirty="0"/>
              <a:t>Определение</a:t>
            </a:r>
            <a:r>
              <a:rPr lang="ru-RU" sz="3600" dirty="0"/>
              <a:t> доступных возможностей аппаратуры для вывода изображения. </a:t>
            </a:r>
          </a:p>
          <a:p>
            <a:r>
              <a:rPr lang="ru-RU" altLang="ru-RU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3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openGLControl_OpenGLInitialized</a:t>
            </a:r>
            <a:endParaRPr lang="ru-RU" altLang="ru-RU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OpenGLEventArgs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4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ru-RU" sz="36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3600" b="1" dirty="0"/>
              <a:t>OpenGL </a:t>
            </a:r>
            <a:r>
              <a:rPr lang="en-US" sz="3600" b="1" dirty="0" err="1"/>
              <a:t>gl</a:t>
            </a:r>
            <a:r>
              <a:rPr lang="en-US" sz="3600" b="1" dirty="0"/>
              <a:t> = this.openGLControl1.OpenGL;</a:t>
            </a:r>
            <a:endParaRPr lang="ru-RU" sz="3600" b="1" dirty="0"/>
          </a:p>
          <a:p>
            <a:r>
              <a:rPr lang="ru-RU" altLang="ru-RU" sz="3600" dirty="0">
                <a:solidFill>
                  <a:srgbClr val="008000"/>
                </a:solidFill>
                <a:latin typeface="Consolas" panose="020B0609020204030204" pitchFamily="49" charset="0"/>
              </a:rPr>
              <a:t>// Задаем цвет очистки экрана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gl.ClearColor</a:t>
            </a:r>
            <a:r>
              <a:rPr lang="ru-RU" alt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(0, 0, 0, 0);</a:t>
            </a:r>
          </a:p>
          <a:p>
            <a:r>
              <a:rPr lang="en-US" altLang="ru-RU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4400" dirty="0">
                <a:solidFill>
                  <a:schemeClr val="tx1"/>
                </a:solidFill>
              </a:rPr>
              <a:t> 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3600" b="1" dirty="0"/>
          </a:p>
          <a:p>
            <a:endParaRPr lang="ru-RU" sz="3600" b="1" dirty="0"/>
          </a:p>
          <a:p>
            <a:endParaRPr lang="en-US" sz="3600" b="1" dirty="0"/>
          </a:p>
          <a:p>
            <a:endParaRPr lang="ru-RU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71E041-717F-4C24-B79D-F925C450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DF9600-39E9-43DC-BEFA-B5B00778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365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1. Что такое </a:t>
            </a:r>
            <a:r>
              <a:rPr lang="en-US" sz="4000" dirty="0"/>
              <a:t>OpenGL ?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582" y="1884218"/>
            <a:ext cx="10316576" cy="4433455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 err="1"/>
              <a:t>OpenGL</a:t>
            </a:r>
            <a:r>
              <a:rPr lang="ru-RU" sz="4000" dirty="0"/>
              <a:t> (</a:t>
            </a:r>
            <a:r>
              <a:rPr lang="ru-RU" sz="4000" b="1" dirty="0" err="1"/>
              <a:t>Open</a:t>
            </a:r>
            <a:r>
              <a:rPr lang="ru-RU" sz="4000" dirty="0"/>
              <a:t> </a:t>
            </a:r>
            <a:r>
              <a:rPr lang="ru-RU" sz="4000" b="1" dirty="0" err="1"/>
              <a:t>G</a:t>
            </a:r>
            <a:r>
              <a:rPr lang="ru-RU" sz="4000" dirty="0" err="1"/>
              <a:t>raphics</a:t>
            </a:r>
            <a:r>
              <a:rPr lang="ru-RU" sz="4000" dirty="0"/>
              <a:t> </a:t>
            </a:r>
            <a:r>
              <a:rPr lang="ru-RU" sz="4000" b="1" dirty="0" err="1"/>
              <a:t>L</a:t>
            </a:r>
            <a:r>
              <a:rPr lang="ru-RU" sz="4000" dirty="0" err="1"/>
              <a:t>ibrary</a:t>
            </a:r>
            <a:r>
              <a:rPr lang="ru-RU" sz="4000" dirty="0"/>
              <a:t>)</a:t>
            </a:r>
            <a:r>
              <a:rPr lang="en-US" sz="4000" dirty="0"/>
              <a:t> </a:t>
            </a:r>
            <a:r>
              <a:rPr lang="ru-RU" sz="3600" dirty="0"/>
              <a:t> — спецификация, определяющая программный интерфейс</a:t>
            </a:r>
            <a:r>
              <a:rPr lang="en-US" sz="3600" dirty="0"/>
              <a:t> </a:t>
            </a:r>
            <a:r>
              <a:rPr lang="ru-RU" sz="3600" dirty="0"/>
              <a:t>к графическому оборудованию. </a:t>
            </a:r>
            <a:endParaRPr lang="en-US" sz="3600" dirty="0"/>
          </a:p>
          <a:p>
            <a:pPr algn="just"/>
            <a:r>
              <a:rPr lang="en-US" sz="3600" dirty="0">
                <a:hlinkClick r:id="rId2"/>
              </a:rPr>
              <a:t>https://www.opengl.org/</a:t>
            </a:r>
            <a:r>
              <a:rPr lang="en-US" sz="3600" dirty="0"/>
              <a:t> </a:t>
            </a:r>
            <a:endParaRPr lang="ru-RU" sz="3600" dirty="0"/>
          </a:p>
          <a:p>
            <a:r>
              <a:rPr lang="en-US" sz="3600" dirty="0"/>
              <a:t>SGI — </a:t>
            </a:r>
            <a:r>
              <a:rPr lang="en-US" sz="3600" i="1" dirty="0"/>
              <a:t>IRIS GL</a:t>
            </a:r>
            <a:r>
              <a:rPr lang="ru-RU" sz="3600" i="1" dirty="0"/>
              <a:t>, </a:t>
            </a:r>
            <a:endParaRPr lang="en-US" sz="3600" i="1" dirty="0"/>
          </a:p>
          <a:p>
            <a:r>
              <a:rPr lang="en-US" sz="3600" dirty="0"/>
              <a:t>1992 </a:t>
            </a:r>
            <a:r>
              <a:rPr lang="ru-RU" sz="3600" dirty="0"/>
              <a:t>г.</a:t>
            </a:r>
            <a:r>
              <a:rPr lang="en-US" sz="3600" dirty="0"/>
              <a:t> </a:t>
            </a:r>
            <a:r>
              <a:rPr lang="ru-RU" dirty="0"/>
              <a:t> </a:t>
            </a:r>
            <a:r>
              <a:rPr lang="en-US" dirty="0"/>
              <a:t>   </a:t>
            </a:r>
            <a:r>
              <a:rPr lang="en-US" sz="3600" i="1" dirty="0"/>
              <a:t>                                             c </a:t>
            </a:r>
            <a:r>
              <a:rPr lang="ru-RU" sz="3600" i="1" dirty="0"/>
              <a:t>31 июля 2006 г.</a:t>
            </a:r>
          </a:p>
        </p:txBody>
      </p:sp>
      <p:pic>
        <p:nvPicPr>
          <p:cNvPr id="1026" name="Picture 2" descr="OpenGL.or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81231"/>
            <a:ext cx="2095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ing Software to Silicon">
            <a:hlinkClick r:id="rId4" tooltip="Connecting Software to Silicon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77" y="3816626"/>
            <a:ext cx="3497911" cy="106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0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6719F-FBED-4F94-9E25-3EA821EF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8" y="193964"/>
            <a:ext cx="11859492" cy="1496724"/>
          </a:xfrm>
        </p:spPr>
        <p:txBody>
          <a:bodyPr>
            <a:normAutofit fontScale="90000"/>
          </a:bodyPr>
          <a:lstStyle/>
          <a:p>
            <a:br>
              <a:rPr lang="ru-RU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ru-RU" sz="3600" b="1" dirty="0"/>
              <a:t>Любая функция </a:t>
            </a:r>
            <a:r>
              <a:rPr lang="ru-RU" sz="3600" b="1" i="1" dirty="0" err="1"/>
              <a:t>OpenGL</a:t>
            </a:r>
            <a:r>
              <a:rPr lang="ru-RU" sz="3600" b="1" dirty="0"/>
              <a:t>, которая начинается с </a:t>
            </a:r>
            <a:r>
              <a:rPr lang="ru-RU" sz="3600" b="1" i="1" dirty="0" err="1"/>
              <a:t>gl</a:t>
            </a:r>
            <a:r>
              <a:rPr lang="ru-RU" sz="3600" b="1" dirty="0"/>
              <a:t> или </a:t>
            </a:r>
            <a:r>
              <a:rPr lang="ru-RU" sz="3600" b="1" i="1" dirty="0" err="1"/>
              <a:t>glu</a:t>
            </a:r>
            <a:r>
              <a:rPr lang="ru-RU" sz="3600" b="1" dirty="0"/>
              <a:t>, является методом-членом объекта </a:t>
            </a:r>
            <a:r>
              <a:rPr lang="ru-RU" sz="3600" b="1" i="1" dirty="0" err="1"/>
              <a:t>SharpGL.OpenGL</a:t>
            </a:r>
            <a:r>
              <a:rPr lang="ru-RU" sz="3600" b="1" dirty="0"/>
              <a:t>, с удалением </a:t>
            </a:r>
            <a:r>
              <a:rPr lang="ru-RU" sz="3600" b="1" i="1" dirty="0" err="1"/>
              <a:t>gl</a:t>
            </a:r>
            <a:r>
              <a:rPr lang="ru-RU" sz="3600" b="1" dirty="0"/>
              <a:t> или </a:t>
            </a:r>
            <a:r>
              <a:rPr lang="ru-RU" sz="3600" b="1" i="1" dirty="0" err="1"/>
              <a:t>glu</a:t>
            </a:r>
            <a:r>
              <a:rPr lang="ru-RU" sz="3600" b="1" dirty="0"/>
              <a:t>.</a:t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AEFD1-8DA5-4F12-941D-D80BD660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690688"/>
            <a:ext cx="11097491" cy="43392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kumimoji="0" lang="en-US" altLang="ru-RU" sz="3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0" lang="en-US" altLang="ru-RU" sz="3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ru-RU" altLang="ru-RU" sz="3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OpenGL</a:t>
            </a:r>
            <a:r>
              <a:rPr kumimoji="0" lang="ru-RU" altLang="ru-RU" sz="3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gl</a:t>
            </a:r>
            <a:r>
              <a:rPr kumimoji="0" lang="ru-RU" altLang="ru-RU" sz="3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openGLCtrl1.OpenGL; </a:t>
            </a:r>
          </a:p>
          <a:p>
            <a:pPr marL="0" indent="0">
              <a:buNone/>
            </a:pP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38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gl.LineWidth</a:t>
            </a:r>
            <a:r>
              <a:rPr kumimoji="0" lang="ru-RU" altLang="ru-RU" sz="3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(3.0f);</a:t>
            </a:r>
          </a:p>
          <a:p>
            <a:pPr marL="0" indent="0">
              <a:buNone/>
            </a:pPr>
            <a:r>
              <a:rPr kumimoji="0" lang="ru-RU" altLang="ru-RU" sz="3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gl.PointSize</a:t>
            </a:r>
            <a:r>
              <a:rPr kumimoji="0" lang="ru-RU" altLang="ru-RU" sz="3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(2.0f);</a:t>
            </a:r>
          </a:p>
          <a:p>
            <a:pPr marL="0" indent="0">
              <a:buNone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u-RU" altLang="ru-RU" sz="4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lvl="2" indent="0" algn="r">
              <a:buNone/>
            </a:pPr>
            <a:r>
              <a:rPr lang="ru-RU" sz="4100" b="1" i="1" dirty="0"/>
              <a:t>Функции </a:t>
            </a:r>
            <a:r>
              <a:rPr lang="ru-RU" sz="4100" b="1" i="1" dirty="0" err="1"/>
              <a:t>OpenGL</a:t>
            </a:r>
            <a:endParaRPr kumimoji="0" lang="ru-RU" altLang="ru-RU" sz="4100" b="1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lvl="2" indent="0" algn="r">
              <a:buNone/>
            </a:pPr>
            <a:r>
              <a:rPr lang="ru-RU" altLang="ru-RU" sz="4100" dirty="0" err="1">
                <a:latin typeface="Consolas" panose="020B0609020204030204" pitchFamily="49" charset="0"/>
              </a:rPr>
              <a:t>glLineWidth</a:t>
            </a:r>
            <a:r>
              <a:rPr lang="ru-RU" altLang="ru-RU" sz="4100" dirty="0">
                <a:latin typeface="Consolas" panose="020B0609020204030204" pitchFamily="49" charset="0"/>
              </a:rPr>
              <a:t>(3.0f);</a:t>
            </a:r>
          </a:p>
          <a:p>
            <a:pPr marL="914400" lvl="2" indent="0" algn="r">
              <a:buNone/>
            </a:pPr>
            <a:r>
              <a:rPr lang="ru-RU" altLang="ru-RU" sz="4100" dirty="0" err="1">
                <a:latin typeface="Consolas" panose="020B0609020204030204" pitchFamily="49" charset="0"/>
              </a:rPr>
              <a:t>glPointSize</a:t>
            </a:r>
            <a:r>
              <a:rPr lang="ru-RU" altLang="ru-RU" sz="4100" dirty="0">
                <a:latin typeface="Consolas" panose="020B0609020204030204" pitchFamily="49" charset="0"/>
              </a:rPr>
              <a:t>(2.0f);</a:t>
            </a:r>
            <a:r>
              <a:rPr kumimoji="0" lang="ru-RU" altLang="ru-RU" sz="4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indent="0">
              <a:buNone/>
            </a:pPr>
            <a:endParaRPr kumimoji="0" lang="ru-RU" altLang="ru-RU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10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E5E94-5453-47EE-9545-9710EE53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3"/>
            <a:ext cx="10515600" cy="914400"/>
          </a:xfrm>
        </p:spPr>
        <p:txBody>
          <a:bodyPr>
            <a:normAutofit/>
          </a:bodyPr>
          <a:lstStyle/>
          <a:p>
            <a:r>
              <a:rPr lang="ru-RU" sz="3600" b="1" dirty="0"/>
              <a:t>2. Методы</a:t>
            </a:r>
            <a:r>
              <a:rPr lang="en-US" sz="3600" b="1" dirty="0"/>
              <a:t> </a:t>
            </a:r>
            <a:r>
              <a:rPr lang="en-US" sz="3600" b="1" dirty="0" err="1"/>
              <a:t>SharpGL</a:t>
            </a:r>
            <a:r>
              <a:rPr lang="ru-RU" sz="3600" b="1" dirty="0"/>
              <a:t> не имеют постфиксов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D4B2A-1B99-4EA2-95A0-BB07D24D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3782"/>
            <a:ext cx="11169069" cy="550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gl.Color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.5f,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.5f,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.5f);</a:t>
            </a:r>
          </a:p>
          <a:p>
            <a:pPr marL="0" indent="0">
              <a:buNone/>
            </a:pPr>
            <a:r>
              <a:rPr lang="ru-RU" altLang="ru-RU" sz="3500" i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35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</a:t>
            </a:r>
            <a:r>
              <a:rPr lang="ru-RU" altLang="ru-RU" sz="35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5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some</a:t>
            </a:r>
            <a:r>
              <a:rPr lang="ru-RU" altLang="ru-RU" sz="35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5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vertices</a:t>
            </a:r>
            <a:r>
              <a:rPr lang="ru-RU" altLang="ru-RU" sz="3500" i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ru-RU" altLang="ru-RU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gl.Vertex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3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4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.0f);</a:t>
            </a:r>
          </a:p>
          <a:p>
            <a:pPr marL="0" indent="0">
              <a:buNone/>
            </a:pPr>
            <a:r>
              <a:rPr lang="ru-RU" altLang="ru-RU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gl.Vertex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10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500" dirty="0">
                <a:solidFill>
                  <a:srgbClr val="000080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.0f);</a:t>
            </a:r>
            <a:r>
              <a:rPr kumimoji="0" lang="ru-RU" altLang="ru-RU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ru-RU" altLang="ru-RU" sz="3000" b="1" i="1" dirty="0">
                <a:latin typeface="Consolas" panose="020B0609020204030204" pitchFamily="49" charset="0"/>
              </a:rPr>
              <a:t>Функции</a:t>
            </a:r>
            <a:r>
              <a:rPr lang="en-US" altLang="ru-RU" sz="3000" b="1" i="1" dirty="0">
                <a:latin typeface="Consolas" panose="020B0609020204030204" pitchFamily="49" charset="0"/>
              </a:rPr>
              <a:t> OpenGL</a:t>
            </a:r>
            <a:r>
              <a:rPr lang="ru-RU" altLang="ru-RU" sz="3000" b="1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r">
              <a:buNone/>
            </a:pP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glColor3f(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.5f,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.5f,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.5f);</a:t>
            </a:r>
          </a:p>
          <a:p>
            <a:pPr marL="0" indent="0" algn="r">
              <a:buNone/>
            </a:pP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glVertex3f(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3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4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.0f);</a:t>
            </a:r>
          </a:p>
          <a:p>
            <a:pPr marL="0" indent="0" algn="r">
              <a:buNone/>
            </a:pP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glVertex4f(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10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.0f, </a:t>
            </a:r>
            <a:r>
              <a:rPr lang="ru-RU" altLang="ru-RU" sz="3000" dirty="0">
                <a:solidFill>
                  <a:srgbClr val="000080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.0f);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r">
              <a:buNone/>
            </a:pP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D9700A-53CE-41B2-B30A-DDD84B6E3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6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77021-02D1-4F97-A295-AA9736C6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4" y="13141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Константы </a:t>
            </a:r>
            <a:r>
              <a:rPr lang="ru-RU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OpenGL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определяются как константные члены класса </a:t>
            </a:r>
            <a:r>
              <a:rPr lang="ru-RU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SharpGL.OpenGL</a:t>
            </a: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имеют одинаковые имена.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EBAD7-A7B6-4BBE-9B00-2CCF0130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1456982"/>
            <a:ext cx="11051307" cy="49161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altLang="ru-RU" sz="4600" i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9800" i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98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altLang="ru-RU" sz="98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98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98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98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polygon</a:t>
            </a:r>
            <a:r>
              <a:rPr lang="ru-RU" altLang="ru-RU" sz="98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98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mode</a:t>
            </a:r>
            <a:r>
              <a:rPr lang="ru-RU" altLang="ru-RU" sz="9800" i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altLang="ru-RU" sz="9800" i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ru-RU" sz="9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9800" dirty="0" err="1">
                <a:solidFill>
                  <a:srgbClr val="000000"/>
                </a:solidFill>
                <a:latin typeface="Consolas" panose="020B0609020204030204" pitchFamily="49" charset="0"/>
              </a:rPr>
              <a:t>gl.PolygonMode</a:t>
            </a:r>
            <a:r>
              <a:rPr lang="ru-RU" altLang="ru-RU" sz="9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9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OpenGL.GL_FRONT</a:t>
            </a:r>
            <a:r>
              <a:rPr lang="ru-RU" altLang="ru-RU" sz="9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9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OpenGL.GL_FILL</a:t>
            </a:r>
            <a:r>
              <a:rPr lang="ru-RU" altLang="ru-RU" sz="9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ru-RU" sz="9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или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9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ru-RU" altLang="ru-RU" sz="9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gl.PolygonMode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PolygonFace.Front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9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PolygonMode.Fill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9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r">
              <a:buNone/>
            </a:pPr>
            <a:endParaRPr lang="ru-RU" altLang="ru-RU" sz="5800" b="1" i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ru-RU" altLang="ru-RU" sz="9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Функция </a:t>
            </a:r>
            <a:r>
              <a:rPr lang="en-US" altLang="ru-RU" sz="9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OpenGL</a:t>
            </a:r>
            <a:endParaRPr kumimoji="0" lang="en-US" altLang="ru-RU" sz="9800" b="1" i="1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kumimoji="0" lang="ru-RU" altLang="ru-RU" sz="9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glPolygonMode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(GL_FRONT, GL_FILL);</a:t>
            </a:r>
            <a:r>
              <a:rPr kumimoji="0" lang="ru-RU" altLang="ru-RU" sz="9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9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RU" sz="9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800" dirty="0"/>
              <a:t> </a:t>
            </a:r>
            <a:endParaRPr lang="ru-RU" sz="5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DE688B-ECBE-4A4F-832F-37CCEB86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A4FBD3-AFB0-48A4-B9C4-A95144A1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Определение области вывода изображения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3534248"/>
            <a:ext cx="952215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Viewport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x,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y,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width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height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2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Основная функция формирования изображения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1. Очистка фона</a:t>
            </a:r>
            <a:r>
              <a:rPr lang="en-US" sz="3600" dirty="0"/>
              <a:t>: </a:t>
            </a:r>
            <a:r>
              <a:rPr lang="ru-RU" sz="3600" dirty="0"/>
              <a:t>специальная команда</a:t>
            </a:r>
            <a:endParaRPr lang="en-US" sz="3600" dirty="0"/>
          </a:p>
          <a:p>
            <a:r>
              <a:rPr lang="en-US" altLang="ru-RU" sz="3600" dirty="0">
                <a:solidFill>
                  <a:srgbClr val="8B0000"/>
                </a:solidFill>
                <a:latin typeface="Arial Unicode MS" panose="020B0604020202020204" pitchFamily="34" charset="-128"/>
              </a:rPr>
              <a:t>//</a:t>
            </a:r>
            <a:r>
              <a:rPr lang="ru-RU" altLang="ru-RU" sz="3600" dirty="0">
                <a:solidFill>
                  <a:srgbClr val="8B0000"/>
                </a:solidFill>
                <a:latin typeface="Arial Unicode MS" panose="020B0604020202020204" pitchFamily="34" charset="-128"/>
              </a:rPr>
              <a:t>Очистка буферов цвета и глубины</a:t>
            </a:r>
            <a:r>
              <a:rPr lang="ru-RU" altLang="ru-RU" sz="4800" dirty="0">
                <a:solidFill>
                  <a:schemeClr val="tx1"/>
                </a:solidFill>
              </a:rPr>
              <a:t> </a:t>
            </a:r>
            <a:endParaRPr lang="ru-RU" altLang="ru-RU" sz="7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3600" dirty="0"/>
          </a:p>
          <a:p>
            <a:pPr marL="90488" indent="-90488"/>
            <a:r>
              <a:rPr lang="en-US" sz="3600" dirty="0"/>
              <a:t> </a:t>
            </a:r>
            <a:r>
              <a:rPr lang="en-US" sz="3600" dirty="0" err="1"/>
              <a:t>gl.Clear</a:t>
            </a:r>
            <a:r>
              <a:rPr lang="en-US" sz="3600" dirty="0"/>
              <a:t>(</a:t>
            </a:r>
            <a:r>
              <a:rPr lang="en-US" sz="3600" dirty="0" err="1"/>
              <a:t>OpenGL.GL_COLOR_BUFFER_BIT</a:t>
            </a:r>
            <a:r>
              <a:rPr lang="en-US" sz="3600" dirty="0"/>
              <a:t> | </a:t>
            </a:r>
            <a:r>
              <a:rPr lang="en-US" sz="3600" dirty="0" err="1"/>
              <a:t>OpenGL.GL_DEPTH_BUFFER_BIT</a:t>
            </a:r>
            <a:r>
              <a:rPr lang="en-US" sz="3600" dirty="0"/>
              <a:t>);</a:t>
            </a:r>
            <a:endParaRPr lang="ru-RU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4052"/>
          </a:xfrm>
        </p:spPr>
        <p:txBody>
          <a:bodyPr/>
          <a:lstStyle/>
          <a:p>
            <a:pPr algn="ctr"/>
            <a:r>
              <a:rPr lang="ru-RU" dirty="0"/>
              <a:t>Очистка окна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48" y="1080656"/>
            <a:ext cx="10559332" cy="47884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Память, хранящая изображение, обычно заполнена последним  нарисованным изображением</a:t>
            </a:r>
            <a:r>
              <a:rPr lang="en-US" sz="3200" dirty="0"/>
              <a:t>, </a:t>
            </a:r>
            <a:r>
              <a:rPr lang="ru-RU" sz="3200" dirty="0"/>
              <a:t>поэтому, как правило, нужно перед началом рисования очистить ее фоновым цветом.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Фоновый цвет определяется </a:t>
            </a:r>
            <a:r>
              <a:rPr lang="ru-RU" sz="3200" dirty="0" err="1"/>
              <a:t>программно</a:t>
            </a:r>
            <a:r>
              <a:rPr lang="ru-RU" sz="32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Специальная команда очистки окна может быть более эффективна обычной команды рисования.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Цвет очистки можно установить один раз, </a:t>
            </a:r>
            <a:r>
              <a:rPr lang="en-US" sz="3200" dirty="0"/>
              <a:t>OpenGL </a:t>
            </a:r>
            <a:r>
              <a:rPr lang="ru-RU" sz="3200" dirty="0"/>
              <a:t>хранит его как параметр состояния.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3200" dirty="0"/>
          </a:p>
          <a:p>
            <a:pPr algn="just">
              <a:buFont typeface="Wingdings" panose="05000000000000000000" pitchFamily="2" charset="2"/>
              <a:buChar char="§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172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910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Буферы для очистки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245704"/>
            <a:ext cx="10551381" cy="462339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ru-RU" sz="3600" dirty="0"/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Буфер цвета</a:t>
            </a:r>
            <a:r>
              <a:rPr lang="en-US" sz="3600" dirty="0"/>
              <a:t>     </a:t>
            </a:r>
            <a:r>
              <a:rPr lang="ru-RU" sz="3600" dirty="0"/>
              <a:t> </a:t>
            </a:r>
            <a:r>
              <a:rPr lang="en-US" sz="3600" dirty="0"/>
              <a:t>                GL_COLOR_BUFFER_BIT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Буфер глубины </a:t>
            </a:r>
            <a:r>
              <a:rPr lang="en-US" sz="3600" dirty="0"/>
              <a:t>                 GL_DEPTH_BUFFER_BIT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Буфер накопления </a:t>
            </a:r>
            <a:r>
              <a:rPr lang="en-US" sz="3600" dirty="0"/>
              <a:t>         GL_ACCUM_BUFFER_BIT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Буфер  трафарета </a:t>
            </a:r>
            <a:r>
              <a:rPr lang="en-US" sz="3600" dirty="0"/>
              <a:t>           GL_STENCIL_BUFFER_BIT</a:t>
            </a:r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4011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7" y="166256"/>
            <a:ext cx="11516139" cy="817418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dirty="0"/>
              <a:t>Очистка окна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1" y="1126436"/>
            <a:ext cx="11688416" cy="5287616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sz="3200" i="1" dirty="0" err="1"/>
              <a:t>gl.ClearColor</a:t>
            </a:r>
            <a:r>
              <a:rPr lang="en-US" sz="3200" i="1" dirty="0"/>
              <a:t>(1.0f, 1.0f, 1.0f, 0.0f);</a:t>
            </a:r>
          </a:p>
          <a:p>
            <a:r>
              <a:rPr lang="en-US" sz="3200" i="1" dirty="0"/>
              <a:t> </a:t>
            </a:r>
            <a:r>
              <a:rPr lang="en-US" sz="3200" i="1" dirty="0" err="1"/>
              <a:t>gl.Clear</a:t>
            </a:r>
            <a:r>
              <a:rPr lang="en-US" sz="3200" i="1" dirty="0"/>
              <a:t>(</a:t>
            </a:r>
            <a:r>
              <a:rPr lang="en-US" sz="3200" i="1" dirty="0" err="1"/>
              <a:t>OpenGL.GL_COLOR_BUFFER_BIT</a:t>
            </a:r>
            <a:r>
              <a:rPr lang="en-US" sz="3200" i="1" dirty="0"/>
              <a:t> | </a:t>
            </a:r>
            <a:r>
              <a:rPr lang="en-US" sz="3200" i="1" dirty="0" err="1"/>
              <a:t>OpenGL.GL_DEPTH_BUFFER_BIT</a:t>
            </a:r>
            <a:r>
              <a:rPr lang="en-US" sz="3200" i="1" dirty="0"/>
              <a:t>);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void </a:t>
            </a:r>
            <a:r>
              <a:rPr lang="en-US" sz="3200" i="1" dirty="0" err="1">
                <a:solidFill>
                  <a:srgbClr val="FF0000"/>
                </a:solidFill>
              </a:rPr>
              <a:t>glClearColor</a:t>
            </a:r>
            <a:r>
              <a:rPr lang="en-US" sz="3200" i="1" dirty="0">
                <a:solidFill>
                  <a:srgbClr val="FF0000"/>
                </a:solidFill>
              </a:rPr>
              <a:t>(</a:t>
            </a:r>
            <a:r>
              <a:rPr lang="en-US" sz="3200" i="1" dirty="0" err="1">
                <a:solidFill>
                  <a:srgbClr val="FF0000"/>
                </a:solidFill>
              </a:rPr>
              <a:t>red,green,blue,alpha</a:t>
            </a:r>
            <a:r>
              <a:rPr lang="en-US" sz="3200" i="1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void </a:t>
            </a:r>
            <a:r>
              <a:rPr lang="en-US" sz="3200" i="1" dirty="0" err="1">
                <a:solidFill>
                  <a:srgbClr val="FF0000"/>
                </a:solidFill>
              </a:rPr>
              <a:t>glClear</a:t>
            </a:r>
            <a:r>
              <a:rPr lang="en-US" sz="3200" i="1" dirty="0">
                <a:solidFill>
                  <a:srgbClr val="FF0000"/>
                </a:solidFill>
              </a:rPr>
              <a:t>(mask)</a:t>
            </a:r>
          </a:p>
          <a:p>
            <a:r>
              <a:rPr lang="en-US" sz="3200" i="1" dirty="0"/>
              <a:t>1)</a:t>
            </a:r>
            <a:r>
              <a:rPr lang="en-US" sz="3200" i="1" dirty="0" err="1"/>
              <a:t>gl.Clear</a:t>
            </a:r>
            <a:r>
              <a:rPr lang="en-US" sz="3200" i="1" dirty="0"/>
              <a:t>(</a:t>
            </a:r>
            <a:r>
              <a:rPr lang="en-US" sz="3200" i="1" dirty="0" err="1"/>
              <a:t>OpenGL.GL_COLOR_BUFFER_BIT</a:t>
            </a:r>
            <a:r>
              <a:rPr lang="en-US" sz="3200" i="1" dirty="0"/>
              <a:t> | </a:t>
            </a:r>
            <a:r>
              <a:rPr lang="en-US" sz="3200" i="1" dirty="0" err="1"/>
              <a:t>OpenGL.GL_DEPTH_BUFFER_BIT</a:t>
            </a:r>
            <a:r>
              <a:rPr lang="en-US" sz="3200" i="1" dirty="0"/>
              <a:t>);</a:t>
            </a:r>
          </a:p>
          <a:p>
            <a:r>
              <a:rPr lang="en-US" sz="3200" i="1" dirty="0"/>
              <a:t>2)</a:t>
            </a:r>
            <a:r>
              <a:rPr lang="en-US" sz="3200" i="1" dirty="0" err="1"/>
              <a:t>gl.Clear</a:t>
            </a:r>
            <a:r>
              <a:rPr lang="en-US" sz="3200" i="1" dirty="0"/>
              <a:t>(</a:t>
            </a:r>
            <a:r>
              <a:rPr lang="en-US" sz="3200" i="1" dirty="0" err="1"/>
              <a:t>OpenGL.GL_COLOR_BUFFER_BIT</a:t>
            </a:r>
            <a:r>
              <a:rPr lang="en-US" sz="3200" i="1" dirty="0"/>
              <a:t>);</a:t>
            </a:r>
          </a:p>
          <a:p>
            <a:r>
              <a:rPr lang="en-US" sz="3200" i="1" dirty="0" err="1"/>
              <a:t>gl.Clear</a:t>
            </a:r>
            <a:r>
              <a:rPr lang="en-US" sz="3200" i="1" dirty="0"/>
              <a:t> (</a:t>
            </a:r>
            <a:r>
              <a:rPr lang="en-US" sz="3200" i="1" dirty="0" err="1"/>
              <a:t>OpenGL.GL_DEPTH_BUFFER_BIT</a:t>
            </a:r>
            <a:r>
              <a:rPr lang="en-US" sz="3200" i="1" dirty="0"/>
              <a:t>);</a:t>
            </a:r>
          </a:p>
          <a:p>
            <a:endParaRPr lang="en-US" sz="3200" i="1" dirty="0"/>
          </a:p>
          <a:p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89277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890" y="364133"/>
            <a:ext cx="10546080" cy="1233056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600" b="1" dirty="0"/>
            </a:br>
            <a:br>
              <a:rPr lang="ru-RU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ru-RU" sz="4000" dirty="0"/>
              <a:t>Установка цвета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025" y="980661"/>
            <a:ext cx="11661913" cy="5877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600" dirty="0" err="1"/>
              <a:t>set_current_color</a:t>
            </a:r>
            <a:r>
              <a:rPr lang="en-US" sz="3600" dirty="0"/>
              <a:t>(red);</a:t>
            </a:r>
          </a:p>
          <a:p>
            <a:pPr marL="0" indent="0" algn="just">
              <a:buNone/>
            </a:pPr>
            <a:r>
              <a:rPr lang="en-US" sz="3600" dirty="0" err="1"/>
              <a:t>drawobject</a:t>
            </a:r>
            <a:r>
              <a:rPr lang="en-US" sz="3600" dirty="0"/>
              <a:t>(A);</a:t>
            </a:r>
          </a:p>
          <a:p>
            <a:pPr marL="0" indent="0" algn="just">
              <a:buNone/>
            </a:pPr>
            <a:r>
              <a:rPr lang="en-US" sz="3600" dirty="0" err="1"/>
              <a:t>drawobject</a:t>
            </a:r>
            <a:r>
              <a:rPr lang="en-US" sz="3600" dirty="0"/>
              <a:t>(B);</a:t>
            </a:r>
          </a:p>
          <a:p>
            <a:pPr marL="0" indent="0" algn="just">
              <a:buNone/>
            </a:pPr>
            <a:r>
              <a:rPr lang="en-US" sz="3600" dirty="0" err="1"/>
              <a:t>set_current_color</a:t>
            </a:r>
            <a:r>
              <a:rPr lang="en-US" sz="3600" dirty="0"/>
              <a:t>(green);</a:t>
            </a:r>
          </a:p>
          <a:p>
            <a:pPr marL="0" indent="0" algn="just">
              <a:buNone/>
            </a:pPr>
            <a:r>
              <a:rPr lang="en-US" sz="3600" dirty="0" err="1"/>
              <a:t>set_current_color</a:t>
            </a:r>
            <a:r>
              <a:rPr lang="en-US" sz="3600" dirty="0"/>
              <a:t>(blue);</a:t>
            </a:r>
          </a:p>
          <a:p>
            <a:pPr marL="0" indent="0" algn="just">
              <a:buNone/>
            </a:pPr>
            <a:r>
              <a:rPr lang="en-US" sz="3600" dirty="0" err="1"/>
              <a:t>drawobject</a:t>
            </a:r>
            <a:r>
              <a:rPr lang="en-US" sz="3600" dirty="0"/>
              <a:t>(C);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35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/>
          <a:lstStyle/>
          <a:p>
            <a:pPr algn="ctr"/>
            <a:r>
              <a:rPr lang="ru-RU" dirty="0"/>
              <a:t>Установка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272210"/>
            <a:ext cx="11251096" cy="4596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 </a:t>
            </a:r>
          </a:p>
          <a:p>
            <a:pPr marL="0" indent="0" algn="just">
              <a:buNone/>
            </a:pPr>
            <a:r>
              <a:rPr lang="en-US" sz="3600" dirty="0"/>
              <a:t>void Color (</a:t>
            </a:r>
            <a:r>
              <a:rPr lang="en-US" sz="3600" dirty="0" err="1"/>
              <a:t>red,green,blue</a:t>
            </a:r>
            <a:r>
              <a:rPr lang="en-US" sz="3600" dirty="0"/>
              <a:t>)</a:t>
            </a:r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(0.0f,0.0f,0.0f) – </a:t>
            </a:r>
            <a:r>
              <a:rPr lang="ru-RU" sz="3600" dirty="0"/>
              <a:t>черный</a:t>
            </a:r>
            <a:endParaRPr lang="en-US" sz="3600" dirty="0"/>
          </a:p>
          <a:p>
            <a:pPr marL="0" indent="0" algn="just">
              <a:buNone/>
            </a:pPr>
            <a:r>
              <a:rPr lang="en-US" sz="3600" dirty="0" err="1"/>
              <a:t>gl.Color</a:t>
            </a:r>
            <a:r>
              <a:rPr lang="en-US" sz="3600" dirty="0"/>
              <a:t>(1.0f,1.0f,1.0f) – </a:t>
            </a:r>
            <a:r>
              <a:rPr lang="ru-RU" sz="3600" dirty="0"/>
              <a:t>белый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4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1F574-8FD5-46B8-A573-99209B6D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93964"/>
            <a:ext cx="10684625" cy="1357745"/>
          </a:xfrm>
        </p:spPr>
        <p:txBody>
          <a:bodyPr>
            <a:normAutofit/>
          </a:bodyPr>
          <a:lstStyle/>
          <a:p>
            <a:r>
              <a:rPr lang="en-US" sz="3600" b="1" dirty="0"/>
              <a:t>OpenGL 4.6</a:t>
            </a:r>
            <a:r>
              <a:rPr lang="ru-RU" sz="3600" b="1" dirty="0"/>
              <a:t>, </a:t>
            </a:r>
            <a:r>
              <a:rPr lang="en-US" sz="3600" b="1" dirty="0"/>
              <a:t> </a:t>
            </a:r>
            <a:r>
              <a:rPr lang="ru-RU" sz="3600" dirty="0"/>
              <a:t>31 июля 2017 года</a:t>
            </a:r>
            <a:br>
              <a:rPr lang="en-US" sz="3600" b="1" dirty="0"/>
            </a:br>
            <a:r>
              <a:rPr lang="en-US" sz="3600" b="1" dirty="0"/>
              <a:t>Vulkan</a:t>
            </a:r>
            <a:r>
              <a:rPr lang="ru-RU" sz="3600" b="1" dirty="0"/>
              <a:t> 1.0</a:t>
            </a:r>
            <a:r>
              <a:rPr lang="ru-RU" sz="3600" dirty="0"/>
              <a:t>,  16 февраля 2016 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CD000-49CE-4405-BE62-F450C90D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845734"/>
            <a:ext cx="1068462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b="1" dirty="0" err="1"/>
              <a:t>Ше́йдер</a:t>
            </a:r>
            <a:r>
              <a:rPr lang="ru-RU" sz="3200" dirty="0"/>
              <a:t> (англ. </a:t>
            </a:r>
            <a:r>
              <a:rPr lang="ru-RU" sz="3200" i="1" dirty="0" err="1"/>
              <a:t>shader</a:t>
            </a:r>
            <a:r>
              <a:rPr lang="ru-RU" sz="3200" dirty="0"/>
              <a:t> — затеняющая программа) —компьютерная программа, предназначенная для исполнения процессорами видеокарты (GPU).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Шейдеры составляются на одном из специализированных языков программирования (</a:t>
            </a:r>
            <a:r>
              <a:rPr lang="en-US" sz="3200" dirty="0"/>
              <a:t>GLSL,</a:t>
            </a:r>
            <a:r>
              <a:rPr lang="en-US" b="1" dirty="0"/>
              <a:t> </a:t>
            </a:r>
            <a:r>
              <a:rPr lang="en-US" sz="3200" dirty="0" err="1"/>
              <a:t>RenderMan</a:t>
            </a:r>
            <a:r>
              <a:rPr lang="en-US" sz="3200" dirty="0"/>
              <a:t>, OSL, HLSL</a:t>
            </a:r>
            <a:r>
              <a:rPr lang="ru-RU" sz="3200" dirty="0"/>
              <a:t>) и компилируются в инструкции для GPU.</a:t>
            </a:r>
          </a:p>
        </p:txBody>
      </p:sp>
    </p:spTree>
    <p:extLst>
      <p:ext uri="{BB962C8B-B14F-4D97-AF65-F5344CB8AC3E}">
        <p14:creationId xmlns:p14="http://schemas.microsoft.com/office/powerpoint/2010/main" val="1697632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ru-RU" dirty="0"/>
              <a:t>. Поворот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45734"/>
            <a:ext cx="11623964" cy="4023360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gl.LoadIdentity</a:t>
            </a:r>
            <a:r>
              <a:rPr lang="en-US" sz="3200" dirty="0"/>
              <a:t>();                  // Reset The View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gl.Translate</a:t>
            </a:r>
            <a:r>
              <a:rPr lang="en-US" sz="3200" dirty="0"/>
              <a:t>(-1.5f, 0.0f, -6.0f); // Move Left And Into The Screen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gl.Rotate</a:t>
            </a:r>
            <a:r>
              <a:rPr lang="en-US" sz="3200" dirty="0"/>
              <a:t>(angle, 0.0f, 1.0f, 0.0f);</a:t>
            </a:r>
            <a:r>
              <a:rPr lang="ru-RU" sz="3200" dirty="0"/>
              <a:t> </a:t>
            </a:r>
            <a:r>
              <a:rPr lang="en-US" sz="3200" dirty="0"/>
              <a:t>// Rotate The Pyramid On It's Y Axis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5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488"/>
          </a:xfrm>
        </p:spPr>
        <p:txBody>
          <a:bodyPr/>
          <a:lstStyle/>
          <a:p>
            <a:pPr algn="ctr"/>
            <a:r>
              <a:rPr lang="ru-RU" dirty="0"/>
              <a:t>3.Рисование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39092"/>
            <a:ext cx="10698480" cy="4830002"/>
          </a:xfrm>
        </p:spPr>
        <p:txBody>
          <a:bodyPr>
            <a:noAutofit/>
          </a:bodyPr>
          <a:lstStyle/>
          <a:p>
            <a:r>
              <a:rPr lang="en-US" sz="3200" dirty="0" err="1"/>
              <a:t>gl.Begin</a:t>
            </a:r>
            <a:r>
              <a:rPr lang="en-US" sz="3200" dirty="0"/>
              <a:t>(</a:t>
            </a:r>
            <a:r>
              <a:rPr lang="en-US" sz="3200" dirty="0" err="1"/>
              <a:t>OpenGL.GL_TRIANGLES</a:t>
            </a:r>
            <a:r>
              <a:rPr lang="en-US" sz="3200" dirty="0"/>
              <a:t>);// Start Drawing The Pyramid</a:t>
            </a:r>
          </a:p>
          <a:p>
            <a:r>
              <a:rPr lang="es-ES" sz="3200" dirty="0"/>
              <a:t>            gl.Color(1.0f, 0.0f, 0.0f);// Red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gl.Vertex</a:t>
            </a:r>
            <a:r>
              <a:rPr lang="en-US" sz="3200" dirty="0"/>
              <a:t>(0.0f, 1.0f, 0.0f);// Top Of Triangle (Front)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gl.Color</a:t>
            </a:r>
            <a:r>
              <a:rPr lang="en-US" sz="3200" dirty="0"/>
              <a:t>(0.0f, 1.0f, 0.0f);// Green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gl.Vertex</a:t>
            </a:r>
            <a:r>
              <a:rPr lang="en-US" sz="3200" dirty="0"/>
              <a:t>(-1.0f, -1.0f, 1.0f);// Left Of Triangle (Front)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gl.Color</a:t>
            </a:r>
            <a:r>
              <a:rPr lang="en-US" sz="3200" dirty="0"/>
              <a:t>(0.0f, 0.0f, 1.0f);// Blue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gl.Vertex</a:t>
            </a:r>
            <a:r>
              <a:rPr lang="en-US" sz="3200" dirty="0"/>
              <a:t>(1.0f, -1.0f, 1.0f);// Right Of Triangle (Front)</a:t>
            </a:r>
            <a:endParaRPr lang="ru-RU" sz="3200" dirty="0"/>
          </a:p>
          <a:p>
            <a:r>
              <a:rPr lang="ru-RU" sz="3200" dirty="0"/>
              <a:t>…</a:t>
            </a:r>
            <a:r>
              <a:rPr lang="en-US" sz="3200" dirty="0"/>
              <a:t> </a:t>
            </a:r>
            <a:r>
              <a:rPr lang="en-US" sz="3200" dirty="0" err="1"/>
              <a:t>gl.End</a:t>
            </a:r>
            <a:r>
              <a:rPr lang="en-US" sz="3200" dirty="0"/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65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6603"/>
            <a:ext cx="10546080" cy="14507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5" y="1845734"/>
            <a:ext cx="10989425" cy="4023360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ru-RU" sz="3600" dirty="0"/>
              <a:t>      </a:t>
            </a:r>
            <a:r>
              <a:rPr lang="en-US" sz="3600" dirty="0" err="1"/>
              <a:t>gl.Flush</a:t>
            </a:r>
            <a:r>
              <a:rPr lang="en-US" sz="3600" dirty="0"/>
              <a:t>();//</a:t>
            </a:r>
            <a:r>
              <a:rPr lang="ru-RU" sz="3600" dirty="0"/>
              <a:t>Ускорение завершения рисования</a:t>
            </a:r>
            <a:endParaRPr lang="en-US" sz="3600" dirty="0"/>
          </a:p>
          <a:p>
            <a:r>
              <a:rPr lang="en-US" sz="3600" dirty="0"/>
              <a:t>     </a:t>
            </a:r>
            <a:r>
              <a:rPr lang="en-US" sz="3600" dirty="0" err="1"/>
              <a:t>angletr</a:t>
            </a:r>
            <a:r>
              <a:rPr lang="en-US" sz="3600" dirty="0"/>
              <a:t>+= 3.0f;</a:t>
            </a:r>
          </a:p>
          <a:p>
            <a:r>
              <a:rPr lang="en-US" sz="3600" dirty="0"/>
              <a:t>// Increase The Rotation Variable For The Triangle </a:t>
            </a:r>
          </a:p>
          <a:p>
            <a:r>
              <a:rPr lang="en-US" sz="3600" dirty="0"/>
              <a:t>      </a:t>
            </a:r>
            <a:r>
              <a:rPr lang="en-US" sz="3600" dirty="0" err="1"/>
              <a:t>anglequad</a:t>
            </a:r>
            <a:r>
              <a:rPr lang="en-US" sz="3600" dirty="0"/>
              <a:t> -= 3.0f;</a:t>
            </a:r>
          </a:p>
          <a:p>
            <a:r>
              <a:rPr lang="en-US" sz="3600" dirty="0"/>
              <a:t>// Decrease The Rotation Variable For The Quad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95643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834" y="1"/>
            <a:ext cx="10638846" cy="109993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Ускорение завершения рисования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16834" y="1302327"/>
            <a:ext cx="10638846" cy="50707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Графическая система – сборочный конвейер.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За каждую операцию(обработка команды рисования</a:t>
            </a:r>
            <a:r>
              <a:rPr lang="en-US" sz="3200" dirty="0"/>
              <a:t>, </a:t>
            </a:r>
            <a:r>
              <a:rPr lang="ru-RU" sz="3200" dirty="0"/>
              <a:t>геометрические преобразования</a:t>
            </a:r>
            <a:r>
              <a:rPr lang="en-US" sz="3200" dirty="0"/>
              <a:t>, </a:t>
            </a:r>
            <a:r>
              <a:rPr lang="ru-RU" sz="3200" dirty="0"/>
              <a:t>запись в битовые плоскости для отображения)отвечает отдельный блок</a:t>
            </a:r>
            <a:r>
              <a:rPr lang="en-US" sz="3200" dirty="0"/>
              <a:t> </a:t>
            </a:r>
            <a:r>
              <a:rPr lang="ru-RU" sz="3200" dirty="0"/>
              <a:t>архитектуры</a:t>
            </a:r>
            <a:r>
              <a:rPr lang="en-US" sz="3200" dirty="0"/>
              <a:t>, </a:t>
            </a:r>
            <a:r>
              <a:rPr lang="ru-RU" sz="3200" dirty="0"/>
              <a:t>оптимизированный для ее максимально быстрого выполнения.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В системах, где С</a:t>
            </a:r>
            <a:r>
              <a:rPr lang="en-US" sz="3200" dirty="0"/>
              <a:t>PU </a:t>
            </a:r>
            <a:r>
              <a:rPr lang="ru-RU" sz="3200" dirty="0"/>
              <a:t> ждет результатов обработки команды, задержки перед обработкой следующей команды значительно снижают общую скорость конвейера</a:t>
            </a:r>
            <a:r>
              <a:rPr lang="en-US" sz="3200" dirty="0"/>
              <a:t>!</a:t>
            </a:r>
            <a:endParaRPr lang="ru-RU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200" dirty="0"/>
              <a:t>Приложение может выполняться и не на одной машине</a:t>
            </a:r>
            <a:r>
              <a:rPr lang="en-US" sz="3200" dirty="0"/>
              <a:t>!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4452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6604"/>
            <a:ext cx="10546080" cy="8795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Ускорение завершения рисования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637" y="1166193"/>
            <a:ext cx="11194472" cy="51099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 </a:t>
            </a:r>
            <a:r>
              <a:rPr lang="ru-RU" sz="3600" dirty="0"/>
              <a:t>Программа(клиент) – сервер(отображение результата)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Сетевой клиент перед посылкой команд группирует их в единый пакет</a:t>
            </a:r>
            <a:r>
              <a:rPr lang="en-US" sz="3600" dirty="0"/>
              <a:t>, </a:t>
            </a:r>
            <a:r>
              <a:rPr lang="ru-RU" sz="3600" dirty="0"/>
              <a:t>ждет дополнительной команды рисования для заполнения пакета.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 </a:t>
            </a:r>
            <a:r>
              <a:rPr lang="en-US" sz="3600" i="1" dirty="0"/>
              <a:t>Flush() </a:t>
            </a:r>
            <a:r>
              <a:rPr lang="ru-RU" sz="3600" dirty="0"/>
              <a:t>заставляет клиент отправить пакет, даже если тот не полон.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/>
              <a:t>Важно включать </a:t>
            </a:r>
            <a:r>
              <a:rPr lang="en-US" sz="3600" i="1" dirty="0"/>
              <a:t>Flush()</a:t>
            </a:r>
            <a:r>
              <a:rPr lang="ru-RU" sz="3600" i="1" dirty="0"/>
              <a:t> </a:t>
            </a:r>
            <a:r>
              <a:rPr lang="ru-RU" sz="3600" dirty="0"/>
              <a:t>в конец каждого кадра или сцены</a:t>
            </a:r>
            <a:r>
              <a:rPr lang="en-US" sz="3600" dirty="0"/>
              <a:t> </a:t>
            </a:r>
            <a:r>
              <a:rPr lang="ru-RU" sz="3600" i="1" dirty="0"/>
              <a:t>, </a:t>
            </a:r>
            <a:r>
              <a:rPr lang="ru-RU" sz="3600" dirty="0"/>
              <a:t>если программа должна работать в сети и без сети.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/>
              <a:t>Flush()</a:t>
            </a:r>
            <a:r>
              <a:rPr lang="ru-RU" sz="3600" i="1" dirty="0"/>
              <a:t> </a:t>
            </a:r>
            <a:r>
              <a:rPr lang="ru-RU" sz="3600" dirty="0"/>
              <a:t>влечет немедленную отрисовку (а не хранение в буфере) и гарантирует вызов всех ранее отложенных команд.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endParaRPr lang="ru-RU" sz="3600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70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pPr algn="ctr"/>
            <a:r>
              <a:rPr lang="ru-RU" dirty="0"/>
              <a:t>Ускорение завершения рисования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091" y="1052946"/>
            <a:ext cx="12012432" cy="556952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i="1" dirty="0"/>
              <a:t>void Flush(void)</a:t>
            </a:r>
          </a:p>
          <a:p>
            <a:pPr marL="0" indent="0">
              <a:buNone/>
            </a:pPr>
            <a:r>
              <a:rPr lang="ru-RU" sz="3600" dirty="0"/>
              <a:t>Инициирует выполнение предыдущего набора команд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OpenGL </a:t>
            </a:r>
            <a:r>
              <a:rPr lang="ru-RU" sz="3600" dirty="0"/>
              <a:t>, гарантируя их завершение за конечный промежуток времени.</a:t>
            </a:r>
          </a:p>
          <a:p>
            <a:pPr marL="0" indent="0" algn="ctr">
              <a:buNone/>
            </a:pPr>
            <a:r>
              <a:rPr lang="en-US" sz="3600" b="1" i="1" dirty="0"/>
              <a:t>void Finish(void)</a:t>
            </a:r>
            <a:endParaRPr lang="ru-RU" sz="3600" b="1" i="1" dirty="0"/>
          </a:p>
          <a:p>
            <a:pPr marL="0" indent="0" algn="ctr">
              <a:buNone/>
            </a:pPr>
            <a:r>
              <a:rPr lang="ru-RU" sz="3600" dirty="0"/>
              <a:t>Инициирует выполнение всех предыдущих команд </a:t>
            </a:r>
            <a:r>
              <a:rPr lang="en-US" sz="3600" dirty="0"/>
              <a:t>OpenGL</a:t>
            </a:r>
            <a:r>
              <a:rPr lang="ru-RU" sz="3600" dirty="0"/>
              <a:t>.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Ожидает извещения от графического оборудования или сигнала о том, что рисование в видеобуфере закончено.</a:t>
            </a:r>
          </a:p>
          <a:p>
            <a:pPr marL="0" indent="0">
              <a:buNone/>
            </a:pPr>
            <a:r>
              <a:rPr lang="ru-RU" sz="3600" dirty="0"/>
              <a:t>Обеспечивает синхронизацию задач.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25725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5615"/>
          </a:xfrm>
        </p:spPr>
        <p:txBody>
          <a:bodyPr/>
          <a:lstStyle/>
          <a:p>
            <a:r>
              <a:rPr lang="en-US" dirty="0"/>
              <a:t>5</a:t>
            </a:r>
            <a:r>
              <a:rPr lang="ru-RU" dirty="0"/>
              <a:t>. Графические примитивы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2218"/>
            <a:ext cx="11623964" cy="47468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Точки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Отрезки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 Треугольники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 Четырехугольники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b="1" dirty="0"/>
              <a:t> Многоугольники</a:t>
            </a:r>
          </a:p>
          <a:p>
            <a:r>
              <a:rPr lang="ru-RU" sz="3600" dirty="0"/>
              <a:t>Базовым графическим примитивом для построения сложных объёмных изображений является треугольник. </a:t>
            </a:r>
          </a:p>
        </p:txBody>
      </p:sp>
    </p:spTree>
    <p:extLst>
      <p:ext uri="{BB962C8B-B14F-4D97-AF65-F5344CB8AC3E}">
        <p14:creationId xmlns:p14="http://schemas.microsoft.com/office/powerpoint/2010/main" val="1775959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073" y="286603"/>
            <a:ext cx="10781607" cy="974161"/>
          </a:xfrm>
        </p:spPr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lucida grande"/>
              </a:rPr>
              <a:t>Формирование примитива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1674" y="1497282"/>
            <a:ext cx="118341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начинается с вызова команды 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и передачи ей в качестве значения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параметра 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 целочисленной </a:t>
            </a:r>
            <a:r>
              <a:rPr kumimoji="0" lang="ru-RU" altLang="ru-RU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константы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, 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которая определяет формируемый примитив: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Begin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(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mode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: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GLenum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);….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Например,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lvl="0" indent="0" algn="just">
              <a:lnSpc>
                <a:spcPct val="100000"/>
              </a:lnSpc>
              <a:buClrTx/>
              <a:buSzTx/>
              <a:buNone/>
            </a:pPr>
            <a:r>
              <a:rPr lang="en-US" sz="3600" dirty="0"/>
              <a:t> </a:t>
            </a:r>
            <a:r>
              <a:rPr lang="en-US" sz="3600" dirty="0" err="1"/>
              <a:t>gl.Begin</a:t>
            </a:r>
            <a:r>
              <a:rPr lang="en-US" sz="3600" dirty="0"/>
              <a:t>(</a:t>
            </a:r>
            <a:r>
              <a:rPr lang="en-US" sz="3600" dirty="0" err="1"/>
              <a:t>OpenGL.GL_TRIANGLES</a:t>
            </a:r>
            <a:r>
              <a:rPr lang="en-US" sz="3600" dirty="0"/>
              <a:t>);…</a:t>
            </a:r>
            <a:r>
              <a:rPr lang="en-US" dirty="0"/>
              <a:t> </a:t>
            </a:r>
            <a:r>
              <a:rPr lang="en-US" sz="3600" dirty="0" err="1"/>
              <a:t>gl.End</a:t>
            </a:r>
            <a:r>
              <a:rPr lang="en-US" sz="3600" dirty="0"/>
              <a:t>();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863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Значение параметра </a:t>
            </a:r>
            <a:r>
              <a:rPr lang="en-US" sz="4000" b="1" dirty="0">
                <a:solidFill>
                  <a:srgbClr val="C00000"/>
                </a:solidFill>
              </a:rPr>
              <a:t>mode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36" y="1163782"/>
            <a:ext cx="10282844" cy="5112327"/>
          </a:xfrm>
        </p:spPr>
        <p:txBody>
          <a:bodyPr numCol="2">
            <a:noAutofit/>
          </a:bodyPr>
          <a:lstStyle/>
          <a:p>
            <a:r>
              <a:rPr lang="en-US" sz="3600" b="1" dirty="0"/>
              <a:t>GL_POINTS</a:t>
            </a:r>
          </a:p>
          <a:p>
            <a:r>
              <a:rPr lang="en-US" sz="3600" b="1" dirty="0"/>
              <a:t>GL_LINES</a:t>
            </a:r>
          </a:p>
          <a:p>
            <a:r>
              <a:rPr lang="en-US" sz="3600" b="1" dirty="0"/>
              <a:t>GL_LINE_STRIP</a:t>
            </a:r>
          </a:p>
          <a:p>
            <a:r>
              <a:rPr lang="en-US" sz="3600" b="1" dirty="0"/>
              <a:t>GL_LINE_LOOP</a:t>
            </a:r>
          </a:p>
          <a:p>
            <a:r>
              <a:rPr lang="en-US" sz="3600" b="1" dirty="0"/>
              <a:t>GL_TRIANGLES</a:t>
            </a:r>
          </a:p>
          <a:p>
            <a:r>
              <a:rPr lang="en-US" sz="3600" b="1" dirty="0"/>
              <a:t>GL_TRIANGLE_STRIP</a:t>
            </a:r>
          </a:p>
          <a:p>
            <a:r>
              <a:rPr lang="en-US" sz="3600" b="1" dirty="0"/>
              <a:t>GL_TRIANGLE_FAN</a:t>
            </a:r>
          </a:p>
          <a:p>
            <a:r>
              <a:rPr lang="en-US" sz="3600" b="1" dirty="0"/>
              <a:t>GL_QUADS</a:t>
            </a:r>
          </a:p>
          <a:p>
            <a:r>
              <a:rPr lang="en-US" sz="3600" b="1" dirty="0"/>
              <a:t>GL_QUAD_STRIP</a:t>
            </a:r>
          </a:p>
          <a:p>
            <a:r>
              <a:rPr lang="en-US" sz="3600" b="1" dirty="0"/>
              <a:t>GL_POLYGON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65290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opengl примитив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77091"/>
            <a:ext cx="10543308" cy="59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2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err="1"/>
              <a:t>OpenGL</a:t>
            </a:r>
            <a:r>
              <a:rPr lang="en-US" b="1" dirty="0"/>
              <a:t> - </a:t>
            </a:r>
            <a:r>
              <a:rPr lang="ru-RU" b="1" dirty="0"/>
              <a:t>зачем</a:t>
            </a:r>
            <a:r>
              <a:rPr lang="en-US" b="1" dirty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48" y="1737360"/>
            <a:ext cx="10559332" cy="4131734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Необходимость создания </a:t>
            </a:r>
            <a:r>
              <a:rPr lang="ru-RU" sz="3600" b="1" i="1" dirty="0"/>
              <a:t>универсального</a:t>
            </a:r>
            <a:r>
              <a:rPr lang="ru-RU" sz="3600" dirty="0"/>
              <a:t> </a:t>
            </a:r>
            <a:r>
              <a:rPr lang="ru-RU" sz="3600" b="1" i="1" dirty="0">
                <a:solidFill>
                  <a:schemeClr val="tx1"/>
                </a:solidFill>
              </a:rPr>
              <a:t>интерфейса</a:t>
            </a:r>
            <a:r>
              <a:rPr lang="ru-RU" sz="3600" dirty="0"/>
              <a:t> для разработки графических приложений, который </a:t>
            </a:r>
            <a:r>
              <a:rPr lang="ru-RU" sz="3600" b="1" i="1" dirty="0">
                <a:solidFill>
                  <a:schemeClr val="tx1"/>
                </a:solidFill>
              </a:rPr>
              <a:t>не должен зависеть от аппаратного обеспечения, операционной системы </a:t>
            </a:r>
            <a:r>
              <a:rPr lang="ru-RU" sz="3600" dirty="0"/>
              <a:t>и позволять создавать </a:t>
            </a:r>
            <a:r>
              <a:rPr lang="ru-RU" sz="3600" b="1" i="1" dirty="0"/>
              <a:t>переносимые приложения </a:t>
            </a:r>
            <a:r>
              <a:rPr lang="ru-RU" sz="3600" dirty="0"/>
              <a:t>для различных аппаратно-программных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051460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87236" y="-328451"/>
            <a:ext cx="8287788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Vertex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[2 3 4][s i f d]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6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s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-short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i-</a:t>
            </a:r>
            <a:r>
              <a:rPr lang="en-US" altLang="ru-RU" sz="3600" dirty="0" err="1">
                <a:solidFill>
                  <a:schemeClr val="tx1"/>
                </a:solidFill>
              </a:rPr>
              <a:t>int</a:t>
            </a:r>
            <a:r>
              <a:rPr lang="en-US" altLang="ru-RU" sz="3600" dirty="0">
                <a:solidFill>
                  <a:schemeClr val="tx1"/>
                </a:solidFill>
              </a:rPr>
              <a:t> or long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f-float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d-double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dirty="0">
                <a:solidFill>
                  <a:schemeClr val="tx1"/>
                </a:solidFill>
              </a:rPr>
              <a:t>(</a:t>
            </a:r>
            <a:r>
              <a:rPr lang="en-US" altLang="ru-RU" sz="3600" dirty="0" err="1">
                <a:solidFill>
                  <a:schemeClr val="tx1"/>
                </a:solidFill>
              </a:rPr>
              <a:t>x,y,z</a:t>
            </a:r>
            <a:r>
              <a:rPr lang="en-US" altLang="ru-RU" sz="3600" dirty="0">
                <a:solidFill>
                  <a:schemeClr val="tx1"/>
                </a:solidFill>
              </a:rPr>
              <a:t>=0,w=1)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600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56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gl.Vertex2s(2,3);</a:t>
            </a:r>
          </a:p>
          <a:p>
            <a:r>
              <a:rPr lang="en-US" sz="3600" dirty="0"/>
              <a:t>gl.Vertex3d(0.0,0.0,3.1415926535898);</a:t>
            </a:r>
          </a:p>
          <a:p>
            <a:r>
              <a:rPr lang="en-US" sz="3600" dirty="0"/>
              <a:t>gl.Vertex4f(2.3,1.0,-2.2,2.0);</a:t>
            </a:r>
          </a:p>
          <a:p>
            <a:r>
              <a:rPr lang="en-US" sz="3600" dirty="0"/>
              <a:t>double </a:t>
            </a:r>
            <a:r>
              <a:rPr lang="en-US" sz="3600" dirty="0" err="1"/>
              <a:t>vect</a:t>
            </a:r>
            <a:r>
              <a:rPr lang="en-US" sz="3600" dirty="0"/>
              <a:t>[3]={5.8,9.0,2017.0);</a:t>
            </a:r>
          </a:p>
          <a:p>
            <a:r>
              <a:rPr lang="en-US" sz="3600" dirty="0" err="1"/>
              <a:t>gl.Vertex</a:t>
            </a:r>
            <a:r>
              <a:rPr lang="en-US" sz="3600" dirty="0"/>
              <a:t>(</a:t>
            </a:r>
            <a:r>
              <a:rPr lang="en-US" sz="3600" dirty="0" err="1"/>
              <a:t>vect</a:t>
            </a:r>
            <a:r>
              <a:rPr lang="en-US" sz="3600" dirty="0"/>
              <a:t>);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73693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Замечание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2770" cy="4023360"/>
          </a:xfrm>
        </p:spPr>
        <p:txBody>
          <a:bodyPr/>
          <a:lstStyle/>
          <a:p>
            <a:r>
              <a:rPr lang="ru-RU" sz="3600" dirty="0"/>
              <a:t>1. Вызов этой команды должен выполняться межу вызовами команд </a:t>
            </a:r>
            <a:r>
              <a:rPr lang="ru-RU" sz="3600" dirty="0" err="1"/>
              <a:t>Begin</a:t>
            </a:r>
            <a:r>
              <a:rPr lang="ru-RU" sz="3600" dirty="0"/>
              <a:t> и </a:t>
            </a:r>
            <a:r>
              <a:rPr lang="ru-RU" sz="3600" dirty="0" err="1"/>
              <a:t>End</a:t>
            </a:r>
            <a:r>
              <a:rPr lang="ru-RU" sz="3600" dirty="0"/>
              <a:t>, иначе </a:t>
            </a:r>
            <a:r>
              <a:rPr lang="ru-RU" sz="3600" i="1" dirty="0"/>
              <a:t>команда</a:t>
            </a:r>
            <a:r>
              <a:rPr lang="ru-RU" sz="3600" dirty="0"/>
              <a:t> </a:t>
            </a:r>
            <a:r>
              <a:rPr lang="ru-RU" sz="3600" i="1" dirty="0" err="1"/>
              <a:t>Vertex</a:t>
            </a:r>
            <a:r>
              <a:rPr lang="ru-RU" sz="3600" dirty="0"/>
              <a:t> будет проигнорирована библиотекой</a:t>
            </a:r>
            <a:r>
              <a:rPr lang="en-US" sz="3600" dirty="0"/>
              <a:t>!</a:t>
            </a:r>
            <a:endParaRPr lang="ru-RU" sz="3600" dirty="0"/>
          </a:p>
          <a:p>
            <a:r>
              <a:rPr lang="ru-RU" altLang="ru-RU" sz="3600" dirty="0">
                <a:solidFill>
                  <a:schemeClr val="tx1"/>
                </a:solidFill>
              </a:rPr>
              <a:t>2.</a:t>
            </a:r>
            <a:r>
              <a:rPr lang="ru-RU" dirty="0"/>
              <a:t> </a:t>
            </a:r>
            <a:r>
              <a:rPr lang="ru-RU" sz="3600" dirty="0"/>
              <a:t>Для каждого вызова команды </a:t>
            </a:r>
            <a:r>
              <a:rPr lang="ru-RU" sz="3600" i="1" dirty="0" err="1"/>
              <a:t>Begin</a:t>
            </a:r>
            <a:r>
              <a:rPr lang="ru-RU" sz="3600" dirty="0"/>
              <a:t> должен быть соответствующий вызов команды </a:t>
            </a:r>
            <a:r>
              <a:rPr lang="ru-RU" sz="3600" i="1" dirty="0" err="1"/>
              <a:t>End</a:t>
            </a:r>
            <a:endParaRPr lang="en-US" altLang="ru-RU" sz="3600" i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6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Точки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31" y="-427726"/>
            <a:ext cx="11847612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Перед формированием точек могут быть указаны их размер и определён режим сглаживания,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который будет использоваться при их отображении.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3600" dirty="0"/>
              <a:t>Эти параметры должны быть установлены перед вызовом команды </a:t>
            </a:r>
            <a:r>
              <a:rPr lang="ru-RU" sz="3600" dirty="0" err="1"/>
              <a:t>Begin</a:t>
            </a:r>
            <a:r>
              <a:rPr lang="ru-RU" sz="3600" dirty="0"/>
              <a:t>.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PointSize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float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size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);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Enable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EnableCap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);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Disable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EnableCap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);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cap</a:t>
            </a:r>
            <a:r>
              <a:rPr lang="ru-RU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=</a:t>
            </a:r>
            <a:r>
              <a:rPr lang="en-US" sz="3200" dirty="0"/>
              <a:t>GL_POINT_SMOOTH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4800" dirty="0">
              <a:solidFill>
                <a:schemeClr val="tx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7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737" y="10193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Две задачи </a:t>
            </a:r>
            <a:r>
              <a:rPr lang="ru-RU" b="1" dirty="0" err="1"/>
              <a:t>OpenGL</a:t>
            </a:r>
            <a:r>
              <a:rPr lang="ru-RU" b="1" dirty="0"/>
              <a:t> 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48" y="1845734"/>
            <a:ext cx="112776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Скрыть сложности адаптации различных 3D-ускорителей, предоставляя разработчику единый API.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Скрыть различия в возможностях аппаратных платформ, требуя реализации недостающей функциональности с помощью программной эмуляции.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04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1F574-8FD5-46B8-A573-99209B6D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93964"/>
            <a:ext cx="10684625" cy="1357745"/>
          </a:xfrm>
        </p:spPr>
        <p:txBody>
          <a:bodyPr>
            <a:normAutofit/>
          </a:bodyPr>
          <a:lstStyle/>
          <a:p>
            <a:r>
              <a:rPr lang="en-US" sz="3600" b="1" dirty="0"/>
              <a:t>OpenGL 4.6</a:t>
            </a:r>
            <a:r>
              <a:rPr lang="ru-RU" sz="3600" b="1" dirty="0"/>
              <a:t>, </a:t>
            </a:r>
            <a:r>
              <a:rPr lang="en-US" sz="3600" b="1" dirty="0"/>
              <a:t> </a:t>
            </a:r>
            <a:r>
              <a:rPr lang="ru-RU" sz="3600" dirty="0"/>
              <a:t>31 июля 2017 года</a:t>
            </a:r>
            <a:br>
              <a:rPr lang="en-US" sz="3600" b="1" dirty="0"/>
            </a:br>
            <a:r>
              <a:rPr lang="en-US" sz="3600" b="1" dirty="0"/>
              <a:t>Vulkan</a:t>
            </a:r>
            <a:r>
              <a:rPr lang="ru-RU" sz="3600" b="1" dirty="0"/>
              <a:t> 1.0</a:t>
            </a:r>
            <a:r>
              <a:rPr lang="ru-RU" sz="3600" dirty="0"/>
              <a:t>,  16 февраля 2016 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CD000-49CE-4405-BE62-F450C90D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845734"/>
            <a:ext cx="1068462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b="1" dirty="0" err="1"/>
              <a:t>Ше́йдер</a:t>
            </a:r>
            <a:r>
              <a:rPr lang="ru-RU" sz="3200" dirty="0"/>
              <a:t> (англ. </a:t>
            </a:r>
            <a:r>
              <a:rPr lang="ru-RU" sz="3200" i="1" dirty="0" err="1"/>
              <a:t>shader</a:t>
            </a:r>
            <a:r>
              <a:rPr lang="ru-RU" sz="3200" dirty="0"/>
              <a:t> — затеняющая программа) —компьютерная программа, предназначенная для исполнения процессорами видеокарты (GPU).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Шейдеры составляются на одном из специализированных языков программирования (</a:t>
            </a:r>
            <a:r>
              <a:rPr lang="en-US" sz="3200" dirty="0"/>
              <a:t>GLSL,</a:t>
            </a:r>
            <a:r>
              <a:rPr lang="en-US" b="1" dirty="0"/>
              <a:t> </a:t>
            </a:r>
            <a:r>
              <a:rPr lang="en-US" sz="3200" dirty="0" err="1"/>
              <a:t>RenderMan</a:t>
            </a:r>
            <a:r>
              <a:rPr lang="en-US" sz="3200" dirty="0"/>
              <a:t>, OSL, HLSL</a:t>
            </a:r>
            <a:r>
              <a:rPr lang="ru-RU" sz="3200" dirty="0"/>
              <a:t>) и компилируются в инструкции для GPU.</a:t>
            </a:r>
          </a:p>
        </p:txBody>
      </p:sp>
    </p:spTree>
    <p:extLst>
      <p:ext uri="{BB962C8B-B14F-4D97-AF65-F5344CB8AC3E}">
        <p14:creationId xmlns:p14="http://schemas.microsoft.com/office/powerpoint/2010/main" val="21912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7" y="286604"/>
            <a:ext cx="11516139" cy="1210892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b="1" dirty="0" err="1"/>
              <a:t>OpenGL</a:t>
            </a:r>
            <a:r>
              <a:rPr lang="ru-RU" b="1" dirty="0"/>
              <a:t> — </a:t>
            </a:r>
            <a:r>
              <a:rPr lang="ru-RU" b="1" i="1" dirty="0"/>
              <a:t>спецификация</a:t>
            </a:r>
            <a:br>
              <a:rPr lang="en-US" b="1" i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1" y="1126436"/>
            <a:ext cx="11688416" cy="528761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 err="1"/>
              <a:t>OpenGL</a:t>
            </a:r>
            <a:r>
              <a:rPr lang="ru-RU" sz="3200" dirty="0"/>
              <a:t> — это документ, описывающий набор функций и их точное поведение.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 Производители оборудования на основе этой спецификации создают</a:t>
            </a:r>
            <a:r>
              <a:rPr lang="ru-RU" dirty="0"/>
              <a:t> </a:t>
            </a:r>
            <a:r>
              <a:rPr lang="ru-RU" sz="3200" b="1" i="1" dirty="0"/>
              <a:t>реализации</a:t>
            </a:r>
            <a:r>
              <a:rPr lang="ru-RU" sz="3200" dirty="0"/>
              <a:t> </a:t>
            </a:r>
            <a:r>
              <a:rPr lang="ru-RU" sz="3200" b="1" i="1" dirty="0"/>
              <a:t>— библиотеки функций</a:t>
            </a:r>
            <a:r>
              <a:rPr lang="ru-RU" sz="3200" dirty="0"/>
              <a:t>, соответствующих набору функций спецификации.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Разработчикам программного обеспечения достаточно </a:t>
            </a:r>
            <a:r>
              <a:rPr lang="ru-RU" sz="3200" b="1" i="1" dirty="0"/>
              <a:t>научиться использовать функции, описанные в спецификации</a:t>
            </a:r>
            <a:r>
              <a:rPr lang="ru-RU" sz="3200" dirty="0"/>
              <a:t>, оставив эффективную реализацию последних разработчикам аппаратного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36284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6603"/>
            <a:ext cx="10546080" cy="1184387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Основные достоинства </a:t>
            </a:r>
            <a:r>
              <a:rPr lang="ru-RU" sz="3600" b="1" dirty="0" err="1"/>
              <a:t>OpenGL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025" y="980661"/>
            <a:ext cx="11661913" cy="5877339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/>
              <a:t>Стабильность стандарта.</a:t>
            </a:r>
            <a:r>
              <a:rPr lang="ru-RU" sz="2400" dirty="0"/>
              <a:t> Возможности </a:t>
            </a:r>
            <a:r>
              <a:rPr lang="ru-RU" sz="2400" dirty="0" err="1"/>
              <a:t>OpenGL</a:t>
            </a:r>
            <a:r>
              <a:rPr lang="ru-RU" sz="2400" dirty="0"/>
              <a:t> только расширяются. Функциональность команд, которые были реализованы в предыдущих версиях </a:t>
            </a:r>
            <a:r>
              <a:rPr lang="ru-RU" sz="2400" dirty="0" err="1"/>
              <a:t>OpenGL</a:t>
            </a:r>
            <a:r>
              <a:rPr lang="ru-RU" sz="2400" dirty="0"/>
              <a:t>, остаётся без изменения.</a:t>
            </a:r>
          </a:p>
          <a:p>
            <a:pPr algn="just"/>
            <a:r>
              <a:rPr lang="ru-RU" sz="2400" b="1" dirty="0"/>
              <a:t>Надежность получаемого результата.</a:t>
            </a:r>
            <a:r>
              <a:rPr lang="ru-RU" sz="2400" dirty="0"/>
              <a:t> Все приложения </a:t>
            </a:r>
            <a:r>
              <a:rPr lang="ru-RU" sz="2400" dirty="0" err="1"/>
              <a:t>OpenGL</a:t>
            </a:r>
            <a:r>
              <a:rPr lang="ru-RU" sz="2400" dirty="0"/>
              <a:t> имеют один и тот же результат, где бы они не работали: в разных операционных системах и на разных аппаратных платформах.</a:t>
            </a:r>
          </a:p>
          <a:p>
            <a:pPr algn="just"/>
            <a:r>
              <a:rPr lang="ru-RU" sz="2400" b="1" dirty="0"/>
              <a:t>Переносимость.</a:t>
            </a:r>
            <a:r>
              <a:rPr lang="ru-RU" sz="2400" dirty="0"/>
              <a:t> Приложения могут работать на аппаратно-программных платформах, для которых есть реализация </a:t>
            </a:r>
            <a:r>
              <a:rPr lang="ru-RU" sz="2400" dirty="0" err="1"/>
              <a:t>OpenGL</a:t>
            </a:r>
            <a:r>
              <a:rPr lang="ru-RU" sz="2400" dirty="0"/>
              <a:t>.</a:t>
            </a:r>
          </a:p>
          <a:p>
            <a:pPr algn="just"/>
            <a:r>
              <a:rPr lang="ru-RU" sz="2400" b="1" dirty="0"/>
              <a:t>Простота использования библиотеки.</a:t>
            </a:r>
            <a:r>
              <a:rPr lang="ru-RU" sz="2400" dirty="0"/>
              <a:t> Библиотека является довольно простой в использовании по сравнению с возможностями, которые она реализует.</a:t>
            </a:r>
          </a:p>
          <a:p>
            <a:pPr algn="just"/>
            <a:r>
              <a:rPr lang="ru-RU" sz="2400" b="1" dirty="0"/>
              <a:t>Расширяемость.</a:t>
            </a:r>
            <a:r>
              <a:rPr lang="ru-RU" sz="2400" dirty="0"/>
              <a:t> Для </a:t>
            </a:r>
            <a:r>
              <a:rPr lang="ru-RU" sz="2400" dirty="0" err="1"/>
              <a:t>OpenGL</a:t>
            </a:r>
            <a:r>
              <a:rPr lang="ru-RU" sz="2400" dirty="0"/>
              <a:t> могут разрабатываться различные расширения, которые предоставляют дополнительные возможности. Это позволяет добавлять новую функциональность, не дожидаясь выхода новой версии реализации </a:t>
            </a:r>
            <a:r>
              <a:rPr lang="ru-RU" sz="2400" dirty="0" err="1"/>
              <a:t>OpenGL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glCombinerParameterfvNV</a:t>
            </a:r>
            <a:r>
              <a:rPr lang="en-US" sz="2400" dirty="0"/>
              <a:t>(), </a:t>
            </a:r>
            <a:r>
              <a:rPr lang="en-US" sz="2400" i="1" dirty="0" err="1"/>
              <a:t>glDeleteRenderbuffersEXT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29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/>
          <a:lstStyle/>
          <a:p>
            <a:pPr algn="ctr"/>
            <a:r>
              <a:rPr lang="ru-RU" b="1" dirty="0"/>
              <a:t>Как</a:t>
            </a:r>
            <a:r>
              <a:rPr lang="en-US" b="1" dirty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339" y="1272210"/>
            <a:ext cx="11251096" cy="4596884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 </a:t>
            </a:r>
            <a:r>
              <a:rPr lang="ru-RU" sz="3600" dirty="0"/>
              <a:t>Построение моделей из графических примитивов и создание математических описаний объектов.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ru-RU" sz="3600" dirty="0"/>
              <a:t>Расстановка объектов в трехмерном пространстве и выбор выгодной точки обзора всей сцены.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ru-RU" sz="3600" dirty="0"/>
              <a:t>Вычисление цвета всех объектов.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ru-RU" sz="3600" dirty="0"/>
              <a:t>Преобразование математических описаний объектов и информации об их цвете в пикселы на экране</a:t>
            </a:r>
            <a:r>
              <a:rPr lang="en-US" sz="3600" dirty="0"/>
              <a:t>: </a:t>
            </a:r>
            <a:r>
              <a:rPr lang="ru-RU" sz="3600" dirty="0"/>
              <a:t>растеризация.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ru-RU" sz="3600" dirty="0"/>
              <a:t>Клиент-сервер.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7680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579</TotalTime>
  <Words>1290</Words>
  <Application>Microsoft Office PowerPoint</Application>
  <PresentationFormat>Широкоэкранный</PresentationFormat>
  <Paragraphs>253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 Unicode MS</vt:lpstr>
      <vt:lpstr>Arial</vt:lpstr>
      <vt:lpstr>Calibri</vt:lpstr>
      <vt:lpstr>Calibri Light</vt:lpstr>
      <vt:lpstr>Consolas</vt:lpstr>
      <vt:lpstr>Courier New</vt:lpstr>
      <vt:lpstr>lucida grande</vt:lpstr>
      <vt:lpstr>Wingdings</vt:lpstr>
      <vt:lpstr>Ретро</vt:lpstr>
      <vt:lpstr>Модуль 2.  Трехмерная компьютерная графика  (OpenGL + С#)</vt:lpstr>
      <vt:lpstr>1. Что такое OpenGL ?</vt:lpstr>
      <vt:lpstr>OpenGL 4.6,  31 июля 2017 года Vulkan 1.0,  16 февраля 2016 года</vt:lpstr>
      <vt:lpstr>OpenGL - зачем?</vt:lpstr>
      <vt:lpstr>Две задачи OpenGL  </vt:lpstr>
      <vt:lpstr>OpenGL 4.6,  31 июля 2017 года Vulkan 1.0,  16 февраля 2016 года</vt:lpstr>
      <vt:lpstr>  OpenGL — спецификация </vt:lpstr>
      <vt:lpstr>  Основные достоинства OpenGL </vt:lpstr>
      <vt:lpstr>Как?</vt:lpstr>
      <vt:lpstr>Конвейер рисования OpenGL</vt:lpstr>
      <vt:lpstr> Конвейер рисования OpenGL: вершины и пикселы</vt:lpstr>
      <vt:lpstr>Библиотеки для платформы Microsoft .NET Framework</vt:lpstr>
      <vt:lpstr>S</vt:lpstr>
      <vt:lpstr>Презентация PowerPoint</vt:lpstr>
      <vt:lpstr>Системы координат OpenGL </vt:lpstr>
      <vt:lpstr>Презентация PowerPoint</vt:lpstr>
      <vt:lpstr>Презентация PowerPoint</vt:lpstr>
      <vt:lpstr>4. Основы рисования</vt:lpstr>
      <vt:lpstr>Инициализация библиотеки OpenGL: </vt:lpstr>
      <vt:lpstr>       Любая функция OpenGL, которая начинается с gl или glu, является методом-членом объекта SharpGL.OpenGL, с удалением gl или glu. </vt:lpstr>
      <vt:lpstr>2. Методы SharpGL не имеют постфиксов</vt:lpstr>
      <vt:lpstr>3. Константы OpenGL определяются как константные члены класса SharpGL.OpenGL и имеют одинаковые имена.</vt:lpstr>
      <vt:lpstr>Определение области вывода изображения </vt:lpstr>
      <vt:lpstr>Основная функция формирования изображения </vt:lpstr>
      <vt:lpstr>Очистка окна</vt:lpstr>
      <vt:lpstr>Буферы для очистки</vt:lpstr>
      <vt:lpstr>  Очистка окна</vt:lpstr>
      <vt:lpstr>      Установка цвета </vt:lpstr>
      <vt:lpstr>Установка цвета</vt:lpstr>
      <vt:lpstr>2. Поворот</vt:lpstr>
      <vt:lpstr>3.Рисование</vt:lpstr>
      <vt:lpstr>Презентация PowerPoint</vt:lpstr>
      <vt:lpstr>Ускорение завершения рисования</vt:lpstr>
      <vt:lpstr>Ускорение завершения рисования</vt:lpstr>
      <vt:lpstr>Ускорение завершения рисования</vt:lpstr>
      <vt:lpstr>5. Графические примитивы OpenGL</vt:lpstr>
      <vt:lpstr>Формирование примитива </vt:lpstr>
      <vt:lpstr>Значение параметра mode</vt:lpstr>
      <vt:lpstr>Презентация PowerPoint</vt:lpstr>
      <vt:lpstr>Презентация PowerPoint</vt:lpstr>
      <vt:lpstr>Примеры</vt:lpstr>
      <vt:lpstr>Замечание</vt:lpstr>
      <vt:lpstr>Точки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3.  Трехмерная компьютерная графика  (OpenGL + С#,  LWJGL)</dc:title>
  <dc:creator>Наима Мерданова</dc:creator>
  <cp:lastModifiedBy>Наима Мерданова</cp:lastModifiedBy>
  <cp:revision>46</cp:revision>
  <dcterms:created xsi:type="dcterms:W3CDTF">2017-04-11T19:22:00Z</dcterms:created>
  <dcterms:modified xsi:type="dcterms:W3CDTF">2018-03-07T03:35:43Z</dcterms:modified>
</cp:coreProperties>
</file>