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88" r:id="rId5"/>
    <p:sldId id="258" r:id="rId6"/>
    <p:sldId id="259" r:id="rId7"/>
    <p:sldId id="265" r:id="rId8"/>
    <p:sldId id="267" r:id="rId9"/>
    <p:sldId id="290" r:id="rId10"/>
    <p:sldId id="291" r:id="rId11"/>
    <p:sldId id="295" r:id="rId12"/>
    <p:sldId id="297" r:id="rId13"/>
    <p:sldId id="298" r:id="rId14"/>
    <p:sldId id="296" r:id="rId15"/>
    <p:sldId id="301" r:id="rId16"/>
    <p:sldId id="304" r:id="rId17"/>
    <p:sldId id="305" r:id="rId18"/>
    <p:sldId id="289" r:id="rId19"/>
    <p:sldId id="307" r:id="rId20"/>
    <p:sldId id="309" r:id="rId21"/>
    <p:sldId id="260" r:id="rId22"/>
    <p:sldId id="266" r:id="rId23"/>
    <p:sldId id="261" r:id="rId24"/>
    <p:sldId id="262" r:id="rId25"/>
    <p:sldId id="286" r:id="rId26"/>
    <p:sldId id="287" r:id="rId27"/>
    <p:sldId id="277" r:id="rId28"/>
    <p:sldId id="278" r:id="rId29"/>
    <p:sldId id="279" r:id="rId30"/>
    <p:sldId id="280" r:id="rId31"/>
    <p:sldId id="310" r:id="rId32"/>
    <p:sldId id="281" r:id="rId33"/>
    <p:sldId id="284" r:id="rId34"/>
    <p:sldId id="282" r:id="rId35"/>
    <p:sldId id="283" r:id="rId36"/>
    <p:sldId id="311" r:id="rId37"/>
    <p:sldId id="312" r:id="rId38"/>
    <p:sldId id="268" r:id="rId39"/>
    <p:sldId id="274" r:id="rId40"/>
    <p:sldId id="275" r:id="rId41"/>
    <p:sldId id="269" r:id="rId42"/>
    <p:sldId id="270" r:id="rId43"/>
    <p:sldId id="271" r:id="rId44"/>
    <p:sldId id="272" r:id="rId45"/>
    <p:sldId id="273" r:id="rId46"/>
    <p:sldId id="276" r:id="rId47"/>
    <p:sldId id="313" r:id="rId48"/>
    <p:sldId id="31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gl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k.ru/video/2487465022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g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765" y="758953"/>
            <a:ext cx="11913705" cy="150717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Лекция 2. Основы рисования в </a:t>
            </a:r>
            <a:r>
              <a:rPr lang="en-US" sz="3600" dirty="0" err="1">
                <a:solidFill>
                  <a:schemeClr val="tx1"/>
                </a:solidFill>
              </a:rPr>
              <a:t>OpenGl</a:t>
            </a:r>
            <a:br>
              <a:rPr lang="en-US" sz="3600" dirty="0">
                <a:solidFill>
                  <a:schemeClr val="tx1"/>
                </a:solidFill>
              </a:rPr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4312" y="2637184"/>
            <a:ext cx="10416329" cy="3352799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tx1"/>
                </a:solidFill>
              </a:rPr>
              <a:t>1. Основы рисования</a:t>
            </a:r>
          </a:p>
          <a:p>
            <a:r>
              <a:rPr lang="ru-RU" sz="3600" cap="none" dirty="0">
                <a:solidFill>
                  <a:schemeClr val="tx1"/>
                </a:solidFill>
              </a:rPr>
              <a:t>2. Рисование графических примитивов</a:t>
            </a:r>
          </a:p>
          <a:p>
            <a:r>
              <a:rPr lang="ru-RU" sz="3600" cap="none" dirty="0">
                <a:solidFill>
                  <a:schemeClr val="tx1"/>
                </a:solidFill>
              </a:rPr>
              <a:t>3. Вывод линий</a:t>
            </a:r>
            <a:endParaRPr lang="en-US" sz="3600" cap="none" dirty="0">
              <a:solidFill>
                <a:schemeClr val="tx1"/>
              </a:solidFill>
            </a:endParaRPr>
          </a:p>
          <a:p>
            <a:r>
              <a:rPr lang="ru-RU" sz="3600" cap="none" dirty="0">
                <a:solidFill>
                  <a:schemeClr val="tx1"/>
                </a:solidFill>
              </a:rPr>
              <a:t>4. Примеры</a:t>
            </a:r>
          </a:p>
          <a:p>
            <a:pPr marL="742950" indent="-742950">
              <a:buAutoNum type="arabicPeriod"/>
            </a:pP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 algn="ctr">
              <a:buAutoNum type="arabicPeriod"/>
            </a:pPr>
            <a:endParaRPr lang="ru-RU" sz="3600" cap="none" dirty="0">
              <a:solidFill>
                <a:schemeClr val="tx1"/>
              </a:solidFill>
            </a:endParaRPr>
          </a:p>
        </p:txBody>
      </p:sp>
      <p:pic>
        <p:nvPicPr>
          <p:cNvPr id="4" name="Picture 2" descr="OpenGL.or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976" y="5288759"/>
            <a:ext cx="2095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Свет – электромагнитная волна</a:t>
            </a:r>
          </a:p>
        </p:txBody>
      </p:sp>
      <p:pic>
        <p:nvPicPr>
          <p:cNvPr id="1028" name="Picture 4" descr="Piccy.info - Free Image Hos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1029598"/>
            <a:ext cx="9356033" cy="618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5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8687"/>
            <a:ext cx="11567886" cy="1502002"/>
          </a:xfrm>
        </p:spPr>
        <p:txBody>
          <a:bodyPr>
            <a:normAutofit/>
          </a:bodyPr>
          <a:lstStyle/>
          <a:p>
            <a:pPr algn="ctr"/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25625"/>
            <a:ext cx="11567886" cy="4351338"/>
          </a:xfrm>
        </p:spPr>
        <p:txBody>
          <a:bodyPr/>
          <a:lstStyle/>
          <a:p>
            <a:pPr marL="0" indent="0">
              <a:buNone/>
            </a:pP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мы видим свет именно в таком диапазоне?</a:t>
            </a:r>
            <a:br>
              <a:rPr lang="ru-RU" sz="3600" dirty="0">
                <a:solidFill>
                  <a:srgbClr val="FF0000"/>
                </a:solidFill>
              </a:rPr>
            </a:br>
            <a:endParaRPr lang="ru-RU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-Потому что именно такой диапазон излучения солнца.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20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Федеральная политехническая школа Лозанны (EPFL ), </a:t>
            </a:r>
            <a:r>
              <a:rPr lang="en-US" sz="3200" dirty="0"/>
              <a:t>Fabrizio Carbone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2 марта 2015 г.</a:t>
            </a:r>
          </a:p>
        </p:txBody>
      </p:sp>
      <p:pic>
        <p:nvPicPr>
          <p:cNvPr id="1026" name="Picture 2" descr="© Fabrizio Carbone/EPF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4" y="1705820"/>
            <a:ext cx="7354958" cy="48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people.epfl.ch/cgi-bin/people/getPhoto?id=192951&amp;sho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0" y="1705819"/>
            <a:ext cx="3220278" cy="483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9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0"/>
            <a:ext cx="10979726" cy="12192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Фотон</a:t>
            </a:r>
            <a:r>
              <a:rPr lang="en-US" sz="3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частица и волна!                                                        «Странная» квантовая механика…</a:t>
            </a:r>
            <a:br>
              <a:rPr lang="ru-RU" sz="3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" y="1378227"/>
            <a:ext cx="5519532" cy="5519532"/>
          </a:xfrm>
        </p:spPr>
      </p:pic>
      <p:sp>
        <p:nvSpPr>
          <p:cNvPr id="5" name="Прямоугольник 4"/>
          <p:cNvSpPr/>
          <p:nvPr/>
        </p:nvSpPr>
        <p:spPr>
          <a:xfrm>
            <a:off x="6149010" y="1510749"/>
            <a:ext cx="604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Обмен энергией фотонов с электронами позволил «сфотографировать» стоячую волну электромагнитного излучения на поверхности тонкой серебряной проволочки.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https://ok.ru/video/24874650226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0443" y="7170222"/>
            <a:ext cx="127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Фото: EPFL </a:t>
            </a:r>
          </a:p>
        </p:txBody>
      </p:sp>
    </p:spTree>
    <p:extLst>
      <p:ext uri="{BB962C8B-B14F-4D97-AF65-F5344CB8AC3E}">
        <p14:creationId xmlns:p14="http://schemas.microsoft.com/office/powerpoint/2010/main" val="211041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696E9-5D1F-4941-842C-7EF10EF6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846B-F26D-4311-97AB-2CDDF67A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845734"/>
            <a:ext cx="11291455" cy="402336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«Любой, кто говорит, что понимает квантовую механику и у него от нее не кружится голова, на самом деле не понял ее». </a:t>
            </a:r>
          </a:p>
          <a:p>
            <a:pPr marL="0" indent="0">
              <a:buNone/>
            </a:pPr>
            <a:r>
              <a:rPr lang="ru-RU" sz="3600" dirty="0"/>
              <a:t>Нильс Бор – основатель квантовой механики.</a:t>
            </a:r>
          </a:p>
          <a:p>
            <a:pPr marL="0" indent="0" algn="just">
              <a:buNone/>
            </a:pPr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60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Картинки по запросу примеры спектров разных источников света фот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515600" cy="71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1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цветовосприятия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Глаз человека как камера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Глаз человек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8" y="1690688"/>
            <a:ext cx="7209181" cy="48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2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1060175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цветовосприятия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Глаз как камера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269"/>
            <a:ext cx="10730948" cy="50225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Радужная оболочка</a:t>
            </a:r>
            <a:r>
              <a:rPr lang="ru-RU" sz="3200" i="1" dirty="0"/>
              <a:t> </a:t>
            </a:r>
            <a:r>
              <a:rPr lang="ru-RU" sz="3200" dirty="0"/>
              <a:t>– цветная пленка с радиальными мышцами, исполняет роль диафрагмы, регулируя количество света, пропускаемого внутрь глаза.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Зрачок - апертура, диаметр управляется радужкой.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Хрусталик –</a:t>
            </a:r>
            <a:r>
              <a:rPr lang="en-US" sz="3200" dirty="0"/>
              <a:t> </a:t>
            </a:r>
            <a:r>
              <a:rPr lang="ru-RU" sz="3200" dirty="0"/>
              <a:t>«линза», меняющая форму под действием мышц, формирует изображение. 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Где</a:t>
            </a:r>
            <a:r>
              <a:rPr lang="en-US" sz="3200" dirty="0"/>
              <a:t> </a:t>
            </a:r>
            <a:r>
              <a:rPr lang="ru-RU" sz="3200" dirty="0"/>
              <a:t>матрица? </a:t>
            </a:r>
            <a:endParaRPr lang="en-US" sz="3200" dirty="0"/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ru-RU" sz="3200" dirty="0"/>
              <a:t>Клетки-фоторецепторы на сетчатке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05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114"/>
            <a:ext cx="10515600" cy="87085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Законы Грассмана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3" y="986972"/>
            <a:ext cx="11654971" cy="5733142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1. Закон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трехмерности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Цвет трехмерен – для его описания необходимы три компоненты. Любые четыре цвета находятся в линейной зависимости, хотя существует неограниченное число линейно независимых совокупностей из трех цветов.</a:t>
            </a:r>
          </a:p>
          <a:p>
            <a:pPr marL="457200" lvl="1" indent="0" algn="just">
              <a:buNone/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Закон непрерывности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Если в смеси трех цветовых компонент одна меняется непрерывно, в то время как две другие остаются постоянными, цвет смеси также меняется непрерывно.</a:t>
            </a:r>
          </a:p>
          <a:p>
            <a:pPr marL="457200" lvl="1" indent="0" algn="just">
              <a:buNone/>
            </a:pP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3. Закон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аддитивности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Цвет смеси зависит только от цветов смешиваемых компонентов и не зависит от их спектральных составов. Один и тот же цвет можно получить различными способами.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70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Основные цвета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RGB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их смешивание</a:t>
            </a:r>
          </a:p>
        </p:txBody>
      </p:sp>
      <p:pic>
        <p:nvPicPr>
          <p:cNvPr id="5122" name="Picture 2" descr="Картинки по запросу Основные цвета RGB и их смешивание фот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1690688"/>
            <a:ext cx="8940800" cy="48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1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365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1.Основы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017" y="1726464"/>
            <a:ext cx="10917141" cy="4833362"/>
          </a:xfrm>
        </p:spPr>
        <p:txBody>
          <a:bodyPr>
            <a:normAutofit/>
          </a:bodyPr>
          <a:lstStyle/>
          <a:p>
            <a:pPr algn="just"/>
            <a:r>
              <a:rPr lang="ru-RU" sz="4000" dirty="0"/>
              <a:t>1. Очистка окна</a:t>
            </a:r>
          </a:p>
          <a:p>
            <a:pPr algn="just"/>
            <a:r>
              <a:rPr lang="ru-RU" sz="4000" dirty="0"/>
              <a:t>2. Установка цвета</a:t>
            </a:r>
          </a:p>
          <a:p>
            <a:pPr algn="just"/>
            <a:r>
              <a:rPr lang="ru-RU" sz="4000" dirty="0"/>
              <a:t>3. Ускорение завершения рисования</a:t>
            </a:r>
          </a:p>
          <a:p>
            <a:pPr algn="just"/>
            <a:r>
              <a:rPr lang="ru-RU" sz="4000" dirty="0"/>
              <a:t>4. Управление системой координат</a:t>
            </a:r>
            <a:endParaRPr lang="ru-RU" sz="3600" dirty="0"/>
          </a:p>
        </p:txBody>
      </p:sp>
      <p:pic>
        <p:nvPicPr>
          <p:cNvPr id="1026" name="Picture 2" descr="OpenGL.or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81231"/>
            <a:ext cx="2095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0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1505158"/>
          </a:xfrm>
        </p:spPr>
        <p:txBody>
          <a:bodyPr/>
          <a:lstStyle/>
          <a:p>
            <a:pPr algn="ctr"/>
            <a:r>
              <a:rPr lang="ru-RU" dirty="0"/>
              <a:t>Цветовая модель </a:t>
            </a:r>
            <a:r>
              <a:rPr lang="en-US" dirty="0"/>
              <a:t>CMY</a:t>
            </a:r>
            <a:endParaRPr lang="ru-RU" dirty="0"/>
          </a:p>
        </p:txBody>
      </p:sp>
      <p:pic>
        <p:nvPicPr>
          <p:cNvPr id="11266" name="Picture 2" descr="Схема смешения цветов для моделей RGB и CM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9" y="1487197"/>
            <a:ext cx="8116433" cy="44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44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4" y="1"/>
            <a:ext cx="10638846" cy="109993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Ускорение завершения рисования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6834" y="1302327"/>
            <a:ext cx="10638846" cy="50707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Графическая система – сборочный конвейер.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За каждую операцию(обработка команды рисования</a:t>
            </a:r>
            <a:r>
              <a:rPr lang="en-US" sz="3200" dirty="0"/>
              <a:t>, </a:t>
            </a:r>
            <a:r>
              <a:rPr lang="ru-RU" sz="3200" dirty="0"/>
              <a:t>геометрические преобразования</a:t>
            </a:r>
            <a:r>
              <a:rPr lang="en-US" sz="3200" dirty="0"/>
              <a:t>, </a:t>
            </a:r>
            <a:r>
              <a:rPr lang="ru-RU" sz="3200" dirty="0"/>
              <a:t>запись в битовые плоскости для отображения) отвечает отдельный блок</a:t>
            </a:r>
            <a:r>
              <a:rPr lang="en-US" sz="3200" dirty="0"/>
              <a:t> </a:t>
            </a:r>
            <a:r>
              <a:rPr lang="ru-RU" sz="3200" dirty="0"/>
              <a:t>архитектуры</a:t>
            </a:r>
            <a:r>
              <a:rPr lang="en-US" sz="3200" dirty="0"/>
              <a:t>, </a:t>
            </a:r>
            <a:r>
              <a:rPr lang="ru-RU" sz="3200" dirty="0"/>
              <a:t>оптимизированный для ее максимально быстрого выполнения.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В системах, где С</a:t>
            </a:r>
            <a:r>
              <a:rPr lang="en-US" sz="3200" dirty="0"/>
              <a:t>PU </a:t>
            </a:r>
            <a:r>
              <a:rPr lang="ru-RU" sz="3200" dirty="0"/>
              <a:t> ждет результатов обработки команды, задержки перед обработкой следующей команды значительно снижают общую скорость конвейера</a:t>
            </a:r>
            <a:r>
              <a:rPr lang="en-US" sz="3200" dirty="0"/>
              <a:t>!</a:t>
            </a:r>
            <a:endParaRPr lang="ru-RU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Приложение может выполняться и не на одной машине</a:t>
            </a:r>
            <a:r>
              <a:rPr lang="en-US" sz="3200" dirty="0"/>
              <a:t>!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51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6604"/>
            <a:ext cx="10546080" cy="87958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Ускорение завершения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37" y="1166193"/>
            <a:ext cx="11194472" cy="51099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ru-RU" sz="3600" dirty="0"/>
              <a:t>Программа(клиент) – сервер(отображение результата)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Сетевой клиент перед посылкой команд группирует их в единый пакет</a:t>
            </a:r>
            <a:r>
              <a:rPr lang="en-US" sz="3600" dirty="0"/>
              <a:t>, </a:t>
            </a:r>
            <a:r>
              <a:rPr lang="ru-RU" sz="3600" dirty="0"/>
              <a:t>ждет дополнительной команды рисования для заполнения пакета.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en-US" sz="3600" i="1" dirty="0"/>
              <a:t>Flush() </a:t>
            </a:r>
            <a:r>
              <a:rPr lang="ru-RU" sz="3600" dirty="0"/>
              <a:t>заставляет клиент отправить пакет, даже если тот не полон.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Важно включать </a:t>
            </a:r>
            <a:r>
              <a:rPr lang="en-US" sz="3600" i="1" dirty="0"/>
              <a:t>Flush()</a:t>
            </a:r>
            <a:r>
              <a:rPr lang="ru-RU" sz="3600" i="1" dirty="0"/>
              <a:t> </a:t>
            </a:r>
            <a:r>
              <a:rPr lang="ru-RU" sz="3600" dirty="0"/>
              <a:t>в конец каждого кадра или сцены</a:t>
            </a:r>
            <a:r>
              <a:rPr lang="en-US" sz="3600" dirty="0"/>
              <a:t> </a:t>
            </a:r>
            <a:r>
              <a:rPr lang="ru-RU" sz="3600" i="1" dirty="0"/>
              <a:t>, </a:t>
            </a:r>
            <a:r>
              <a:rPr lang="ru-RU" sz="3600" dirty="0"/>
              <a:t>если программа должна работать в сети и без сети.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Flush()</a:t>
            </a:r>
            <a:r>
              <a:rPr lang="ru-RU" sz="3600" i="1" dirty="0"/>
              <a:t> </a:t>
            </a:r>
            <a:r>
              <a:rPr lang="ru-RU" sz="3600" dirty="0"/>
              <a:t>влечет немедленную отрисовку(а не хранение в буфере) и гарантирует вызов всех ранее отложенных команд.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73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pPr algn="ctr"/>
            <a:r>
              <a:rPr lang="ru-RU" dirty="0"/>
              <a:t>Ускорение завершения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052946"/>
            <a:ext cx="12012432" cy="55695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i="1" dirty="0"/>
              <a:t>void Flush(void)</a:t>
            </a:r>
          </a:p>
          <a:p>
            <a:pPr marL="0" indent="0">
              <a:buNone/>
            </a:pPr>
            <a:r>
              <a:rPr lang="ru-RU" sz="3600" dirty="0"/>
              <a:t>Инициирует выполнение предыдущего набора команд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OpenGL </a:t>
            </a:r>
            <a:r>
              <a:rPr lang="ru-RU" sz="3600" dirty="0"/>
              <a:t>, гарантируя их завершение за конечный промежуток времени. </a:t>
            </a:r>
            <a:r>
              <a:rPr lang="ru-RU" sz="3600" dirty="0">
                <a:solidFill>
                  <a:srgbClr val="FF0000"/>
                </a:solidFill>
              </a:rPr>
              <a:t>А если работа не в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ru-RU" sz="3600" dirty="0">
                <a:solidFill>
                  <a:srgbClr val="FF0000"/>
                </a:solidFill>
              </a:rPr>
              <a:t>сети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  <a:endParaRPr lang="ru-RU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b="1" i="1" dirty="0"/>
              <a:t>void Finish(void)</a:t>
            </a:r>
            <a:endParaRPr lang="ru-RU" sz="3600" b="1" i="1" dirty="0"/>
          </a:p>
          <a:p>
            <a:pPr marL="0" indent="0" algn="ctr">
              <a:buNone/>
            </a:pPr>
            <a:r>
              <a:rPr lang="ru-RU" sz="3600" dirty="0"/>
              <a:t>Инициирует выполнение всех предыдущих команд </a:t>
            </a:r>
            <a:r>
              <a:rPr lang="en-US" sz="3600" dirty="0"/>
              <a:t>OpenGL</a:t>
            </a:r>
            <a:r>
              <a:rPr lang="ru-RU" sz="3600" dirty="0"/>
              <a:t>.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Ожидает извещения от графического оборудования или сигнала о том, что рисование в видеобуфере закончено.</a:t>
            </a:r>
          </a:p>
          <a:p>
            <a:pPr marL="0" indent="0">
              <a:buNone/>
            </a:pPr>
            <a:r>
              <a:rPr lang="ru-RU" sz="3600" dirty="0"/>
              <a:t>Обеспечивает синхронизацию задач.</a:t>
            </a:r>
            <a:r>
              <a:rPr lang="en-US" sz="3600" dirty="0"/>
              <a:t> </a:t>
            </a:r>
            <a:r>
              <a:rPr lang="ru-RU" sz="3600" dirty="0">
                <a:solidFill>
                  <a:srgbClr val="FF0000"/>
                </a:solidFill>
              </a:rPr>
              <a:t>А производительность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  <a:endParaRPr lang="ru-RU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462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1" y="286603"/>
            <a:ext cx="10573789" cy="1450757"/>
          </a:xfrm>
        </p:spPr>
        <p:txBody>
          <a:bodyPr>
            <a:normAutofit/>
          </a:bodyPr>
          <a:lstStyle/>
          <a:p>
            <a:r>
              <a:rPr lang="ru-RU" sz="3600" b="1" dirty="0"/>
              <a:t>Ограничения на использование </a:t>
            </a:r>
            <a:r>
              <a:rPr lang="en-US" sz="3600" b="1" dirty="0"/>
              <a:t>Begin(), End()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052" y="1845734"/>
            <a:ext cx="1159565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Команды между операторными скобками.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Языковые конструкции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941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</p:spPr>
        <p:txBody>
          <a:bodyPr>
            <a:noAutofit/>
          </a:bodyPr>
          <a:lstStyle/>
          <a:p>
            <a:r>
              <a:rPr lang="en-US" sz="3200" i="1" dirty="0" err="1"/>
              <a:t>int</a:t>
            </a:r>
            <a:r>
              <a:rPr lang="en-US" sz="3200" i="1" dirty="0"/>
              <a:t> n = 100;</a:t>
            </a:r>
          </a:p>
          <a:p>
            <a:r>
              <a:rPr lang="en-US" sz="3200" i="1" dirty="0"/>
              <a:t>  double angle;</a:t>
            </a:r>
          </a:p>
          <a:p>
            <a:r>
              <a:rPr lang="en-US" sz="3200" i="1" dirty="0"/>
              <a:t>            </a:t>
            </a:r>
            <a:r>
              <a:rPr lang="en-US" sz="3200" i="1" dirty="0" err="1"/>
              <a:t>gl.Begin</a:t>
            </a:r>
            <a:r>
              <a:rPr lang="en-US" sz="3200" i="1" dirty="0"/>
              <a:t>(</a:t>
            </a:r>
            <a:r>
              <a:rPr lang="en-US" sz="3200" i="1" dirty="0" err="1"/>
              <a:t>OpenGL.GL_LINE_LOOP</a:t>
            </a:r>
            <a:r>
              <a:rPr lang="en-US" sz="3200" i="1" dirty="0"/>
              <a:t>);</a:t>
            </a:r>
          </a:p>
          <a:p>
            <a:r>
              <a:rPr lang="nn-NO" sz="3200" i="1" dirty="0"/>
              <a:t>            for (int i = 0; i &lt; n; i++)</a:t>
            </a:r>
          </a:p>
          <a:p>
            <a:r>
              <a:rPr lang="ru-RU" sz="3200" i="1" dirty="0"/>
              <a:t>            {</a:t>
            </a:r>
          </a:p>
          <a:p>
            <a:r>
              <a:rPr lang="en-US" sz="3200" i="1" dirty="0"/>
              <a:t>                angle = 2 * </a:t>
            </a:r>
            <a:r>
              <a:rPr lang="en-US" sz="3200" i="1" dirty="0" err="1"/>
              <a:t>Math.PI</a:t>
            </a:r>
            <a:r>
              <a:rPr lang="en-US" sz="3200" i="1" dirty="0"/>
              <a:t> * i / n;</a:t>
            </a:r>
          </a:p>
          <a:p>
            <a:r>
              <a:rPr lang="en-US" sz="3200" i="1" dirty="0"/>
              <a:t>                </a:t>
            </a:r>
            <a:r>
              <a:rPr lang="en-US" sz="3200" i="1" dirty="0" err="1"/>
              <a:t>gl.Vertex</a:t>
            </a:r>
            <a:r>
              <a:rPr lang="en-US" sz="3200" i="1" dirty="0"/>
              <a:t>(</a:t>
            </a:r>
            <a:r>
              <a:rPr lang="en-US" sz="3200" i="1" dirty="0" err="1"/>
              <a:t>Math.Cos</a:t>
            </a:r>
            <a:r>
              <a:rPr lang="en-US" sz="3200" i="1" dirty="0"/>
              <a:t>(angle), </a:t>
            </a:r>
            <a:r>
              <a:rPr lang="en-US" sz="3200" i="1" dirty="0" err="1"/>
              <a:t>Math.Sin</a:t>
            </a:r>
            <a:r>
              <a:rPr lang="en-US" sz="3200" i="1" dirty="0"/>
              <a:t>(angle));</a:t>
            </a:r>
          </a:p>
          <a:p>
            <a:r>
              <a:rPr lang="ru-RU" sz="3200" i="1" dirty="0"/>
              <a:t>            }</a:t>
            </a:r>
          </a:p>
          <a:p>
            <a:r>
              <a:rPr lang="en-US" sz="3200" i="1" dirty="0"/>
              <a:t>            </a:t>
            </a:r>
            <a:r>
              <a:rPr lang="en-US" sz="3200" i="1" dirty="0" err="1"/>
              <a:t>gl.End</a:t>
            </a:r>
            <a:r>
              <a:rPr lang="en-US" sz="3200" i="1" dirty="0"/>
              <a:t>();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4946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4779"/>
          </a:xfrm>
        </p:spPr>
        <p:txBody>
          <a:bodyPr/>
          <a:lstStyle/>
          <a:p>
            <a:r>
              <a:rPr lang="ru-RU" dirty="0"/>
              <a:t>Управление основными состояниями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30036"/>
            <a:ext cx="10058400" cy="453905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OpenGL-</a:t>
            </a:r>
            <a:r>
              <a:rPr lang="ru-RU" sz="3200" dirty="0"/>
              <a:t>это конечный автомат.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Мы переводим его в различные состояния (или режимы), в которых он остается до момента следующего изменения.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Примеры параметров состояния</a:t>
            </a:r>
            <a:r>
              <a:rPr lang="en-US" sz="3200" dirty="0"/>
              <a:t>:</a:t>
            </a:r>
            <a:r>
              <a:rPr lang="ru-RU" sz="3200" dirty="0"/>
              <a:t> текущий цвет</a:t>
            </a:r>
            <a:r>
              <a:rPr lang="en-US" sz="3200" dirty="0"/>
              <a:t>, </a:t>
            </a:r>
            <a:r>
              <a:rPr lang="ru-RU" sz="3200" dirty="0"/>
              <a:t>тип линии</a:t>
            </a:r>
            <a:r>
              <a:rPr lang="en-US" sz="3200" dirty="0"/>
              <a:t>, </a:t>
            </a:r>
            <a:r>
              <a:rPr lang="ru-RU" sz="3200" dirty="0"/>
              <a:t>многоугольника и т.д.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Режимы включаются и выключаются методами </a:t>
            </a:r>
            <a:r>
              <a:rPr lang="en-US" sz="3200" dirty="0"/>
              <a:t>Enable() </a:t>
            </a:r>
            <a:r>
              <a:rPr lang="ru-RU" sz="3200" dirty="0"/>
              <a:t>и </a:t>
            </a:r>
            <a:r>
              <a:rPr lang="en-US" sz="3200" dirty="0"/>
              <a:t>Disable</a:t>
            </a:r>
            <a:r>
              <a:rPr lang="ru-RU" sz="3200" dirty="0"/>
              <a:t>(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  <a:p>
            <a:pPr marL="0" indent="0" algn="ctr">
              <a:buNone/>
            </a:pPr>
            <a:r>
              <a:rPr lang="en-US" sz="2600" b="1" i="1" dirty="0" err="1"/>
              <a:t>gl.Enable</a:t>
            </a:r>
            <a:r>
              <a:rPr lang="en-US" sz="2600" b="1" i="1" dirty="0"/>
              <a:t>(</a:t>
            </a:r>
            <a:r>
              <a:rPr lang="en-US" sz="2600" b="1" i="1" dirty="0" err="1"/>
              <a:t>OpenGL.GL_POINT_SMOOTH</a:t>
            </a:r>
            <a:r>
              <a:rPr lang="en-US" sz="2600" b="1" i="1" dirty="0"/>
              <a:t>);</a:t>
            </a:r>
          </a:p>
          <a:p>
            <a:pPr marL="0" indent="0" algn="ctr">
              <a:buNone/>
            </a:pPr>
            <a:r>
              <a:rPr lang="en-US" sz="2600" b="1" i="1" dirty="0"/>
              <a:t> </a:t>
            </a:r>
            <a:r>
              <a:rPr lang="en-US" sz="2600" b="1" i="1" dirty="0" err="1"/>
              <a:t>gl.Enable</a:t>
            </a:r>
            <a:r>
              <a:rPr lang="en-US" sz="2600" b="1" i="1" dirty="0"/>
              <a:t>(</a:t>
            </a:r>
            <a:r>
              <a:rPr lang="en-US" sz="2600" b="1" i="1" dirty="0" err="1"/>
              <a:t>OpenGL.GL_LINE_SMOOTH</a:t>
            </a:r>
            <a:r>
              <a:rPr lang="en-US" sz="2600" b="1" i="1" dirty="0"/>
              <a:t>);</a:t>
            </a:r>
            <a:endParaRPr lang="ru-RU" sz="2600" b="1" i="1" dirty="0"/>
          </a:p>
        </p:txBody>
      </p:sp>
    </p:spTree>
    <p:extLst>
      <p:ext uri="{BB962C8B-B14F-4D97-AF65-F5344CB8AC3E}">
        <p14:creationId xmlns:p14="http://schemas.microsoft.com/office/powerpoint/2010/main" val="11422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5615"/>
          </a:xfrm>
        </p:spPr>
        <p:txBody>
          <a:bodyPr/>
          <a:lstStyle/>
          <a:p>
            <a:r>
              <a:rPr lang="ru-RU" dirty="0"/>
              <a:t>4. Графические примитивы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2218"/>
            <a:ext cx="11623964" cy="47468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Точки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Отрезки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Треугольники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Четырехугольники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Многоугольники</a:t>
            </a:r>
          </a:p>
          <a:p>
            <a:r>
              <a:rPr lang="ru-RU" sz="3600" dirty="0"/>
              <a:t>Базовым графическим примитивом для построения сложных объёмных изображений является треугольник. </a:t>
            </a:r>
          </a:p>
        </p:txBody>
      </p:sp>
    </p:spTree>
    <p:extLst>
      <p:ext uri="{BB962C8B-B14F-4D97-AF65-F5344CB8AC3E}">
        <p14:creationId xmlns:p14="http://schemas.microsoft.com/office/powerpoint/2010/main" val="177595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286603"/>
            <a:ext cx="10781607" cy="974161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Формирование примитива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1674" y="1497282"/>
            <a:ext cx="118341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начинается с вызова команды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и передачи ей в качестве значения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параметра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 целочисленной </a:t>
            </a:r>
            <a:r>
              <a:rPr kumimoji="0" lang="ru-RU" altLang="ru-RU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константы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, которая определяет формируемый примитив: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Begin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(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: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GLenum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);….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Например,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3600" dirty="0"/>
              <a:t> </a:t>
            </a:r>
            <a:r>
              <a:rPr lang="en-US" sz="3600" dirty="0" err="1"/>
              <a:t>gl.Begin</a:t>
            </a:r>
            <a:r>
              <a:rPr lang="en-US" sz="3600" dirty="0"/>
              <a:t>(</a:t>
            </a:r>
            <a:r>
              <a:rPr lang="en-US" sz="3600" dirty="0" err="1"/>
              <a:t>OpenGL.GL_TRIANGLES</a:t>
            </a:r>
            <a:r>
              <a:rPr lang="en-US" sz="3600" dirty="0"/>
              <a:t>);…</a:t>
            </a:r>
            <a:r>
              <a:rPr lang="en-US" dirty="0"/>
              <a:t> </a:t>
            </a:r>
            <a:r>
              <a:rPr lang="en-US" sz="3600" dirty="0" err="1"/>
              <a:t>gl.End</a:t>
            </a:r>
            <a:r>
              <a:rPr lang="en-US" sz="3600" dirty="0"/>
              <a:t>();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863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Значение параметра </a:t>
            </a:r>
            <a:r>
              <a:rPr lang="en-US" sz="3600" dirty="0">
                <a:solidFill>
                  <a:srgbClr val="C00000"/>
                </a:solidFill>
              </a:rPr>
              <a:t>mode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36" y="1163782"/>
            <a:ext cx="10282844" cy="5112327"/>
          </a:xfrm>
        </p:spPr>
        <p:txBody>
          <a:bodyPr>
            <a:normAutofit/>
          </a:bodyPr>
          <a:lstStyle/>
          <a:p>
            <a:r>
              <a:rPr lang="en-US" b="1" dirty="0"/>
              <a:t>GL_POINTS</a:t>
            </a:r>
          </a:p>
          <a:p>
            <a:r>
              <a:rPr lang="en-US" b="1" dirty="0"/>
              <a:t>GL_LINES</a:t>
            </a:r>
          </a:p>
          <a:p>
            <a:r>
              <a:rPr lang="en-US" b="1" dirty="0"/>
              <a:t>GL_LINE_STRIP</a:t>
            </a:r>
          </a:p>
          <a:p>
            <a:r>
              <a:rPr lang="en-US" b="1" dirty="0"/>
              <a:t>GL_LINE_LOOP</a:t>
            </a:r>
          </a:p>
          <a:p>
            <a:r>
              <a:rPr lang="en-US" b="1" dirty="0"/>
              <a:t>GL_TRIANGLES</a:t>
            </a:r>
          </a:p>
          <a:p>
            <a:r>
              <a:rPr lang="en-US" b="1" dirty="0"/>
              <a:t>GL_TRIANGLE_STRIP</a:t>
            </a:r>
          </a:p>
          <a:p>
            <a:r>
              <a:rPr lang="en-US" b="1" dirty="0"/>
              <a:t>GL_TRIANGLE_FAN</a:t>
            </a:r>
          </a:p>
          <a:p>
            <a:r>
              <a:rPr lang="en-US" b="1" dirty="0"/>
              <a:t>GL_QUADS</a:t>
            </a:r>
          </a:p>
          <a:p>
            <a:r>
              <a:rPr lang="en-US" b="1" dirty="0"/>
              <a:t>GL_QUAD_STRIP</a:t>
            </a:r>
          </a:p>
          <a:p>
            <a:r>
              <a:rPr lang="en-US" b="1" dirty="0"/>
              <a:t>GL_POLYGON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652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</p:spPr>
        <p:txBody>
          <a:bodyPr/>
          <a:lstStyle/>
          <a:p>
            <a:pPr algn="ctr"/>
            <a:r>
              <a:rPr lang="ru-RU" dirty="0"/>
              <a:t>Очистка окна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48" y="1080656"/>
            <a:ext cx="10559332" cy="47884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Память, хранящая изображение, обычно заполнена последним  нарисованным изображением</a:t>
            </a:r>
            <a:r>
              <a:rPr lang="en-US" sz="3200" dirty="0"/>
              <a:t>, </a:t>
            </a:r>
            <a:r>
              <a:rPr lang="ru-RU" sz="3200" dirty="0"/>
              <a:t>поэтому, как правило, нужно перед началом рисования очистить ее фоновым цветом.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Фоновый цвет определяется </a:t>
            </a:r>
            <a:r>
              <a:rPr lang="ru-RU" sz="3200" dirty="0" err="1"/>
              <a:t>программно</a:t>
            </a:r>
            <a:r>
              <a:rPr lang="ru-RU" sz="3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Специальная команда очистки окна может быть более эффективна обычной команды рисования.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Цвет очистки можно установить один раз, </a:t>
            </a:r>
            <a:r>
              <a:rPr lang="en-US" sz="3200" dirty="0"/>
              <a:t>OpenGL </a:t>
            </a:r>
            <a:r>
              <a:rPr lang="ru-RU" sz="3200" dirty="0"/>
              <a:t>хранит его как параметр состояния.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1460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opengl примитив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77091"/>
            <a:ext cx="10543308" cy="59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4333F-85D5-46C0-8141-10DC2396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EA135-EF1B-4284-96B2-BF8A2C0D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95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9407" y="168665"/>
            <a:ext cx="10356273" cy="840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600" dirty="0">
                <a:solidFill>
                  <a:srgbClr val="8B0000"/>
                </a:solidFill>
                <a:latin typeface="Arial Unicode MS" panose="020B0604020202020204" pitchFamily="34" charset="-128"/>
              </a:rPr>
              <a:t>Задание вершин</a:t>
            </a:r>
            <a:r>
              <a:rPr lang="en-US" altLang="ru-RU" sz="3600" dirty="0">
                <a:solidFill>
                  <a:srgbClr val="8B0000"/>
                </a:solidFill>
                <a:latin typeface="Arial Unicode MS" panose="020B0604020202020204" pitchFamily="34" charset="-128"/>
              </a:rPr>
              <a:t>: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Vertex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[2 3 4][s i f d]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s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-short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i-</a:t>
            </a:r>
            <a:r>
              <a:rPr lang="en-US" altLang="ru-RU" sz="3600" dirty="0" err="1">
                <a:solidFill>
                  <a:schemeClr val="tx1"/>
                </a:solidFill>
              </a:rPr>
              <a:t>int</a:t>
            </a:r>
            <a:r>
              <a:rPr lang="en-US" altLang="ru-RU" sz="3600" dirty="0">
                <a:solidFill>
                  <a:schemeClr val="tx1"/>
                </a:solidFill>
              </a:rPr>
              <a:t> or long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f-float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d-double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(</a:t>
            </a:r>
            <a:r>
              <a:rPr lang="en-US" altLang="ru-RU" sz="3600" dirty="0" err="1">
                <a:solidFill>
                  <a:schemeClr val="tx1"/>
                </a:solidFill>
              </a:rPr>
              <a:t>x,y,z</a:t>
            </a:r>
            <a:r>
              <a:rPr lang="en-US" altLang="ru-RU" sz="3600" dirty="0">
                <a:solidFill>
                  <a:schemeClr val="tx1"/>
                </a:solidFill>
              </a:rPr>
              <a:t>=0,w=1)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>
                <a:solidFill>
                  <a:schemeClr val="tx1"/>
                </a:solidFill>
              </a:rPr>
              <a:t>В </a:t>
            </a:r>
            <a:r>
              <a:rPr lang="en-US" sz="3600" dirty="0">
                <a:solidFill>
                  <a:schemeClr val="tx1"/>
                </a:solidFill>
              </a:rPr>
              <a:t>OpenGL </a:t>
            </a:r>
            <a:r>
              <a:rPr lang="ru-RU" sz="3600" dirty="0">
                <a:solidFill>
                  <a:schemeClr val="tx1"/>
                </a:solidFill>
              </a:rPr>
              <a:t>любой геометрический объект описывается набором вершин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  <a:endParaRPr 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56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1) gl.Vertex2s(2,3);</a:t>
            </a:r>
          </a:p>
          <a:p>
            <a:r>
              <a:rPr lang="en-US" sz="3600" dirty="0"/>
              <a:t>2)gl.Vertex3d(0.0,0.0,3.1415926535898);</a:t>
            </a:r>
          </a:p>
          <a:p>
            <a:r>
              <a:rPr lang="en-US" sz="3600" dirty="0"/>
              <a:t>3)gl.Vertex4f(2.3,1.0,-2.2,2.0);</a:t>
            </a:r>
          </a:p>
          <a:p>
            <a:r>
              <a:rPr lang="en-US" sz="3600" dirty="0"/>
              <a:t>4) double </a:t>
            </a:r>
            <a:r>
              <a:rPr lang="en-US" sz="3600" dirty="0" err="1"/>
              <a:t>vect</a:t>
            </a:r>
            <a:r>
              <a:rPr lang="en-US" sz="3600" dirty="0"/>
              <a:t>[3]={</a:t>
            </a:r>
            <a:r>
              <a:rPr lang="en-US" sz="3623" dirty="0"/>
              <a:t>5.8,9.0,2018.0</a:t>
            </a:r>
            <a:r>
              <a:rPr lang="en-US" sz="3600" dirty="0"/>
              <a:t>);</a:t>
            </a:r>
          </a:p>
          <a:p>
            <a:r>
              <a:rPr lang="en-US" sz="3600" dirty="0" err="1"/>
              <a:t>gl.Vertex</a:t>
            </a:r>
            <a:r>
              <a:rPr lang="en-US" sz="3600" dirty="0"/>
              <a:t>(</a:t>
            </a:r>
            <a:r>
              <a:rPr lang="en-US" sz="3600" dirty="0" err="1"/>
              <a:t>vect</a:t>
            </a:r>
            <a:r>
              <a:rPr lang="en-US" sz="3600" dirty="0"/>
              <a:t>);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73693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Замечание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2770" cy="4023360"/>
          </a:xfrm>
        </p:spPr>
        <p:txBody>
          <a:bodyPr/>
          <a:lstStyle/>
          <a:p>
            <a:r>
              <a:rPr lang="ru-RU" sz="3600" dirty="0"/>
              <a:t>1. Вызов этой команды должен выполняться межу вызовами команд </a:t>
            </a:r>
            <a:r>
              <a:rPr lang="ru-RU" sz="3600" dirty="0" err="1"/>
              <a:t>Begin</a:t>
            </a:r>
            <a:r>
              <a:rPr lang="ru-RU" sz="3600" dirty="0"/>
              <a:t> и </a:t>
            </a:r>
            <a:r>
              <a:rPr lang="ru-RU" sz="3600" dirty="0" err="1"/>
              <a:t>End</a:t>
            </a:r>
            <a:r>
              <a:rPr lang="ru-RU" sz="3600" dirty="0"/>
              <a:t>, иначе </a:t>
            </a:r>
            <a:r>
              <a:rPr lang="ru-RU" sz="3600" i="1" dirty="0"/>
              <a:t>команда</a:t>
            </a:r>
            <a:r>
              <a:rPr lang="ru-RU" sz="3600" dirty="0"/>
              <a:t> </a:t>
            </a:r>
            <a:r>
              <a:rPr lang="ru-RU" sz="3600" i="1" dirty="0" err="1"/>
              <a:t>Vertex</a:t>
            </a:r>
            <a:r>
              <a:rPr lang="ru-RU" sz="3600" dirty="0"/>
              <a:t> будет проигнорирована библиотекой</a:t>
            </a:r>
            <a:r>
              <a:rPr lang="en-US" sz="3600" dirty="0"/>
              <a:t>!</a:t>
            </a:r>
            <a:endParaRPr lang="ru-RU" sz="3600" dirty="0"/>
          </a:p>
          <a:p>
            <a:r>
              <a:rPr lang="ru-RU" altLang="ru-RU" sz="3600" dirty="0">
                <a:solidFill>
                  <a:schemeClr val="tx1"/>
                </a:solidFill>
              </a:rPr>
              <a:t>2.</a:t>
            </a:r>
            <a:r>
              <a:rPr lang="ru-RU" dirty="0"/>
              <a:t> </a:t>
            </a:r>
            <a:r>
              <a:rPr lang="ru-RU" sz="3600" dirty="0"/>
              <a:t>Для каждого вызова команды </a:t>
            </a:r>
            <a:r>
              <a:rPr lang="ru-RU" sz="3600" i="1" dirty="0" err="1"/>
              <a:t>Begin</a:t>
            </a:r>
            <a:r>
              <a:rPr lang="ru-RU" sz="3600" dirty="0"/>
              <a:t> должен быть соответствующий вызов команды </a:t>
            </a:r>
            <a:r>
              <a:rPr lang="ru-RU" sz="3600" i="1" dirty="0" err="1"/>
              <a:t>End</a:t>
            </a:r>
            <a:endParaRPr lang="en-US" altLang="ru-RU" sz="3600" i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Точки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31" y="-427726"/>
            <a:ext cx="11847612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6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Точки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Перед формированием точек могут быть указаны их размер и определён режим сглаживания,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который будет использоваться при их отображении.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Эти параметры должны быть установлены перед вызовом команды </a:t>
            </a:r>
            <a:r>
              <a:rPr lang="ru-RU" sz="3600" i="1" dirty="0" err="1"/>
              <a:t>Begin</a:t>
            </a:r>
            <a:r>
              <a:rPr lang="ru-RU" sz="3600" dirty="0"/>
              <a:t>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PointSize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float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size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Disable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=</a:t>
            </a:r>
            <a:r>
              <a:rPr lang="en-US" sz="3200" dirty="0"/>
              <a:t>GL_POINT_SMOOTH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800" dirty="0">
              <a:solidFill>
                <a:schemeClr val="tx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7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737" y="10193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5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E72AF-35E4-46C3-A738-F3CB4173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6F9BC-A027-4D89-BE37-0012FB0F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454728"/>
            <a:ext cx="10771909" cy="526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gl.Enable</a:t>
            </a:r>
            <a:r>
              <a:rPr lang="en-US" sz="3600" dirty="0"/>
              <a:t>(</a:t>
            </a:r>
            <a:r>
              <a:rPr lang="en-US" sz="3600" dirty="0" err="1"/>
              <a:t>OpenGL.GL_LINE_SMOOTH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r>
              <a:rPr lang="en-US" sz="3600" dirty="0" err="1"/>
              <a:t>gl.LineWidth</a:t>
            </a:r>
            <a:r>
              <a:rPr lang="en-US" sz="3600" dirty="0"/>
              <a:t>(2f);</a:t>
            </a:r>
            <a:endParaRPr lang="ru-RU" sz="3600" dirty="0"/>
          </a:p>
          <a:p>
            <a:pPr marL="0" indent="0">
              <a:buNone/>
            </a:pPr>
            <a:r>
              <a:rPr lang="en-US" dirty="0" err="1"/>
              <a:t>gl.Begin</a:t>
            </a:r>
            <a:r>
              <a:rPr lang="en-US" dirty="0"/>
              <a:t>(</a:t>
            </a:r>
            <a:r>
              <a:rPr lang="en-US" dirty="0" err="1"/>
              <a:t>BeginMode.Lines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gl.Color</a:t>
            </a:r>
            <a:r>
              <a:rPr lang="en-US" dirty="0"/>
              <a:t>(1f, 0f, 0f);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gl.Vertex</a:t>
            </a:r>
            <a:r>
              <a:rPr lang="en-US" dirty="0"/>
              <a:t>(-6f, 0f, 0f); </a:t>
            </a:r>
            <a:r>
              <a:rPr lang="en-US" dirty="0" err="1"/>
              <a:t>gl.Vertex</a:t>
            </a:r>
            <a:r>
              <a:rPr lang="en-US" dirty="0"/>
              <a:t>(6f, 0f, 0f);</a:t>
            </a:r>
            <a:endParaRPr lang="ru-RU" dirty="0"/>
          </a:p>
          <a:p>
            <a:pPr marL="0" indent="0">
              <a:buNone/>
            </a:pPr>
            <a:r>
              <a:rPr lang="en-US" sz="3600" dirty="0" err="1"/>
              <a:t>gl.End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 err="1"/>
              <a:t>Gl.Disable</a:t>
            </a:r>
            <a:r>
              <a:rPr lang="en-US" sz="3600" dirty="0"/>
              <a:t>(</a:t>
            </a:r>
            <a:r>
              <a:rPr lang="en-US" sz="3600" dirty="0" err="1"/>
              <a:t>OpenGL.GL_LINE_STIPPLE</a:t>
            </a:r>
            <a:r>
              <a:rPr lang="en-US" sz="3600" dirty="0"/>
              <a:t>);</a:t>
            </a: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gl.Disable</a:t>
            </a:r>
            <a:r>
              <a:rPr lang="en-US" sz="3600" dirty="0"/>
              <a:t>(</a:t>
            </a:r>
            <a:r>
              <a:rPr lang="en-US" sz="3600" dirty="0" err="1"/>
              <a:t>OpenGL.GL_LINE_SMOOTH</a:t>
            </a:r>
            <a:r>
              <a:rPr lang="en-US" sz="3600" dirty="0"/>
              <a:t>);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9208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D74E0-F604-47EA-ADE2-3A126C7D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Прерывистые линии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2E306-AD89-4DD5-B2AB-29FE39A5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gl.Enable</a:t>
            </a:r>
            <a:r>
              <a:rPr lang="en-US" dirty="0"/>
              <a:t>(</a:t>
            </a:r>
            <a:r>
              <a:rPr lang="en-US" dirty="0" err="1"/>
              <a:t>OpenGL.GL_LINE_STIPPLE</a:t>
            </a:r>
            <a:r>
              <a:rPr lang="en-US" dirty="0"/>
              <a:t>);//</a:t>
            </a:r>
            <a:r>
              <a:rPr lang="ru-RU" dirty="0"/>
              <a:t>Включение режима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Определить тип штриховки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gl.LineStipple</a:t>
            </a:r>
            <a:r>
              <a:rPr lang="en-US" dirty="0"/>
              <a:t>(1, 0x00FF);</a:t>
            </a:r>
            <a:r>
              <a:rPr lang="ru-RU" dirty="0"/>
              <a:t>  </a:t>
            </a:r>
            <a:r>
              <a:rPr lang="en-US" dirty="0"/>
              <a:t>//Factor=2,3,4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LineStipple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i="1" dirty="0"/>
              <a:t>factor</a:t>
            </a:r>
            <a:r>
              <a:rPr lang="en-US" dirty="0"/>
              <a:t>,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b="1" i="1" dirty="0"/>
              <a:t>pattern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b="1" i="1" dirty="0"/>
              <a:t>pattern</a:t>
            </a:r>
            <a:r>
              <a:rPr lang="en-US" i="1" dirty="0"/>
              <a:t> </a:t>
            </a:r>
            <a:r>
              <a:rPr lang="ru-RU" i="1" dirty="0"/>
              <a:t>- </a:t>
            </a:r>
            <a:r>
              <a:rPr lang="ru-RU" dirty="0"/>
              <a:t>тип штриховки, </a:t>
            </a:r>
            <a:r>
              <a:rPr lang="en-US" dirty="0"/>
              <a:t> 16-</a:t>
            </a:r>
            <a:r>
              <a:rPr lang="ru-RU" dirty="0"/>
              <a:t>битная последовательность 0 и 1, определяющих, подсвечивается пиксел или нет. Повторяется необходимое для протяженности линии число раз.</a:t>
            </a:r>
          </a:p>
          <a:p>
            <a:pPr marL="0" indent="0">
              <a:buNone/>
            </a:pPr>
            <a:r>
              <a:rPr lang="en-US" b="1" i="1" dirty="0"/>
              <a:t>factor</a:t>
            </a:r>
            <a:r>
              <a:rPr lang="ru-RU" b="1" i="1" dirty="0"/>
              <a:t> </a:t>
            </a:r>
            <a:r>
              <a:rPr lang="ru-RU" dirty="0"/>
              <a:t>– значение от 1 до 256, умножает  каждую последовательность 0 и 1.</a:t>
            </a:r>
          </a:p>
        </p:txBody>
      </p:sp>
    </p:spTree>
    <p:extLst>
      <p:ext uri="{BB962C8B-B14F-4D97-AF65-F5344CB8AC3E}">
        <p14:creationId xmlns:p14="http://schemas.microsoft.com/office/powerpoint/2010/main" val="144835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EE28B-7065-4A12-B727-D4466128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5436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Многоугольники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61533-2059-4CD4-8CE8-5516FB31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1382"/>
            <a:ext cx="10674927" cy="5638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Обычно рисуются со сплошной закраской.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Можно рисовать в виде контура или в виде точек в вершинах.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Закраска многоугольника может быть сплошной (заливка) или фактурной по некоторому заданному образцу.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Многоугольники имеют 2 стороны</a:t>
            </a:r>
            <a:r>
              <a:rPr lang="en-US" sz="3200" dirty="0"/>
              <a:t>: </a:t>
            </a:r>
            <a:r>
              <a:rPr lang="ru-RU" sz="3200" dirty="0"/>
              <a:t>лицевую  и обратную</a:t>
            </a:r>
            <a:r>
              <a:rPr lang="en-US" sz="3200" dirty="0"/>
              <a:t>, </a:t>
            </a:r>
            <a:r>
              <a:rPr lang="ru-RU" sz="3200" dirty="0"/>
              <a:t>которые могут быть отрисованы различно (ясное различение внутренней и внешней частей)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По умолчанию обе поверхности рисуются одинаково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Для изменения режима по умолчанию используется функция </a:t>
            </a:r>
            <a:r>
              <a:rPr lang="en-US" sz="3200" b="1" i="1" dirty="0" err="1"/>
              <a:t>glPolygonMode</a:t>
            </a:r>
            <a:r>
              <a:rPr lang="en-US" sz="3200" dirty="0"/>
              <a:t>( </a:t>
            </a:r>
            <a:r>
              <a:rPr lang="en-US" sz="3200" dirty="0" err="1"/>
              <a:t>Glenum</a:t>
            </a:r>
            <a:r>
              <a:rPr lang="en-US" sz="3200" dirty="0"/>
              <a:t> </a:t>
            </a:r>
            <a:r>
              <a:rPr lang="en-US" sz="3200" b="1" i="1" dirty="0"/>
              <a:t>face</a:t>
            </a:r>
            <a:r>
              <a:rPr lang="en-US" sz="3200" dirty="0"/>
              <a:t>, </a:t>
            </a:r>
            <a:r>
              <a:rPr lang="en-US" sz="3200" dirty="0" err="1"/>
              <a:t>Glenum</a:t>
            </a:r>
            <a:r>
              <a:rPr lang="en-US" sz="3200" dirty="0"/>
              <a:t> </a:t>
            </a:r>
            <a:r>
              <a:rPr lang="en-US" sz="3200" b="1" i="1" dirty="0"/>
              <a:t>mode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338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67873-D0F7-400F-9EA6-58FE7FF0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4E514-319D-40DB-8404-1D8AA634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gl.Begin</a:t>
            </a:r>
            <a:r>
              <a:rPr lang="en-US" dirty="0"/>
              <a:t>(</a:t>
            </a:r>
            <a:r>
              <a:rPr lang="en-US" dirty="0" err="1"/>
              <a:t>BeginMode.Polygon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gl.Vertex</a:t>
            </a:r>
            <a:r>
              <a:rPr lang="en-US" dirty="0"/>
              <a:t>(-0.9, -0.6, 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gl.Vertex</a:t>
            </a:r>
            <a:r>
              <a:rPr lang="en-US" dirty="0"/>
              <a:t>(-0.9, 0.6, 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gl.Vertex</a:t>
            </a:r>
            <a:r>
              <a:rPr lang="en-US" dirty="0"/>
              <a:t>(0, 0.6, 0.3);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gl.Vertex</a:t>
            </a:r>
            <a:r>
              <a:rPr lang="en-US" dirty="0"/>
              <a:t>(0.9, 0, 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gl.Vertex</a:t>
            </a:r>
            <a:r>
              <a:rPr lang="en-US" dirty="0"/>
              <a:t>(0, -0.6, -0.3);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gl.End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3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AA425-6902-4973-B482-34100E7D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286603"/>
            <a:ext cx="10629207" cy="14507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Почему очистка окна,</a:t>
            </a:r>
            <a:br>
              <a:rPr lang="ru-RU" sz="3600" b="1" dirty="0"/>
            </a:br>
            <a:r>
              <a:rPr lang="ru-RU" sz="3600" b="1" dirty="0"/>
              <a:t> а не рисование прямоугольника нужного размера</a:t>
            </a:r>
            <a:r>
              <a:rPr lang="en-US" sz="3600" b="1" dirty="0"/>
              <a:t>?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F9D18-5D1B-4826-BC79-2A02A798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845734"/>
            <a:ext cx="10781607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Специальная команда очистки окна может быть более эффективна, чем обычная команда рисования.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Система координат, позиция наблюдателя, направление обзора</a:t>
            </a:r>
            <a:r>
              <a:rPr lang="en-US" sz="3200" dirty="0"/>
              <a:t>: </a:t>
            </a:r>
            <a:r>
              <a:rPr lang="ru-RU" sz="3200" dirty="0"/>
              <a:t>трудно определить необходимые размер и положение прямоугольника для очистки экрана.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Графическое оборудование включает несколько буферов, которые нуждаются в очистке одновременно.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Очистка буферов – медленная операция (попиксельно).</a:t>
            </a:r>
          </a:p>
        </p:txBody>
      </p:sp>
    </p:spTree>
    <p:extLst>
      <p:ext uri="{BB962C8B-B14F-4D97-AF65-F5344CB8AC3E}">
        <p14:creationId xmlns:p14="http://schemas.microsoft.com/office/powerpoint/2010/main" val="1550982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3EAFD-48FB-4FA7-94C2-71219E10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Схема формирования  многоугольника">
            <a:extLst>
              <a:ext uri="{FF2B5EF4-FFF2-40B4-BE49-F238E27FC236}">
                <a16:creationId xmlns:a16="http://schemas.microsoft.com/office/drawing/2014/main" id="{E68CA83B-96A3-4A5C-8A49-F76157C9E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2" y="2748496"/>
            <a:ext cx="3815628" cy="26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4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A10EB-27E2-419F-8998-673B0AA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5541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Многоугольники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BF079-F600-4FE6-92A6-A104AD88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5569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face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GL_FRONT_AND_BACK, </a:t>
            </a:r>
          </a:p>
          <a:p>
            <a:pPr marL="0" indent="0">
              <a:buNone/>
            </a:pPr>
            <a:r>
              <a:rPr lang="en-US" dirty="0"/>
              <a:t>GL_FRONT, </a:t>
            </a:r>
          </a:p>
          <a:p>
            <a:pPr marL="0" indent="0">
              <a:buNone/>
            </a:pPr>
            <a:r>
              <a:rPr lang="en-US" dirty="0"/>
              <a:t> GL_BACK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i="1" dirty="0"/>
              <a:t>mode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GL_POINT,</a:t>
            </a:r>
          </a:p>
          <a:p>
            <a:pPr marL="0" indent="0">
              <a:buNone/>
            </a:pPr>
            <a:r>
              <a:rPr lang="en-US" dirty="0"/>
              <a:t>GL_LINE,</a:t>
            </a:r>
          </a:p>
          <a:p>
            <a:pPr marL="0" indent="0">
              <a:buNone/>
            </a:pPr>
            <a:r>
              <a:rPr lang="en-US" dirty="0"/>
              <a:t>GL_FILL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020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8927-7226-4B7B-8D70-CE99DB7B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Многоугольники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C5CDC-DBBD-40FD-856E-AE2C477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Многоугольники, вершины которых заданы против часовой стрелки, называются лицевыми (</a:t>
            </a:r>
            <a:r>
              <a:rPr lang="en-US" sz="3200" i="1" dirty="0"/>
              <a:t>front-facing</a:t>
            </a:r>
            <a:r>
              <a:rPr lang="en-US" sz="3200" dirty="0"/>
              <a:t>)</a:t>
            </a:r>
            <a:r>
              <a:rPr lang="ru-RU" sz="3200" dirty="0"/>
              <a:t>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Можно создавать ориентируемое многообразие</a:t>
            </a:r>
            <a:r>
              <a:rPr lang="en-US" sz="3200" dirty="0"/>
              <a:t>: c</a:t>
            </a:r>
            <a:r>
              <a:rPr lang="ru-RU" sz="3200" dirty="0" err="1"/>
              <a:t>феры</a:t>
            </a:r>
            <a:r>
              <a:rPr lang="en-US" sz="3200" dirty="0"/>
              <a:t>, </a:t>
            </a:r>
            <a:r>
              <a:rPr lang="ru-RU" sz="3200" dirty="0"/>
              <a:t>кольца</a:t>
            </a:r>
            <a:r>
              <a:rPr lang="en-US" sz="3200" dirty="0"/>
              <a:t>, </a:t>
            </a:r>
            <a:r>
              <a:rPr lang="ru-RU" sz="3200" dirty="0"/>
              <a:t>чайники.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Невозможны бутылки Клейна и ленты Мебиуса.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Все многоугольники с одним направлением обхода.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 err="1"/>
              <a:t>gl.PolygonMode</a:t>
            </a:r>
            <a:r>
              <a:rPr lang="en-US" sz="3200" i="1" dirty="0"/>
              <a:t>(</a:t>
            </a:r>
            <a:r>
              <a:rPr lang="en-US" sz="3200" i="1" dirty="0" err="1"/>
              <a:t>OpenGL.GL_FRONT</a:t>
            </a:r>
            <a:r>
              <a:rPr lang="en-US" sz="3200" i="1" dirty="0"/>
              <a:t>, </a:t>
            </a:r>
            <a:r>
              <a:rPr lang="en-US" sz="3200" i="1" dirty="0" err="1"/>
              <a:t>OpenGL.GL_FILL</a:t>
            </a:r>
            <a:r>
              <a:rPr lang="en-US" sz="3200" i="1" dirty="0"/>
              <a:t>);</a:t>
            </a:r>
          </a:p>
          <a:p>
            <a:pPr marL="0" indent="0">
              <a:buNone/>
            </a:pPr>
            <a:r>
              <a:rPr lang="en-US" sz="3200" i="1" dirty="0" err="1"/>
              <a:t>gl.PolygonMode</a:t>
            </a:r>
            <a:r>
              <a:rPr lang="en-US" sz="3200" i="1" dirty="0"/>
              <a:t>(</a:t>
            </a:r>
            <a:r>
              <a:rPr lang="en-US" sz="3200" i="1" dirty="0" err="1"/>
              <a:t>OpenGL.GL_BACK</a:t>
            </a:r>
            <a:r>
              <a:rPr lang="en-US" sz="3200" i="1" dirty="0"/>
              <a:t>, </a:t>
            </a:r>
            <a:r>
              <a:rPr lang="en-US" sz="3200" i="1" dirty="0" err="1"/>
              <a:t>OpenGL.GL_LINE</a:t>
            </a:r>
            <a:r>
              <a:rPr lang="en-US" sz="3200" i="1" dirty="0"/>
              <a:t>);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628419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B103E-5986-4723-A893-A0AFF96A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Картинки по запросу бутылки Клейна и ленты Мебиуса">
            <a:extLst>
              <a:ext uri="{FF2B5EF4-FFF2-40B4-BE49-F238E27FC236}">
                <a16:creationId xmlns:a16="http://schemas.microsoft.com/office/drawing/2014/main" id="{6D9D283D-C0E0-41D1-BD43-E0309D66B1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9" y="1825625"/>
            <a:ext cx="29337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3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1435F-C361-469B-AE6B-19D751F0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upload.wikimedia.org/wikipedia/commons/thumb/c/c1/MobiusStrip-01.svg/220px-MobiusStrip-01.svg.png">
            <a:extLst>
              <a:ext uri="{FF2B5EF4-FFF2-40B4-BE49-F238E27FC236}">
                <a16:creationId xmlns:a16="http://schemas.microsoft.com/office/drawing/2014/main" id="{5CC87633-9529-4469-9456-15ABE67FB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1840866"/>
            <a:ext cx="5777346" cy="45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7893F-355E-4358-9B30-39E0627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нужна ориентация по часовой стрелке</a:t>
            </a:r>
            <a:br>
              <a:rPr lang="ru-RU" dirty="0"/>
            </a:br>
            <a:r>
              <a:rPr lang="ru-RU" dirty="0"/>
              <a:t>для невидимой поверхности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2919-7813-472C-AFF9-C4EE175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void </a:t>
            </a:r>
            <a:r>
              <a:rPr lang="en-US" sz="3200" dirty="0" err="1"/>
              <a:t>glFrontFace</a:t>
            </a:r>
            <a:r>
              <a:rPr lang="en-US" sz="3200" dirty="0"/>
              <a:t>(</a:t>
            </a:r>
            <a:r>
              <a:rPr lang="en-US" sz="3200" dirty="0" err="1"/>
              <a:t>Glenum</a:t>
            </a:r>
            <a:r>
              <a:rPr lang="en-US" sz="3200" dirty="0"/>
              <a:t> mode)</a:t>
            </a:r>
          </a:p>
          <a:p>
            <a:pPr marL="0" indent="0">
              <a:buNone/>
            </a:pPr>
            <a:r>
              <a:rPr lang="ru-RU" sz="3200" dirty="0"/>
              <a:t>Управляет тем, как определяется лицевой многоугольник.</a:t>
            </a:r>
          </a:p>
          <a:p>
            <a:pPr marL="0" indent="0">
              <a:buNone/>
            </a:pPr>
            <a:r>
              <a:rPr lang="en-US" sz="3200" dirty="0"/>
              <a:t>mode=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GL_CCW,  //</a:t>
            </a:r>
            <a:r>
              <a:rPr lang="ru-RU" sz="3200" dirty="0"/>
              <a:t>против часовой стрелки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GL_CW  //</a:t>
            </a:r>
            <a:r>
              <a:rPr lang="ru-RU" sz="3200" dirty="0"/>
              <a:t> по часовой стрелке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Winding - </a:t>
            </a:r>
            <a:r>
              <a:rPr lang="ru-RU" sz="3200" dirty="0"/>
              <a:t>намотка</a:t>
            </a:r>
          </a:p>
        </p:txBody>
      </p:sp>
    </p:spTree>
    <p:extLst>
      <p:ext uri="{BB962C8B-B14F-4D97-AF65-F5344CB8AC3E}">
        <p14:creationId xmlns:p14="http://schemas.microsoft.com/office/powerpoint/2010/main" val="1330834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B85B4-37B5-4ADD-9056-1DDB8669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Режим отбора граней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AF374-9FF0-4C5C-9CA3-9A370197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055"/>
            <a:ext cx="10515600" cy="49439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отбора граней позволяет определить, какие из граней (лицевые, обратные) будут отображаться.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режим отбора граней отключен и отображаются лицевые и обратные грани. Для задания граней многоугольников, которые не должны отображаться используется команда: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ru-RU" sz="3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alt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CullFace</a:t>
            </a:r>
            <a:r>
              <a:rPr lang="ru-RU" alt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CullFaceMode</a:t>
            </a:r>
            <a:r>
              <a:rPr lang="ru-RU" alt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alt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ru-RU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ru-RU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sz="3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задаёт значение, которое определяет неотображаемые грани.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отбора граней позволяет в ряде случаев уменьшить время формирования изображения за счет отключения формирования граней, которые никогда не видимы.</a:t>
            </a:r>
          </a:p>
          <a:p>
            <a:pPr marL="0" indent="0">
              <a:buNone/>
            </a:pPr>
            <a:endParaRPr lang="ru-RU" altLang="ru-RU" sz="6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C73EED-D6E2-4E8B-B468-55C570A4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2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7B99D-E52E-4ACD-981D-FECD3135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A5C63-6CBA-405F-AD2A-8E7886CE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mode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GL_FRONT,</a:t>
            </a:r>
          </a:p>
          <a:p>
            <a:pPr marL="0" indent="0">
              <a:buNone/>
            </a:pPr>
            <a:r>
              <a:rPr lang="en-US" dirty="0"/>
              <a:t>GL_BACK,</a:t>
            </a:r>
          </a:p>
          <a:p>
            <a:pPr marL="0" indent="0">
              <a:buNone/>
            </a:pPr>
            <a:r>
              <a:rPr lang="en-US" dirty="0"/>
              <a:t>GL_FRONT_AND_BACK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244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5934-E8C3-42B7-8939-59EED0D3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графиков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4C058-AAA7-4982-87A0-B682282C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191492"/>
            <a:ext cx="11152909" cy="498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b="1" dirty="0">
                <a:solidFill>
                  <a:srgbClr val="000000"/>
                </a:solidFill>
                <a:latin typeface="lucida grande"/>
              </a:rPr>
              <a:t>Задание:</a:t>
            </a:r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 Постройте график функции </a:t>
            </a:r>
            <a:r>
              <a:rPr lang="en-US" altLang="ru-RU" dirty="0">
                <a:solidFill>
                  <a:srgbClr val="000000"/>
                </a:solidFill>
                <a:latin typeface="lucida grande"/>
              </a:rPr>
              <a:t>y=f(x</a:t>
            </a:r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). Реализовать возможность интерактивного изменения коэффициентов </a:t>
            </a:r>
            <a:r>
              <a:rPr lang="ru-RU" altLang="ru-RU" sz="4000" dirty="0"/>
              <a:t>  </a:t>
            </a:r>
            <a:r>
              <a:rPr lang="ru-RU" altLang="ru-RU" sz="800" dirty="0">
                <a:solidFill>
                  <a:srgbClr val="000000"/>
                </a:solidFill>
                <a:latin typeface="lucida grande"/>
              </a:rPr>
              <a:t> </a:t>
            </a:r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с помощью клавиатуры.</a:t>
            </a:r>
            <a:r>
              <a:rPr lang="ru-RU" altLang="ru-RU" sz="4000" dirty="0"/>
              <a:t>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Для построения графиков функций часто удобно использовать примитив "ломаная линия“</a:t>
            </a:r>
            <a:r>
              <a:rPr lang="en-US" altLang="ru-RU" dirty="0">
                <a:solidFill>
                  <a:srgbClr val="000000"/>
                </a:solidFill>
                <a:latin typeface="lucida grande"/>
              </a:rPr>
              <a:t>: </a:t>
            </a:r>
            <a:r>
              <a:rPr lang="ru-RU" altLang="ru-RU" b="1" i="1" dirty="0" err="1">
                <a:latin typeface="Arial Unicode MS" panose="020B0604020202020204" pitchFamily="34" charset="-128"/>
              </a:rPr>
              <a:t>LineStrip</a:t>
            </a:r>
            <a:r>
              <a:rPr lang="en-US" altLang="ru-RU" b="1" i="1" dirty="0">
                <a:latin typeface="Arial Unicode MS" panose="020B0604020202020204" pitchFamily="34" charset="-128"/>
              </a:rPr>
              <a:t>,</a:t>
            </a:r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 в котором каждый следующий отрезок строится как продолжение предыдущего отрезка.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18ECA6-E96D-41C7-809C-299AE239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319FD03-C72C-4A73-BD99-1C9209C4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2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7" y="166256"/>
            <a:ext cx="11516139" cy="817418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dirty="0"/>
              <a:t>Очистка окна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1" y="1126436"/>
            <a:ext cx="11688416" cy="5287616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sz="3200" i="1" dirty="0" err="1"/>
              <a:t>gl.ClearColor</a:t>
            </a:r>
            <a:r>
              <a:rPr lang="en-US" sz="3200" i="1" dirty="0"/>
              <a:t>(1.0f, 1.0f, 1.0f, 0.0f);</a:t>
            </a:r>
          </a:p>
          <a:p>
            <a:r>
              <a:rPr lang="en-US" sz="3200" i="1" dirty="0"/>
              <a:t> 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 | 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void </a:t>
            </a:r>
            <a:r>
              <a:rPr lang="en-US" sz="3200" i="1" dirty="0" err="1">
                <a:solidFill>
                  <a:srgbClr val="FF0000"/>
                </a:solidFill>
              </a:rPr>
              <a:t>glClearColor</a:t>
            </a:r>
            <a:r>
              <a:rPr lang="en-US" sz="3200" i="1" dirty="0">
                <a:solidFill>
                  <a:srgbClr val="FF0000"/>
                </a:solidFill>
              </a:rPr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red,green,blue,alpha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void </a:t>
            </a:r>
            <a:r>
              <a:rPr lang="en-US" sz="3200" i="1" dirty="0" err="1">
                <a:solidFill>
                  <a:srgbClr val="FF0000"/>
                </a:solidFill>
              </a:rPr>
              <a:t>glClear</a:t>
            </a:r>
            <a:r>
              <a:rPr lang="en-US" sz="3200" i="1" dirty="0">
                <a:solidFill>
                  <a:srgbClr val="FF0000"/>
                </a:solidFill>
              </a:rPr>
              <a:t>(mask)</a:t>
            </a:r>
          </a:p>
          <a:p>
            <a:r>
              <a:rPr lang="en-US" sz="3200" i="1" dirty="0"/>
              <a:t>1)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 | 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  <a:r>
              <a:rPr lang="ru-RU" sz="3200" i="1" dirty="0"/>
              <a:t> </a:t>
            </a:r>
            <a:r>
              <a:rPr lang="ru-RU" sz="2400" i="1" dirty="0">
                <a:solidFill>
                  <a:srgbClr val="FF0000"/>
                </a:solidFill>
              </a:rPr>
              <a:t>(Это быстрее будет работать!)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3200" i="1" dirty="0"/>
              <a:t>2)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);</a:t>
            </a:r>
          </a:p>
          <a:p>
            <a:r>
              <a:rPr lang="en-US" sz="3200" i="1" dirty="0" err="1"/>
              <a:t>gl.Clear</a:t>
            </a:r>
            <a:r>
              <a:rPr lang="en-US" sz="3200" i="1" dirty="0"/>
              <a:t> (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</a:p>
          <a:p>
            <a:endParaRPr lang="en-US" sz="3200" i="1" dirty="0"/>
          </a:p>
          <a:p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62843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Установка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545" y="1233055"/>
            <a:ext cx="11735403" cy="54448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ru-RU" sz="3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Описание очертания рисуемого объекта независимо от описания цвета.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1)Установка цветовой схемы</a:t>
            </a:r>
            <a:r>
              <a:rPr lang="en-US" sz="3600" dirty="0"/>
              <a:t> -</a:t>
            </a:r>
            <a:r>
              <a:rPr lang="ru-RU" sz="3600" dirty="0"/>
              <a:t>2)рисование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0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0" y="364133"/>
            <a:ext cx="10546080" cy="1233056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600" b="1" dirty="0"/>
            </a:br>
            <a:br>
              <a:rPr lang="ru-RU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ru-RU" sz="4000" dirty="0"/>
              <a:t>Установка цвета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025" y="980661"/>
            <a:ext cx="11661913" cy="5877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(red);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(A);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(B);</a:t>
            </a:r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(green);</a:t>
            </a:r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(blue);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(C);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2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/>
          <a:lstStyle/>
          <a:p>
            <a:pPr algn="ctr"/>
            <a:r>
              <a:rPr lang="ru-RU" dirty="0"/>
              <a:t>Установка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272210"/>
            <a:ext cx="11251096" cy="45968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 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void Color (</a:t>
            </a:r>
            <a:r>
              <a:rPr lang="en-US" sz="3600" b="1" dirty="0" err="1">
                <a:solidFill>
                  <a:srgbClr val="FF0000"/>
                </a:solidFill>
              </a:rPr>
              <a:t>red,green,blue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(0.0f,</a:t>
            </a:r>
            <a:r>
              <a:rPr lang="ru-RU" sz="3600" dirty="0"/>
              <a:t> </a:t>
            </a:r>
            <a:r>
              <a:rPr lang="en-US" sz="3600" dirty="0"/>
              <a:t>0.0f,</a:t>
            </a:r>
            <a:r>
              <a:rPr lang="ru-RU" sz="3600" dirty="0"/>
              <a:t> </a:t>
            </a:r>
            <a:r>
              <a:rPr lang="en-US" sz="3600" dirty="0"/>
              <a:t>0.0f) – </a:t>
            </a:r>
            <a:r>
              <a:rPr lang="ru-RU" sz="3600" dirty="0"/>
              <a:t>черный</a:t>
            </a:r>
            <a:endParaRPr lang="en-US" sz="3600" dirty="0"/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(1.0f,1.0f,1.0f) – </a:t>
            </a:r>
            <a:r>
              <a:rPr lang="ru-RU" sz="3600" dirty="0"/>
              <a:t>белый</a:t>
            </a:r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(1.0f,</a:t>
            </a:r>
            <a:r>
              <a:rPr lang="ru-RU" sz="3600" dirty="0"/>
              <a:t>0</a:t>
            </a:r>
            <a:r>
              <a:rPr lang="en-US" sz="3600" dirty="0"/>
              <a:t>.0f,0.0f) – </a:t>
            </a:r>
            <a:r>
              <a:rPr lang="ru-RU" sz="3600" dirty="0"/>
              <a:t>красный</a:t>
            </a:r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(1.0f,1.0f,0.0f) – </a:t>
            </a:r>
            <a:r>
              <a:rPr lang="ru-RU" sz="3600" dirty="0"/>
              <a:t>желтый</a:t>
            </a:r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</a:t>
            </a:r>
            <a:r>
              <a:rPr lang="ru-RU" sz="3600" dirty="0"/>
              <a:t>0</a:t>
            </a:r>
            <a:r>
              <a:rPr lang="en-US" sz="3600" dirty="0"/>
              <a:t>.0f,1.0f,</a:t>
            </a:r>
            <a:r>
              <a:rPr lang="ru-RU" sz="3600" dirty="0"/>
              <a:t>1</a:t>
            </a:r>
            <a:r>
              <a:rPr lang="en-US" sz="3600" dirty="0"/>
              <a:t>.0f) – </a:t>
            </a:r>
            <a:r>
              <a:rPr lang="ru-RU" sz="3600" dirty="0"/>
              <a:t>циан</a:t>
            </a:r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(1.0f,</a:t>
            </a:r>
            <a:r>
              <a:rPr lang="ru-RU" sz="3600" dirty="0"/>
              <a:t>0</a:t>
            </a:r>
            <a:r>
              <a:rPr lang="en-US" sz="3600" dirty="0"/>
              <a:t>.0f,</a:t>
            </a:r>
            <a:r>
              <a:rPr lang="ru-RU" sz="3600" dirty="0"/>
              <a:t>1</a:t>
            </a:r>
            <a:r>
              <a:rPr lang="en-US" sz="3600" dirty="0"/>
              <a:t>.0f) – </a:t>
            </a:r>
            <a:r>
              <a:rPr lang="ru-RU" sz="3600" dirty="0"/>
              <a:t>фиолетовый</a:t>
            </a:r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76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107342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цвете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3141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Цвет – это </a:t>
            </a:r>
            <a:r>
              <a:rPr lang="ru-RU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психологическое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нашего зрения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возникающее при наблюдении объектов и света, а не физические свойства объектов и света. </a:t>
            </a:r>
          </a:p>
          <a:p>
            <a:pPr marL="0" indent="0" algn="just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S. Palmer, Vision Science: Photons to Phenomenology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Цвет –это результат взаимодействия света, сцены и нашей зрительной системы.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– это один из факторов нашего восприятия светового излучения.</a:t>
            </a:r>
          </a:p>
        </p:txBody>
      </p:sp>
    </p:spTree>
    <p:extLst>
      <p:ext uri="{BB962C8B-B14F-4D97-AF65-F5344CB8AC3E}">
        <p14:creationId xmlns:p14="http://schemas.microsoft.com/office/powerpoint/2010/main" val="412719032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1729</Words>
  <Application>Microsoft Office PowerPoint</Application>
  <PresentationFormat>Широкоэкранный</PresentationFormat>
  <Paragraphs>265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Arial Unicode MS</vt:lpstr>
      <vt:lpstr>Arial</vt:lpstr>
      <vt:lpstr>Calibri</vt:lpstr>
      <vt:lpstr>Calibri Light</vt:lpstr>
      <vt:lpstr>Courier New</vt:lpstr>
      <vt:lpstr>lucida grande</vt:lpstr>
      <vt:lpstr>Times New Roman</vt:lpstr>
      <vt:lpstr>Wingdings</vt:lpstr>
      <vt:lpstr>Ретро</vt:lpstr>
      <vt:lpstr>Лекция 2. Основы рисования в OpenGl </vt:lpstr>
      <vt:lpstr>1.Основы рисования</vt:lpstr>
      <vt:lpstr>Очистка окна</vt:lpstr>
      <vt:lpstr>Почему очистка окна,  а не рисование прямоугольника нужного размера?</vt:lpstr>
      <vt:lpstr>  Очистка окна</vt:lpstr>
      <vt:lpstr>Установка цвета</vt:lpstr>
      <vt:lpstr>      Установка цвета </vt:lpstr>
      <vt:lpstr>Установка цвета</vt:lpstr>
      <vt:lpstr>О цвете</vt:lpstr>
      <vt:lpstr> Свет – электромагнитная волна</vt:lpstr>
      <vt:lpstr> </vt:lpstr>
      <vt:lpstr>Федеральная политехническая школа Лозанны (EPFL ), Fabrizio Carbone, 2 марта 2015 г.</vt:lpstr>
      <vt:lpstr>        Фотон: и частица и волна!                                                        «Странная» квантовая механика… </vt:lpstr>
      <vt:lpstr>Презентация PowerPoint</vt:lpstr>
      <vt:lpstr>Презентация PowerPoint</vt:lpstr>
      <vt:lpstr>Исследование цветовосприятия. Глаз человека как камера!</vt:lpstr>
      <vt:lpstr>   Исследование цветовосприятия. Глаз как камера!</vt:lpstr>
      <vt:lpstr>Законы Грассмана</vt:lpstr>
      <vt:lpstr>Основные цвета RGB и их смешивание</vt:lpstr>
      <vt:lpstr>Цветовая модель CMY</vt:lpstr>
      <vt:lpstr>Ускорение завершения рисования</vt:lpstr>
      <vt:lpstr>Ускорение завершения рисования</vt:lpstr>
      <vt:lpstr>Ускорение завершения рисования</vt:lpstr>
      <vt:lpstr>Ограничения на использование Begin(), End()</vt:lpstr>
      <vt:lpstr>Презентация PowerPoint</vt:lpstr>
      <vt:lpstr>Управление основными состояниями</vt:lpstr>
      <vt:lpstr>4. Графические примитивы OpenGL</vt:lpstr>
      <vt:lpstr>Формирование примитива </vt:lpstr>
      <vt:lpstr>Значение параметра mode</vt:lpstr>
      <vt:lpstr>Презентация PowerPoint</vt:lpstr>
      <vt:lpstr>Презентация PowerPoint</vt:lpstr>
      <vt:lpstr>Презентация PowerPoint</vt:lpstr>
      <vt:lpstr>Примеры</vt:lpstr>
      <vt:lpstr>Замечание</vt:lpstr>
      <vt:lpstr>Точки</vt:lpstr>
      <vt:lpstr>Линии</vt:lpstr>
      <vt:lpstr>Прерывистые линии</vt:lpstr>
      <vt:lpstr>Многоугольники</vt:lpstr>
      <vt:lpstr>Презентация PowerPoint</vt:lpstr>
      <vt:lpstr>Презентация PowerPoint</vt:lpstr>
      <vt:lpstr>Многоугольники</vt:lpstr>
      <vt:lpstr>Многоугольники</vt:lpstr>
      <vt:lpstr>Презентация PowerPoint</vt:lpstr>
      <vt:lpstr>Презентация PowerPoint</vt:lpstr>
      <vt:lpstr>Если нужна ориентация по часовой стрелке для невидимой поверхности?</vt:lpstr>
      <vt:lpstr>Режим отбора граней</vt:lpstr>
      <vt:lpstr>Презентация PowerPoint</vt:lpstr>
      <vt:lpstr>Построение графиков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3.  Трехмерная компьютерная графика  (OpenGL + С#,  LWJGL)</dc:title>
  <dc:creator>Наима Мерданова</dc:creator>
  <cp:lastModifiedBy>Наима Мерданова</cp:lastModifiedBy>
  <cp:revision>55</cp:revision>
  <dcterms:created xsi:type="dcterms:W3CDTF">2017-04-11T19:22:00Z</dcterms:created>
  <dcterms:modified xsi:type="dcterms:W3CDTF">2018-03-19T02:00:41Z</dcterms:modified>
</cp:coreProperties>
</file>