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0" r:id="rId3"/>
    <p:sldId id="323" r:id="rId4"/>
    <p:sldId id="324" r:id="rId5"/>
    <p:sldId id="279" r:id="rId6"/>
    <p:sldId id="280" r:id="rId7"/>
    <p:sldId id="282" r:id="rId8"/>
    <p:sldId id="283" r:id="rId9"/>
    <p:sldId id="285" r:id="rId10"/>
    <p:sldId id="286" r:id="rId11"/>
    <p:sldId id="274" r:id="rId12"/>
    <p:sldId id="284" r:id="rId13"/>
    <p:sldId id="297" r:id="rId14"/>
    <p:sldId id="325" r:id="rId15"/>
    <p:sldId id="302" r:id="rId16"/>
    <p:sldId id="304" r:id="rId17"/>
    <p:sldId id="306" r:id="rId18"/>
    <p:sldId id="303" r:id="rId19"/>
    <p:sldId id="305" r:id="rId20"/>
    <p:sldId id="307" r:id="rId21"/>
    <p:sldId id="308" r:id="rId22"/>
    <p:sldId id="309" r:id="rId23"/>
    <p:sldId id="326" r:id="rId24"/>
    <p:sldId id="310" r:id="rId25"/>
    <p:sldId id="287" r:id="rId26"/>
    <p:sldId id="288" r:id="rId27"/>
    <p:sldId id="298" r:id="rId28"/>
    <p:sldId id="299" r:id="rId29"/>
    <p:sldId id="301" r:id="rId30"/>
    <p:sldId id="300" r:id="rId31"/>
    <p:sldId id="311" r:id="rId32"/>
    <p:sldId id="312" r:id="rId33"/>
    <p:sldId id="313" r:id="rId34"/>
    <p:sldId id="316" r:id="rId35"/>
    <p:sldId id="315" r:id="rId36"/>
    <p:sldId id="314" r:id="rId37"/>
    <p:sldId id="317" r:id="rId38"/>
    <p:sldId id="327" r:id="rId39"/>
    <p:sldId id="318" r:id="rId40"/>
    <p:sldId id="292" r:id="rId41"/>
    <p:sldId id="291" r:id="rId42"/>
    <p:sldId id="293" r:id="rId43"/>
    <p:sldId id="322" r:id="rId44"/>
    <p:sldId id="321" r:id="rId45"/>
    <p:sldId id="328" r:id="rId46"/>
    <p:sldId id="320" r:id="rId47"/>
    <p:sldId id="329" r:id="rId48"/>
    <p:sldId id="271" r:id="rId49"/>
    <p:sldId id="319" r:id="rId50"/>
    <p:sldId id="275" r:id="rId51"/>
    <p:sldId id="269" r:id="rId52"/>
    <p:sldId id="294" r:id="rId53"/>
    <p:sldId id="295" r:id="rId54"/>
    <p:sldId id="270" r:id="rId55"/>
    <p:sldId id="296" r:id="rId5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105EB-643F-4F9B-BC7E-AA0B6526D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9B82E1-4F4C-497E-83D3-F7D82C5A3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FE8F59-2142-4949-BAFB-E99B7D83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346F-834E-483A-8E92-7D691366388D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B8F614-C3A6-4339-A95F-89DAA84C0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AB4765-0FC7-4979-A3FC-036DC2C0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3B78-9458-4B58-9A51-E46B82E77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03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85884-F9D3-4DDC-A611-03CB55E5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9DE29B-845B-490E-9C87-62021A444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C973F9-66F2-4854-B3E0-31A8A334D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346F-834E-483A-8E92-7D691366388D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CAA8C6-537B-4995-8356-EAAEA2EF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C77F7B-D682-44D7-8CDA-1CD9F53C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3B78-9458-4B58-9A51-E46B82E77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81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194F0DB-6014-4EF5-A3B1-6E104B9D7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876C6A-2FC2-4134-A7AD-D16B8B05A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E9CBBF-0C6A-4825-910E-13944BAC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346F-834E-483A-8E92-7D691366388D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D0C516-F30D-4461-8B4A-D13150C2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DCB8BA-5C66-48CE-A2DF-31D8C6D6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3B78-9458-4B58-9A51-E46B82E77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44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01441-9B82-4F42-8AF4-B959C510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DB4501-29A0-4FC5-9306-34D350F3D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EFA7F0-5168-49F2-9A6C-6A189514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346F-834E-483A-8E92-7D691366388D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1DC6C3-128E-494F-A09E-55E052CE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F2C845-5A3A-4991-B097-2AD1B331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3B78-9458-4B58-9A51-E46B82E77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23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FA330-0D75-4802-B8A7-9C8863D1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FA200B-4C9B-4D86-9223-34137E643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644A17-557F-4153-AE2E-EAEA178A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346F-834E-483A-8E92-7D691366388D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532348-A026-465E-9306-78F8BC19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C103D2-98F0-4F9A-BB63-03A7EF5B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3B78-9458-4B58-9A51-E46B82E77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63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BA21E-3EA9-4D8A-ADD9-A3A89F46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4CCF92-E30A-4CC1-8D9D-9DDCC53F1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1413B8-0217-4FD8-AEDE-71458C47E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FF8225-D8B2-47B5-A133-2513D2FA6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346F-834E-483A-8E92-7D691366388D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87E542-BAFC-4457-9EC3-7929EECB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21EEA3-00BC-499F-8C44-A90A55FD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3B78-9458-4B58-9A51-E46B82E77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7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B3776-A7AD-43EF-BA39-9CF1FDCE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5018B3-C363-4DCA-8476-C2D4C8055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BDF164-3A0E-4918-8989-41003E881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4EE9159-956E-4076-9993-143BA8D05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EEA281-C14C-4EF7-9467-F1B5FE8AA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B3F396B-A81F-4CA2-AD7F-8F547331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346F-834E-483A-8E92-7D691366388D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24F7D82-E4C4-4A84-93EA-72241F7D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61F8024-8597-4B10-BDE1-98242E78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3B78-9458-4B58-9A51-E46B82E77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64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4BD517-AD55-4236-A2B2-A708328F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3C90237-502A-4569-BA79-5548388B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346F-834E-483A-8E92-7D691366388D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45F8B47-B539-4F0D-917A-2FE46EA5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EF5A45A-1931-499C-A89B-BAB8AE74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3B78-9458-4B58-9A51-E46B82E77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96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F62860-523E-4D98-A10F-6546C917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346F-834E-483A-8E92-7D691366388D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349CACD-2BA1-4599-8947-74807E56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8E9ADF-66E3-4D37-AC54-64027E3E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3B78-9458-4B58-9A51-E46B82E77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09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8E614F-88B1-4E2B-9A80-82CF919A8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A25582-299E-4E2A-B4C5-BB9213C51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D4CBE3-563C-4A30-9B49-863937AD1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3D8702-DC36-4E5F-BB14-3E085913A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346F-834E-483A-8E92-7D691366388D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2CDAA0-ACB1-4274-9900-F5A1922D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D9D22-D967-4E23-A62C-CAFBB126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3B78-9458-4B58-9A51-E46B82E77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68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44E375-08D6-46B4-8C9D-5EB44301D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F127CC2-A3E9-48D7-AF82-9BBAE314D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211187-63EF-475C-889C-ECFD8A10C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21DBD4-FEBB-44E4-BA2D-105E60E5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346F-834E-483A-8E92-7D691366388D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C0E913-48DC-413E-9C4B-C48C9A1E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D41C24-4876-415D-834C-A1BB2E5A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3B78-9458-4B58-9A51-E46B82E77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01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3B8E89-3B08-43CD-9387-A8DD4A8F3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F8799A-FF0D-4442-8C28-5EF2B6AC7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5A84F4-F494-4592-9073-A36F9FB4C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7346F-834E-483A-8E92-7D691366388D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2709B-34C5-46B6-9F22-3486E2E3B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311E02-5ECC-470A-AD6E-2A5A26332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E3B78-9458-4B58-9A51-E46B82E77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16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wmkerr/sharpgl" TargetMode="External"/><Relationship Id="rId2" Type="http://schemas.openxmlformats.org/officeDocument/2006/relationships/hyperlink" Target="http://esate.ru/uroki/OpenGL/uroki-OpenGL-c-sharp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sdn.microsoft.com/ru-ru/library/d420az6e(v=vs.110).aspx" TargetMode="External"/><Relationship Id="rId4" Type="http://schemas.openxmlformats.org/officeDocument/2006/relationships/hyperlink" Target="https://www.opengl.org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2183CA-7AF8-40D6-B7B6-6C0E8488E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45" y="692727"/>
            <a:ext cx="10945091" cy="1634838"/>
          </a:xfrm>
        </p:spPr>
        <p:txBody>
          <a:bodyPr>
            <a:normAutofit/>
          </a:bodyPr>
          <a:lstStyle/>
          <a:p>
            <a:r>
              <a:rPr lang="ru-RU" sz="3600" dirty="0"/>
              <a:t>Лекция 3. </a:t>
            </a:r>
            <a:r>
              <a:rPr lang="ru-RU" sz="3600" b="1" dirty="0"/>
              <a:t>Координатные преобразования в </a:t>
            </a:r>
            <a:r>
              <a:rPr lang="en-US" sz="3600" b="1" dirty="0"/>
              <a:t>OpenGL</a:t>
            </a: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CF0778-B895-48E2-91A8-7481F14E1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036" y="2327565"/>
            <a:ext cx="9684328" cy="3934690"/>
          </a:xfrm>
        </p:spPr>
        <p:txBody>
          <a:bodyPr>
            <a:normAutofit/>
          </a:bodyPr>
          <a:lstStyle/>
          <a:p>
            <a:r>
              <a:rPr lang="ru-RU" sz="3200" b="1" dirty="0"/>
              <a:t> </a:t>
            </a:r>
          </a:p>
          <a:p>
            <a:pPr marL="457200" indent="-457200" algn="l">
              <a:buAutoNum type="arabicPeriod"/>
            </a:pPr>
            <a:r>
              <a:rPr lang="ru-RU" sz="3200" b="1" dirty="0"/>
              <a:t>Системы координат</a:t>
            </a:r>
          </a:p>
          <a:p>
            <a:pPr marL="457200" indent="-457200" algn="l">
              <a:buAutoNum type="arabicPeriod"/>
            </a:pPr>
            <a:r>
              <a:rPr lang="ru-RU" sz="3200" b="1" dirty="0"/>
              <a:t>Модельно-видовые преобразования</a:t>
            </a:r>
          </a:p>
          <a:p>
            <a:pPr marL="457200" indent="-457200" algn="l">
              <a:buAutoNum type="arabicPeriod"/>
            </a:pPr>
            <a:r>
              <a:rPr lang="ru-RU" sz="3200" b="1" dirty="0"/>
              <a:t>Проектирование</a:t>
            </a:r>
          </a:p>
          <a:p>
            <a:pPr marL="457200" indent="-457200">
              <a:buAutoNum type="arabicPeriod"/>
            </a:pPr>
            <a:endParaRPr lang="ru-RU" b="1" dirty="0"/>
          </a:p>
          <a:p>
            <a:pPr marL="457200" indent="-457200">
              <a:buAutoNum type="arabicPeriod"/>
            </a:pPr>
            <a:endParaRPr lang="en-US" b="1" dirty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03735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89ACC-BD3C-4597-B969-2B595ECE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83982" cy="1020330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2D ?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DD2EA1-1C72-4716-A0A1-4694AE1BF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454"/>
            <a:ext cx="11007436" cy="5107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1)</a:t>
            </a:r>
            <a:r>
              <a:rPr lang="ru-RU" sz="3200" dirty="0"/>
              <a:t>Трансформации, реализуемые умножением матриц</a:t>
            </a:r>
            <a:r>
              <a:rPr lang="en-US" sz="3200" dirty="0"/>
              <a:t>:</a:t>
            </a:r>
          </a:p>
          <a:p>
            <a:pPr marL="457200" lvl="1" indent="0">
              <a:buNone/>
            </a:pPr>
            <a:r>
              <a:rPr lang="ru-RU" sz="3200" dirty="0"/>
              <a:t>Моделирование</a:t>
            </a:r>
          </a:p>
          <a:p>
            <a:pPr marL="457200" lvl="1" indent="0">
              <a:buNone/>
            </a:pPr>
            <a:r>
              <a:rPr lang="ru-RU" sz="3200" dirty="0"/>
              <a:t>Визуализация</a:t>
            </a:r>
          </a:p>
          <a:p>
            <a:pPr marL="457200" lvl="1" indent="0">
              <a:buNone/>
            </a:pPr>
            <a:r>
              <a:rPr lang="ru-RU" sz="3200" dirty="0"/>
              <a:t>Проецирование и др.</a:t>
            </a:r>
            <a:endParaRPr lang="en-US" sz="3200" dirty="0"/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2)</a:t>
            </a:r>
            <a:r>
              <a:rPr lang="ru-RU" sz="3200" dirty="0"/>
              <a:t>Отсечение (так как сцена рисуется в прямоугольном окне).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FF0000"/>
                </a:solidFill>
              </a:rPr>
              <a:t>3)</a:t>
            </a:r>
            <a:r>
              <a:rPr lang="ru-RU" sz="3200" dirty="0"/>
              <a:t>Установление соответствия между преобразованными координатами и пикселами на экране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ru-RU" sz="3200" dirty="0"/>
              <a:t>(Преобразование окна просмотра</a:t>
            </a:r>
            <a:r>
              <a:rPr lang="en-US" sz="3200" dirty="0"/>
              <a:t>:</a:t>
            </a:r>
            <a:r>
              <a:rPr lang="ru-RU" sz="3200" dirty="0"/>
              <a:t> </a:t>
            </a:r>
            <a:r>
              <a:rPr lang="en-US" sz="3200" b="1" dirty="0" err="1"/>
              <a:t>ViewPort</a:t>
            </a:r>
            <a:r>
              <a:rPr lang="ru-RU" sz="3200" b="1" dirty="0"/>
              <a:t>()</a:t>
            </a:r>
            <a:r>
              <a:rPr lang="en-US" sz="3200" b="1" dirty="0"/>
              <a:t>)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835045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67873-D0F7-400F-9EA6-58FE7FF09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2" y="207818"/>
            <a:ext cx="10647218" cy="900546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ru-RU" b="1" dirty="0"/>
              <a:t>Деление перспективы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A4E514-319D-40DB-8404-1D8AA634A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582" y="1288473"/>
            <a:ext cx="10917382" cy="5250872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dirty="0"/>
              <a:t> </a:t>
            </a:r>
            <a:r>
              <a:rPr lang="ru-RU" sz="3200" dirty="0"/>
              <a:t>На третьем этапе выполняется преобразование нормализованных координат вершин к декартовым координатам, путем деления каждой из первых трех координат на четвёртую:</a:t>
            </a:r>
            <a:endParaRPr lang="en-US" sz="3200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\begin{pmatrix}x_d\\y_d\\z_d\end{pmatrix}=\begin{pmatrix}x_c/w_c\\y_c/w_c\\z_c/w_c\end{pmatrix}">
            <a:extLst>
              <a:ext uri="{FF2B5EF4-FFF2-40B4-BE49-F238E27FC236}">
                <a16:creationId xmlns:a16="http://schemas.microsoft.com/office/drawing/2014/main" id="{29E91898-EADC-4A31-9946-9F6F1BCD5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3241964"/>
            <a:ext cx="5588188" cy="280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339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0DF72-D829-48B9-A508-2AB03DA7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Схема координатных преобразований</a:t>
            </a:r>
            <a:br>
              <a:rPr lang="ru-RU" b="1" dirty="0"/>
            </a:br>
            <a:endParaRPr lang="ru-RU" dirty="0"/>
          </a:p>
        </p:txBody>
      </p:sp>
      <p:pic>
        <p:nvPicPr>
          <p:cNvPr id="10242" name="Picture 2" descr="Последовательность координатных преобразований OpenGL">
            <a:extLst>
              <a:ext uri="{FF2B5EF4-FFF2-40B4-BE49-F238E27FC236}">
                <a16:creationId xmlns:a16="http://schemas.microsoft.com/office/drawing/2014/main" id="{CE0A7C0F-8420-479A-95EB-352DE0B28A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60" y="1870364"/>
            <a:ext cx="10568334" cy="399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443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ED6AB-5995-4A41-9D44-44413D4D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Картинки по запросу стадии преобразования вершин OpenGL фото">
            <a:extLst>
              <a:ext uri="{FF2B5EF4-FFF2-40B4-BE49-F238E27FC236}">
                <a16:creationId xmlns:a16="http://schemas.microsoft.com/office/drawing/2014/main" id="{0B22D60C-406C-401C-87C0-6F6F360582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01" y="775855"/>
            <a:ext cx="10661671" cy="574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342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C9A2F-7C83-4259-877F-782FFC3A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38055" cy="5717020"/>
          </a:xfrm>
        </p:spPr>
        <p:txBody>
          <a:bodyPr/>
          <a:lstStyle/>
          <a:p>
            <a:r>
              <a:rPr lang="ru-RU" dirty="0"/>
              <a:t>Аналогия с камерой</a:t>
            </a:r>
          </a:p>
        </p:txBody>
      </p:sp>
      <p:pic>
        <p:nvPicPr>
          <p:cNvPr id="2050" name="Picture 2" descr="Image result for Ð°Ð½Ð°Ð»Ð¾Ð³Ð¸Ñ Ñ ÐºÐ°Ð¼ÐµÑÐ¾Ð¹ OPenGL ÐºÐ°ÑÑÐ¸Ð½ÐºÐ¸">
            <a:extLst>
              <a:ext uri="{FF2B5EF4-FFF2-40B4-BE49-F238E27FC236}">
                <a16:creationId xmlns:a16="http://schemas.microsoft.com/office/drawing/2014/main" id="{365C7D70-3AAA-4072-9251-FC8D73E5B1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5126"/>
            <a:ext cx="4003964" cy="643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014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942C0-54BD-469D-BCBE-A02F4921C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Модельно-видовые преобразования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CF5580-2C25-40A5-88C1-A79FBAEE1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64" y="1524000"/>
            <a:ext cx="10893136" cy="487679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Видовое преобразование изменяет положение и ориентацию точки обзора.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Модельное преобразование применяется для позиционирования модели и задания ее ориентации.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Модельные и видовые преобразования в </a:t>
            </a:r>
            <a:r>
              <a:rPr lang="en-US" sz="3200" dirty="0"/>
              <a:t>OpenGL </a:t>
            </a:r>
            <a:r>
              <a:rPr lang="ru-RU" sz="3200" dirty="0"/>
              <a:t>фактически объединены в одну модельно-видовую матрицу.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Дилемма</a:t>
            </a:r>
            <a:r>
              <a:rPr lang="en-US" sz="3200" dirty="0"/>
              <a:t>: </a:t>
            </a:r>
            <a:r>
              <a:rPr lang="ru-RU" sz="3200" dirty="0"/>
              <a:t>выбор соответствующей совокупности трехмерных преобразований.</a:t>
            </a:r>
          </a:p>
        </p:txBody>
      </p:sp>
    </p:spTree>
    <p:extLst>
      <p:ext uri="{BB962C8B-B14F-4D97-AF65-F5344CB8AC3E}">
        <p14:creationId xmlns:p14="http://schemas.microsoft.com/office/powerpoint/2010/main" val="1348537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CF4236-6E44-423E-A414-DC684E3A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Модельные  преобразования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9E364E-E6C6-42DB-A0F7-200E9D654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3 команды модельных преобразований </a:t>
            </a:r>
            <a:r>
              <a:rPr lang="en-US" sz="3200" dirty="0"/>
              <a:t>: </a:t>
            </a:r>
            <a:r>
              <a:rPr lang="ru-RU" sz="3200" b="1" dirty="0" err="1"/>
              <a:t>Translate</a:t>
            </a:r>
            <a:r>
              <a:rPr lang="en-US" sz="3200" b="1" dirty="0"/>
              <a:t>()</a:t>
            </a:r>
            <a:r>
              <a:rPr lang="ru-RU" sz="3200" b="1" dirty="0"/>
              <a:t>, </a:t>
            </a:r>
            <a:r>
              <a:rPr lang="ru-RU" sz="3200" b="1" dirty="0" err="1"/>
              <a:t>Rotate</a:t>
            </a:r>
            <a:r>
              <a:rPr lang="en-US" sz="3200" b="1" dirty="0"/>
              <a:t>(),</a:t>
            </a:r>
            <a:r>
              <a:rPr lang="ru-RU" sz="3200" b="1" dirty="0"/>
              <a:t> </a:t>
            </a:r>
            <a:r>
              <a:rPr lang="ru-RU" sz="3200" b="1" dirty="0" err="1"/>
              <a:t>Scale</a:t>
            </a:r>
            <a:r>
              <a:rPr lang="en-US" sz="3200" b="1" dirty="0"/>
              <a:t>()</a:t>
            </a:r>
            <a:r>
              <a:rPr lang="ru-RU" sz="3200" b="1" dirty="0"/>
              <a:t>.</a:t>
            </a:r>
            <a:endParaRPr lang="en-US" sz="3200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Эти функции преобразуют объект или систему координат посредством сдвига, вращения и масштабирования.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 Каждая из этих команд формирует матрицу, осуществляющую соответствующее преобразование и умножает её на текущую матрицу.</a:t>
            </a:r>
            <a:endParaRPr lang="en-US" sz="3200" dirty="0"/>
          </a:p>
          <a:p>
            <a:pPr marL="0" indent="0">
              <a:buNone/>
            </a:pP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554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44CB5-5250-46D7-9EDB-708426807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Модельные преобразования</a:t>
            </a:r>
            <a:r>
              <a:rPr lang="en-US" dirty="0"/>
              <a:t>: </a:t>
            </a:r>
            <a:r>
              <a:rPr lang="ru-RU" dirty="0"/>
              <a:t>сдвиг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FED918-B265-402E-876C-99DD15189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3200" b="1" i="1" dirty="0"/>
              <a:t>void Translate(</a:t>
            </a:r>
            <a:r>
              <a:rPr lang="en-US" sz="3200" b="1" i="1" dirty="0" err="1"/>
              <a:t>x,y,z</a:t>
            </a:r>
            <a:r>
              <a:rPr lang="en-US" sz="3200" b="1" i="1" dirty="0"/>
              <a:t>)</a:t>
            </a:r>
          </a:p>
          <a:p>
            <a:pPr marL="0" indent="0" algn="just">
              <a:buNone/>
            </a:pPr>
            <a:r>
              <a:rPr lang="ru-RU" sz="3200" dirty="0"/>
              <a:t>Перемножает текущую матрицу и матрицу, которая перемещает объект с помощью значений</a:t>
            </a:r>
            <a:r>
              <a:rPr lang="ru-RU" sz="3200" b="1" i="1" dirty="0"/>
              <a:t> </a:t>
            </a:r>
            <a:r>
              <a:rPr lang="en-US" sz="3200" b="1" i="1" dirty="0" err="1"/>
              <a:t>x,y,z</a:t>
            </a:r>
            <a:r>
              <a:rPr lang="ru-RU" sz="3200" b="1" i="1" dirty="0"/>
              <a:t> </a:t>
            </a:r>
            <a:r>
              <a:rPr lang="ru-RU" sz="3200" dirty="0"/>
              <a:t>(или сдвигает локальную систему координат на те же значения)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6747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F322B-87B1-40C1-9718-10E358D26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Модельные преобразования</a:t>
            </a:r>
            <a:r>
              <a:rPr lang="en-US" dirty="0"/>
              <a:t>: </a:t>
            </a:r>
            <a:r>
              <a:rPr lang="ru-RU" dirty="0"/>
              <a:t>сдвиг</a:t>
            </a:r>
          </a:p>
        </p:txBody>
      </p:sp>
      <p:pic>
        <p:nvPicPr>
          <p:cNvPr id="3074" name="Picture 2" descr="T=\begin{pmatrix}1 &amp; 0 &amp; 0 &amp; x\\0 &amp; 1 &amp; 0 &amp; y\\0 &amp; 0 &amp; 1 &amp; z\\ 0&amp; 0 &amp; 0 &amp;1\end{pmatrix}">
            <a:extLst>
              <a:ext uri="{FF2B5EF4-FFF2-40B4-BE49-F238E27FC236}">
                <a16:creationId xmlns:a16="http://schemas.microsoft.com/office/drawing/2014/main" id="{A48341C3-901D-43B4-9570-259F935C3A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1931959"/>
            <a:ext cx="5181600" cy="34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84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A173A5-CBF9-46A2-AD01-CF0F8577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Поворот вокруг произвольной оси в пространстве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E1C304-1AF8-47C3-8170-1F19148B9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8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/>
              <a:t>Rotate(angle, </a:t>
            </a:r>
            <a:r>
              <a:rPr lang="en-US" sz="3200" b="1" i="1" dirty="0" err="1"/>
              <a:t>x,y,z</a:t>
            </a:r>
            <a:r>
              <a:rPr lang="en-US" sz="3200" b="1" i="1" dirty="0"/>
              <a:t>)</a:t>
            </a:r>
          </a:p>
          <a:p>
            <a:pPr marL="0" indent="0">
              <a:buNone/>
            </a:pPr>
            <a:r>
              <a:rPr lang="ru-RU" sz="3200" dirty="0"/>
              <a:t>Перемножает текущую матрицу и матрицу, вращающую объект(или локальную систему координат) против часовой стрелки вокруг луча из начала координат в точку </a:t>
            </a:r>
            <a:r>
              <a:rPr lang="ru-RU" sz="3200" b="1" i="1" dirty="0"/>
              <a:t>(</a:t>
            </a:r>
            <a:r>
              <a:rPr lang="en-US" sz="3200" b="1" i="1" dirty="0" err="1"/>
              <a:t>x,y,z</a:t>
            </a:r>
            <a:r>
              <a:rPr lang="en-US" sz="3200" b="1" i="1" dirty="0"/>
              <a:t>) </a:t>
            </a:r>
            <a:r>
              <a:rPr lang="ru-RU" sz="3200" b="1" i="1" dirty="0"/>
              <a:t>на </a:t>
            </a:r>
            <a:r>
              <a:rPr lang="ru-RU" sz="3200" dirty="0"/>
              <a:t>угол </a:t>
            </a:r>
            <a:r>
              <a:rPr lang="en-US" sz="3200" b="1" i="1" dirty="0"/>
              <a:t>angle</a:t>
            </a:r>
            <a:r>
              <a:rPr lang="ru-RU" sz="3200" b="1" i="1" dirty="0"/>
              <a:t> </a:t>
            </a:r>
            <a:r>
              <a:rPr lang="en-US" sz="3200" b="1" i="1" dirty="0"/>
              <a:t>(</a:t>
            </a:r>
            <a:r>
              <a:rPr lang="ru-RU" sz="3200" b="1" i="1" dirty="0"/>
              <a:t>в градусах)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437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4CDBBB-61C9-49B5-B40B-2363796A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Литература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95E459-6028-40D3-9BC5-2D7D0E74F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dirty="0"/>
              <a:t>М. </a:t>
            </a:r>
            <a:r>
              <a:rPr lang="ru-RU" dirty="0" err="1"/>
              <a:t>Ву</a:t>
            </a:r>
            <a:r>
              <a:rPr lang="ru-RU" dirty="0"/>
              <a:t>, Т. </a:t>
            </a:r>
            <a:r>
              <a:rPr lang="ru-RU" dirty="0" err="1"/>
              <a:t>Девис</a:t>
            </a:r>
            <a:r>
              <a:rPr lang="ru-RU" dirty="0"/>
              <a:t>, Дж. </a:t>
            </a:r>
            <a:r>
              <a:rPr lang="ru-RU" dirty="0" err="1"/>
              <a:t>Нейдер</a:t>
            </a:r>
            <a:r>
              <a:rPr lang="ru-RU" dirty="0"/>
              <a:t>, Д. </a:t>
            </a:r>
            <a:r>
              <a:rPr lang="ru-RU" dirty="0" err="1"/>
              <a:t>Шрайнер</a:t>
            </a:r>
            <a:r>
              <a:rPr lang="ru-RU" dirty="0"/>
              <a:t>. </a:t>
            </a:r>
            <a:r>
              <a:rPr lang="ru-RU" dirty="0" err="1"/>
              <a:t>OpenGL</a:t>
            </a:r>
            <a:r>
              <a:rPr lang="ru-RU" dirty="0"/>
              <a:t>. Руководство по программированию. Библиотека программиста. – СПб.: Питер, </a:t>
            </a:r>
            <a:r>
              <a:rPr lang="en-US" dirty="0"/>
              <a:t>&gt;</a:t>
            </a:r>
            <a:r>
              <a:rPr lang="ru-RU" dirty="0"/>
              <a:t>=2006. – 624 с.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Вебинар «</a:t>
            </a:r>
            <a:r>
              <a:rPr lang="en-US" dirty="0" err="1"/>
              <a:t>SharpGL</a:t>
            </a:r>
            <a:r>
              <a:rPr lang="ru-RU" dirty="0"/>
              <a:t>» [Электронный ресурс] – </a:t>
            </a:r>
            <a:r>
              <a:rPr lang="en-US" dirty="0"/>
              <a:t>https</a:t>
            </a:r>
            <a:r>
              <a:rPr lang="ru-RU" dirty="0"/>
              <a:t>://</a:t>
            </a:r>
            <a:r>
              <a:rPr lang="en-US" dirty="0"/>
              <a:t>www</a:t>
            </a:r>
            <a:r>
              <a:rPr lang="ru-RU" dirty="0"/>
              <a:t>.</a:t>
            </a:r>
            <a:r>
              <a:rPr lang="en-US" dirty="0" err="1"/>
              <a:t>youtube</a:t>
            </a:r>
            <a:r>
              <a:rPr lang="ru-RU" dirty="0"/>
              <a:t>.</a:t>
            </a:r>
            <a:r>
              <a:rPr lang="en-US" dirty="0"/>
              <a:t>com</a:t>
            </a:r>
            <a:r>
              <a:rPr lang="ru-RU" dirty="0"/>
              <a:t>/</a:t>
            </a:r>
            <a:r>
              <a:rPr lang="en-US" dirty="0"/>
              <a:t>watch</a:t>
            </a:r>
            <a:r>
              <a:rPr lang="ru-RU" dirty="0"/>
              <a:t>?</a:t>
            </a:r>
            <a:r>
              <a:rPr lang="en-US" dirty="0"/>
              <a:t>v</a:t>
            </a:r>
            <a:r>
              <a:rPr lang="ru-RU" dirty="0"/>
              <a:t>=</a:t>
            </a:r>
            <a:r>
              <a:rPr lang="en-US" dirty="0" err="1"/>
              <a:t>Ih</a:t>
            </a:r>
            <a:r>
              <a:rPr lang="ru-RU" dirty="0"/>
              <a:t>7</a:t>
            </a:r>
            <a:r>
              <a:rPr lang="en-US" dirty="0" err="1"/>
              <a:t>gO</a:t>
            </a:r>
            <a:r>
              <a:rPr lang="ru-RU" dirty="0"/>
              <a:t>5</a:t>
            </a:r>
            <a:r>
              <a:rPr lang="en-US" dirty="0"/>
              <a:t>TU</a:t>
            </a:r>
            <a:r>
              <a:rPr lang="ru-RU" dirty="0"/>
              <a:t>6</a:t>
            </a:r>
            <a:r>
              <a:rPr lang="en-US" dirty="0" err="1"/>
              <a:t>dU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b="1" dirty="0"/>
              <a:t>Уроки </a:t>
            </a:r>
            <a:r>
              <a:rPr lang="en-US" b="1" dirty="0"/>
              <a:t>OpenGL</a:t>
            </a:r>
            <a:r>
              <a:rPr lang="ru-RU" b="1" dirty="0"/>
              <a:t> + </a:t>
            </a:r>
            <a:r>
              <a:rPr lang="en-US" b="1" dirty="0"/>
              <a:t>C</a:t>
            </a:r>
            <a:r>
              <a:rPr lang="ru-RU" b="1" dirty="0"/>
              <a:t>#  </a:t>
            </a:r>
            <a:r>
              <a:rPr lang="ru-RU" dirty="0"/>
              <a:t>[Электронный ресурс] – </a:t>
            </a:r>
            <a:r>
              <a:rPr lang="en-US" u="sng" dirty="0">
                <a:hlinkClick r:id="rId2"/>
              </a:rPr>
              <a:t>http</a:t>
            </a:r>
            <a:r>
              <a:rPr lang="ru-RU" u="sng" dirty="0">
                <a:hlinkClick r:id="rId2"/>
              </a:rPr>
              <a:t>://</a:t>
            </a:r>
            <a:r>
              <a:rPr lang="en-US" u="sng" dirty="0" err="1">
                <a:hlinkClick r:id="rId2"/>
              </a:rPr>
              <a:t>esate</a:t>
            </a:r>
            <a:r>
              <a:rPr lang="ru-RU" u="sng" dirty="0">
                <a:hlinkClick r:id="rId2"/>
              </a:rPr>
              <a:t>.</a:t>
            </a:r>
            <a:r>
              <a:rPr lang="en-US" u="sng" dirty="0" err="1">
                <a:hlinkClick r:id="rId2"/>
              </a:rPr>
              <a:t>ru</a:t>
            </a:r>
            <a:r>
              <a:rPr lang="ru-RU" u="sng" dirty="0">
                <a:hlinkClick r:id="rId2"/>
              </a:rPr>
              <a:t>/</a:t>
            </a:r>
            <a:r>
              <a:rPr lang="en-US" u="sng" dirty="0" err="1">
                <a:hlinkClick r:id="rId2"/>
              </a:rPr>
              <a:t>uroki</a:t>
            </a:r>
            <a:r>
              <a:rPr lang="ru-RU" u="sng" dirty="0">
                <a:hlinkClick r:id="rId2"/>
              </a:rPr>
              <a:t>/</a:t>
            </a:r>
            <a:r>
              <a:rPr lang="en-US" u="sng" dirty="0">
                <a:hlinkClick r:id="rId2"/>
              </a:rPr>
              <a:t>OpenGL</a:t>
            </a:r>
            <a:r>
              <a:rPr lang="ru-RU" u="sng" dirty="0">
                <a:hlinkClick r:id="rId2"/>
              </a:rPr>
              <a:t>/</a:t>
            </a:r>
            <a:r>
              <a:rPr lang="en-US" u="sng" dirty="0" err="1">
                <a:hlinkClick r:id="rId2"/>
              </a:rPr>
              <a:t>uroki</a:t>
            </a:r>
            <a:r>
              <a:rPr lang="ru-RU" u="sng" dirty="0">
                <a:hlinkClick r:id="rId2"/>
              </a:rPr>
              <a:t>-</a:t>
            </a:r>
            <a:r>
              <a:rPr lang="en-US" u="sng" dirty="0">
                <a:hlinkClick r:id="rId2"/>
              </a:rPr>
              <a:t>OpenGL</a:t>
            </a:r>
            <a:r>
              <a:rPr lang="ru-RU" u="sng" dirty="0">
                <a:hlinkClick r:id="rId2"/>
              </a:rPr>
              <a:t>-</a:t>
            </a:r>
            <a:r>
              <a:rPr lang="en-US" u="sng" dirty="0">
                <a:hlinkClick r:id="rId2"/>
              </a:rPr>
              <a:t>c</a:t>
            </a:r>
            <a:r>
              <a:rPr lang="ru-RU" u="sng" dirty="0">
                <a:hlinkClick r:id="rId2"/>
              </a:rPr>
              <a:t>-</a:t>
            </a:r>
            <a:r>
              <a:rPr lang="en-US" u="sng" dirty="0">
                <a:hlinkClick r:id="rId2"/>
              </a:rPr>
              <a:t>sharp</a:t>
            </a:r>
            <a:r>
              <a:rPr lang="ru-RU" u="sng" dirty="0">
                <a:hlinkClick r:id="rId2"/>
              </a:rPr>
              <a:t>/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en-US" u="sng" dirty="0">
                <a:hlinkClick r:id="rId3"/>
              </a:rPr>
              <a:t>https://github.com/dwmkerr/sharpgl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en-US" u="sng" dirty="0">
                <a:hlinkClick r:id="rId4"/>
              </a:rPr>
              <a:t>https://www.opengl.org/</a:t>
            </a:r>
            <a:r>
              <a:rPr lang="en-US" dirty="0"/>
              <a:t> 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u="sng" dirty="0">
                <a:hlinkClick r:id="rId5"/>
              </a:rPr>
              <a:t>https://msdn.microsoft.com/ru-ru/library/d420az6e(v=vs.110).aspx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514350" indent="-514350">
              <a:buAutoNum type="arabicParenR"/>
            </a:pPr>
            <a:endParaRPr lang="ru-RU" dirty="0"/>
          </a:p>
          <a:p>
            <a:pPr marL="514350" indent="-514350">
              <a:buAutoNum type="arabicParenR"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358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2A91C-2D50-45C4-9F69-C51BB8C38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</a:t>
            </a:r>
          </a:p>
        </p:txBody>
      </p:sp>
      <p:pic>
        <p:nvPicPr>
          <p:cNvPr id="4098" name="Picture 2" descr="Картинки по запросу перемещение объекта openGL картинки">
            <a:extLst>
              <a:ext uri="{FF2B5EF4-FFF2-40B4-BE49-F238E27FC236}">
                <a16:creationId xmlns:a16="http://schemas.microsoft.com/office/drawing/2014/main" id="{484A3449-E076-4DC9-883C-729EC3F3BF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11" y="2076450"/>
            <a:ext cx="10184479" cy="39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192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A1D96-9797-4762-9A18-103F64D58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125200" cy="1325563"/>
          </a:xfrm>
        </p:spPr>
        <p:txBody>
          <a:bodyPr>
            <a:normAutofit fontScale="90000"/>
          </a:bodyPr>
          <a:lstStyle/>
          <a:p>
            <a:br>
              <a:rPr lang="ru-RU" dirty="0"/>
            </a:br>
            <a:r>
              <a:rPr lang="ru-RU" dirty="0"/>
              <a:t>Модельные преобразования</a:t>
            </a:r>
            <a:r>
              <a:rPr lang="en-US" dirty="0"/>
              <a:t>: </a:t>
            </a:r>
            <a:r>
              <a:rPr lang="ru-RU" dirty="0"/>
              <a:t>масштабирование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FE60D8-F0C9-449C-A72C-3E0D6CB75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/>
              <a:t>void Scale(</a:t>
            </a:r>
            <a:r>
              <a:rPr lang="en-US" sz="3200" b="1" i="1" dirty="0" err="1"/>
              <a:t>x,y,z</a:t>
            </a:r>
            <a:r>
              <a:rPr lang="en-US" sz="3200" b="1" i="1" dirty="0"/>
              <a:t>)</a:t>
            </a:r>
          </a:p>
          <a:p>
            <a:pPr marL="0" indent="0" algn="just">
              <a:buNone/>
            </a:pPr>
            <a:r>
              <a:rPr lang="ru-RU" sz="3200" dirty="0"/>
              <a:t>Умножает текущую матрицу на матрицу, определяющую растяжение</a:t>
            </a:r>
            <a:r>
              <a:rPr lang="en-US" sz="3200" dirty="0"/>
              <a:t>, </a:t>
            </a:r>
            <a:r>
              <a:rPr lang="ru-RU" sz="3200" dirty="0"/>
              <a:t>сжатие</a:t>
            </a:r>
            <a:r>
              <a:rPr lang="en-US" sz="3200" dirty="0"/>
              <a:t> </a:t>
            </a:r>
            <a:r>
              <a:rPr lang="ru-RU" sz="3200" dirty="0"/>
              <a:t>или зеркальное отражение объекта относительно осей.</a:t>
            </a:r>
          </a:p>
          <a:p>
            <a:pPr marL="0" indent="0" algn="just">
              <a:buNone/>
            </a:pPr>
            <a:r>
              <a:rPr lang="ru-RU" sz="3200" dirty="0"/>
              <a:t>Увеличивает затраты на обсчет освещения.</a:t>
            </a:r>
          </a:p>
        </p:txBody>
      </p:sp>
    </p:spTree>
    <p:extLst>
      <p:ext uri="{BB962C8B-B14F-4D97-AF65-F5344CB8AC3E}">
        <p14:creationId xmlns:p14="http://schemas.microsoft.com/office/powerpoint/2010/main" val="3903173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6E1F1-7026-4909-A546-12A6B788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преобразований?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30F37E-BF79-4928-8A1D-5AE95AC0F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582" y="1524000"/>
            <a:ext cx="11142518" cy="5333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 err="1"/>
              <a:t>MatrixMode</a:t>
            </a:r>
            <a:r>
              <a:rPr lang="en-US" sz="3200" b="1" i="1" dirty="0"/>
              <a:t>(GL_MODELVIEW);</a:t>
            </a:r>
          </a:p>
          <a:p>
            <a:pPr marL="0" indent="0">
              <a:buNone/>
            </a:pPr>
            <a:r>
              <a:rPr lang="en-US" sz="3200" b="1" i="1" dirty="0" err="1"/>
              <a:t>LoadIdentity</a:t>
            </a:r>
            <a:r>
              <a:rPr lang="en-US" sz="3200" b="1" i="1" dirty="0"/>
              <a:t>();</a:t>
            </a:r>
          </a:p>
          <a:p>
            <a:pPr marL="0" indent="0">
              <a:buNone/>
            </a:pPr>
            <a:r>
              <a:rPr lang="ru-RU" sz="3200" b="1" i="1" dirty="0"/>
              <a:t>Преобразование </a:t>
            </a:r>
            <a:r>
              <a:rPr lang="en-US" sz="3200" b="1" i="1" dirty="0"/>
              <a:t>A;</a:t>
            </a:r>
          </a:p>
          <a:p>
            <a:pPr marL="0" indent="0">
              <a:buNone/>
            </a:pPr>
            <a:r>
              <a:rPr lang="ru-RU" sz="3200" b="1" i="1" dirty="0"/>
              <a:t>Преобразование </a:t>
            </a:r>
            <a:r>
              <a:rPr lang="en-US" sz="3200" b="1" i="1" dirty="0"/>
              <a:t>B;</a:t>
            </a:r>
          </a:p>
          <a:p>
            <a:pPr marL="0" indent="0">
              <a:buNone/>
            </a:pPr>
            <a:r>
              <a:rPr lang="ru-RU" sz="3200" b="1" i="1" dirty="0"/>
              <a:t>Преобразование </a:t>
            </a:r>
            <a:r>
              <a:rPr lang="en-US" sz="3200" b="1" i="1" dirty="0"/>
              <a:t>C;</a:t>
            </a:r>
          </a:p>
          <a:p>
            <a:pPr marL="0" indent="0">
              <a:buNone/>
            </a:pPr>
            <a:r>
              <a:rPr lang="en-US" sz="3200" b="1" i="1" dirty="0"/>
              <a:t>Begin(GL_POINTS);</a:t>
            </a:r>
          </a:p>
          <a:p>
            <a:pPr marL="0" indent="0">
              <a:buNone/>
            </a:pPr>
            <a:r>
              <a:rPr lang="en-US" sz="3200" b="1" i="1" dirty="0"/>
              <a:t>Vertex(v);</a:t>
            </a:r>
          </a:p>
          <a:p>
            <a:pPr marL="0" indent="0">
              <a:buNone/>
            </a:pPr>
            <a:r>
              <a:rPr lang="en-US" sz="3200" b="1" i="1" dirty="0"/>
              <a:t>End();</a:t>
            </a:r>
            <a:r>
              <a:rPr lang="ru-RU" sz="3200" b="1" i="1" dirty="0"/>
              <a:t>  </a:t>
            </a:r>
            <a:endParaRPr lang="en-US" sz="3200" b="1" i="1" dirty="0"/>
          </a:p>
          <a:p>
            <a:pPr marL="0" indent="0">
              <a:buNone/>
            </a:pPr>
            <a:r>
              <a:rPr lang="en-US" sz="3200" b="1" i="1" dirty="0">
                <a:solidFill>
                  <a:srgbClr val="FF0000"/>
                </a:solidFill>
              </a:rPr>
              <a:t>E-&gt;A-&gt;AB-&gt; ABC-&gt;</a:t>
            </a:r>
            <a:r>
              <a:rPr lang="en-US" sz="3200" b="1" i="1" dirty="0" err="1">
                <a:solidFill>
                  <a:srgbClr val="FF0000"/>
                </a:solidFill>
              </a:rPr>
              <a:t>ABCv</a:t>
            </a:r>
            <a:r>
              <a:rPr lang="en-US" sz="3200" b="1" i="1" dirty="0">
                <a:solidFill>
                  <a:srgbClr val="FF0000"/>
                </a:solidFill>
              </a:rPr>
              <a:t>=A(B(</a:t>
            </a:r>
            <a:r>
              <a:rPr lang="en-US" sz="3200" b="1" i="1" dirty="0" err="1">
                <a:solidFill>
                  <a:srgbClr val="FF0000"/>
                </a:solidFill>
              </a:rPr>
              <a:t>Cv</a:t>
            </a:r>
            <a:r>
              <a:rPr lang="en-US" sz="3200" b="1" i="1" dirty="0">
                <a:solidFill>
                  <a:srgbClr val="FF0000"/>
                </a:solidFill>
              </a:rPr>
              <a:t>)))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5451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F594E-1AF7-427F-A574-D209385EE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Результат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4A0773-A762-420E-82C0-ECA350C2F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i="1" dirty="0" err="1"/>
              <a:t>gl.Matrix</a:t>
            </a:r>
            <a:r>
              <a:rPr lang="en-US" sz="3200" i="1" dirty="0"/>
              <a:t>(OpenGL. GL_MODELVIEW);</a:t>
            </a:r>
          </a:p>
          <a:p>
            <a:pPr marL="0" indent="0">
              <a:buNone/>
            </a:pPr>
            <a:r>
              <a:rPr lang="en-US" sz="3200" i="1" dirty="0" err="1"/>
              <a:t>gl.LoadIdentity</a:t>
            </a:r>
            <a:r>
              <a:rPr lang="en-US" sz="3200" i="1" dirty="0"/>
              <a:t>();</a:t>
            </a:r>
          </a:p>
          <a:p>
            <a:pPr marL="0" indent="0">
              <a:buNone/>
            </a:pPr>
            <a:r>
              <a:rPr lang="en-US" sz="3200" i="1" dirty="0" err="1"/>
              <a:t>gl.MultMatr</a:t>
            </a:r>
            <a:r>
              <a:rPr lang="en-US" sz="3200" i="1" dirty="0"/>
              <a:t>(T);// </a:t>
            </a:r>
            <a:r>
              <a:rPr lang="ru-RU" sz="3200" i="1" dirty="0"/>
              <a:t>Сдвиг</a:t>
            </a:r>
            <a:endParaRPr lang="en-US" sz="3200" i="1" dirty="0"/>
          </a:p>
          <a:p>
            <a:pPr marL="0" indent="0">
              <a:buNone/>
            </a:pPr>
            <a:r>
              <a:rPr lang="en-US" sz="3200" i="1" dirty="0" err="1"/>
              <a:t>gl.MultMatr</a:t>
            </a:r>
            <a:r>
              <a:rPr lang="en-US" sz="3200" i="1" dirty="0"/>
              <a:t>(R);// </a:t>
            </a:r>
            <a:r>
              <a:rPr lang="ru-RU" sz="3200" i="1" dirty="0"/>
              <a:t>Вращение</a:t>
            </a:r>
            <a:endParaRPr lang="en-US" sz="3200" i="1" dirty="0"/>
          </a:p>
          <a:p>
            <a:pPr marL="0" indent="0">
              <a:buNone/>
            </a:pPr>
            <a:r>
              <a:rPr lang="en-US" sz="3200" i="1" dirty="0" err="1"/>
              <a:t>Draw_the_Object</a:t>
            </a:r>
            <a:r>
              <a:rPr lang="en-US" sz="3200" i="1" dirty="0"/>
              <a:t>();</a:t>
            </a:r>
            <a:endParaRPr lang="ru-RU" sz="3200" i="1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4169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8914C-8C02-42FC-A7BC-87993D3E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Замечание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C42D82-BC6F-4FA6-BBDC-9FFE9B6A2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4950"/>
            <a:ext cx="10965873" cy="4672013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Видовые команды должны идти первыми, поскольку умножение матриц задается в обратном порядке.</a:t>
            </a:r>
            <a:endParaRPr lang="en-US" sz="32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Так как команды модельных преобразований могут использоваться вместо видовых преобразований, они принимаются в рассмотрение первыми несмотря на то, что команды видовых преобразований выдаются раньше.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Совет</a:t>
            </a:r>
            <a:r>
              <a:rPr lang="en-US" sz="3200" dirty="0"/>
              <a:t>: </a:t>
            </a:r>
            <a:r>
              <a:rPr lang="ru-RU" sz="3200" dirty="0"/>
              <a:t>сначала написать весь код, необходимый для композиции сцены, включая позиционирование и ориентирование объектов друг относительно друга. Затем определяется местоположение точки наблюдения</a:t>
            </a:r>
            <a:r>
              <a:rPr lang="en-US" sz="3200" dirty="0"/>
              <a:t>, </a:t>
            </a:r>
            <a:r>
              <a:rPr lang="ru-RU" sz="3200" dirty="0"/>
              <a:t>связанной со всей сценой, и добавляется код для соответствующих преобразований просмотра.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183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29938-2CB6-4E8E-B2C6-435ED87FA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Видовые преобразования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C31442-1015-4432-87B0-C27451AAC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945"/>
            <a:ext cx="10515600" cy="5124018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dirty="0"/>
              <a:t>Видовое преобразование изменяет положение и ориентацию точки обзора.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/>
              <a:t>Видовое преобразование аналогично размещению и нацеливанию фотоаппарата</a:t>
            </a:r>
            <a:r>
              <a:rPr lang="en-US" dirty="0"/>
              <a:t>:</a:t>
            </a:r>
            <a:r>
              <a:rPr lang="ru-RU" dirty="0"/>
              <a:t> преобразование просмотра определяет положение штатива камеры и направление оптической оси объектива на модель.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/>
              <a:t>Так как происходит перемещение камеры в некоторую точку и поворот ее до тех пор , пока она не будет указывать в нужном направлении, видовое преобразование просмотра обычно реализуется перемещением и вращением.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/>
              <a:t>Можно передвигать либо камеру, либо все объекты сцены, но в противоположных направлениях.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/>
              <a:t>Например, модельное преобразование, поворачивающее объекты против часовой стрелки, эквивалентно видовому преобразованию, вращающему камеру по часовой стрелке.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/>
              <a:t>Команды видового преобразования должны вызываться до любых модельных преобразований, изменяющих объекты первыми.</a:t>
            </a:r>
          </a:p>
        </p:txBody>
      </p:sp>
    </p:spTree>
    <p:extLst>
      <p:ext uri="{BB962C8B-B14F-4D97-AF65-F5344CB8AC3E}">
        <p14:creationId xmlns:p14="http://schemas.microsoft.com/office/powerpoint/2010/main" val="2606899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5A042-5611-47D0-8B22-6408C055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Видовые преобразования</a:t>
            </a:r>
            <a:br>
              <a:rPr lang="ru-RU" b="1" dirty="0"/>
            </a:br>
            <a:endParaRPr lang="ru-RU" dirty="0"/>
          </a:p>
        </p:txBody>
      </p:sp>
      <p:pic>
        <p:nvPicPr>
          <p:cNvPr id="11266" name="Picture 2" descr="\begin{pmatrix}x_e\\y_e\\z_e\\w_e\\\end{pmatrix}=M\begin{pmatrix}x_0\\y_0\\z_0\\w_0\\\end{pmatrix}">
            <a:extLst>
              <a:ext uri="{FF2B5EF4-FFF2-40B4-BE49-F238E27FC236}">
                <a16:creationId xmlns:a16="http://schemas.microsoft.com/office/drawing/2014/main" id="{81838BE2-BE93-4251-9BF6-95BA2D9479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782" y="2424824"/>
            <a:ext cx="3541568" cy="210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0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B5CF02-2F2E-4910-A7BA-3488777D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Способы выполнения преобразования просмотра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9CF2FA-9559-4D9E-8271-C6DE0AE24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509" y="129915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1) </a:t>
            </a:r>
            <a:r>
              <a:rPr lang="ru-RU" dirty="0"/>
              <a:t>По умолчанию</a:t>
            </a:r>
            <a:r>
              <a:rPr lang="en-US" dirty="0"/>
              <a:t>: </a:t>
            </a:r>
            <a:r>
              <a:rPr lang="ru-RU" dirty="0"/>
              <a:t>точка обзора в начале координат, ориентация вдоль отрицательной оси </a:t>
            </a:r>
            <a:r>
              <a:rPr lang="en-US" dirty="0"/>
              <a:t>OZ</a:t>
            </a:r>
            <a:r>
              <a:rPr lang="ru-RU" dirty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  <p:pic>
        <p:nvPicPr>
          <p:cNvPr id="2050" name="Picture 2" descr="Картинки по запросу объект и точка просмотра в начале координат openGL картинка">
            <a:extLst>
              <a:ext uri="{FF2B5EF4-FFF2-40B4-BE49-F238E27FC236}">
                <a16:creationId xmlns:a16="http://schemas.microsoft.com/office/drawing/2014/main" id="{1E25E028-9ADB-41EB-A600-177828904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560" y="2624715"/>
            <a:ext cx="5707322" cy="395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395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49DC3-A310-4705-9318-E5D8B34B4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Способы выполнения преобразования просмотра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521D4-DF36-4736-A35E-17ABC8A19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0345" cy="4810702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2) Посредством одной или нескольких команд модельного преобразования (таких как </a:t>
            </a:r>
            <a:r>
              <a:rPr lang="en-US" b="1" i="1" dirty="0" err="1"/>
              <a:t>glTranslate</a:t>
            </a:r>
            <a:r>
              <a:rPr lang="en-US" b="1" i="1" dirty="0"/>
              <a:t>(), </a:t>
            </a:r>
            <a:r>
              <a:rPr lang="en-US" b="1" i="1" dirty="0" err="1"/>
              <a:t>glRotate</a:t>
            </a:r>
            <a:r>
              <a:rPr lang="en-US" b="1" i="1" dirty="0"/>
              <a:t>()</a:t>
            </a:r>
            <a:r>
              <a:rPr lang="en-US" dirty="0"/>
              <a:t>)</a:t>
            </a:r>
            <a:r>
              <a:rPr lang="ru-RU" dirty="0"/>
              <a:t>. Результат можно представить как изменение положения камеры или всех объектов в сцене относительно неподвижной камеры.</a:t>
            </a:r>
          </a:p>
          <a:p>
            <a:pPr marL="0" indent="0">
              <a:buNone/>
            </a:pPr>
            <a:r>
              <a:rPr lang="ru-RU" dirty="0"/>
              <a:t>3) Командой </a:t>
            </a:r>
            <a:r>
              <a:rPr lang="en-US" dirty="0"/>
              <a:t>void </a:t>
            </a:r>
            <a:r>
              <a:rPr lang="en-US" b="1" i="1" dirty="0" err="1"/>
              <a:t>LookAt</a:t>
            </a:r>
            <a:r>
              <a:rPr lang="en-US" b="1" i="1" dirty="0"/>
              <a:t>()</a:t>
            </a:r>
            <a:r>
              <a:rPr lang="ru-RU" dirty="0"/>
              <a:t>, включающей набор команд вращения и перемещения.</a:t>
            </a:r>
          </a:p>
          <a:p>
            <a:pPr marL="0" indent="0">
              <a:buNone/>
            </a:pPr>
            <a:r>
              <a:rPr lang="ru-RU" dirty="0"/>
              <a:t>4) Создать собственную команду, включающую вращение и сдвиг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/>
              <a:t>например, описать преобразование в полярной системе координат для камеры , вращающейся вокруг объекта по определенной орбите.</a:t>
            </a:r>
          </a:p>
        </p:txBody>
      </p:sp>
    </p:spTree>
    <p:extLst>
      <p:ext uri="{BB962C8B-B14F-4D97-AF65-F5344CB8AC3E}">
        <p14:creationId xmlns:p14="http://schemas.microsoft.com/office/powerpoint/2010/main" val="1559461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73A58-5D88-471E-84E9-23E9BB74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точки просмотра и объекта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34B9D4-9C51-4065-87C2-A5C7135BF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/>
              <a:t>Translate(0.0, 0.0,-5.0)</a:t>
            </a:r>
          </a:p>
          <a:p>
            <a:pPr marL="0" indent="0" algn="just">
              <a:buNone/>
            </a:pPr>
            <a:r>
              <a:rPr lang="ru-RU" sz="3600" dirty="0"/>
              <a:t>Перемещает объекты в сцене на -5 единиц вдоль оси </a:t>
            </a:r>
            <a:r>
              <a:rPr lang="en-US" sz="3600" dirty="0"/>
              <a:t>z</a:t>
            </a:r>
            <a:r>
              <a:rPr lang="ru-RU" sz="3600" dirty="0"/>
              <a:t>, что эквивалентно смещению камеры на +5 единиц вдоль оси </a:t>
            </a:r>
            <a:r>
              <a:rPr lang="en-US" sz="3600" dirty="0"/>
              <a:t>OZ</a:t>
            </a:r>
            <a:r>
              <a:rPr lang="ru-RU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1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CE672-52B6-4839-94D7-5FA4E6B40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6" y="365125"/>
            <a:ext cx="10508673" cy="951057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Проблема!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F56F1A-85E8-469B-93B4-9FDC4D6A8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7" y="1427018"/>
            <a:ext cx="11291455" cy="47499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600" dirty="0"/>
              <a:t>После генерации геометрических моделей для вывода на сцену, нужно определить, как расположить модели в сцене, и выяснить наиболее удачную точку обзора.</a:t>
            </a:r>
          </a:p>
          <a:p>
            <a:pPr marL="0" indent="0" algn="just">
              <a:buNone/>
            </a:pPr>
            <a:endParaRPr lang="ru-RU" sz="3200" dirty="0"/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chemeClr val="accent5"/>
                </a:solidFill>
              </a:rPr>
              <a:t>Позиционирование и ориентация модели в трехмерном пространстве.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chemeClr val="accent5"/>
                </a:solidFill>
              </a:rPr>
              <a:t>Определение положения наблюдателя ( также и в трехмерном пространстве).</a:t>
            </a:r>
          </a:p>
        </p:txBody>
      </p:sp>
    </p:spTree>
    <p:extLst>
      <p:ext uri="{BB962C8B-B14F-4D97-AF65-F5344CB8AC3E}">
        <p14:creationId xmlns:p14="http://schemas.microsoft.com/office/powerpoint/2010/main" val="3559722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2E5232-FC0A-48AC-9637-38D6C6744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Функция </a:t>
            </a:r>
            <a:r>
              <a:rPr lang="en-US" b="1" dirty="0" err="1"/>
              <a:t>glLookAt</a:t>
            </a:r>
            <a:r>
              <a:rPr lang="en-US" b="1" dirty="0"/>
              <a:t>()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BD99E4-C0A3-46A3-9550-35271EF5E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74" y="1468582"/>
            <a:ext cx="11398826" cy="504651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Решение</a:t>
            </a:r>
            <a:r>
              <a:rPr lang="en-US" sz="3200" dirty="0"/>
              <a:t>: c</a:t>
            </a:r>
            <a:r>
              <a:rPr lang="ru-RU" sz="3200" dirty="0"/>
              <a:t>троить сцену вокруг начала координат или какой-то другой точки и смотреть на нее из точки, дающей требуемый вид сцены.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Предназначена для определения точки наблюдения.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Получает 3 набора аргументов, определяющих положение точки обзора</a:t>
            </a:r>
            <a:r>
              <a:rPr lang="en-US" sz="3200" dirty="0"/>
              <a:t>, </a:t>
            </a:r>
            <a:r>
              <a:rPr lang="ru-RU" sz="3200" dirty="0"/>
              <a:t>направление камеры и вектор ориентации.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Сначала надо выбрать точку обзора, дающую нужный вид сцены.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Точка, определяющая направление взгляда будет где-то в центре сцены.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1429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8DEC6-089F-4902-92F8-D699C490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вектора ориентации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3C0813-1211-43DA-AF2F-E77F2B2F9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44250" cy="503237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Если строится сцена реального мира в начале или вокруг начала координат, то положительное направление оси </a:t>
            </a:r>
            <a:r>
              <a:rPr lang="en-US" sz="3200" b="1" dirty="0"/>
              <a:t>y </a:t>
            </a:r>
            <a:r>
              <a:rPr lang="ru-RU" sz="3200" dirty="0"/>
              <a:t>даст требуемый вектор для функции </a:t>
            </a:r>
            <a:r>
              <a:rPr lang="en-US" sz="3200" b="1" i="1" dirty="0" err="1"/>
              <a:t>LookAt</a:t>
            </a:r>
            <a:r>
              <a:rPr lang="en-US" sz="3200" b="1" i="1" dirty="0"/>
              <a:t>()</a:t>
            </a:r>
            <a:r>
              <a:rPr lang="ru-RU" sz="3200" dirty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Если разрабатывается симулятор полета, данный вектор перпендикулярен крыльям самолета и направлен от самолета в небо, когда самолет на земле.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b="1" i="1" dirty="0"/>
              <a:t>void </a:t>
            </a:r>
            <a:r>
              <a:rPr lang="en-US" sz="3200" b="1" i="1" dirty="0" err="1"/>
              <a:t>LookAT</a:t>
            </a:r>
            <a:r>
              <a:rPr lang="en-US" sz="3200" b="1" i="1" dirty="0"/>
              <a:t>(</a:t>
            </a:r>
            <a:r>
              <a:rPr lang="en-US" sz="3200" b="1" i="1" dirty="0" err="1">
                <a:solidFill>
                  <a:srgbClr val="FF0000"/>
                </a:solidFill>
              </a:rPr>
              <a:t>eyex</a:t>
            </a:r>
            <a:r>
              <a:rPr lang="en-US" sz="3200" b="1" i="1" dirty="0">
                <a:solidFill>
                  <a:srgbClr val="FF0000"/>
                </a:solidFill>
              </a:rPr>
              <a:t>, </a:t>
            </a:r>
            <a:r>
              <a:rPr lang="en-US" sz="3200" b="1" i="1" dirty="0" err="1">
                <a:solidFill>
                  <a:srgbClr val="FF0000"/>
                </a:solidFill>
              </a:rPr>
              <a:t>eyey</a:t>
            </a:r>
            <a:r>
              <a:rPr lang="en-US" sz="3200" b="1" i="1" dirty="0">
                <a:solidFill>
                  <a:srgbClr val="FF0000"/>
                </a:solidFill>
              </a:rPr>
              <a:t>, </a:t>
            </a:r>
            <a:r>
              <a:rPr lang="en-US" sz="3200" b="1" i="1" dirty="0" err="1">
                <a:solidFill>
                  <a:srgbClr val="FF0000"/>
                </a:solidFill>
              </a:rPr>
              <a:t>eyez</a:t>
            </a:r>
            <a:r>
              <a:rPr lang="en-US" sz="3200" b="1" i="1" dirty="0"/>
              <a:t>, </a:t>
            </a:r>
            <a:endParaRPr lang="ru-RU" sz="3200" b="1" i="1" dirty="0"/>
          </a:p>
          <a:p>
            <a:pPr marL="0" indent="0" algn="just">
              <a:buNone/>
            </a:pPr>
            <a:r>
              <a:rPr lang="en-US" sz="3200" b="1" i="1" dirty="0" err="1">
                <a:solidFill>
                  <a:schemeClr val="accent5"/>
                </a:solidFill>
              </a:rPr>
              <a:t>centerx</a:t>
            </a:r>
            <a:r>
              <a:rPr lang="en-US" sz="3200" b="1" i="1" dirty="0">
                <a:solidFill>
                  <a:schemeClr val="accent5"/>
                </a:solidFill>
              </a:rPr>
              <a:t>, </a:t>
            </a:r>
            <a:r>
              <a:rPr lang="en-US" sz="3200" b="1" i="1" dirty="0" err="1">
                <a:solidFill>
                  <a:schemeClr val="accent5"/>
                </a:solidFill>
              </a:rPr>
              <a:t>centery</a:t>
            </a:r>
            <a:r>
              <a:rPr lang="en-US" sz="3200" b="1" i="1" dirty="0">
                <a:solidFill>
                  <a:schemeClr val="accent5"/>
                </a:solidFill>
              </a:rPr>
              <a:t>,</a:t>
            </a:r>
            <a:r>
              <a:rPr lang="ru-RU" sz="3200" b="1" i="1" dirty="0">
                <a:solidFill>
                  <a:schemeClr val="accent5"/>
                </a:solidFill>
              </a:rPr>
              <a:t> </a:t>
            </a:r>
            <a:r>
              <a:rPr lang="en-US" sz="3200" b="1" i="1" dirty="0" err="1">
                <a:solidFill>
                  <a:schemeClr val="accent5"/>
                </a:solidFill>
              </a:rPr>
              <a:t>centerz</a:t>
            </a:r>
            <a:r>
              <a:rPr lang="en-US" sz="3200" b="1" i="1" dirty="0"/>
              <a:t>,</a:t>
            </a:r>
            <a:endParaRPr lang="ru-RU" sz="3200" b="1" i="1" dirty="0"/>
          </a:p>
          <a:p>
            <a:pPr marL="0" indent="0" algn="just">
              <a:buNone/>
            </a:pPr>
            <a:r>
              <a:rPr lang="en-US" sz="3200" b="1" i="1" dirty="0"/>
              <a:t> </a:t>
            </a:r>
            <a:r>
              <a:rPr lang="en-US" sz="3200" b="1" i="1" dirty="0" err="1">
                <a:solidFill>
                  <a:schemeClr val="accent4">
                    <a:lumMod val="75000"/>
                  </a:schemeClr>
                </a:solidFill>
              </a:rPr>
              <a:t>upx</a:t>
            </a:r>
            <a:r>
              <a:rPr lang="en-US" sz="3200" b="1" i="1" dirty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ru-RU" sz="3200" b="1" i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3200" b="1" i="1" dirty="0" err="1">
                <a:solidFill>
                  <a:schemeClr val="accent4">
                    <a:lumMod val="75000"/>
                  </a:schemeClr>
                </a:solidFill>
              </a:rPr>
              <a:t>upy</a:t>
            </a:r>
            <a:r>
              <a:rPr lang="en-US" sz="3200" b="1" i="1" dirty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ru-RU" sz="3200" b="1" i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3200" b="1" i="1" dirty="0" err="1">
                <a:solidFill>
                  <a:schemeClr val="accent4">
                    <a:lumMod val="75000"/>
                  </a:schemeClr>
                </a:solidFill>
              </a:rPr>
              <a:t>upz</a:t>
            </a:r>
            <a:r>
              <a:rPr lang="en-US" sz="3200" b="1" i="1" dirty="0"/>
              <a:t>)</a:t>
            </a:r>
            <a:endParaRPr lang="ru-RU" sz="3200" b="1" i="1" dirty="0"/>
          </a:p>
        </p:txBody>
      </p:sp>
    </p:spTree>
    <p:extLst>
      <p:ext uri="{BB962C8B-B14F-4D97-AF65-F5344CB8AC3E}">
        <p14:creationId xmlns:p14="http://schemas.microsoft.com/office/powerpoint/2010/main" val="2798199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809E9F-CCC3-42DA-8E70-10D40733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Функция </a:t>
            </a:r>
            <a:r>
              <a:rPr lang="en-US" dirty="0" err="1"/>
              <a:t>glLookAt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97ACF1-BF14-4AD5-9C00-2C0379156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56818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3200" dirty="0"/>
              <a:t>Определяет видовую матрицу и умножает ее на текущую матрицу.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b="1" i="1" dirty="0"/>
              <a:t>(</a:t>
            </a:r>
            <a:r>
              <a:rPr lang="en-US" sz="3200" b="1" i="1" dirty="0" err="1"/>
              <a:t>eyex</a:t>
            </a:r>
            <a:r>
              <a:rPr lang="en-US" sz="3200" b="1" i="1" dirty="0"/>
              <a:t>, </a:t>
            </a:r>
            <a:r>
              <a:rPr lang="en-US" sz="3200" b="1" i="1" dirty="0" err="1"/>
              <a:t>eyey</a:t>
            </a:r>
            <a:r>
              <a:rPr lang="en-US" sz="3200" b="1" i="1" dirty="0"/>
              <a:t>, </a:t>
            </a:r>
            <a:r>
              <a:rPr lang="en-US" sz="3200" b="1" i="1" dirty="0" err="1"/>
              <a:t>eyez</a:t>
            </a:r>
            <a:r>
              <a:rPr lang="ru-RU" sz="3200" b="1" i="1" dirty="0"/>
              <a:t>)  </a:t>
            </a:r>
            <a:r>
              <a:rPr lang="en-US" sz="3200" b="1" i="1" dirty="0"/>
              <a:t>- </a:t>
            </a:r>
            <a:r>
              <a:rPr lang="ru-RU" sz="3200" dirty="0"/>
              <a:t>точка обзора</a:t>
            </a:r>
            <a:r>
              <a:rPr lang="en-US" sz="3200" dirty="0"/>
              <a:t>,</a:t>
            </a:r>
            <a:endParaRPr lang="ru-RU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sz="3200" b="1" i="1" dirty="0"/>
              <a:t>(</a:t>
            </a:r>
            <a:r>
              <a:rPr lang="en-US" sz="3200" b="1" i="1" dirty="0" err="1"/>
              <a:t>centerx</a:t>
            </a:r>
            <a:r>
              <a:rPr lang="en-US" sz="3200" b="1" i="1" dirty="0"/>
              <a:t>, </a:t>
            </a:r>
            <a:r>
              <a:rPr lang="en-US" sz="3200" b="1" i="1" dirty="0" err="1"/>
              <a:t>centery,centerz</a:t>
            </a:r>
            <a:r>
              <a:rPr lang="ru-RU" sz="3200" b="1" i="1" dirty="0"/>
              <a:t>) – </a:t>
            </a:r>
            <a:r>
              <a:rPr lang="ru-RU" sz="3200" dirty="0"/>
              <a:t>любая точка на линии взгляда, обычно – некоторая точка в центре сцены.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i="1" dirty="0"/>
              <a:t>(</a:t>
            </a:r>
            <a:r>
              <a:rPr lang="en-US" sz="3200" b="1" i="1" dirty="0" err="1"/>
              <a:t>upx,upy,upz</a:t>
            </a:r>
            <a:r>
              <a:rPr lang="en-US" sz="3200" b="1" i="1" dirty="0"/>
              <a:t>) – </a:t>
            </a:r>
            <a:r>
              <a:rPr lang="ru-RU" sz="3200" dirty="0"/>
              <a:t>вектор ориентации(</a:t>
            </a:r>
            <a:r>
              <a:rPr lang="en-US" sz="3200" dirty="0"/>
              <a:t>up-vector)</a:t>
            </a:r>
            <a:r>
              <a:rPr lang="ru-RU" sz="3200" dirty="0"/>
              <a:t>- направление от низа к верху основания  пирамиды видимого объема.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533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01A673-4BCA-47F7-A06B-3DBE654A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0"/>
            <a:ext cx="10515600" cy="1325563"/>
          </a:xfrm>
        </p:spPr>
        <p:txBody>
          <a:bodyPr/>
          <a:lstStyle/>
          <a:p>
            <a:r>
              <a:rPr lang="ru-RU" dirty="0"/>
              <a:t>Положение камеры по умолчанию</a:t>
            </a:r>
            <a:br>
              <a:rPr lang="en-US" dirty="0"/>
            </a:br>
            <a:r>
              <a:rPr lang="en-US" b="1" dirty="0" err="1"/>
              <a:t>LookAT</a:t>
            </a:r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0,0,0,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0,0,-100</a:t>
            </a:r>
            <a:r>
              <a:rPr lang="en-US" b="1" dirty="0">
                <a:solidFill>
                  <a:schemeClr val="accent6"/>
                </a:solidFill>
              </a:rPr>
              <a:t>,</a:t>
            </a:r>
            <a:r>
              <a:rPr lang="ru-RU" b="1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0,1,0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  <a:endParaRPr lang="ru-RU" dirty="0"/>
          </a:p>
        </p:txBody>
      </p:sp>
      <p:pic>
        <p:nvPicPr>
          <p:cNvPr id="5122" name="Picture 2" descr="Картинки по запросу Функция gluLookAt() OpenGL">
            <a:extLst>
              <a:ext uri="{FF2B5EF4-FFF2-40B4-BE49-F238E27FC236}">
                <a16:creationId xmlns:a16="http://schemas.microsoft.com/office/drawing/2014/main" id="{94DF6573-8CE3-4B88-9CBA-4BED8FAB26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1283953"/>
            <a:ext cx="7886700" cy="565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325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2EA4A-4575-47C1-861E-CBEB554A6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LookAT</a:t>
            </a:r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4,2,1,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2,4,-3,</a:t>
            </a:r>
            <a:r>
              <a:rPr lang="ru-RU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2,2,-1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  <a:endParaRPr lang="ru-RU" b="1" dirty="0">
              <a:solidFill>
                <a:schemeClr val="accent6"/>
              </a:solidFill>
            </a:endParaRPr>
          </a:p>
        </p:txBody>
      </p:sp>
      <p:pic>
        <p:nvPicPr>
          <p:cNvPr id="8194" name="Picture 2" descr="Похожее изображение">
            <a:extLst>
              <a:ext uri="{FF2B5EF4-FFF2-40B4-BE49-F238E27FC236}">
                <a16:creationId xmlns:a16="http://schemas.microsoft.com/office/drawing/2014/main" id="{EE7E7736-E24F-41EB-9CAB-FADFE047D5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684" y="1825624"/>
            <a:ext cx="5223766" cy="476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19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E65F34-1108-4C84-8B73-9D2101B20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Картинки по запросу Функция gluLookAt() OpenGL">
            <a:extLst>
              <a:ext uri="{FF2B5EF4-FFF2-40B4-BE49-F238E27FC236}">
                <a16:creationId xmlns:a16="http://schemas.microsoft.com/office/drawing/2014/main" id="{E3282ECE-D02A-40A4-BC5E-DD12D11121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85" y="1162050"/>
            <a:ext cx="10861092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72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C7F18-9B67-42AC-8EE1-5604142D4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Картинки по запросу Функция gluLookAt() OpenGL">
            <a:extLst>
              <a:ext uri="{FF2B5EF4-FFF2-40B4-BE49-F238E27FC236}">
                <a16:creationId xmlns:a16="http://schemas.microsoft.com/office/drawing/2014/main" id="{1CB7AB23-F681-4A30-825F-69BA5AB6CF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12" y="971549"/>
            <a:ext cx="10080637" cy="678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4199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473FC-451A-48C1-869F-B7D6C776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изменения положения камеры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CC6C8E-C298-489D-92D1-6C139FD6B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err="1"/>
              <a:t>LoadIdentity</a:t>
            </a:r>
            <a:r>
              <a:rPr lang="en-US" sz="3600" dirty="0"/>
              <a:t>()</a:t>
            </a:r>
          </a:p>
          <a:p>
            <a:pPr marL="514350" indent="-514350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39781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891F6-0BBD-4ECE-9F7B-3A56C6EE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FFBCEB3A-DA89-44E7-A43C-B6BD869593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927" y="573578"/>
            <a:ext cx="6345382" cy="571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1903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E7CA7-AD46-47A4-AC3F-4CA0709C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73" y="365125"/>
            <a:ext cx="11526982" cy="1325563"/>
          </a:xfrm>
        </p:spPr>
        <p:txBody>
          <a:bodyPr/>
          <a:lstStyle/>
          <a:p>
            <a:r>
              <a:rPr lang="ru-RU" b="1" dirty="0"/>
              <a:t>Создать собственную функцию преобразования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1431E7-946D-4E10-B277-B7317CEB4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ru-RU" sz="3600" dirty="0"/>
              <a:t>Для авиасимулятора</a:t>
            </a:r>
            <a:r>
              <a:rPr lang="en-US" sz="3600" dirty="0"/>
              <a:t>: </a:t>
            </a:r>
            <a:r>
              <a:rPr lang="ru-RU" sz="3600" dirty="0"/>
              <a:t>мир глазами пилота из самолета</a:t>
            </a:r>
            <a:r>
              <a:rPr lang="en-US" sz="3600" dirty="0"/>
              <a:t> ( </a:t>
            </a:r>
            <a:r>
              <a:rPr lang="ru-RU" sz="3600" dirty="0"/>
              <a:t>есть крен</a:t>
            </a:r>
            <a:r>
              <a:rPr lang="en-US" sz="3600" dirty="0"/>
              <a:t>, </a:t>
            </a:r>
            <a:r>
              <a:rPr lang="ru-RU" sz="3600" dirty="0"/>
              <a:t>наклон самолета</a:t>
            </a:r>
            <a:r>
              <a:rPr lang="en-US" sz="3600" dirty="0"/>
              <a:t> </a:t>
            </a:r>
            <a:r>
              <a:rPr lang="ru-RU" sz="3600" dirty="0"/>
              <a:t>к его поперечной оси</a:t>
            </a:r>
            <a:r>
              <a:rPr lang="en-US" sz="3600" dirty="0"/>
              <a:t> </a:t>
            </a:r>
            <a:r>
              <a:rPr lang="ru-RU" sz="3600" dirty="0"/>
              <a:t>и линия курса</a:t>
            </a:r>
            <a:r>
              <a:rPr lang="en-US" sz="3600" dirty="0"/>
              <a:t>: </a:t>
            </a:r>
            <a:r>
              <a:rPr lang="ru-RU" sz="3600" dirty="0"/>
              <a:t>углы поворота самолета относительно центра тяжести)</a:t>
            </a:r>
          </a:p>
          <a:p>
            <a:pPr marL="514350" indent="-514350">
              <a:buAutoNum type="arabicParenR"/>
            </a:pPr>
            <a:r>
              <a:rPr lang="ru-RU" sz="3600" dirty="0"/>
              <a:t>Имитировать камеру, вращающуюся  по орбите вокруг объекта, расположенного  в начале координат.</a:t>
            </a:r>
          </a:p>
        </p:txBody>
      </p:sp>
    </p:spTree>
    <p:extLst>
      <p:ext uri="{BB962C8B-B14F-4D97-AF65-F5344CB8AC3E}">
        <p14:creationId xmlns:p14="http://schemas.microsoft.com/office/powerpoint/2010/main" val="866247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F39217-6210-43EF-92E5-42692CC3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Системы координат в </a:t>
            </a:r>
            <a:r>
              <a:rPr lang="en-US" dirty="0"/>
              <a:t>OpenGL</a:t>
            </a:r>
            <a:endParaRPr lang="ru-RU" dirty="0"/>
          </a:p>
        </p:txBody>
      </p:sp>
      <p:pic>
        <p:nvPicPr>
          <p:cNvPr id="1026" name="Picture 2" descr="Image result for Ð°Ð½Ð°Ð»Ð¾Ð³Ð¸Ñ Ñ ÐºÐ°Ð¼ÐµÑÐ¾Ð¹ OPenGL ÐºÐ°ÑÑÐ¸Ð½ÐºÐ¸">
            <a:extLst>
              <a:ext uri="{FF2B5EF4-FFF2-40B4-BE49-F238E27FC236}">
                <a16:creationId xmlns:a16="http://schemas.microsoft.com/office/drawing/2014/main" id="{C70A2F43-921C-4832-B662-CDF756F713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73" y="2381806"/>
            <a:ext cx="10370127" cy="332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7394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6632C-5206-48F4-930D-67C5CDFA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Перспективные преобразования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D9A9C3-1027-4CCC-85D6-9895A30B8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3200" dirty="0"/>
              <a:t>На этом этапе координатных преобразований видовые координаты вершин (полученные на предыдущем этапе вычислений) умножаются на матрицу проекций </a:t>
            </a:r>
            <a:r>
              <a:rPr lang="en-US" sz="3200" dirty="0"/>
              <a:t>P</a:t>
            </a:r>
            <a:r>
              <a:rPr lang="ru-RU" sz="3200" dirty="0"/>
              <a:t>.</a:t>
            </a:r>
            <a:br>
              <a:rPr lang="ru-RU" sz="3200" b="1" dirty="0"/>
            </a:b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82474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FDC14F-7E83-4D0D-8EEA-71636C8A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Перспективные преобразования</a:t>
            </a:r>
            <a:br>
              <a:rPr lang="en-US" b="1" dirty="0"/>
            </a:br>
            <a:endParaRPr lang="ru-RU" dirty="0"/>
          </a:p>
        </p:txBody>
      </p:sp>
      <p:pic>
        <p:nvPicPr>
          <p:cNvPr id="13318" name="Picture 6" descr="\begin{pmatrix}x_c\\y_c\\z_c\\w_c\\\end{pmatrix}=P\begin{pmatrix}x_e\\y_e\\z_e\\w_e\\\end{pmatrix}">
            <a:extLst>
              <a:ext uri="{FF2B5EF4-FFF2-40B4-BE49-F238E27FC236}">
                <a16:creationId xmlns:a16="http://schemas.microsoft.com/office/drawing/2014/main" id="{DA859DEC-C834-48F1-BDE6-FB8B1EFC1E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473" y="1687736"/>
            <a:ext cx="6080414" cy="378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2362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B7BC1D-9327-4D12-AF7B-C541D5FB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Преобразования проецирования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B7428D-F150-491B-9233-F685D2708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855"/>
            <a:ext cx="10785764" cy="515389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В библиотеке реализованы две команды для формирования наиболее часто используемых проекций: команда </a:t>
            </a:r>
            <a:r>
              <a:rPr lang="ru-RU" sz="3200" b="1" i="1" dirty="0" err="1"/>
              <a:t>Ortho</a:t>
            </a:r>
            <a:r>
              <a:rPr lang="ru-RU" sz="3200" dirty="0"/>
              <a:t> - для формирования матрицы параллельной проекции и команда </a:t>
            </a:r>
            <a:r>
              <a:rPr lang="ru-RU" sz="3200" b="1" i="1" dirty="0" err="1"/>
              <a:t>Frustum</a:t>
            </a:r>
            <a:r>
              <a:rPr lang="ru-RU" sz="3200" dirty="0"/>
              <a:t> – для получения матрицы центральной перспективной проекции.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При выполнении этих команд определяется область видимости трехмерной сцены</a:t>
            </a:r>
            <a:endParaRPr lang="en-US" sz="32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 Матрица проекции, кроме выполнения проекционных преобразований, также выполняет масштабирование координат видимой области к интервалу [-1,1] для каждой из осей координат. Преобразованные таким образом координаты вершин называются усечёнными координатами.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81311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1CA4F-7327-4AE1-8B95-B7B9FB3E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определить матрицу проекций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47D732-A5FC-48AD-A97A-52616D08D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564"/>
            <a:ext cx="10515600" cy="461139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любых преобразований проецирования выполнить команды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3200" dirty="0" err="1"/>
              <a:t>glMatrixMode</a:t>
            </a:r>
            <a:r>
              <a:rPr lang="en-US" sz="3200" dirty="0"/>
              <a:t>(GL_PROJECTION);</a:t>
            </a:r>
          </a:p>
          <a:p>
            <a:pPr marL="0" indent="0">
              <a:buNone/>
            </a:pPr>
            <a:r>
              <a:rPr lang="en-US" sz="3200" dirty="0" err="1"/>
              <a:t>glLoadIdentity</a:t>
            </a:r>
            <a:r>
              <a:rPr lang="en-US" sz="3200" dirty="0"/>
              <a:t>();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65563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918E1-9C3A-4274-A924-E029B5357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091" y="365125"/>
            <a:ext cx="6118513" cy="6289846"/>
          </a:xfrm>
        </p:spPr>
        <p:txBody>
          <a:bodyPr>
            <a:normAutofit/>
          </a:bodyPr>
          <a:lstStyle/>
          <a:p>
            <a:r>
              <a:rPr lang="ru-RU" sz="3200" dirty="0"/>
              <a:t>1)При ортогональном проецировании объем видимости представляет собой коробку. </a:t>
            </a:r>
            <a:br>
              <a:rPr lang="ru-RU" sz="3200" dirty="0"/>
            </a:br>
            <a:r>
              <a:rPr lang="ru-RU" sz="3200" dirty="0"/>
              <a:t>2)Размер объема видимости не изменяется от одного конца к другому</a:t>
            </a:r>
            <a:r>
              <a:rPr lang="en-US" sz="3200" dirty="0"/>
              <a:t>. </a:t>
            </a:r>
            <a:br>
              <a:rPr lang="ru-RU" sz="3200" dirty="0"/>
            </a:br>
            <a:r>
              <a:rPr lang="ru-RU" sz="3200" dirty="0"/>
              <a:t>3)Расстояние от камеры не влияет на размеры объекта. 4)Применяется в архитектурных чертежных приложениях и САП, где необходимо знать реальные размеры объектов и углы между ними.</a:t>
            </a:r>
          </a:p>
        </p:txBody>
      </p:sp>
      <p:pic>
        <p:nvPicPr>
          <p:cNvPr id="12290" name="Picture 2" descr="Картинки по запросу glOrtho() openGL">
            <a:extLst>
              <a:ext uri="{FF2B5EF4-FFF2-40B4-BE49-F238E27FC236}">
                <a16:creationId xmlns:a16="http://schemas.microsoft.com/office/drawing/2014/main" id="{F3ABCEFF-F79E-4148-900A-70FDDA6ADE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96" y="544620"/>
            <a:ext cx="5010150" cy="611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723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0FA8F-25DE-4BF2-BF92-2831292CC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472" y="365126"/>
            <a:ext cx="10065327" cy="53542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Когда и как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C2ABF7-4055-46A1-A11E-FA78ABF1B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582" y="900546"/>
            <a:ext cx="11485418" cy="5276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 err="1">
                <a:solidFill>
                  <a:srgbClr val="FF0000"/>
                </a:solidFill>
              </a:rPr>
              <a:t>glOrtho</a:t>
            </a:r>
            <a:r>
              <a:rPr lang="en-US" sz="3200" i="1" dirty="0">
                <a:solidFill>
                  <a:srgbClr val="FF0000"/>
                </a:solidFill>
              </a:rPr>
              <a:t>(</a:t>
            </a:r>
            <a:r>
              <a:rPr lang="en-US" sz="3200" i="1" dirty="0" err="1">
                <a:solidFill>
                  <a:srgbClr val="FF0000"/>
                </a:solidFill>
              </a:rPr>
              <a:t>left,right,bottom,top</a:t>
            </a:r>
            <a:r>
              <a:rPr lang="en-US" sz="3200" i="1" dirty="0">
                <a:solidFill>
                  <a:srgbClr val="FF0000"/>
                </a:solidFill>
              </a:rPr>
              <a:t>, </a:t>
            </a:r>
            <a:r>
              <a:rPr lang="en-US" sz="3200" i="1" dirty="0" err="1">
                <a:solidFill>
                  <a:srgbClr val="FF0000"/>
                </a:solidFill>
              </a:rPr>
              <a:t>near,far</a:t>
            </a:r>
            <a:r>
              <a:rPr lang="en-US" sz="3200" i="1" dirty="0">
                <a:solidFill>
                  <a:srgbClr val="FF0000"/>
                </a:solidFill>
              </a:rPr>
              <a:t>)</a:t>
            </a:r>
            <a:r>
              <a:rPr lang="ru-RU" sz="3200" i="1" dirty="0">
                <a:solidFill>
                  <a:srgbClr val="FF0000"/>
                </a:solidFill>
              </a:rPr>
              <a:t> (</a:t>
            </a:r>
            <a:r>
              <a:rPr lang="en-US" sz="3200" i="1" dirty="0">
                <a:solidFill>
                  <a:srgbClr val="FF0000"/>
                </a:solidFill>
              </a:rPr>
              <a:t>near&lt;&gt;far</a:t>
            </a:r>
            <a:r>
              <a:rPr lang="ru-RU" sz="3200" i="1" dirty="0">
                <a:solidFill>
                  <a:srgbClr val="FF0000"/>
                </a:solidFill>
              </a:rPr>
              <a:t>!)</a:t>
            </a:r>
            <a:endParaRPr lang="en-US" sz="32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3200" dirty="0"/>
              <a:t>Создает матрицу для ортогонального объема видимости и умножает на нее текущую матрицу. (</a:t>
            </a:r>
            <a:r>
              <a:rPr lang="en-US" sz="3200" i="1" dirty="0" err="1">
                <a:solidFill>
                  <a:srgbClr val="FF0000"/>
                </a:solidFill>
              </a:rPr>
              <a:t>left,bottom</a:t>
            </a:r>
            <a:r>
              <a:rPr lang="en-US" sz="3200" i="1" dirty="0">
                <a:solidFill>
                  <a:srgbClr val="FF0000"/>
                </a:solidFill>
              </a:rPr>
              <a:t>,</a:t>
            </a:r>
            <a:r>
              <a:rPr lang="ru-RU" sz="3200" i="1" dirty="0">
                <a:solidFill>
                  <a:srgbClr val="FF0000"/>
                </a:solidFill>
              </a:rPr>
              <a:t>-</a:t>
            </a:r>
            <a:r>
              <a:rPr lang="en-US" sz="3200" i="1" dirty="0">
                <a:solidFill>
                  <a:srgbClr val="FF0000"/>
                </a:solidFill>
              </a:rPr>
              <a:t>near</a:t>
            </a:r>
            <a:r>
              <a:rPr lang="ru-RU" sz="3200" i="1" dirty="0">
                <a:solidFill>
                  <a:srgbClr val="FF0000"/>
                </a:solidFill>
              </a:rPr>
              <a:t>)</a:t>
            </a:r>
            <a:r>
              <a:rPr lang="en-US" sz="3200" i="1" dirty="0">
                <a:solidFill>
                  <a:srgbClr val="FF0000"/>
                </a:solidFill>
              </a:rPr>
              <a:t>,</a:t>
            </a:r>
            <a:r>
              <a:rPr lang="ru-RU" sz="3200" dirty="0"/>
              <a:t> (</a:t>
            </a:r>
            <a:r>
              <a:rPr lang="en-US" sz="3200" i="1" dirty="0" err="1">
                <a:solidFill>
                  <a:srgbClr val="FF0000"/>
                </a:solidFill>
              </a:rPr>
              <a:t>right,top</a:t>
            </a:r>
            <a:r>
              <a:rPr lang="en-US" sz="3200" i="1" dirty="0">
                <a:solidFill>
                  <a:srgbClr val="FF0000"/>
                </a:solidFill>
              </a:rPr>
              <a:t>,</a:t>
            </a:r>
            <a:r>
              <a:rPr lang="ru-RU" sz="3200" i="1" dirty="0">
                <a:solidFill>
                  <a:srgbClr val="FF0000"/>
                </a:solidFill>
              </a:rPr>
              <a:t>-</a:t>
            </a:r>
            <a:r>
              <a:rPr lang="en-US" sz="3200" i="1" dirty="0">
                <a:solidFill>
                  <a:srgbClr val="FF0000"/>
                </a:solidFill>
              </a:rPr>
              <a:t>near</a:t>
            </a:r>
            <a:r>
              <a:rPr lang="ru-RU" sz="3200" i="1" dirty="0">
                <a:solidFill>
                  <a:srgbClr val="FF0000"/>
                </a:solidFill>
              </a:rPr>
              <a:t>)</a:t>
            </a:r>
            <a:r>
              <a:rPr lang="en-US" sz="3200" i="1" dirty="0">
                <a:solidFill>
                  <a:srgbClr val="FF0000"/>
                </a:solidFill>
              </a:rPr>
              <a:t> – </a:t>
            </a:r>
            <a:r>
              <a:rPr lang="ru-RU" sz="3200" dirty="0"/>
              <a:t>точки на ближней плоскости отсечения.</a:t>
            </a:r>
          </a:p>
          <a:p>
            <a:pPr marL="0" indent="0">
              <a:buNone/>
            </a:pPr>
            <a:r>
              <a:rPr lang="ru-RU" sz="3200" dirty="0"/>
              <a:t>(</a:t>
            </a:r>
            <a:r>
              <a:rPr lang="en-US" sz="3200" i="1" dirty="0" err="1">
                <a:solidFill>
                  <a:srgbClr val="FF0000"/>
                </a:solidFill>
              </a:rPr>
              <a:t>left,bottom</a:t>
            </a:r>
            <a:r>
              <a:rPr lang="en-US" sz="3200" i="1" dirty="0">
                <a:solidFill>
                  <a:srgbClr val="FF0000"/>
                </a:solidFill>
              </a:rPr>
              <a:t>,</a:t>
            </a:r>
            <a:r>
              <a:rPr lang="ru-RU" sz="3200" i="1" dirty="0">
                <a:solidFill>
                  <a:srgbClr val="FF0000"/>
                </a:solidFill>
              </a:rPr>
              <a:t>-</a:t>
            </a:r>
            <a:r>
              <a:rPr lang="en-US" sz="3200" i="1" dirty="0">
                <a:solidFill>
                  <a:srgbClr val="FF0000"/>
                </a:solidFill>
              </a:rPr>
              <a:t>far</a:t>
            </a:r>
            <a:r>
              <a:rPr lang="ru-RU" sz="3200" i="1" dirty="0">
                <a:solidFill>
                  <a:srgbClr val="FF0000"/>
                </a:solidFill>
              </a:rPr>
              <a:t>)</a:t>
            </a:r>
            <a:r>
              <a:rPr lang="en-US" sz="3200" i="1" dirty="0">
                <a:solidFill>
                  <a:srgbClr val="FF0000"/>
                </a:solidFill>
              </a:rPr>
              <a:t>,</a:t>
            </a:r>
            <a:r>
              <a:rPr lang="ru-RU" sz="3200" dirty="0"/>
              <a:t> (</a:t>
            </a:r>
            <a:r>
              <a:rPr lang="en-US" sz="3200" i="1" dirty="0" err="1">
                <a:solidFill>
                  <a:srgbClr val="FF0000"/>
                </a:solidFill>
              </a:rPr>
              <a:t>right,top</a:t>
            </a:r>
            <a:r>
              <a:rPr lang="en-US" sz="3200" i="1" dirty="0">
                <a:solidFill>
                  <a:srgbClr val="FF0000"/>
                </a:solidFill>
              </a:rPr>
              <a:t>,</a:t>
            </a:r>
            <a:r>
              <a:rPr lang="ru-RU" sz="3200" i="1" dirty="0">
                <a:solidFill>
                  <a:srgbClr val="FF0000"/>
                </a:solidFill>
              </a:rPr>
              <a:t>-</a:t>
            </a:r>
            <a:r>
              <a:rPr lang="en-US" sz="3200" i="1" dirty="0">
                <a:solidFill>
                  <a:srgbClr val="FF0000"/>
                </a:solidFill>
              </a:rPr>
              <a:t>far</a:t>
            </a:r>
            <a:r>
              <a:rPr lang="ru-RU" sz="3200" i="1" dirty="0">
                <a:solidFill>
                  <a:srgbClr val="FF0000"/>
                </a:solidFill>
              </a:rPr>
              <a:t>)</a:t>
            </a:r>
            <a:r>
              <a:rPr lang="en-US" sz="3200" i="1" dirty="0">
                <a:solidFill>
                  <a:srgbClr val="FF0000"/>
                </a:solidFill>
              </a:rPr>
              <a:t> – </a:t>
            </a:r>
            <a:r>
              <a:rPr lang="ru-RU" sz="3200" dirty="0"/>
              <a:t>точки на дальней плоскости отсечения.</a:t>
            </a:r>
          </a:p>
          <a:p>
            <a:pPr marL="0" indent="0">
              <a:buNone/>
            </a:pPr>
            <a:r>
              <a:rPr lang="ru-RU" sz="3200" dirty="0"/>
              <a:t>Если не заданы другие преобразования, направление проецирования параллельно оси </a:t>
            </a:r>
            <a:r>
              <a:rPr lang="en-US" sz="3200" dirty="0"/>
              <a:t>OZ </a:t>
            </a:r>
            <a:r>
              <a:rPr lang="ru-RU" sz="3200" dirty="0"/>
              <a:t>, а наблюдатель смотрит в отрицательном направлении оси </a:t>
            </a:r>
            <a:r>
              <a:rPr lang="en-US" sz="3200" dirty="0"/>
              <a:t>Z</a:t>
            </a:r>
            <a:r>
              <a:rPr lang="ru-RU" sz="3200" dirty="0"/>
              <a:t>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/>
                </a:solidFill>
              </a:rPr>
              <a:t>glOrtho2D() </a:t>
            </a:r>
            <a:r>
              <a:rPr lang="ru-RU" sz="3200" dirty="0">
                <a:solidFill>
                  <a:schemeClr val="accent2"/>
                </a:solidFill>
              </a:rPr>
              <a:t>-</a:t>
            </a:r>
            <a:r>
              <a:rPr lang="en-US" sz="3200" dirty="0">
                <a:solidFill>
                  <a:schemeClr val="accent2"/>
                </a:solidFill>
              </a:rPr>
              <a:t>?</a:t>
            </a:r>
            <a:endParaRPr lang="ru-RU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6964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DA876-07E9-4012-9BD9-F5DE2670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DB386B-B8C8-464E-9D17-8C56EAEC0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6" name="Picture 2" descr="Картинки по запросу glOrtho() openGL">
            <a:extLst>
              <a:ext uri="{FF2B5EF4-FFF2-40B4-BE49-F238E27FC236}">
                <a16:creationId xmlns:a16="http://schemas.microsoft.com/office/drawing/2014/main" id="{37593584-DE01-461A-B5D5-E7A8FC43D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873623"/>
            <a:ext cx="9029700" cy="561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1322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937DF-C2B4-41A9-B933-4EFDE4728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Перспективное проецирование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FF024B-20CB-442A-9378-301B536AD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27" y="1399309"/>
            <a:ext cx="11118273" cy="509356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dirty="0"/>
              <a:t>Главная характеристика – ракурс</a:t>
            </a:r>
            <a:r>
              <a:rPr lang="en-US" dirty="0"/>
              <a:t>: </a:t>
            </a:r>
            <a:r>
              <a:rPr lang="ru-RU" dirty="0"/>
              <a:t>сокращение размеров объектов, находящихся дальше от камеры.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/>
              <a:t>Видимый объем представляет усеченную пирамиду. Объекты, попадающие в объем видимости, проецируются к вершине пирамиды, где находится камера или точка обзора, и те из них, что расположены ближе к точке обзора, выглядят больше, чем объекты, находящиеся ближе к основанию пирамиды.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/>
              <a:t>Используется для анимации, визуального моделирования и в приложениях, где необходимо добиться  определенной степени реализма.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/>
              <a:t>Работа схожа с работой глаза (камеры)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57588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B103E-5986-4723-A893-A0AFF96A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Видовые преобразования</a:t>
            </a:r>
            <a:br>
              <a:rPr lang="ru-RU" b="1" dirty="0"/>
            </a:br>
            <a:endParaRPr lang="ru-RU" dirty="0"/>
          </a:p>
        </p:txBody>
      </p:sp>
      <p:pic>
        <p:nvPicPr>
          <p:cNvPr id="9218" name="Picture 2" descr="Картинки по запросу glFrustum() openGL">
            <a:extLst>
              <a:ext uri="{FF2B5EF4-FFF2-40B4-BE49-F238E27FC236}">
                <a16:creationId xmlns:a16="http://schemas.microsoft.com/office/drawing/2014/main" id="{8DA6F2DD-2CEC-4823-B182-2CF52BDE41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689" y="1504950"/>
            <a:ext cx="863769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039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850E79-1889-4621-A426-82E69673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 descr="Картинки по запросу glOrtho() openGL">
            <a:extLst>
              <a:ext uri="{FF2B5EF4-FFF2-40B4-BE49-F238E27FC236}">
                <a16:creationId xmlns:a16="http://schemas.microsoft.com/office/drawing/2014/main" id="{98EEE0A9-E7F1-4535-9BFD-6071A55CEC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12" y="0"/>
            <a:ext cx="9825288" cy="737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85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BA7DE-DFAC-4115-9393-5764D4339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Правосторонняя система координат (мировая)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617BF4-D2C4-4D28-8F49-B3141B47E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64" y="1316182"/>
            <a:ext cx="10515600" cy="426503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Задание координат примитивов в </a:t>
            </a:r>
            <a:r>
              <a:rPr lang="ru-RU" dirty="0" err="1"/>
              <a:t>OpenGL</a:t>
            </a:r>
            <a:r>
              <a:rPr lang="ru-RU" dirty="0"/>
              <a:t> выполняется в мировой (</a:t>
            </a:r>
            <a:r>
              <a:rPr lang="ru-RU" dirty="0">
                <a:solidFill>
                  <a:srgbClr val="FF0000"/>
                </a:solidFill>
              </a:rPr>
              <a:t>правосторонней</a:t>
            </a:r>
            <a:r>
              <a:rPr lang="ru-RU" dirty="0"/>
              <a:t>) системе координат, в которой ось OZ направлена на наблюдателя.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146" name="Picture 2" descr="Правосторонняя система координат (мировая)">
            <a:extLst>
              <a:ext uri="{FF2B5EF4-FFF2-40B4-BE49-F238E27FC236}">
                <a16:creationId xmlns:a16="http://schemas.microsoft.com/office/drawing/2014/main" id="{C58D23D2-8D40-4308-AF0B-6B52B854E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356" y="2450522"/>
            <a:ext cx="3296515" cy="333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9214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B3EAFD-48FB-4FA7-94C2-71219E10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73" y="166255"/>
            <a:ext cx="10674927" cy="692727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ru-RU" b="1" dirty="0"/>
              <a:t>Преобразования области вывода</a:t>
            </a:r>
            <a:br>
              <a:rPr lang="ru-RU" b="1" dirty="0"/>
            </a:b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B18A61-5149-4E12-9CA6-C93701CA6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955964"/>
            <a:ext cx="11374582" cy="574963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200" dirty="0">
                <a:solidFill>
                  <a:srgbClr val="FF0000"/>
                </a:solidFill>
              </a:rPr>
              <a:t>Декартовы координаты       </a:t>
            </a:r>
            <a:r>
              <a:rPr lang="ru-RU" sz="3200" dirty="0" err="1">
                <a:solidFill>
                  <a:srgbClr val="FF0000"/>
                </a:solidFill>
              </a:rPr>
              <a:t>Координаты</a:t>
            </a:r>
            <a:r>
              <a:rPr lang="ru-RU" sz="3200" dirty="0">
                <a:solidFill>
                  <a:srgbClr val="FF0000"/>
                </a:solidFill>
              </a:rPr>
              <a:t> устройства вывода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/>
              <a:t>Монитор и принтер  используют </a:t>
            </a:r>
            <a:r>
              <a:rPr lang="ru-RU" sz="3200" dirty="0">
                <a:solidFill>
                  <a:srgbClr val="FF0000"/>
                </a:solidFill>
              </a:rPr>
              <a:t>целочисленные</a:t>
            </a:r>
            <a:r>
              <a:rPr lang="ru-RU" sz="3200" dirty="0"/>
              <a:t> координаты для отображения графической информации.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/>
              <a:t>Поэтому кроме преобразования </a:t>
            </a:r>
            <a:r>
              <a:rPr lang="ru-RU" sz="3200" dirty="0">
                <a:solidFill>
                  <a:srgbClr val="FF0000"/>
                </a:solidFill>
              </a:rPr>
              <a:t>масштабирования</a:t>
            </a:r>
            <a:r>
              <a:rPr lang="ru-RU" sz="3200" dirty="0"/>
              <a:t> координат к координатам устройства вывода, на этом этапе обычно выполняется </a:t>
            </a:r>
            <a:r>
              <a:rPr lang="ru-RU" sz="3200" dirty="0">
                <a:solidFill>
                  <a:srgbClr val="FF0000"/>
                </a:solidFill>
              </a:rPr>
              <a:t>округление</a:t>
            </a:r>
            <a:r>
              <a:rPr lang="ru-RU" sz="3200" dirty="0"/>
              <a:t> полученных координат до целочисленных значений.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/>
              <a:t>Для отображения на мониторе выполняется </a:t>
            </a:r>
            <a:r>
              <a:rPr lang="ru-RU" sz="3200" dirty="0">
                <a:solidFill>
                  <a:srgbClr val="FF0000"/>
                </a:solidFill>
              </a:rPr>
              <a:t>изменение направления осей координат</a:t>
            </a:r>
            <a:r>
              <a:rPr lang="ru-RU" sz="3200" dirty="0"/>
              <a:t>. Например, в библиотеке </a:t>
            </a:r>
            <a:r>
              <a:rPr lang="ru-RU" sz="3200" dirty="0" err="1"/>
              <a:t>OpenGL</a:t>
            </a:r>
            <a:r>
              <a:rPr lang="ru-RU" sz="3200" dirty="0"/>
              <a:t> проецирование выполняется на плоскость, задаваемую осями OX и ОY, где ось OY направлена вверх. В экранной же системе координат ось OY направлена вниз.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6210C405-89AD-442C-9387-54B2DDA1C72C}"/>
              </a:ext>
            </a:extLst>
          </p:cNvPr>
          <p:cNvSpPr/>
          <p:nvPr/>
        </p:nvSpPr>
        <p:spPr>
          <a:xfrm>
            <a:off x="5209309" y="1081518"/>
            <a:ext cx="332510" cy="305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243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A10EB-27E2-419F-8998-673B0AA0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886690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Выбор текущей матрицы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2BF079-F600-4FE6-92A6-A104AD888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5" y="1080654"/>
            <a:ext cx="10903567" cy="556952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dirty="0"/>
              <a:t> </a:t>
            </a:r>
            <a:r>
              <a:rPr lang="ru-RU" sz="3200" i="1" dirty="0" err="1"/>
              <a:t>OpenGL</a:t>
            </a:r>
            <a:r>
              <a:rPr lang="ru-RU" sz="3200" dirty="0"/>
              <a:t> реализует несколько матриц, содержание которых хранится в самой библиотеке.</a:t>
            </a:r>
            <a:endParaRPr lang="en-US" sz="32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 Получить доступ в каждый конкретный момент времени можно только к одной из этих матриц.</a:t>
            </a:r>
            <a:endParaRPr lang="en-US" sz="32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 Матрица, с которой будут выполняться те или иные преобразования, должна быть предварительно выбрана в качестве текущей с помощью команды </a:t>
            </a:r>
            <a:r>
              <a:rPr lang="ru-RU" sz="3200" i="1" dirty="0" err="1"/>
              <a:t>MatrixMode</a:t>
            </a:r>
            <a:r>
              <a:rPr lang="ru-RU" sz="3200" dirty="0"/>
              <a:t>.</a:t>
            </a:r>
            <a:endParaRPr lang="en-US" sz="32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 Выбранная матрица остается текущей до следующего вызова команды </a:t>
            </a:r>
            <a:r>
              <a:rPr lang="ru-RU" sz="3200" i="1" dirty="0" err="1"/>
              <a:t>MatrixMode</a:t>
            </a:r>
            <a:r>
              <a:rPr lang="ru-RU" sz="3200" dirty="0"/>
              <a:t>.</a:t>
            </a:r>
            <a:endParaRPr lang="en-US" sz="32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altLang="ru-RU" sz="3200" i="1" dirty="0" err="1">
                <a:solidFill>
                  <a:srgbClr val="8B0000"/>
                </a:solidFill>
                <a:latin typeface="Arial Unicode MS" panose="020B0604020202020204" pitchFamily="34" charset="-128"/>
              </a:rPr>
              <a:t>void</a:t>
            </a:r>
            <a:r>
              <a:rPr lang="ru-RU" altLang="ru-RU" sz="3200" i="1" dirty="0">
                <a:solidFill>
                  <a:srgbClr val="8B0000"/>
                </a:solidFill>
                <a:latin typeface="Arial Unicode MS" panose="020B0604020202020204" pitchFamily="34" charset="-128"/>
              </a:rPr>
              <a:t> </a:t>
            </a:r>
            <a:r>
              <a:rPr lang="ru-RU" altLang="ru-RU" sz="3200" i="1" dirty="0" err="1">
                <a:solidFill>
                  <a:srgbClr val="8B0000"/>
                </a:solidFill>
                <a:latin typeface="Arial Unicode MS" panose="020B0604020202020204" pitchFamily="34" charset="-128"/>
              </a:rPr>
              <a:t>MatrixMode</a:t>
            </a:r>
            <a:r>
              <a:rPr lang="ru-RU" altLang="ru-RU" sz="3200" i="1" dirty="0">
                <a:solidFill>
                  <a:srgbClr val="8B0000"/>
                </a:solidFill>
                <a:latin typeface="Arial Unicode MS" panose="020B0604020202020204" pitchFamily="34" charset="-128"/>
              </a:rPr>
              <a:t>(</a:t>
            </a:r>
            <a:r>
              <a:rPr lang="ru-RU" altLang="ru-RU" sz="3200" i="1" dirty="0" err="1">
                <a:solidFill>
                  <a:srgbClr val="8B0000"/>
                </a:solidFill>
                <a:latin typeface="Arial Unicode MS" panose="020B0604020202020204" pitchFamily="34" charset="-128"/>
              </a:rPr>
              <a:t>MatrixMode</a:t>
            </a:r>
            <a:r>
              <a:rPr lang="ru-RU" altLang="ru-RU" sz="3200" i="1" dirty="0">
                <a:solidFill>
                  <a:srgbClr val="8B0000"/>
                </a:solidFill>
                <a:latin typeface="Arial Unicode MS" panose="020B0604020202020204" pitchFamily="34" charset="-128"/>
              </a:rPr>
              <a:t> </a:t>
            </a:r>
            <a:r>
              <a:rPr lang="ru-RU" altLang="ru-RU" sz="3200" i="1" dirty="0" err="1">
                <a:solidFill>
                  <a:srgbClr val="8B0000"/>
                </a:solidFill>
                <a:latin typeface="Arial Unicode MS" panose="020B0604020202020204" pitchFamily="34" charset="-128"/>
              </a:rPr>
              <a:t>mode</a:t>
            </a:r>
            <a:r>
              <a:rPr lang="ru-RU" altLang="ru-RU" sz="3200" i="1" dirty="0">
                <a:solidFill>
                  <a:srgbClr val="8B0000"/>
                </a:solidFill>
                <a:latin typeface="Arial Unicode MS" panose="020B0604020202020204" pitchFamily="34" charset="-128"/>
              </a:rPr>
              <a:t>)</a:t>
            </a:r>
            <a:endParaRPr lang="ru-RU" altLang="ru-RU" sz="6600" i="1" dirty="0"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20206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BFE29F-59D0-4E69-8613-4087DBBF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Выбор текущей матрицы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9C61FCF-79CA-4104-A9C0-1DC05BCF5F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95611"/>
              </p:ext>
            </p:extLst>
          </p:nvPr>
        </p:nvGraphicFramePr>
        <p:xfrm>
          <a:off x="637313" y="2466105"/>
          <a:ext cx="11416140" cy="3796149"/>
        </p:xfrm>
        <a:graphic>
          <a:graphicData uri="http://schemas.openxmlformats.org/drawingml/2006/table">
            <a:tbl>
              <a:tblPr/>
              <a:tblGrid>
                <a:gridCol w="2369123">
                  <a:extLst>
                    <a:ext uri="{9D8B030D-6E8A-4147-A177-3AD203B41FA5}">
                      <a16:colId xmlns:a16="http://schemas.microsoft.com/office/drawing/2014/main" val="2927364368"/>
                    </a:ext>
                  </a:extLst>
                </a:gridCol>
                <a:gridCol w="5241637">
                  <a:extLst>
                    <a:ext uri="{9D8B030D-6E8A-4147-A177-3AD203B41FA5}">
                      <a16:colId xmlns:a16="http://schemas.microsoft.com/office/drawing/2014/main" val="2005982979"/>
                    </a:ext>
                  </a:extLst>
                </a:gridCol>
                <a:gridCol w="3805380">
                  <a:extLst>
                    <a:ext uri="{9D8B030D-6E8A-4147-A177-3AD203B41FA5}">
                      <a16:colId xmlns:a16="http://schemas.microsoft.com/office/drawing/2014/main" val="3064410740"/>
                    </a:ext>
                  </a:extLst>
                </a:gridCol>
              </a:tblGrid>
              <a:tr h="1265383">
                <a:tc>
                  <a:txBody>
                    <a:bodyPr/>
                    <a:lstStyle/>
                    <a:p>
                      <a:r>
                        <a:rPr lang="ru-RU" sz="3200" dirty="0">
                          <a:effectLst/>
                        </a:rPr>
                        <a:t>Видовая </a:t>
                      </a:r>
                    </a:p>
                    <a:p>
                      <a:r>
                        <a:rPr lang="ru-RU" sz="3200" dirty="0">
                          <a:effectLst/>
                        </a:rPr>
                        <a:t>матрица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en-US" sz="3200" dirty="0" err="1">
                          <a:solidFill>
                            <a:srgbClr val="8B0000"/>
                          </a:solidFill>
                          <a:effectLst/>
                          <a:latin typeface="Courier New" panose="02070309020205020404" pitchFamily="49" charset="0"/>
                        </a:rPr>
                        <a:t>MatrixMode.Modelview</a:t>
                      </a:r>
                      <a:endParaRPr lang="en-US" sz="3200" dirty="0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8B0000"/>
                          </a:solidFill>
                          <a:effectLst/>
                          <a:latin typeface="Courier New" panose="02070309020205020404" pitchFamily="49" charset="0"/>
                        </a:rPr>
                        <a:t>GL_MODELVIEW</a:t>
                      </a:r>
                      <a:endParaRPr lang="en-US" sz="3200" dirty="0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268328"/>
                  </a:ext>
                </a:extLst>
              </a:tr>
              <a:tr h="1265383">
                <a:tc>
                  <a:txBody>
                    <a:bodyPr/>
                    <a:lstStyle/>
                    <a:p>
                      <a:r>
                        <a:rPr lang="ru-RU" sz="3200" dirty="0">
                          <a:effectLst/>
                        </a:rPr>
                        <a:t>Матрица</a:t>
                      </a:r>
                    </a:p>
                    <a:p>
                      <a:r>
                        <a:rPr lang="ru-RU" sz="3200" dirty="0">
                          <a:effectLst/>
                        </a:rPr>
                        <a:t> проекции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err="1">
                          <a:solidFill>
                            <a:srgbClr val="8B0000"/>
                          </a:solidFill>
                          <a:effectLst/>
                          <a:latin typeface="Courier New" panose="02070309020205020404" pitchFamily="49" charset="0"/>
                        </a:rPr>
                        <a:t>MatrixMode.Projection</a:t>
                      </a:r>
                      <a:endParaRPr lang="en-US" sz="3200" dirty="0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8B0000"/>
                          </a:solidFill>
                          <a:effectLst/>
                          <a:latin typeface="Courier New" panose="02070309020205020404" pitchFamily="49" charset="0"/>
                        </a:rPr>
                        <a:t>GL_PROJECTION</a:t>
                      </a:r>
                      <a:endParaRPr lang="en-US" sz="3200" dirty="0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617876"/>
                  </a:ext>
                </a:extLst>
              </a:tr>
              <a:tr h="1265383">
                <a:tc>
                  <a:txBody>
                    <a:bodyPr/>
                    <a:lstStyle/>
                    <a:p>
                      <a:r>
                        <a:rPr lang="ru-RU" sz="3200" dirty="0">
                          <a:effectLst/>
                        </a:rPr>
                        <a:t>Матрица</a:t>
                      </a:r>
                    </a:p>
                    <a:p>
                      <a:r>
                        <a:rPr lang="ru-RU" sz="3200" dirty="0">
                          <a:effectLst/>
                        </a:rPr>
                        <a:t> текстуры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8B0000"/>
                          </a:solidFill>
                          <a:effectLst/>
                          <a:latin typeface="Courier New" panose="02070309020205020404" pitchFamily="49" charset="0"/>
                        </a:rPr>
                        <a:t>MatrixMode.Texture</a:t>
                      </a:r>
                      <a:endParaRPr lang="en-US" sz="3200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8B0000"/>
                          </a:solidFill>
                          <a:effectLst/>
                          <a:latin typeface="Courier New" panose="02070309020205020404" pitchFamily="49" charset="0"/>
                        </a:rPr>
                        <a:t>GL_TEXTURE</a:t>
                      </a:r>
                      <a:endParaRPr lang="en-US" sz="3200" dirty="0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411524"/>
                  </a:ext>
                </a:extLst>
              </a:tr>
            </a:tbl>
          </a:graphicData>
        </a:graphic>
      </p:graphicFrame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AAD7F84-03BE-4FE6-9BEF-6432F3633CE0}"/>
              </a:ext>
            </a:extLst>
          </p:cNvPr>
          <p:cNvCxnSpPr/>
          <p:nvPr/>
        </p:nvCxnSpPr>
        <p:spPr>
          <a:xfrm>
            <a:off x="2937163" y="2576945"/>
            <a:ext cx="0" cy="368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F9152FB-B834-4922-9C88-8F485FFC1492}"/>
              </a:ext>
            </a:extLst>
          </p:cNvPr>
          <p:cNvCxnSpPr/>
          <p:nvPr/>
        </p:nvCxnSpPr>
        <p:spPr>
          <a:xfrm>
            <a:off x="8007927" y="2535817"/>
            <a:ext cx="0" cy="3560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B3B07A3-610D-462C-8429-4293BC210814}"/>
              </a:ext>
            </a:extLst>
          </p:cNvPr>
          <p:cNvCxnSpPr/>
          <p:nvPr/>
        </p:nvCxnSpPr>
        <p:spPr>
          <a:xfrm flipV="1">
            <a:off x="838200" y="2424981"/>
            <a:ext cx="10882745" cy="110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6FE62C5C-0BD1-4CAA-A625-E206732DF807}"/>
              </a:ext>
            </a:extLst>
          </p:cNvPr>
          <p:cNvCxnSpPr/>
          <p:nvPr/>
        </p:nvCxnSpPr>
        <p:spPr>
          <a:xfrm>
            <a:off x="658095" y="2576945"/>
            <a:ext cx="0" cy="3435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32A09901-F3F4-498B-BF2E-33E43A7CEA37}"/>
              </a:ext>
            </a:extLst>
          </p:cNvPr>
          <p:cNvCxnSpPr/>
          <p:nvPr/>
        </p:nvCxnSpPr>
        <p:spPr>
          <a:xfrm>
            <a:off x="838199" y="6206834"/>
            <a:ext cx="10882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5F279E2-EB0A-40F1-AF27-00AD9CD7E0B1}"/>
              </a:ext>
            </a:extLst>
          </p:cNvPr>
          <p:cNvCxnSpPr/>
          <p:nvPr/>
        </p:nvCxnSpPr>
        <p:spPr>
          <a:xfrm>
            <a:off x="11720945" y="2521526"/>
            <a:ext cx="0" cy="3740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F0FB4D8E-9596-48ED-9013-E402E46740FA}"/>
              </a:ext>
            </a:extLst>
          </p:cNvPr>
          <p:cNvCxnSpPr/>
          <p:nvPr/>
        </p:nvCxnSpPr>
        <p:spPr>
          <a:xfrm>
            <a:off x="838199" y="3602182"/>
            <a:ext cx="10882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50115AB4-45A5-43D7-9370-56577BEAE90F}"/>
              </a:ext>
            </a:extLst>
          </p:cNvPr>
          <p:cNvCxnSpPr/>
          <p:nvPr/>
        </p:nvCxnSpPr>
        <p:spPr>
          <a:xfrm>
            <a:off x="838199" y="4876800"/>
            <a:ext cx="10882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2005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D5396C-D315-4F72-9BC0-C394906C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/>
              <a:t>Изменение текущей матрицы на единичную матрицу</a:t>
            </a:r>
            <a:br>
              <a:rPr lang="ru-RU" b="1" dirty="0"/>
            </a:b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7182850-3A22-427D-9F7F-E408E3F105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7090" y="3063576"/>
            <a:ext cx="11637819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ru-RU" sz="3200" dirty="0"/>
              <a:t>Обычно эта команда используется перед формированием новой матрицы. </a:t>
            </a:r>
            <a:endParaRPr lang="en-US" sz="32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ru-RU" sz="3200" dirty="0"/>
              <a:t>Для видовой матрицы она обычно вызывается перед формированием изображения, для матрицы проекции – перед определением новой матрицы проекции.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B30D431-E408-4135-ACE7-4C0B0FBC91BF}"/>
              </a:ext>
            </a:extLst>
          </p:cNvPr>
          <p:cNvSpPr/>
          <p:nvPr/>
        </p:nvSpPr>
        <p:spPr>
          <a:xfrm>
            <a:off x="2086291" y="1961634"/>
            <a:ext cx="49933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dirty="0" err="1">
                <a:solidFill>
                  <a:srgbClr val="8B0000"/>
                </a:solidFill>
                <a:latin typeface="Arial Unicode MS" panose="020B0604020202020204" pitchFamily="34" charset="-128"/>
              </a:rPr>
              <a:t>void</a:t>
            </a:r>
            <a:r>
              <a:rPr lang="ru-RU" altLang="ru-RU" sz="3200" dirty="0">
                <a:solidFill>
                  <a:srgbClr val="8B0000"/>
                </a:solidFill>
                <a:latin typeface="Arial Unicode MS" panose="020B0604020202020204" pitchFamily="34" charset="-128"/>
              </a:rPr>
              <a:t> </a:t>
            </a:r>
            <a:r>
              <a:rPr lang="ru-RU" altLang="ru-RU" sz="3200" dirty="0" err="1">
                <a:solidFill>
                  <a:srgbClr val="8B0000"/>
                </a:solidFill>
                <a:latin typeface="Arial Unicode MS" panose="020B0604020202020204" pitchFamily="34" charset="-128"/>
              </a:rPr>
              <a:t>LoadIdentity</a:t>
            </a:r>
            <a:r>
              <a:rPr lang="ru-RU" altLang="ru-RU" sz="3200" dirty="0">
                <a:solidFill>
                  <a:srgbClr val="8B0000"/>
                </a:solidFill>
                <a:latin typeface="Arial Unicode MS" panose="020B0604020202020204" pitchFamily="34" charset="-128"/>
              </a:rPr>
              <a:t>();</a:t>
            </a:r>
            <a:r>
              <a:rPr lang="ru-RU" altLang="ru-RU" sz="3200" dirty="0"/>
              <a:t> </a:t>
            </a:r>
            <a:endParaRPr lang="ru-RU" altLang="ru-RU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0014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08927-7226-4B7B-8D70-CE99DB7B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Замена текущей матрицы на произвольную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CC5CDC-DBBD-40FD-856E-AE2C47716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37" y="1399309"/>
            <a:ext cx="10515600" cy="4777654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3200" dirty="0" err="1">
                <a:solidFill>
                  <a:srgbClr val="8B0000"/>
                </a:solidFill>
                <a:latin typeface="Arial Unicode MS" panose="020B0604020202020204" pitchFamily="34" charset="-128"/>
              </a:rPr>
              <a:t>void</a:t>
            </a:r>
            <a:r>
              <a:rPr lang="ru-RU" altLang="ru-RU" sz="3200" dirty="0">
                <a:solidFill>
                  <a:srgbClr val="8B0000"/>
                </a:solidFill>
                <a:latin typeface="Arial Unicode MS" panose="020B0604020202020204" pitchFamily="34" charset="-128"/>
              </a:rPr>
              <a:t> </a:t>
            </a:r>
            <a:r>
              <a:rPr lang="ru-RU" altLang="ru-RU" sz="3200" dirty="0" err="1">
                <a:solidFill>
                  <a:srgbClr val="8B0000"/>
                </a:solidFill>
                <a:latin typeface="Arial Unicode MS" panose="020B0604020202020204" pitchFamily="34" charset="-128"/>
              </a:rPr>
              <a:t>LoadMatrix</a:t>
            </a:r>
            <a:r>
              <a:rPr lang="ru-RU" altLang="ru-RU" sz="3200" dirty="0">
                <a:solidFill>
                  <a:srgbClr val="8B0000"/>
                </a:solidFill>
                <a:latin typeface="Arial Unicode MS" panose="020B0604020202020204" pitchFamily="34" charset="-128"/>
              </a:rPr>
              <a:t>(</a:t>
            </a:r>
            <a:r>
              <a:rPr lang="ru-RU" altLang="ru-RU" sz="3200" dirty="0" err="1">
                <a:solidFill>
                  <a:srgbClr val="8B0000"/>
                </a:solidFill>
                <a:latin typeface="Arial Unicode MS" panose="020B0604020202020204" pitchFamily="34" charset="-128"/>
              </a:rPr>
              <a:t>double</a:t>
            </a:r>
            <a:r>
              <a:rPr lang="en-US" altLang="ru-RU" sz="3200" dirty="0">
                <a:solidFill>
                  <a:srgbClr val="8B0000"/>
                </a:solidFill>
                <a:latin typeface="Arial Unicode MS" panose="020B0604020202020204" pitchFamily="34" charset="-128"/>
              </a:rPr>
              <a:t>[] </a:t>
            </a:r>
            <a:r>
              <a:rPr lang="ru-RU" altLang="ru-RU" sz="3200" dirty="0">
                <a:solidFill>
                  <a:srgbClr val="8B0000"/>
                </a:solidFill>
                <a:latin typeface="Arial Unicode MS" panose="020B0604020202020204" pitchFamily="34" charset="-128"/>
              </a:rPr>
              <a:t>m);</a:t>
            </a:r>
            <a:r>
              <a:rPr lang="ru-RU" altLang="ru-RU" sz="4400" dirty="0"/>
              <a:t> 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891B8B-F428-4068-B8B7-B44E8955E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7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4190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245AA-F76A-4E40-B5BA-7CDC4460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3600" b="1" dirty="0"/>
              <a:t>Умножение текущей матрицы на произвольную матрицу</a:t>
            </a:r>
            <a:br>
              <a:rPr lang="ru-RU" b="1" dirty="0"/>
            </a:b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E2CDA4-14B8-4195-89E5-EBA44FB74F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14945" y="3043645"/>
            <a:ext cx="7453746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void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MultMatrix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double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[] m);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65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B03FD-816C-4336-B139-B15D71B88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511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Левосторонняя система координат (видовая)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7C4658-52A6-47EC-A317-2C65FB51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91"/>
            <a:ext cx="10515600" cy="48330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dirty="0"/>
              <a:t>Для построения проекции используется </a:t>
            </a:r>
            <a:r>
              <a:rPr lang="ru-RU" sz="3200" b="1" i="1" dirty="0">
                <a:solidFill>
                  <a:srgbClr val="FF0000"/>
                </a:solidFill>
              </a:rPr>
              <a:t>левосторонняя система координат (видовая), </a:t>
            </a:r>
            <a:r>
              <a:rPr lang="ru-RU" sz="3200" dirty="0"/>
              <a:t>в которой ось OZ направлена от наблюдателя. Преобразование одной системы координат в другую библиотека выполняет с помощью матрицы проекции.</a:t>
            </a:r>
          </a:p>
          <a:p>
            <a:pPr algn="just"/>
            <a:endParaRPr lang="ru-RU" sz="3200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2" descr="Левосторонняя система координат (видовая)">
            <a:extLst>
              <a:ext uri="{FF2B5EF4-FFF2-40B4-BE49-F238E27FC236}">
                <a16:creationId xmlns:a16="http://schemas.microsoft.com/office/drawing/2014/main" id="{42EC082A-87F4-45EC-BFBA-5583CFEF8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661" y="3625753"/>
            <a:ext cx="2688557" cy="271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172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5D1DE-FF11-4DF3-9D32-8D604204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472" y="365125"/>
            <a:ext cx="10065327" cy="964911"/>
          </a:xfrm>
        </p:spPr>
        <p:txBody>
          <a:bodyPr/>
          <a:lstStyle/>
          <a:p>
            <a:pPr algn="ctr"/>
            <a:r>
              <a:rPr lang="ru-RU" dirty="0"/>
              <a:t>Однородные координаты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5D29B3-FCA9-466C-9F49-16FDCBE47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582" y="1330036"/>
            <a:ext cx="10647218" cy="4846927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Для задания координат объектов в </a:t>
            </a:r>
            <a:r>
              <a:rPr lang="ru-RU" sz="3200" dirty="0" err="1"/>
              <a:t>OpenGL</a:t>
            </a:r>
            <a:r>
              <a:rPr lang="ru-RU" sz="3200" dirty="0"/>
              <a:t> используются однородные </a:t>
            </a:r>
            <a:r>
              <a:rPr lang="ru-RU" sz="3200" i="1" dirty="0"/>
              <a:t>координаты</a:t>
            </a:r>
            <a:r>
              <a:rPr lang="ru-RU" sz="3200" dirty="0"/>
              <a:t>. Это позволяет представлять различные преобразования в виде квадратных матриц размером 4*4, а сложные преобразования представлять в виде произведения матриц, реализующих более простые преобразования.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В </a:t>
            </a:r>
            <a:r>
              <a:rPr lang="ru-RU" sz="3200" dirty="0" err="1"/>
              <a:t>OpenGL</a:t>
            </a:r>
            <a:r>
              <a:rPr lang="ru-RU" sz="3200" dirty="0"/>
              <a:t> для представления координат вершин используется вектор-столбец. Все матрицы библиотеки, используемые в библиотеке </a:t>
            </a:r>
            <a:r>
              <a:rPr lang="ru-RU" sz="3200" dirty="0" err="1"/>
              <a:t>OpenGL</a:t>
            </a:r>
            <a:r>
              <a:rPr lang="ru-RU" sz="3200" dirty="0"/>
              <a:t>, являются вертикальными.</a:t>
            </a:r>
          </a:p>
        </p:txBody>
      </p:sp>
    </p:spTree>
    <p:extLst>
      <p:ext uri="{BB962C8B-B14F-4D97-AF65-F5344CB8AC3E}">
        <p14:creationId xmlns:p14="http://schemas.microsoft.com/office/powerpoint/2010/main" val="117987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42F57-BABC-4991-9BBE-E7549E1B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91" y="365125"/>
            <a:ext cx="11582400" cy="1325563"/>
          </a:xfrm>
        </p:spPr>
        <p:txBody>
          <a:bodyPr>
            <a:normAutofit/>
          </a:bodyPr>
          <a:lstStyle/>
          <a:p>
            <a:r>
              <a:rPr lang="ru-RU" dirty="0"/>
              <a:t>Все матрицы библиотеки, используемые в библиотеке </a:t>
            </a:r>
            <a:r>
              <a:rPr lang="ru-RU" dirty="0" err="1"/>
              <a:t>OpenGL</a:t>
            </a:r>
            <a:r>
              <a:rPr lang="ru-RU" dirty="0"/>
              <a:t>, являются вертикальными.</a:t>
            </a:r>
          </a:p>
        </p:txBody>
      </p:sp>
      <p:pic>
        <p:nvPicPr>
          <p:cNvPr id="9218" name="Picture 2" descr=" \left( \begin{array}{cccc}&#10;a_1&amp;a_5 &amp;a_9 &amp;a_{13} \\&#10;a_2 &amp; a_6 &amp; a_{10} &amp; a_{14}\\&#10;a_3 &amp; a_7 &amp; a_{11}&amp; a_{15}\\&#10;a_4 &amp; a_8 &amp; a_{12}&amp; a_{16}\\\end{array} \right)">
            <a:extLst>
              <a:ext uri="{FF2B5EF4-FFF2-40B4-BE49-F238E27FC236}">
                <a16:creationId xmlns:a16="http://schemas.microsoft.com/office/drawing/2014/main" id="{95FDDA2F-052F-4CD9-9290-7058050F75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782" y="2381751"/>
            <a:ext cx="5321785" cy="325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22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5D730A-8BA5-44BD-8433-DDF4147D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????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BB18B6-AD97-4599-A551-CB7919938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Суть компьютерной графики состоит в создании двухмерных образов трехмерных объектов.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Не думать какие пикселы</a:t>
            </a:r>
            <a:r>
              <a:rPr lang="en-US" sz="3200" dirty="0"/>
              <a:t> </a:t>
            </a:r>
            <a:r>
              <a:rPr lang="ru-RU" sz="3200" dirty="0"/>
              <a:t>нужно рисовать, а пытаться передать трехмерный мир.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Совокупность </a:t>
            </a:r>
            <a:r>
              <a:rPr lang="ru-RU" sz="3200" dirty="0">
                <a:solidFill>
                  <a:srgbClr val="FF0000"/>
                </a:solidFill>
              </a:rPr>
              <a:t>3 операций </a:t>
            </a:r>
            <a:r>
              <a:rPr lang="ru-RU" sz="3200" dirty="0"/>
              <a:t>для преобразования координат трехмерных объектов в положение пикселов на экране.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24766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1685</Words>
  <Application>Microsoft Office PowerPoint</Application>
  <PresentationFormat>Широкоэкранный</PresentationFormat>
  <Paragraphs>188</Paragraphs>
  <Slides>55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62" baseType="lpstr">
      <vt:lpstr>Arial Unicode MS</vt:lpstr>
      <vt:lpstr>Arial</vt:lpstr>
      <vt:lpstr>Calibri</vt:lpstr>
      <vt:lpstr>Calibri Light</vt:lpstr>
      <vt:lpstr>Courier New</vt:lpstr>
      <vt:lpstr>Wingdings</vt:lpstr>
      <vt:lpstr>Тема Office</vt:lpstr>
      <vt:lpstr>Лекция 3. Координатные преобразования в OpenGL</vt:lpstr>
      <vt:lpstr>Литература</vt:lpstr>
      <vt:lpstr>Проблема!</vt:lpstr>
      <vt:lpstr>Системы координат в OpenGL</vt:lpstr>
      <vt:lpstr>Правосторонняя система координат (мировая) </vt:lpstr>
      <vt:lpstr>Левосторонняя система координат (видовая)</vt:lpstr>
      <vt:lpstr>Однородные координаты</vt:lpstr>
      <vt:lpstr>Все матрицы библиотеки, используемые в библиотеке OpenGL, являются вертикальными.</vt:lpstr>
      <vt:lpstr>????</vt:lpstr>
      <vt:lpstr>3D2D ?</vt:lpstr>
      <vt:lpstr> Деление перспективы </vt:lpstr>
      <vt:lpstr>Схема координатных преобразований </vt:lpstr>
      <vt:lpstr>Презентация PowerPoint</vt:lpstr>
      <vt:lpstr>Аналогия с камерой</vt:lpstr>
      <vt:lpstr>Модельно-видовые преобразования</vt:lpstr>
      <vt:lpstr>Модельные  преобразования </vt:lpstr>
      <vt:lpstr>Модельные преобразования: сдвиг</vt:lpstr>
      <vt:lpstr>Модельные преобразования: сдвиг</vt:lpstr>
      <vt:lpstr>Поворот вокруг произвольной оси в пространстве </vt:lpstr>
      <vt:lpstr>Пример</vt:lpstr>
      <vt:lpstr> Модельные преобразования: масштабирование  </vt:lpstr>
      <vt:lpstr>Порядок преобразований?</vt:lpstr>
      <vt:lpstr>Результат?</vt:lpstr>
      <vt:lpstr>Замечание</vt:lpstr>
      <vt:lpstr>Видовые преобразования </vt:lpstr>
      <vt:lpstr>Видовые преобразования </vt:lpstr>
      <vt:lpstr>Способы выполнения преобразования просмотра</vt:lpstr>
      <vt:lpstr>Способы выполнения преобразования просмотра</vt:lpstr>
      <vt:lpstr>Разделение точки просмотра и объекта</vt:lpstr>
      <vt:lpstr>Функция glLookAt()</vt:lpstr>
      <vt:lpstr>Определение вектора ориентации</vt:lpstr>
      <vt:lpstr>Функция glLookAt()</vt:lpstr>
      <vt:lpstr>Положение камеры по умолчанию LookAT(0,0,0, 0,0,-100, 0,1,0)</vt:lpstr>
      <vt:lpstr>LookAT(4,2,1, 2,4,-3, 2,2,-1)</vt:lpstr>
      <vt:lpstr>Презентация PowerPoint</vt:lpstr>
      <vt:lpstr>Презентация PowerPoint</vt:lpstr>
      <vt:lpstr>Для изменения положения камеры:</vt:lpstr>
      <vt:lpstr>Презентация PowerPoint</vt:lpstr>
      <vt:lpstr>Создать собственную функцию преобразования</vt:lpstr>
      <vt:lpstr>Перспективные преобразования</vt:lpstr>
      <vt:lpstr>Перспективные преобразования </vt:lpstr>
      <vt:lpstr>Преобразования проецирования</vt:lpstr>
      <vt:lpstr>Как определить матрицу проекций?</vt:lpstr>
      <vt:lpstr>1)При ортогональном проецировании объем видимости представляет собой коробку.  2)Размер объема видимости не изменяется от одного конца к другому.  3)Расстояние от камеры не влияет на размеры объекта. 4)Применяется в архитектурных чертежных приложениях и САП, где необходимо знать реальные размеры объектов и углы между ними.</vt:lpstr>
      <vt:lpstr>Когда и как?</vt:lpstr>
      <vt:lpstr>Презентация PowerPoint</vt:lpstr>
      <vt:lpstr>Перспективное проецирование</vt:lpstr>
      <vt:lpstr>Видовые преобразования </vt:lpstr>
      <vt:lpstr>Презентация PowerPoint</vt:lpstr>
      <vt:lpstr> Преобразования области вывода </vt:lpstr>
      <vt:lpstr>Выбор текущей матрицы</vt:lpstr>
      <vt:lpstr>Выбор текущей матрицы</vt:lpstr>
      <vt:lpstr>Изменение текущей матрицы на единичную матрицу </vt:lpstr>
      <vt:lpstr>Замена текущей матрицы на произвольную</vt:lpstr>
      <vt:lpstr>Умножение текущей матрицы на произвольную матрицу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3</dc:title>
  <dc:creator>Наима Мерданова</dc:creator>
  <cp:lastModifiedBy>Наима Мерданова</cp:lastModifiedBy>
  <cp:revision>68</cp:revision>
  <dcterms:created xsi:type="dcterms:W3CDTF">2017-05-01T15:45:00Z</dcterms:created>
  <dcterms:modified xsi:type="dcterms:W3CDTF">2018-03-26T05:58:58Z</dcterms:modified>
</cp:coreProperties>
</file>