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CBF542-00A3-4B47-8843-F34FDC02EC35}">
  <a:tblStyle styleId="{D2CBF542-00A3-4B47-8843-F34FDC02EC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C44DECD-FF64-4576-AE23-F51921D5821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d893f4f7b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d893f4f7b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d893f4f7b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d893f4f7b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7ab58bf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7ab58bf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7ab58bff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7ab58bff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7ab58bff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7ab58bff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7ab58bff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7ab58bff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4039bfb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4039bfba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88596544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88596544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e20c73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e20c73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8859654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8859654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f4fc639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f4fc639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039bfb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039bfb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4039bfb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4039bfb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4039bfba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4039bfba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GB"/>
              <a:t>Where should the actual team finding process go?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d893f4f7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d893f4f7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6098378" y="5"/>
            <a:ext cx="3045625" cy="2030570"/>
            <a:chOff x="6098378" y="5"/>
            <a:chExt cx="3045625" cy="2030570"/>
          </a:xfrm>
        </p:grpSpPr>
        <p:sp>
          <p:nvSpPr>
            <p:cNvPr id="58" name="Google Shape;58;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64" name="Google Shape;64;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65" name="Google Shape;65;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FC5E8"/>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1" name="Google Shape;21;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4891594"/>
            <a:ext cx="9144000" cy="252000"/>
          </a:xfrm>
          <a:prstGeom prst="rect">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 name="Shape 37"/>
        <p:cNvGrpSpPr/>
        <p:nvPr/>
      </p:nvGrpSpPr>
      <p:grpSpPr>
        <a:xfrm>
          <a:off x="0" y="0"/>
          <a:ext cx="0" cy="0"/>
          <a:chOff x="0" y="0"/>
          <a:chExt cx="0" cy="0"/>
        </a:xfrm>
      </p:grpSpPr>
      <p:grpSp>
        <p:nvGrpSpPr>
          <p:cNvPr id="38" name="Google Shape;38;p8"/>
          <p:cNvGrpSpPr/>
          <p:nvPr/>
        </p:nvGrpSpPr>
        <p:grpSpPr>
          <a:xfrm>
            <a:off x="6098378" y="5"/>
            <a:ext cx="3045625" cy="2030570"/>
            <a:chOff x="6098378" y="5"/>
            <a:chExt cx="3045625" cy="2030570"/>
          </a:xfrm>
        </p:grpSpPr>
        <p:sp>
          <p:nvSpPr>
            <p:cNvPr id="39" name="Google Shape;39;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5" name="Google Shape;45;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docs.google.com/presentation/d/14zKD3u4KwCXI_wi0tVP4GkXUKBw869TUSNIWPr5wprA/edit?usp=sharing" TargetMode="External"/><Relationship Id="rId4" Type="http://schemas.openxmlformats.org/officeDocument/2006/relationships/hyperlink" Target="https://docs.google.com/presentation/d/1l0cdM_6tacrpiHgCyU6g039THDrSuuEB2fypcgnUShI/edit?usp=sharing" TargetMode="External"/><Relationship Id="rId5" Type="http://schemas.openxmlformats.org/officeDocument/2006/relationships/hyperlink" Target="https://www.youtube.com/watch?v=JEFaTfK9HDU&amp;list=PLT31yk4mpjK771k_2zUUD3AZI4KcxLNnp&amp;index=6" TargetMode="External"/><Relationship Id="rId6" Type="http://schemas.openxmlformats.org/officeDocument/2006/relationships/image" Target="../media/image1.pn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google.com/presentation/d/14zKD3u4KwCXI_wi0tVP4GkXUKBw869TUSNIWPr5wprA/edit?usp=sharing" TargetMode="External"/><Relationship Id="rId4" Type="http://schemas.openxmlformats.org/officeDocument/2006/relationships/hyperlink" Target="http://www.hackmakers.com"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uides.github.com/activities/hello-world/"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google.com/presentation/d/1by21Mh4YueRPyNdTgt17tqM5DXdD4LiICG4SGMJUcy4/edit?usp=sharing" TargetMode="External"/><Relationship Id="rId4" Type="http://schemas.openxmlformats.org/officeDocument/2006/relationships/hyperlink" Target="http://www.hackmakers.com" TargetMode="External"/><Relationship Id="rId5" Type="http://schemas.openxmlformats.org/officeDocument/2006/relationships/hyperlink" Target="https://docs.google.com/presentation/d/1jL7CHdheH98y7gaUmsBF8nu8PgTfg7-e9vXNEzbIPbE/edit?usp=sharing" TargetMode="External"/><Relationship Id="rId6" Type="http://schemas.openxmlformats.org/officeDocument/2006/relationships/hyperlink" Target="https://docs.google.com/presentation/d/1l0cdM_6tacrpiHgCyU6g039THDrSuuEB2fypcgnUShI/edit?usp=sharing" TargetMode="External"/><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slide" Target="/ppt/slides/slide15.xml"/><Relationship Id="rId10" Type="http://schemas.openxmlformats.org/officeDocument/2006/relationships/slide" Target="/ppt/slides/slide14.xml"/><Relationship Id="rId13" Type="http://schemas.openxmlformats.org/officeDocument/2006/relationships/image" Target="../media/image1.png"/><Relationship Id="rId12" Type="http://schemas.openxmlformats.org/officeDocument/2006/relationships/slide" Target="/ppt/slides/slide16.xm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6.xml"/><Relationship Id="rId9" Type="http://schemas.openxmlformats.org/officeDocument/2006/relationships/slide" Target="/ppt/slides/slide13.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ackmakers.com/"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9.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spreadsheets/d/1BaBm77iG9Jdkdbuct_jHdX7idCXDX23guCxI_Q_cvaM/edit?usp=sharing" TargetMode="External"/><Relationship Id="rId4" Type="http://schemas.openxmlformats.org/officeDocument/2006/relationships/slide" Target="/ppt/slides/slide10.xml"/><Relationship Id="rId5" Type="http://schemas.openxmlformats.org/officeDocument/2006/relationships/slide" Target="/ppt/slides/slide11.xml"/><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686700" y="2611950"/>
            <a:ext cx="7770600" cy="15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300">
                <a:latin typeface="Roboto"/>
                <a:ea typeface="Roboto"/>
                <a:cs typeface="Roboto"/>
                <a:sym typeface="Roboto"/>
              </a:rPr>
              <a:t>Hackathon Guide: Participants</a:t>
            </a:r>
            <a:endParaRPr b="1" sz="4300">
              <a:latin typeface="Roboto"/>
              <a:ea typeface="Roboto"/>
              <a:cs typeface="Roboto"/>
              <a:sym typeface="Roboto"/>
            </a:endParaRPr>
          </a:p>
          <a:p>
            <a:pPr indent="0" lvl="0" marL="0" rtl="0" algn="ctr">
              <a:spcBef>
                <a:spcPts val="0"/>
              </a:spcBef>
              <a:spcAft>
                <a:spcPts val="0"/>
              </a:spcAft>
              <a:buNone/>
            </a:pPr>
            <a:r>
              <a:t/>
            </a:r>
            <a:endParaRPr b="1" sz="20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A guide for individual participants looking to form a team and compete. If you are already part of a team, check out the </a:t>
            </a:r>
            <a:r>
              <a:rPr b="1" i="1" lang="en-GB" sz="1200" u="sng">
                <a:solidFill>
                  <a:schemeClr val="hlink"/>
                </a:solidFill>
                <a:latin typeface="Roboto"/>
                <a:ea typeface="Roboto"/>
                <a:cs typeface="Roboto"/>
                <a:sym typeface="Roboto"/>
                <a:hlinkClick r:id="rId3"/>
              </a:rPr>
              <a:t>team guide</a:t>
            </a:r>
            <a:r>
              <a:rPr b="1" i="1" lang="en-GB" sz="1200">
                <a:latin typeface="Roboto"/>
                <a:ea typeface="Roboto"/>
                <a:cs typeface="Roboto"/>
                <a:sym typeface="Roboto"/>
              </a:rPr>
              <a:t> for the most applicable information.</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All parties in the hackathon should be familiar with the </a:t>
            </a:r>
            <a:r>
              <a:rPr b="1" i="1" lang="en-GB" sz="1200" u="sng">
                <a:solidFill>
                  <a:schemeClr val="accent5"/>
                </a:solidFill>
                <a:latin typeface="Roboto"/>
                <a:ea typeface="Roboto"/>
                <a:cs typeface="Roboto"/>
                <a:sym typeface="Roboto"/>
                <a:hlinkClick r:id="rId4">
                  <a:extLst>
                    <a:ext uri="{A12FA001-AC4F-418D-AE19-62706E023703}">
                      <ahyp:hlinkClr val="tx"/>
                    </a:ext>
                  </a:extLst>
                </a:hlinkClick>
              </a:rPr>
              <a:t>hackathon overview and rules</a:t>
            </a:r>
            <a:r>
              <a:rPr b="1" i="1" lang="en-GB" sz="1200">
                <a:latin typeface="Roboto"/>
                <a:ea typeface="Roboto"/>
                <a:cs typeface="Roboto"/>
                <a:sym typeface="Roboto"/>
              </a:rPr>
              <a:t> prior to the event.</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***First time participating? Watch the </a:t>
            </a:r>
            <a:r>
              <a:rPr b="1" i="1" lang="en-GB" sz="1200" u="sng">
                <a:solidFill>
                  <a:schemeClr val="hlink"/>
                </a:solidFill>
                <a:latin typeface="Roboto"/>
                <a:ea typeface="Roboto"/>
                <a:cs typeface="Roboto"/>
                <a:sym typeface="Roboto"/>
                <a:hlinkClick r:id="rId5"/>
              </a:rPr>
              <a:t>hackathon induction video</a:t>
            </a:r>
            <a:r>
              <a:rPr b="1" i="1" lang="en-GB" sz="1200">
                <a:latin typeface="Roboto"/>
                <a:ea typeface="Roboto"/>
                <a:cs typeface="Roboto"/>
                <a:sym typeface="Roboto"/>
              </a:rPr>
              <a:t> here.***</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p:txBody>
      </p:sp>
      <p:pic>
        <p:nvPicPr>
          <p:cNvPr id="73" name="Google Shape;73;p13"/>
          <p:cNvPicPr preferRelativeResize="0"/>
          <p:nvPr/>
        </p:nvPicPr>
        <p:blipFill>
          <a:blip r:embed="rId6">
            <a:alphaModFix/>
          </a:blip>
          <a:stretch>
            <a:fillRect/>
          </a:stretch>
        </p:blipFill>
        <p:spPr>
          <a:xfrm>
            <a:off x="6900" y="-3775"/>
            <a:ext cx="2192350" cy="504600"/>
          </a:xfrm>
          <a:prstGeom prst="rect">
            <a:avLst/>
          </a:prstGeom>
          <a:noFill/>
          <a:ln>
            <a:noFill/>
          </a:ln>
        </p:spPr>
      </p:pic>
      <p:pic>
        <p:nvPicPr>
          <p:cNvPr id="74" name="Google Shape;74;p13"/>
          <p:cNvPicPr preferRelativeResize="0"/>
          <p:nvPr/>
        </p:nvPicPr>
        <p:blipFill>
          <a:blip r:embed="rId7">
            <a:alphaModFix/>
          </a:blip>
          <a:stretch>
            <a:fillRect/>
          </a:stretch>
        </p:blipFill>
        <p:spPr>
          <a:xfrm>
            <a:off x="3901475" y="728950"/>
            <a:ext cx="1341050" cy="1341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45" name="Google Shape;145;p22"/>
          <p:cNvSpPr txBox="1"/>
          <p:nvPr>
            <p:ph type="title"/>
          </p:nvPr>
        </p:nvSpPr>
        <p:spPr>
          <a:xfrm>
            <a:off x="311700" y="6493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do I use the Team Formation Sheet?</a:t>
            </a:r>
            <a:endParaRPr sz="1120"/>
          </a:p>
        </p:txBody>
      </p:sp>
      <p:sp>
        <p:nvSpPr>
          <p:cNvPr id="146" name="Google Shape;146;p22"/>
          <p:cNvSpPr txBox="1"/>
          <p:nvPr>
            <p:ph idx="4294967295" type="body"/>
          </p:nvPr>
        </p:nvSpPr>
        <p:spPr>
          <a:xfrm>
            <a:off x="354150" y="1192800"/>
            <a:ext cx="8613900" cy="3868500"/>
          </a:xfrm>
          <a:prstGeom prst="rect">
            <a:avLst/>
          </a:prstGeom>
        </p:spPr>
        <p:txBody>
          <a:bodyPr anchorCtr="0" anchor="t" bIns="91425" lIns="91425" spcFirstLastPara="1" rIns="91425" wrap="square" tIns="91425">
            <a:spAutoFit/>
          </a:bodyPr>
          <a:lstStyle/>
          <a:p>
            <a:pPr indent="-311150" lvl="0" marL="457200" rtl="0" algn="l">
              <a:lnSpc>
                <a:spcPct val="100000"/>
              </a:lnSpc>
              <a:spcBef>
                <a:spcPts val="1000"/>
              </a:spcBef>
              <a:spcAft>
                <a:spcPts val="0"/>
              </a:spcAft>
              <a:buClr>
                <a:srgbClr val="000000"/>
              </a:buClr>
              <a:buSzPts val="1300"/>
              <a:buChar char="●"/>
            </a:pPr>
            <a:r>
              <a:rPr lang="en-GB" sz="1300">
                <a:solidFill>
                  <a:srgbClr val="000000"/>
                </a:solidFill>
              </a:rPr>
              <a:t>Use the existing filter views:</a:t>
            </a:r>
            <a:endParaRPr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lang="en-GB" sz="1300">
                <a:solidFill>
                  <a:srgbClr val="000000"/>
                </a:solidFill>
              </a:rPr>
              <a:t>We have created Filter Views to help you look at participants relevant FOR YOU. </a:t>
            </a:r>
            <a:endParaRPr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i="1" lang="en-GB" sz="1300">
                <a:solidFill>
                  <a:srgbClr val="000000"/>
                </a:solidFill>
              </a:rPr>
              <a:t>These can be found in Tab 'Find a Team' --&gt; Data --&gt; Filter View</a:t>
            </a:r>
            <a:endParaRPr i="1"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lang="en-GB" sz="1300">
                <a:solidFill>
                  <a:srgbClr val="000000"/>
                </a:solidFill>
              </a:rPr>
              <a:t>Filter Views Available: </a:t>
            </a:r>
            <a:r>
              <a:rPr b="1" lang="en-GB" sz="1300">
                <a:solidFill>
                  <a:srgbClr val="000000"/>
                </a:solidFill>
              </a:rPr>
              <a:t>Hackathon Experience, Challenge Interested in, Skill set</a:t>
            </a:r>
            <a:endParaRPr b="1" sz="1300">
              <a:solidFill>
                <a:srgbClr val="000000"/>
              </a:solidFill>
            </a:endParaRPr>
          </a:p>
          <a:p>
            <a:pPr indent="-311150" lvl="0" marL="457200" rtl="0" algn="l">
              <a:lnSpc>
                <a:spcPct val="100000"/>
              </a:lnSpc>
              <a:spcBef>
                <a:spcPts val="1000"/>
              </a:spcBef>
              <a:spcAft>
                <a:spcPts val="0"/>
              </a:spcAft>
              <a:buClr>
                <a:srgbClr val="000000"/>
              </a:buClr>
              <a:buSzPts val="1300"/>
              <a:buChar char="●"/>
            </a:pPr>
            <a:r>
              <a:rPr lang="en-GB" sz="1300">
                <a:solidFill>
                  <a:srgbClr val="000000"/>
                </a:solidFill>
              </a:rPr>
              <a:t>Create new temporary filters: </a:t>
            </a:r>
            <a:endParaRPr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lang="en-GB" sz="1300">
                <a:solidFill>
                  <a:srgbClr val="000000"/>
                </a:solidFill>
              </a:rPr>
              <a:t>You can use create a temporary filter view that is </a:t>
            </a:r>
            <a:r>
              <a:rPr b="1" lang="en-GB" sz="1300">
                <a:solidFill>
                  <a:srgbClr val="000000"/>
                </a:solidFill>
              </a:rPr>
              <a:t>only visible to you </a:t>
            </a:r>
            <a:r>
              <a:rPr lang="en-GB" sz="1300">
                <a:solidFill>
                  <a:srgbClr val="000000"/>
                </a:solidFill>
              </a:rPr>
              <a:t>- to filter through the sheet according to </a:t>
            </a:r>
            <a:r>
              <a:rPr b="1" lang="en-GB" sz="1300">
                <a:solidFill>
                  <a:srgbClr val="000000"/>
                </a:solidFill>
              </a:rPr>
              <a:t>your own parameters (by country, by university, etc.)</a:t>
            </a:r>
            <a:endParaRPr b="1"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i="1" lang="en-GB" sz="1300">
                <a:solidFill>
                  <a:srgbClr val="000000"/>
                </a:solidFill>
              </a:rPr>
              <a:t>This can be done by Tab 'Find a Team' --&gt;Data --&gt; Filter Views --&gt; Create a Temporary Filter View</a:t>
            </a:r>
            <a:endParaRPr i="1"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lang="en-GB" sz="1300">
                <a:solidFill>
                  <a:srgbClr val="000000"/>
                </a:solidFill>
              </a:rPr>
              <a:t>Remember these are temporary - so they’re </a:t>
            </a:r>
            <a:r>
              <a:rPr b="1" lang="en-GB" sz="1300">
                <a:solidFill>
                  <a:srgbClr val="000000"/>
                </a:solidFill>
              </a:rPr>
              <a:t>only visible to you</a:t>
            </a:r>
            <a:endParaRPr sz="1300">
              <a:solidFill>
                <a:srgbClr val="000000"/>
              </a:solidFill>
            </a:endParaRPr>
          </a:p>
          <a:p>
            <a:pPr indent="-311150" lvl="0" marL="457200" rtl="0" algn="l">
              <a:lnSpc>
                <a:spcPct val="100000"/>
              </a:lnSpc>
              <a:spcBef>
                <a:spcPts val="1000"/>
              </a:spcBef>
              <a:spcAft>
                <a:spcPts val="0"/>
              </a:spcAft>
              <a:buClr>
                <a:srgbClr val="000000"/>
              </a:buClr>
              <a:buSzPts val="1300"/>
              <a:buChar char="●"/>
            </a:pPr>
            <a:r>
              <a:rPr lang="en-GB" sz="1300">
                <a:solidFill>
                  <a:srgbClr val="000000"/>
                </a:solidFill>
              </a:rPr>
              <a:t>Search by Keyword</a:t>
            </a:r>
            <a:endParaRPr sz="1300">
              <a:solidFill>
                <a:srgbClr val="000000"/>
              </a:solidFill>
            </a:endParaRPr>
          </a:p>
          <a:p>
            <a:pPr indent="-311150" lvl="1" marL="914400" rtl="0" algn="l">
              <a:lnSpc>
                <a:spcPct val="100000"/>
              </a:lnSpc>
              <a:spcBef>
                <a:spcPts val="1000"/>
              </a:spcBef>
              <a:spcAft>
                <a:spcPts val="0"/>
              </a:spcAft>
              <a:buClr>
                <a:srgbClr val="000000"/>
              </a:buClr>
              <a:buSzPts val="1300"/>
              <a:buChar char="○"/>
            </a:pPr>
            <a:r>
              <a:rPr lang="en-GB" sz="1300">
                <a:solidFill>
                  <a:srgbClr val="000000"/>
                </a:solidFill>
              </a:rPr>
              <a:t>Use relevant keywords to look specifically for a particular attribute or participant</a:t>
            </a:r>
            <a:endParaRPr sz="1300">
              <a:solidFill>
                <a:srgbClr val="000000"/>
              </a:solidFill>
            </a:endParaRPr>
          </a:p>
          <a:p>
            <a:pPr indent="0" lvl="0" marL="0" rtl="0" algn="l">
              <a:lnSpc>
                <a:spcPct val="100000"/>
              </a:lnSpc>
              <a:spcBef>
                <a:spcPts val="1000"/>
              </a:spcBef>
              <a:spcAft>
                <a:spcPts val="400"/>
              </a:spcAft>
              <a:buNone/>
            </a:pPr>
            <a:r>
              <a:t/>
            </a:r>
            <a:endParaRPr sz="13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5731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are Mini Groups?</a:t>
            </a:r>
            <a:endParaRPr sz="1120"/>
          </a:p>
        </p:txBody>
      </p:sp>
      <p:sp>
        <p:nvSpPr>
          <p:cNvPr id="152" name="Google Shape;152;p23"/>
          <p:cNvSpPr txBox="1"/>
          <p:nvPr>
            <p:ph idx="4294967295" type="body"/>
          </p:nvPr>
        </p:nvSpPr>
        <p:spPr>
          <a:xfrm>
            <a:off x="387900" y="1040400"/>
            <a:ext cx="8305800" cy="3521700"/>
          </a:xfrm>
          <a:prstGeom prst="rect">
            <a:avLst/>
          </a:prstGeom>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Mini Groups - which are intimate public channels with a cozier group of people based on similar time zones and have a diverse set of skills. </a:t>
            </a:r>
            <a:endParaRPr sz="1200">
              <a:solidFill>
                <a:srgbClr val="000000"/>
              </a:solidFill>
              <a:highlight>
                <a:srgbClr val="FFFFFF"/>
              </a:highlight>
            </a:endParaRPr>
          </a:p>
          <a:p>
            <a:pPr indent="-330200" lvl="0" marL="4572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How will it work?</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Mentors will be allocated to these groups to help facilitate team forming</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Please introduce yourself within these channels</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Learn one anothers challenge interests</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Start forming your own private team channels when you have scoped people for your team</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If you already have a team, you can use these channels to scout for more team members if you need them</a:t>
            </a:r>
            <a:endParaRPr sz="12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Char char="○"/>
            </a:pPr>
            <a:r>
              <a:rPr lang="en-GB" sz="1200">
                <a:solidFill>
                  <a:srgbClr val="000000"/>
                </a:solidFill>
                <a:highlight>
                  <a:srgbClr val="FFFFFF"/>
                </a:highlight>
              </a:rPr>
              <a:t>These groups are labelled #minigroup (along with the respective time zone number) so keep an eye out for the channel you may be included within.</a:t>
            </a:r>
            <a:endParaRPr sz="1200">
              <a:solidFill>
                <a:srgbClr val="000000"/>
              </a:solidFill>
              <a:highlight>
                <a:srgbClr val="FFFFFF"/>
              </a:highlight>
            </a:endParaRPr>
          </a:p>
          <a:p>
            <a:pPr indent="0" lvl="0" marL="0" rtl="0" algn="l">
              <a:lnSpc>
                <a:spcPct val="100000"/>
              </a:lnSpc>
              <a:spcBef>
                <a:spcPts val="1200"/>
              </a:spcBef>
              <a:spcAft>
                <a:spcPts val="0"/>
              </a:spcAft>
              <a:buNone/>
            </a:pPr>
            <a:r>
              <a:t/>
            </a:r>
            <a:endParaRPr sz="1000">
              <a:solidFill>
                <a:srgbClr val="000000"/>
              </a:solidFill>
              <a:highlight>
                <a:srgbClr val="FFFFFF"/>
              </a:highlight>
            </a:endParaRPr>
          </a:p>
          <a:p>
            <a:pPr indent="0" lvl="0" marL="0" rtl="0" algn="l">
              <a:lnSpc>
                <a:spcPct val="100000"/>
              </a:lnSpc>
              <a:spcBef>
                <a:spcPts val="0"/>
              </a:spcBef>
              <a:spcAft>
                <a:spcPts val="0"/>
              </a:spcAft>
              <a:buNone/>
            </a:pPr>
            <a:r>
              <a:rPr i="1" lang="en-GB" sz="1100">
                <a:solidFill>
                  <a:srgbClr val="000000"/>
                </a:solidFill>
                <a:highlight>
                  <a:srgbClr val="FFFFFF"/>
                </a:highlight>
              </a:rPr>
              <a:t>*Any questions about the Mini Groups, reach out to Jack Shi, from the Hackmakers Organising Committee!</a:t>
            </a:r>
            <a:endParaRPr i="1" sz="1100">
              <a:solidFill>
                <a:srgbClr val="000000"/>
              </a:solidFill>
              <a:highlight>
                <a:srgbClr val="FFFFFF"/>
              </a:highlight>
            </a:endParaRPr>
          </a:p>
          <a:p>
            <a:pPr indent="0" lvl="0" marL="0" rtl="0" algn="l">
              <a:lnSpc>
                <a:spcPct val="100000"/>
              </a:lnSpc>
              <a:spcBef>
                <a:spcPts val="0"/>
              </a:spcBef>
              <a:spcAft>
                <a:spcPts val="0"/>
              </a:spcAft>
              <a:buNone/>
            </a:pPr>
            <a:r>
              <a:rPr i="1" lang="en-GB" sz="1100">
                <a:solidFill>
                  <a:srgbClr val="000000"/>
                </a:solidFill>
                <a:highlight>
                  <a:srgbClr val="FFFFFF"/>
                </a:highlight>
              </a:rPr>
              <a:t>*These groups are optional and you can leave at any time. Remember the maximum number for team size is 8, and minimum of 2 </a:t>
            </a:r>
            <a:endParaRPr i="1" sz="1500">
              <a:solidFill>
                <a:srgbClr val="000000"/>
              </a:solidFill>
            </a:endParaRPr>
          </a:p>
        </p:txBody>
      </p:sp>
      <p:pic>
        <p:nvPicPr>
          <p:cNvPr id="153" name="Google Shape;153;p23"/>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07286" y="50133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do I find a mentor?</a:t>
            </a:r>
            <a:endParaRPr sz="1120"/>
          </a:p>
        </p:txBody>
      </p:sp>
      <p:sp>
        <p:nvSpPr>
          <p:cNvPr id="159" name="Google Shape;159;p24"/>
          <p:cNvSpPr txBox="1"/>
          <p:nvPr>
            <p:ph idx="4294967295" type="body"/>
          </p:nvPr>
        </p:nvSpPr>
        <p:spPr>
          <a:xfrm>
            <a:off x="522161" y="838540"/>
            <a:ext cx="8028300" cy="18870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lang="en-GB" sz="1400">
                <a:solidFill>
                  <a:srgbClr val="000000"/>
                </a:solidFill>
              </a:rPr>
              <a:t>Once you have formed a team, you can reach out to mentors via slack to ask them to mentor you through the hackathon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Make sure to scope out mentors that have the expertise to help with the challenge you’ve picked, and the skill sets you may need help with.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You can reach out to more than one mentor to help you and your team</a:t>
            </a:r>
            <a:endParaRPr sz="1400">
              <a:solidFill>
                <a:srgbClr val="000000"/>
              </a:solidFill>
            </a:endParaRPr>
          </a:p>
          <a:p>
            <a:pPr indent="0" lvl="0" marL="457200" rtl="0" algn="l">
              <a:lnSpc>
                <a:spcPct val="115000"/>
              </a:lnSpc>
              <a:spcBef>
                <a:spcPts val="0"/>
              </a:spcBef>
              <a:spcAft>
                <a:spcPts val="0"/>
              </a:spcAft>
              <a:buNone/>
            </a:pPr>
            <a:r>
              <a:t/>
            </a:r>
            <a:endParaRPr sz="1400">
              <a:solidFill>
                <a:srgbClr val="333333"/>
              </a:solidFill>
              <a:highlight>
                <a:srgbClr val="FEFFFF"/>
              </a:highlight>
            </a:endParaRPr>
          </a:p>
          <a:p>
            <a:pPr indent="0" lvl="0" marL="0" rtl="0" algn="l">
              <a:lnSpc>
                <a:spcPct val="115000"/>
              </a:lnSpc>
              <a:spcBef>
                <a:spcPts val="0"/>
              </a:spcBef>
              <a:spcAft>
                <a:spcPts val="0"/>
              </a:spcAft>
              <a:buNone/>
            </a:pPr>
            <a:r>
              <a:t/>
            </a:r>
            <a:endParaRPr b="1" sz="1400">
              <a:solidFill>
                <a:srgbClr val="333333"/>
              </a:solidFill>
              <a:highlight>
                <a:srgbClr val="FEFFFF"/>
              </a:highlight>
            </a:endParaRPr>
          </a:p>
        </p:txBody>
      </p:sp>
      <p:sp>
        <p:nvSpPr>
          <p:cNvPr id="160" name="Google Shape;160;p24"/>
          <p:cNvSpPr txBox="1"/>
          <p:nvPr>
            <p:ph type="title"/>
          </p:nvPr>
        </p:nvSpPr>
        <p:spPr>
          <a:xfrm>
            <a:off x="311700" y="2208171"/>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tools and resources do we have access to?</a:t>
            </a:r>
            <a:endParaRPr sz="1120"/>
          </a:p>
        </p:txBody>
      </p:sp>
      <p:sp>
        <p:nvSpPr>
          <p:cNvPr id="161" name="Google Shape;161;p24"/>
          <p:cNvSpPr txBox="1"/>
          <p:nvPr>
            <p:ph idx="4294967295" type="body"/>
          </p:nvPr>
        </p:nvSpPr>
        <p:spPr>
          <a:xfrm>
            <a:off x="526575" y="2574529"/>
            <a:ext cx="8028300" cy="21348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lang="en-GB" sz="1400">
                <a:solidFill>
                  <a:srgbClr val="000000"/>
                </a:solidFill>
              </a:rPr>
              <a:t>We have a paid version from our friends Slack, you are able to utilise their space and video calls to touch in with your private channels and teams.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Look at the </a:t>
            </a:r>
            <a:r>
              <a:rPr lang="en-GB" sz="1400" u="sng">
                <a:solidFill>
                  <a:schemeClr val="hlink"/>
                </a:solidFill>
                <a:hlinkClick r:id="rId3"/>
              </a:rPr>
              <a:t>team charter guide</a:t>
            </a:r>
            <a:r>
              <a:rPr lang="en-GB" sz="1400">
                <a:solidFill>
                  <a:srgbClr val="000000"/>
                </a:solidFill>
              </a:rPr>
              <a:t> to best set up your team.</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Check out the primer pack during the hackathon for ideation, presentation, software, assumption mapping and project management guides.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All Hackathons typically also have resources and tools shared by our sponsors. Visit the landing page at </a:t>
            </a:r>
            <a:r>
              <a:rPr lang="en-GB" sz="1400" u="sng">
                <a:solidFill>
                  <a:schemeClr val="hlink"/>
                </a:solidFill>
                <a:hlinkClick r:id="rId4"/>
              </a:rPr>
              <a:t>www.hackmakers.com</a:t>
            </a:r>
            <a:r>
              <a:rPr lang="en-GB" sz="1400">
                <a:solidFill>
                  <a:srgbClr val="000000"/>
                </a:solidFill>
              </a:rPr>
              <a:t> to see what’s available.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The Slack channel #resources is also one to keep an eye on.</a:t>
            </a:r>
            <a:endParaRPr sz="1400">
              <a:solidFill>
                <a:srgbClr val="000000"/>
              </a:solidFill>
              <a:highlight>
                <a:srgbClr val="FEFFFF"/>
              </a:highlight>
            </a:endParaRPr>
          </a:p>
        </p:txBody>
      </p:sp>
      <p:pic>
        <p:nvPicPr>
          <p:cNvPr id="162" name="Google Shape;162;p24"/>
          <p:cNvPicPr preferRelativeResize="0"/>
          <p:nvPr/>
        </p:nvPicPr>
        <p:blipFill>
          <a:blip r:embed="rId5">
            <a:alphaModFix/>
          </a:blip>
          <a:stretch>
            <a:fillRect/>
          </a:stretch>
        </p:blipFill>
        <p:spPr>
          <a:xfrm>
            <a:off x="6900" y="-3775"/>
            <a:ext cx="2192350" cy="50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633671"/>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should I do to prepare? (Logistics)</a:t>
            </a:r>
            <a:endParaRPr sz="1120"/>
          </a:p>
        </p:txBody>
      </p:sp>
      <p:sp>
        <p:nvSpPr>
          <p:cNvPr id="168" name="Google Shape;168;p25"/>
          <p:cNvSpPr txBox="1"/>
          <p:nvPr>
            <p:ph idx="4294967295" type="body"/>
          </p:nvPr>
        </p:nvSpPr>
        <p:spPr>
          <a:xfrm>
            <a:off x="607150" y="1103125"/>
            <a:ext cx="8127600" cy="36219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Set-up Slack</a:t>
            </a:r>
            <a:endParaRPr b="1" sz="1400">
              <a:solidFill>
                <a:srgbClr val="000000"/>
              </a:solidFill>
            </a:endParaRPr>
          </a:p>
          <a:p>
            <a:pPr indent="0" lvl="0" marL="457200" rtl="0" algn="l">
              <a:lnSpc>
                <a:spcPct val="115000"/>
              </a:lnSpc>
              <a:spcBef>
                <a:spcPts val="0"/>
              </a:spcBef>
              <a:spcAft>
                <a:spcPts val="0"/>
              </a:spcAft>
              <a:buNone/>
            </a:pPr>
            <a:r>
              <a:rPr lang="en-GB" sz="1400">
                <a:solidFill>
                  <a:srgbClr val="000000"/>
                </a:solidFill>
              </a:rPr>
              <a:t>All important announcements and updates will be here, so will the primary communication between the mentors, competitors, sponsors and organisers. Check at least 2 times a day leading up to and during the hackathon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Set-up your software and Hardware</a:t>
            </a:r>
            <a:endParaRPr b="1" sz="1400">
              <a:solidFill>
                <a:srgbClr val="000000"/>
              </a:solidFill>
            </a:endParaRPr>
          </a:p>
          <a:p>
            <a:pPr indent="0" lvl="0" marL="457200" rtl="0" algn="l">
              <a:lnSpc>
                <a:spcPct val="115000"/>
              </a:lnSpc>
              <a:spcBef>
                <a:spcPts val="0"/>
              </a:spcBef>
              <a:spcAft>
                <a:spcPts val="0"/>
              </a:spcAft>
              <a:buNone/>
            </a:pPr>
            <a:r>
              <a:rPr lang="en-GB" sz="1400">
                <a:solidFill>
                  <a:srgbClr val="000000"/>
                </a:solidFill>
              </a:rPr>
              <a:t>A GitHub repository will be extremely useful and is also optional to upload as part of your project submission. Github allows teams to ‘branch’ out on different parts of the project as well as work with awesome code. </a:t>
            </a:r>
            <a:r>
              <a:rPr lang="en-GB" sz="1400" u="sng">
                <a:solidFill>
                  <a:schemeClr val="hlink"/>
                </a:solidFill>
                <a:hlinkClick r:id="rId3"/>
              </a:rPr>
              <a:t>Please refer to this guide if you are unsure how to setup your GitHub repository.</a:t>
            </a:r>
            <a:endParaRPr sz="1400">
              <a:solidFill>
                <a:srgbClr val="000000"/>
              </a:solidFill>
            </a:endParaRPr>
          </a:p>
          <a:p>
            <a:pPr indent="-317500" lvl="0" marL="457200" rtl="0" algn="l">
              <a:spcBef>
                <a:spcPts val="0"/>
              </a:spcBef>
              <a:spcAft>
                <a:spcPts val="0"/>
              </a:spcAft>
              <a:buClr>
                <a:srgbClr val="000000"/>
              </a:buClr>
              <a:buSzPts val="1400"/>
              <a:buChar char="●"/>
            </a:pPr>
            <a:r>
              <a:rPr b="1" lang="en-GB" sz="1400">
                <a:solidFill>
                  <a:srgbClr val="000000"/>
                </a:solidFill>
              </a:rPr>
              <a:t>Don’t be a schmuck</a:t>
            </a:r>
            <a:endParaRPr b="1" sz="1400">
              <a:solidFill>
                <a:srgbClr val="000000"/>
              </a:solidFill>
            </a:endParaRPr>
          </a:p>
          <a:p>
            <a:pPr indent="0" lvl="0" marL="457200" rtl="0" algn="l">
              <a:spcBef>
                <a:spcPts val="0"/>
              </a:spcBef>
              <a:spcAft>
                <a:spcPts val="0"/>
              </a:spcAft>
              <a:buNone/>
            </a:pPr>
            <a:r>
              <a:rPr lang="en-GB" sz="1400">
                <a:solidFill>
                  <a:srgbClr val="000000"/>
                </a:solidFill>
              </a:rPr>
              <a:t>Read the Rules and guidelines, be a good citizen, make a list of everything you’ll have handy in your home workspace including phone and laptop chargers, headphones and most importantly, snacks. Get a good night's sleep. You’ll want to be firing on all four cylinders come hackathon day, so do whatever you have to do to be prepared. </a:t>
            </a:r>
            <a:endParaRPr b="1" sz="1400">
              <a:solidFill>
                <a:srgbClr val="000000"/>
              </a:solidFill>
            </a:endParaRPr>
          </a:p>
        </p:txBody>
      </p:sp>
      <p:pic>
        <p:nvPicPr>
          <p:cNvPr id="169" name="Google Shape;169;p25"/>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709871"/>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should I do to prepare? (Research)</a:t>
            </a:r>
            <a:endParaRPr sz="1120"/>
          </a:p>
        </p:txBody>
      </p:sp>
      <p:sp>
        <p:nvSpPr>
          <p:cNvPr id="175" name="Google Shape;175;p26"/>
          <p:cNvSpPr txBox="1"/>
          <p:nvPr>
            <p:ph idx="4294967295" type="body"/>
          </p:nvPr>
        </p:nvSpPr>
        <p:spPr>
          <a:xfrm>
            <a:off x="607150" y="1179325"/>
            <a:ext cx="7986600" cy="36219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Clr>
                <a:srgbClr val="000000"/>
              </a:buClr>
              <a:buSzPts val="1400"/>
              <a:buChar char="●"/>
            </a:pPr>
            <a:r>
              <a:rPr b="1" lang="en-GB" sz="1400">
                <a:solidFill>
                  <a:srgbClr val="000000"/>
                </a:solidFill>
              </a:rPr>
              <a:t>Research the topic and theme</a:t>
            </a:r>
            <a:endParaRPr b="1" sz="1400">
              <a:solidFill>
                <a:srgbClr val="000000"/>
              </a:solidFill>
            </a:endParaRPr>
          </a:p>
          <a:p>
            <a:pPr indent="0" lvl="0" marL="457200" rtl="0" algn="l">
              <a:spcBef>
                <a:spcPts val="0"/>
              </a:spcBef>
              <a:spcAft>
                <a:spcPts val="0"/>
              </a:spcAft>
              <a:buNone/>
            </a:pPr>
            <a:r>
              <a:rPr lang="en-GB" sz="1400">
                <a:solidFill>
                  <a:srgbClr val="000000"/>
                </a:solidFill>
              </a:rPr>
              <a:t>The Slack channel will have valuable resources and learning tools for operating in the hackathon, as well as material for the challenge(s) background itself. You’re also welcome to do your own research if you know what you want to get out of this experience or what you have in mind to work on</a:t>
            </a:r>
            <a:endParaRPr sz="1400">
              <a:solidFill>
                <a:srgbClr val="000000"/>
              </a:solidFill>
            </a:endParaRPr>
          </a:p>
          <a:p>
            <a:pPr indent="-317500" lvl="0" marL="457200" rtl="0" algn="l">
              <a:spcBef>
                <a:spcPts val="0"/>
              </a:spcBef>
              <a:spcAft>
                <a:spcPts val="0"/>
              </a:spcAft>
              <a:buClr>
                <a:srgbClr val="000000"/>
              </a:buClr>
              <a:buSzPts val="1400"/>
              <a:buChar char="●"/>
            </a:pPr>
            <a:r>
              <a:rPr b="1" lang="en-GB" sz="1400">
                <a:solidFill>
                  <a:srgbClr val="000000"/>
                </a:solidFill>
              </a:rPr>
              <a:t>Read up on the challenge(s)</a:t>
            </a:r>
            <a:endParaRPr b="1" sz="1400">
              <a:solidFill>
                <a:srgbClr val="000000"/>
              </a:solidFill>
            </a:endParaRPr>
          </a:p>
          <a:p>
            <a:pPr indent="0" lvl="0" marL="457200" rtl="0" algn="l">
              <a:spcBef>
                <a:spcPts val="0"/>
              </a:spcBef>
              <a:spcAft>
                <a:spcPts val="0"/>
              </a:spcAft>
              <a:buNone/>
            </a:pPr>
            <a:r>
              <a:rPr lang="en-GB" sz="1400">
                <a:solidFill>
                  <a:srgbClr val="000000"/>
                </a:solidFill>
              </a:rPr>
              <a:t>Know what challenge(s) are available and familiarize yourself with the details and nuances of each. See if there’s one you’d prefer over the others.</a:t>
            </a:r>
            <a:endParaRPr sz="1400">
              <a:solidFill>
                <a:srgbClr val="000000"/>
              </a:solidFill>
            </a:endParaRPr>
          </a:p>
          <a:p>
            <a:pPr indent="-317500" lvl="0" marL="457200" rtl="0" algn="l">
              <a:spcBef>
                <a:spcPts val="0"/>
              </a:spcBef>
              <a:spcAft>
                <a:spcPts val="0"/>
              </a:spcAft>
              <a:buClr>
                <a:srgbClr val="000000"/>
              </a:buClr>
              <a:buSzPts val="1400"/>
              <a:buChar char="●"/>
            </a:pPr>
            <a:r>
              <a:rPr b="1" lang="en-GB" sz="1400">
                <a:solidFill>
                  <a:srgbClr val="000000"/>
                </a:solidFill>
              </a:rPr>
              <a:t>Think about your team</a:t>
            </a:r>
            <a:endParaRPr b="1" sz="1400">
              <a:solidFill>
                <a:srgbClr val="000000"/>
              </a:solidFill>
            </a:endParaRPr>
          </a:p>
          <a:p>
            <a:pPr indent="0" lvl="0" marL="457200" rtl="0" algn="l">
              <a:spcBef>
                <a:spcPts val="0"/>
              </a:spcBef>
              <a:spcAft>
                <a:spcPts val="0"/>
              </a:spcAft>
              <a:buNone/>
            </a:pPr>
            <a:r>
              <a:rPr lang="en-GB" sz="1400">
                <a:solidFill>
                  <a:srgbClr val="000000"/>
                </a:solidFill>
              </a:rPr>
              <a:t>Start thinking about the skill set you offer, what kind of people you’d like to recruit and how you will scout talent to join you on your mission The best way to do this is to introduce yourself in the #introductions channel and become familiar with, and contribute to discussion in other Slack Channels</a:t>
            </a:r>
            <a:endParaRPr sz="1400">
              <a:solidFill>
                <a:srgbClr val="000000"/>
              </a:solidFill>
            </a:endParaRPr>
          </a:p>
          <a:p>
            <a:pPr indent="0" lvl="0" marL="457200" rtl="0" algn="l">
              <a:spcBef>
                <a:spcPts val="0"/>
              </a:spcBef>
              <a:spcAft>
                <a:spcPts val="1200"/>
              </a:spcAft>
              <a:buNone/>
            </a:pPr>
            <a:r>
              <a:t/>
            </a:r>
            <a:endParaRPr b="1" sz="1400">
              <a:solidFill>
                <a:srgbClr val="000000"/>
              </a:solidFill>
            </a:endParaRPr>
          </a:p>
        </p:txBody>
      </p:sp>
      <p:pic>
        <p:nvPicPr>
          <p:cNvPr id="176" name="Google Shape;176;p26"/>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655810"/>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if our mentor is not responding?</a:t>
            </a:r>
            <a:endParaRPr sz="1120"/>
          </a:p>
        </p:txBody>
      </p:sp>
      <p:sp>
        <p:nvSpPr>
          <p:cNvPr id="182" name="Google Shape;182;p27"/>
          <p:cNvSpPr txBox="1"/>
          <p:nvPr>
            <p:ph idx="4294967295" type="body"/>
          </p:nvPr>
        </p:nvSpPr>
        <p:spPr>
          <a:xfrm>
            <a:off x="378850" y="1067225"/>
            <a:ext cx="8202600" cy="132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GB" sz="1400">
                <a:solidFill>
                  <a:srgbClr val="000000"/>
                </a:solidFill>
              </a:rPr>
              <a:t>Given the online nature and time zone differences, it is possible to lose touch or not get an immediate response from a mentor. In this scenario, you can and should reach out to other mentors available on slack in the #ask_a_mentor channel</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A way to prevent this is to pick out more than one mentor and  try to ensure that your time zones are compatible</a:t>
            </a:r>
            <a:endParaRPr sz="1400">
              <a:solidFill>
                <a:srgbClr val="000000"/>
              </a:solidFill>
            </a:endParaRPr>
          </a:p>
          <a:p>
            <a:pPr indent="0" lvl="0" marL="0" rtl="0" algn="l">
              <a:spcBef>
                <a:spcPts val="1200"/>
              </a:spcBef>
              <a:spcAft>
                <a:spcPts val="1200"/>
              </a:spcAft>
              <a:buNone/>
            </a:pPr>
            <a:r>
              <a:t/>
            </a:r>
            <a:endParaRPr sz="1400">
              <a:solidFill>
                <a:srgbClr val="000000"/>
              </a:solidFill>
            </a:endParaRPr>
          </a:p>
        </p:txBody>
      </p:sp>
      <p:sp>
        <p:nvSpPr>
          <p:cNvPr id="183" name="Google Shape;183;p27"/>
          <p:cNvSpPr txBox="1"/>
          <p:nvPr/>
        </p:nvSpPr>
        <p:spPr>
          <a:xfrm>
            <a:off x="402884" y="2826609"/>
            <a:ext cx="82026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First of all don’t panic, this is not an uncommon occurrence! There are a number of next steps to tick off before you jump ship and restart or exit the competition:</a:t>
            </a:r>
            <a:endParaRPr>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Talk to your mentor and lead mentor. In many situations, a mentor will be helping other teams ideate and execute solutions. They have visibility on other teams and members who may want to join your team.</a:t>
            </a:r>
            <a:endParaRPr>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Make posts on the find_a_team channel, and meet other people who are looking to join, or even if you want to join an existing team. </a:t>
            </a:r>
            <a:endParaRPr/>
          </a:p>
        </p:txBody>
      </p:sp>
      <p:sp>
        <p:nvSpPr>
          <p:cNvPr id="184" name="Google Shape;184;p27"/>
          <p:cNvSpPr txBox="1"/>
          <p:nvPr>
            <p:ph type="title"/>
          </p:nvPr>
        </p:nvSpPr>
        <p:spPr>
          <a:xfrm>
            <a:off x="338561" y="2469142"/>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if my team members are not responding?	</a:t>
            </a:r>
            <a:endParaRPr sz="1120"/>
          </a:p>
        </p:txBody>
      </p:sp>
      <p:pic>
        <p:nvPicPr>
          <p:cNvPr id="185" name="Google Shape;185;p27"/>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2150088" y="656475"/>
            <a:ext cx="4935900" cy="738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1" lang="en-GB" sz="3600">
                <a:solidFill>
                  <a:srgbClr val="6FA8DC"/>
                </a:solidFill>
                <a:latin typeface="Roboto"/>
                <a:ea typeface="Roboto"/>
                <a:cs typeface="Roboto"/>
                <a:sym typeface="Roboto"/>
              </a:rPr>
              <a:t>More questions?	</a:t>
            </a:r>
            <a:endParaRPr b="1" sz="3600">
              <a:solidFill>
                <a:srgbClr val="6FA8DC"/>
              </a:solidFill>
              <a:latin typeface="Roboto"/>
              <a:ea typeface="Roboto"/>
              <a:cs typeface="Roboto"/>
              <a:sym typeface="Roboto"/>
            </a:endParaRPr>
          </a:p>
        </p:txBody>
      </p:sp>
      <p:sp>
        <p:nvSpPr>
          <p:cNvPr id="191" name="Google Shape;191;p28"/>
          <p:cNvSpPr txBox="1"/>
          <p:nvPr>
            <p:ph idx="4294967295" type="body"/>
          </p:nvPr>
        </p:nvSpPr>
        <p:spPr>
          <a:xfrm>
            <a:off x="436650" y="1447175"/>
            <a:ext cx="8362800" cy="31263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know more about this hackathon: </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sz="1400">
                <a:solidFill>
                  <a:srgbClr val="000000"/>
                </a:solidFill>
              </a:rPr>
              <a:t>Hackathon FAQ Quickstart Guide: </a:t>
            </a:r>
            <a:r>
              <a:rPr lang="en-GB" u="sng">
                <a:solidFill>
                  <a:schemeClr val="hlink"/>
                </a:solidFill>
                <a:hlinkClick r:id="rId3"/>
              </a:rPr>
              <a:t>https://docs.google.com/presentation/d/1by21Mh4YueRPyNdTgt17tqM5DXdD4LiICG4SGMJUcy4/edit?usp=sharing</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be a mentor:</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a:solidFill>
                  <a:srgbClr val="000000"/>
                </a:solidFill>
              </a:rPr>
              <a:t>Make a new registration as a mentor at: </a:t>
            </a:r>
            <a:r>
              <a:rPr lang="en-GB" u="sng">
                <a:solidFill>
                  <a:schemeClr val="hlink"/>
                </a:solidFill>
                <a:hlinkClick r:id="rId4"/>
              </a:rPr>
              <a:t>www.hackmakers.com</a:t>
            </a:r>
            <a:endParaRPr>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a:solidFill>
                  <a:srgbClr val="000000"/>
                </a:solidFill>
              </a:rPr>
              <a:t>Read through the Mentor Guide: </a:t>
            </a:r>
            <a:r>
              <a:rPr lang="en-GB" u="sng">
                <a:solidFill>
                  <a:schemeClr val="hlink"/>
                </a:solidFill>
                <a:hlinkClick r:id="rId5"/>
              </a:rPr>
              <a:t>https://docs.google.com/presentation/d/1jL7CHdheH98y7gaUmsBF8nu8PgTfg7-e9vXNEzbIPbE/edit?usp=sharing</a:t>
            </a:r>
            <a:endParaRPr>
              <a:solidFill>
                <a:srgbClr val="000000"/>
              </a:solidFill>
            </a:endParaRPr>
          </a:p>
          <a:p>
            <a:pPr indent="-317500" lvl="0" marL="457200" rtl="0" algn="l">
              <a:lnSpc>
                <a:spcPct val="115000"/>
              </a:lnSpc>
              <a:spcBef>
                <a:spcPts val="0"/>
              </a:spcBef>
              <a:spcAft>
                <a:spcPts val="0"/>
              </a:spcAft>
              <a:buClr>
                <a:srgbClr val="000000"/>
              </a:buClr>
              <a:buSzPts val="1400"/>
              <a:buChar char="●"/>
            </a:pPr>
            <a:r>
              <a:rPr b="1" lang="en-GB" sz="1400">
                <a:solidFill>
                  <a:srgbClr val="000000"/>
                </a:solidFill>
              </a:rPr>
              <a:t>I want to know the general rules and regulations:</a:t>
            </a:r>
            <a:endParaRPr b="1" sz="1400">
              <a:solidFill>
                <a:srgbClr val="000000"/>
              </a:solidFill>
            </a:endParaRPr>
          </a:p>
          <a:p>
            <a:pPr indent="-317500" lvl="1" marL="914400" rtl="0" algn="l">
              <a:lnSpc>
                <a:spcPct val="115000"/>
              </a:lnSpc>
              <a:spcBef>
                <a:spcPts val="0"/>
              </a:spcBef>
              <a:spcAft>
                <a:spcPts val="0"/>
              </a:spcAft>
              <a:buClr>
                <a:srgbClr val="000000"/>
              </a:buClr>
              <a:buSzPts val="1400"/>
              <a:buChar char="○"/>
            </a:pPr>
            <a:r>
              <a:rPr lang="en-GB" u="sng">
                <a:solidFill>
                  <a:schemeClr val="hlink"/>
                </a:solidFill>
                <a:hlinkClick r:id="rId6"/>
              </a:rPr>
              <a:t>https://docs.google.com/presentation/d/1l0cdM_6tacrpiHgCyU6g039THDrSuuEB2fypcgnUShI/edit?usp=sharing</a:t>
            </a:r>
            <a:endParaRPr>
              <a:solidFill>
                <a:srgbClr val="000000"/>
              </a:solidFill>
            </a:endParaRPr>
          </a:p>
        </p:txBody>
      </p:sp>
      <p:pic>
        <p:nvPicPr>
          <p:cNvPr id="192" name="Google Shape;192;p28"/>
          <p:cNvPicPr preferRelativeResize="0"/>
          <p:nvPr/>
        </p:nvPicPr>
        <p:blipFill>
          <a:blip r:embed="rId7">
            <a:alphaModFix/>
          </a:blip>
          <a:stretch>
            <a:fillRect/>
          </a:stretch>
        </p:blipFill>
        <p:spPr>
          <a:xfrm>
            <a:off x="6900" y="-3775"/>
            <a:ext cx="2192350" cy="50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393650" y="1632900"/>
            <a:ext cx="8490300" cy="187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200">
                <a:solidFill>
                  <a:srgbClr val="6FA8DC"/>
                </a:solidFill>
              </a:rPr>
              <a:t>Welcome! Thank you for supporting us with your valuable time and skills in developing awesome solutions to global challenges! In every hackathon, we expecting over </a:t>
            </a:r>
            <a:r>
              <a:rPr b="1" lang="en-GB" sz="2200">
                <a:solidFill>
                  <a:srgbClr val="6FA8DC"/>
                </a:solidFill>
              </a:rPr>
              <a:t>1000+</a:t>
            </a:r>
            <a:r>
              <a:rPr lang="en-GB" sz="2200">
                <a:solidFill>
                  <a:srgbClr val="6FA8DC"/>
                </a:solidFill>
              </a:rPr>
              <a:t> participants and mentors. </a:t>
            </a:r>
            <a:r>
              <a:rPr lang="en-GB" sz="2200">
                <a:solidFill>
                  <a:srgbClr val="6FA8DC"/>
                </a:solidFill>
              </a:rPr>
              <a:t>As participants, different components of the Hackathon is </a:t>
            </a:r>
            <a:r>
              <a:rPr b="1" lang="en-GB" sz="2200">
                <a:solidFill>
                  <a:srgbClr val="6FA8DC"/>
                </a:solidFill>
              </a:rPr>
              <a:t>optional to take part in depending on your availabilities.</a:t>
            </a:r>
            <a:endParaRPr b="1" sz="2200"/>
          </a:p>
          <a:p>
            <a:pPr indent="0" lvl="0" marL="0" rtl="0" algn="ctr">
              <a:spcBef>
                <a:spcPts val="0"/>
              </a:spcBef>
              <a:spcAft>
                <a:spcPts val="0"/>
              </a:spcAft>
              <a:buNone/>
            </a:pPr>
            <a:r>
              <a:t/>
            </a:r>
            <a:endParaRPr sz="2200">
              <a:solidFill>
                <a:srgbClr val="6FA8DC"/>
              </a:solidFill>
            </a:endParaRPr>
          </a:p>
        </p:txBody>
      </p:sp>
      <p:pic>
        <p:nvPicPr>
          <p:cNvPr id="80" name="Google Shape;80;p14"/>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nvSpPr>
        <p:spPr>
          <a:xfrm>
            <a:off x="2150088" y="275475"/>
            <a:ext cx="49359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900">
                <a:solidFill>
                  <a:srgbClr val="6FA8DC"/>
                </a:solidFill>
                <a:latin typeface="Roboto"/>
                <a:ea typeface="Roboto"/>
                <a:cs typeface="Roboto"/>
                <a:sym typeface="Roboto"/>
              </a:rPr>
              <a:t>Table of Contents</a:t>
            </a:r>
            <a:endParaRPr b="1" sz="2900">
              <a:solidFill>
                <a:srgbClr val="6FA8DC"/>
              </a:solidFill>
              <a:latin typeface="Roboto"/>
              <a:ea typeface="Roboto"/>
              <a:cs typeface="Roboto"/>
              <a:sym typeface="Roboto"/>
            </a:endParaRPr>
          </a:p>
        </p:txBody>
      </p:sp>
      <p:graphicFrame>
        <p:nvGraphicFramePr>
          <p:cNvPr id="86" name="Google Shape;86;p15"/>
          <p:cNvGraphicFramePr/>
          <p:nvPr/>
        </p:nvGraphicFramePr>
        <p:xfrm>
          <a:off x="365913" y="935975"/>
          <a:ext cx="3000000" cy="3000000"/>
        </p:xfrm>
        <a:graphic>
          <a:graphicData uri="http://schemas.openxmlformats.org/drawingml/2006/table">
            <a:tbl>
              <a:tblPr>
                <a:noFill/>
                <a:tableStyleId>{D2CBF542-00A3-4B47-8843-F34FDC02EC35}</a:tableStyleId>
              </a:tblPr>
              <a:tblGrid>
                <a:gridCol w="1029500"/>
                <a:gridCol w="7440275"/>
              </a:tblGrid>
              <a:tr h="350500">
                <a:tc>
                  <a:txBody>
                    <a:bodyPr/>
                    <a:lstStyle/>
                    <a:p>
                      <a:pPr indent="0" lvl="0" marL="0" rtl="0" algn="ctr">
                        <a:spcBef>
                          <a:spcPts val="0"/>
                        </a:spcBef>
                        <a:spcAft>
                          <a:spcPts val="0"/>
                        </a:spcAft>
                        <a:buNone/>
                      </a:pPr>
                      <a:r>
                        <a:rPr b="1" lang="en-GB" sz="1000"/>
                        <a:t>Slide No.</a:t>
                      </a:r>
                      <a:endParaRPr b="1" sz="1000"/>
                    </a:p>
                  </a:txBody>
                  <a:tcPr marT="91425" marB="91425" marR="91425" marL="91425"/>
                </a:tc>
                <a:tc>
                  <a:txBody>
                    <a:bodyPr/>
                    <a:lstStyle/>
                    <a:p>
                      <a:pPr indent="0" lvl="0" marL="0" rtl="0" algn="ctr">
                        <a:spcBef>
                          <a:spcPts val="0"/>
                        </a:spcBef>
                        <a:spcAft>
                          <a:spcPts val="0"/>
                        </a:spcAft>
                        <a:buNone/>
                      </a:pPr>
                      <a:r>
                        <a:rPr b="1" lang="en-GB" sz="1100"/>
                        <a:t>Slide Contents</a:t>
                      </a:r>
                      <a:endParaRPr b="1" sz="1100"/>
                    </a:p>
                  </a:txBody>
                  <a:tcPr marT="91425" marB="91425" marR="91425" marL="91425"/>
                </a:tc>
              </a:tr>
              <a:tr h="285250">
                <a:tc>
                  <a:txBody>
                    <a:bodyPr/>
                    <a:lstStyle/>
                    <a:p>
                      <a:pPr indent="0" lvl="0" marL="0" rtl="0" algn="ctr">
                        <a:spcBef>
                          <a:spcPts val="0"/>
                        </a:spcBef>
                        <a:spcAft>
                          <a:spcPts val="0"/>
                        </a:spcAft>
                        <a:buNone/>
                      </a:pPr>
                      <a:r>
                        <a:rPr b="1" lang="en-GB" sz="1000"/>
                        <a:t>4</a:t>
                      </a:r>
                      <a:endParaRPr b="1"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3"/>
                        </a:rPr>
                        <a:t>Timelines &amp; Schedule</a:t>
                      </a:r>
                      <a:endParaRPr sz="1000"/>
                    </a:p>
                  </a:txBody>
                  <a:tcPr marT="91425" marB="91425" marR="91425" marL="91425"/>
                </a:tc>
              </a:tr>
              <a:tr h="285250">
                <a:tc>
                  <a:txBody>
                    <a:bodyPr/>
                    <a:lstStyle/>
                    <a:p>
                      <a:pPr indent="0" lvl="0" marL="0" rtl="0" algn="ctr">
                        <a:spcBef>
                          <a:spcPts val="0"/>
                        </a:spcBef>
                        <a:spcAft>
                          <a:spcPts val="0"/>
                        </a:spcAft>
                        <a:buNone/>
                      </a:pPr>
                      <a:r>
                        <a:rPr b="1" lang="en-GB" sz="1000"/>
                        <a:t>6</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4"/>
                        </a:rPr>
                        <a:t>Who can register to compete? Does this cost money? Where should I go to register?</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7</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5"/>
                        </a:rPr>
                        <a:t>Do I have to compete? What if I don’t have an idea?</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8</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6"/>
                        </a:rPr>
                        <a:t>What if I don’t have a team? What size can a team be?</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9</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7"/>
                        </a:rPr>
                        <a:t>How do I form a Team?</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12</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8"/>
                        </a:rPr>
                        <a:t>How do I find a mentor? What tools and resources do we have access to?</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13</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9"/>
                        </a:rPr>
                        <a:t>What should I do to prepare? (Logistics)</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14</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10"/>
                        </a:rPr>
                        <a:t>What should I do to prepare? (Research)</a:t>
                      </a:r>
                      <a:endParaRPr sz="1000"/>
                    </a:p>
                  </a:txBody>
                  <a:tcPr marT="91425" marB="91425" marR="91425" marL="91425">
                    <a:lnL cap="flat" cmpd="sng" w="9525">
                      <a:solidFill>
                        <a:srgbClr val="9E9E9E"/>
                      </a:solidFill>
                      <a:prstDash val="solid"/>
                      <a:round/>
                      <a:headEnd len="sm" w="sm" type="none"/>
                      <a:tailEnd len="sm" w="sm" type="none"/>
                    </a:lnL>
                  </a:tcPr>
                </a:tc>
              </a:tr>
              <a:tr h="285250">
                <a:tc>
                  <a:txBody>
                    <a:bodyPr/>
                    <a:lstStyle/>
                    <a:p>
                      <a:pPr indent="0" lvl="0" marL="0" rtl="0" algn="ctr">
                        <a:spcBef>
                          <a:spcPts val="0"/>
                        </a:spcBef>
                        <a:spcAft>
                          <a:spcPts val="0"/>
                        </a:spcAft>
                        <a:buNone/>
                      </a:pPr>
                      <a:r>
                        <a:rPr b="1" lang="en-GB" sz="1000"/>
                        <a:t>15</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11"/>
                        </a:rPr>
                        <a:t>What if our mentor is not responding? What if my team members are not responding?</a:t>
                      </a:r>
                      <a:endParaRPr sz="1000"/>
                    </a:p>
                  </a:txBody>
                  <a:tcPr marT="91425" marB="91425" marR="91425" marL="91425"/>
                </a:tc>
              </a:tr>
              <a:tr h="285250">
                <a:tc>
                  <a:txBody>
                    <a:bodyPr/>
                    <a:lstStyle/>
                    <a:p>
                      <a:pPr indent="0" lvl="0" marL="0" rtl="0" algn="ctr">
                        <a:spcBef>
                          <a:spcPts val="0"/>
                        </a:spcBef>
                        <a:spcAft>
                          <a:spcPts val="0"/>
                        </a:spcAft>
                        <a:buNone/>
                      </a:pPr>
                      <a:r>
                        <a:rPr b="1" lang="en-GB" sz="1000"/>
                        <a:t>16</a:t>
                      </a:r>
                      <a:endParaRPr b="1"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000" u="sng">
                          <a:solidFill>
                            <a:schemeClr val="hlink"/>
                          </a:solidFill>
                          <a:hlinkClick action="ppaction://hlinksldjump" r:id="rId12"/>
                        </a:rPr>
                        <a:t>More Questions?</a:t>
                      </a:r>
                      <a:endParaRPr sz="1000"/>
                    </a:p>
                  </a:txBody>
                  <a:tcPr marT="91425" marB="91425" marR="91425" marL="91425"/>
                </a:tc>
              </a:tr>
            </a:tbl>
          </a:graphicData>
        </a:graphic>
      </p:graphicFrame>
      <p:pic>
        <p:nvPicPr>
          <p:cNvPr id="87" name="Google Shape;87;p15"/>
          <p:cNvPicPr preferRelativeResize="0"/>
          <p:nvPr/>
        </p:nvPicPr>
        <p:blipFill>
          <a:blip r:embed="rId13">
            <a:alphaModFix/>
          </a:blip>
          <a:stretch>
            <a:fillRect/>
          </a:stretch>
        </p:blipFill>
        <p:spPr>
          <a:xfrm>
            <a:off x="6900" y="-3775"/>
            <a:ext cx="2192350" cy="50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2030725" y="526825"/>
            <a:ext cx="5217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a:solidFill>
                  <a:srgbClr val="6FA8DC"/>
                </a:solidFill>
                <a:latin typeface="Roboto"/>
                <a:ea typeface="Roboto"/>
                <a:cs typeface="Roboto"/>
                <a:sym typeface="Roboto"/>
              </a:rPr>
              <a:t>Timeline &amp; Timezones</a:t>
            </a:r>
            <a:endParaRPr b="1" sz="2700">
              <a:solidFill>
                <a:srgbClr val="6FA8DC"/>
              </a:solidFill>
              <a:latin typeface="Roboto"/>
              <a:ea typeface="Roboto"/>
              <a:cs typeface="Roboto"/>
              <a:sym typeface="Roboto"/>
            </a:endParaRPr>
          </a:p>
        </p:txBody>
      </p:sp>
      <p:sp>
        <p:nvSpPr>
          <p:cNvPr id="93" name="Google Shape;93;p16"/>
          <p:cNvSpPr txBox="1"/>
          <p:nvPr/>
        </p:nvSpPr>
        <p:spPr>
          <a:xfrm>
            <a:off x="473000" y="1150475"/>
            <a:ext cx="8375100" cy="3592800"/>
          </a:xfrm>
          <a:prstGeom prst="rect">
            <a:avLst/>
          </a:prstGeom>
          <a:noFill/>
          <a:ln>
            <a:noFill/>
          </a:ln>
        </p:spPr>
        <p:txBody>
          <a:bodyPr anchorCtr="0" anchor="t" bIns="91425" lIns="91425" spcFirstLastPara="1" rIns="91425" wrap="square" tIns="91425">
            <a:noAutofit/>
          </a:bodyPr>
          <a:lstStyle/>
          <a:p>
            <a:pPr indent="-311150" lvl="0" marL="457200" marR="19050" rtl="0" algn="l">
              <a:lnSpc>
                <a:spcPct val="115000"/>
              </a:lnSpc>
              <a:spcBef>
                <a:spcPts val="1000"/>
              </a:spcBef>
              <a:spcAft>
                <a:spcPts val="0"/>
              </a:spcAft>
              <a:buClr>
                <a:srgbClr val="999999"/>
              </a:buClr>
              <a:buSzPts val="1300"/>
              <a:buFont typeface="Roboto"/>
              <a:buChar char="●"/>
            </a:pPr>
            <a:r>
              <a:rPr lang="en-GB" sz="1300">
                <a:latin typeface="Roboto"/>
                <a:ea typeface="Roboto"/>
                <a:cs typeface="Roboto"/>
                <a:sym typeface="Roboto"/>
              </a:rPr>
              <a:t>One of the challenges of a global hackathon event is managing time zones. At Hackmakers, we run our events over a four-day elapsed time period, starting on a Friday at 9:30 pm Australian Eastern Standard Time (AEST), and concluding at 9:30pm Monday AEST. The following table shows the time frames across several indicative time zones.</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330200" lvl="0" marL="457200" rtl="0" algn="l">
              <a:lnSpc>
                <a:spcPct val="115000"/>
              </a:lnSpc>
              <a:spcBef>
                <a:spcPts val="1000"/>
              </a:spcBef>
              <a:spcAft>
                <a:spcPts val="0"/>
              </a:spcAft>
              <a:buClr>
                <a:srgbClr val="999999"/>
              </a:buClr>
              <a:buSzPts val="1600"/>
              <a:buFont typeface="Roboto"/>
              <a:buChar char="●"/>
            </a:pPr>
            <a:r>
              <a:rPr lang="en-GB" sz="1300"/>
              <a:t>For competitors who are working during the week, this should allow everyone some flexible time at the beginning (on the Friday) or end (Monday) of the event. </a:t>
            </a:r>
            <a:endParaRPr sz="1300"/>
          </a:p>
          <a:p>
            <a:pPr indent="-330200" lvl="0" marL="457200" rtl="0" algn="l">
              <a:lnSpc>
                <a:spcPct val="115000"/>
              </a:lnSpc>
              <a:spcBef>
                <a:spcPts val="0"/>
              </a:spcBef>
              <a:spcAft>
                <a:spcPts val="0"/>
              </a:spcAft>
              <a:buClr>
                <a:srgbClr val="999999"/>
              </a:buClr>
              <a:buSzPts val="1600"/>
              <a:buFont typeface="Roboto"/>
              <a:buChar char="●"/>
            </a:pPr>
            <a:r>
              <a:rPr lang="en-GB" sz="1300"/>
              <a:t>We encourage teams to leverage this flexibility to be inclusive of team members across multiple time zones and plan into their schedules for team members working on the Friday or Monday of the event.</a:t>
            </a:r>
            <a:endParaRPr sz="1300">
              <a:latin typeface="Roboto"/>
              <a:ea typeface="Roboto"/>
              <a:cs typeface="Roboto"/>
              <a:sym typeface="Roboto"/>
            </a:endParaRPr>
          </a:p>
        </p:txBody>
      </p:sp>
      <p:graphicFrame>
        <p:nvGraphicFramePr>
          <p:cNvPr id="94" name="Google Shape;94;p16"/>
          <p:cNvGraphicFramePr/>
          <p:nvPr/>
        </p:nvGraphicFramePr>
        <p:xfrm>
          <a:off x="1826850" y="2399700"/>
          <a:ext cx="3000000" cy="3000000"/>
        </p:xfrm>
        <a:graphic>
          <a:graphicData uri="http://schemas.openxmlformats.org/drawingml/2006/table">
            <a:tbl>
              <a:tblPr>
                <a:noFill/>
                <a:tableStyleId>{FC44DECD-FF64-4576-AE23-F51921D58219}</a:tableStyleId>
              </a:tblPr>
              <a:tblGrid>
                <a:gridCol w="809625"/>
                <a:gridCol w="809625"/>
                <a:gridCol w="809625"/>
                <a:gridCol w="809625"/>
                <a:gridCol w="809625"/>
                <a:gridCol w="809625"/>
                <a:gridCol w="809625"/>
              </a:tblGrid>
              <a:tr h="12700">
                <a:tc>
                  <a:txBody>
                    <a:bodyPr/>
                    <a:lstStyle/>
                    <a:p>
                      <a:pPr indent="0" lvl="0" marL="0" rtl="0" algn="l">
                        <a:spcBef>
                          <a:spcPts val="0"/>
                        </a:spcBef>
                        <a:spcAft>
                          <a:spcPts val="0"/>
                        </a:spcAft>
                        <a:buNone/>
                      </a:pPr>
                      <a:r>
                        <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AEST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US (West Coast)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London (GMT)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Bangalore (IST)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Nairobi (GMT+3)</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Singapore (SGT)</a:t>
                      </a:r>
                      <a:endParaRPr b="1" sz="1000"/>
                    </a:p>
                  </a:txBody>
                  <a:tcPr marT="63500" marB="63500" marR="63500" marL="63500">
                    <a:solidFill>
                      <a:srgbClr val="EFEFEF"/>
                    </a:solidFill>
                  </a:tcPr>
                </a:tc>
              </a:tr>
              <a:tr h="12700">
                <a:tc>
                  <a:txBody>
                    <a:bodyPr/>
                    <a:lstStyle/>
                    <a:p>
                      <a:pPr indent="0" lvl="0" marL="0" rtl="0" algn="l">
                        <a:spcBef>
                          <a:spcPts val="0"/>
                        </a:spcBef>
                        <a:spcAft>
                          <a:spcPts val="0"/>
                        </a:spcAft>
                        <a:buNone/>
                      </a:pPr>
                      <a:r>
                        <a:rPr b="1" lang="en-GB" sz="1000"/>
                        <a:t>FRIDAY</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lang="en-GB" sz="1000"/>
                        <a:t>7:00 PM</a:t>
                      </a:r>
                      <a:endParaRPr sz="1000"/>
                    </a:p>
                  </a:txBody>
                  <a:tcPr marT="63500" marB="63500" marR="63500" marL="63500"/>
                </a:tc>
                <a:tc>
                  <a:txBody>
                    <a:bodyPr/>
                    <a:lstStyle/>
                    <a:p>
                      <a:pPr indent="0" lvl="0" marL="0" rtl="0" algn="l">
                        <a:spcBef>
                          <a:spcPts val="0"/>
                        </a:spcBef>
                        <a:spcAft>
                          <a:spcPts val="0"/>
                        </a:spcAft>
                        <a:buNone/>
                      </a:pPr>
                      <a:r>
                        <a:rPr lang="en-GB" sz="1000"/>
                        <a:t>2:00 AM</a:t>
                      </a:r>
                      <a:endParaRPr sz="1000"/>
                    </a:p>
                  </a:txBody>
                  <a:tcPr marT="63500" marB="63500" marR="63500" marL="63500"/>
                </a:tc>
                <a:tc>
                  <a:txBody>
                    <a:bodyPr/>
                    <a:lstStyle/>
                    <a:p>
                      <a:pPr indent="0" lvl="0" marL="0" rtl="0" algn="l">
                        <a:spcBef>
                          <a:spcPts val="0"/>
                        </a:spcBef>
                        <a:spcAft>
                          <a:spcPts val="0"/>
                        </a:spcAft>
                        <a:buNone/>
                      </a:pPr>
                      <a:r>
                        <a:rPr lang="en-GB" sz="1000"/>
                        <a:t>10:00 AM</a:t>
                      </a:r>
                      <a:endParaRPr sz="1000"/>
                    </a:p>
                  </a:txBody>
                  <a:tcPr marT="63500" marB="63500" marR="63500" marL="63500"/>
                </a:tc>
                <a:tc>
                  <a:txBody>
                    <a:bodyPr/>
                    <a:lstStyle/>
                    <a:p>
                      <a:pPr indent="0" lvl="0" marL="0" rtl="0" algn="l">
                        <a:spcBef>
                          <a:spcPts val="0"/>
                        </a:spcBef>
                        <a:spcAft>
                          <a:spcPts val="0"/>
                        </a:spcAft>
                        <a:buNone/>
                      </a:pPr>
                      <a:r>
                        <a:rPr lang="en-GB" sz="1000"/>
                        <a:t>3:00 PM</a:t>
                      </a:r>
                      <a:endParaRPr sz="1000"/>
                    </a:p>
                  </a:txBody>
                  <a:tcPr marT="63500" marB="63500" marR="63500" marL="63500"/>
                </a:tc>
                <a:tc>
                  <a:txBody>
                    <a:bodyPr/>
                    <a:lstStyle/>
                    <a:p>
                      <a:pPr indent="0" lvl="0" marL="0" rtl="0" algn="l">
                        <a:spcBef>
                          <a:spcPts val="0"/>
                        </a:spcBef>
                        <a:spcAft>
                          <a:spcPts val="0"/>
                        </a:spcAft>
                        <a:buNone/>
                      </a:pPr>
                      <a:r>
                        <a:rPr lang="en-GB" sz="1000"/>
                        <a:t>12:00 PM</a:t>
                      </a:r>
                      <a:endParaRPr sz="1000"/>
                    </a:p>
                  </a:txBody>
                  <a:tcPr marT="63500" marB="63500" marR="63500" marL="63500"/>
                </a:tc>
                <a:tc>
                  <a:txBody>
                    <a:bodyPr/>
                    <a:lstStyle/>
                    <a:p>
                      <a:pPr indent="0" lvl="0" marL="0" rtl="0" algn="l">
                        <a:spcBef>
                          <a:spcPts val="0"/>
                        </a:spcBef>
                        <a:spcAft>
                          <a:spcPts val="0"/>
                        </a:spcAft>
                        <a:buNone/>
                      </a:pPr>
                      <a:r>
                        <a:rPr lang="en-GB" sz="1000"/>
                        <a:t>5:00 PM</a:t>
                      </a:r>
                      <a:endParaRPr sz="1000"/>
                    </a:p>
                  </a:txBody>
                  <a:tcPr marT="63500" marB="63500" marR="63500" marL="63500"/>
                </a:tc>
              </a:tr>
              <a:tr h="12700">
                <a:tc>
                  <a:txBody>
                    <a:bodyPr/>
                    <a:lstStyle/>
                    <a:p>
                      <a:pPr indent="0" lvl="0" marL="0" rtl="0" algn="l">
                        <a:spcBef>
                          <a:spcPts val="0"/>
                        </a:spcBef>
                        <a:spcAft>
                          <a:spcPts val="0"/>
                        </a:spcAft>
                        <a:buNone/>
                      </a:pPr>
                      <a:r>
                        <a:rPr b="1" lang="en-GB" sz="1000"/>
                        <a:t>MONDAY</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lang="en-GB" sz="1000"/>
                        <a:t>7:00 PM</a:t>
                      </a:r>
                      <a:endParaRPr sz="1000"/>
                    </a:p>
                  </a:txBody>
                  <a:tcPr marT="63500" marB="63500" marR="63500" marL="63500"/>
                </a:tc>
                <a:tc>
                  <a:txBody>
                    <a:bodyPr/>
                    <a:lstStyle/>
                    <a:p>
                      <a:pPr indent="0" lvl="0" marL="0" rtl="0" algn="l">
                        <a:spcBef>
                          <a:spcPts val="0"/>
                        </a:spcBef>
                        <a:spcAft>
                          <a:spcPts val="0"/>
                        </a:spcAft>
                        <a:buNone/>
                      </a:pPr>
                      <a:r>
                        <a:rPr lang="en-GB" sz="1000"/>
                        <a:t>2:00 AM</a:t>
                      </a:r>
                      <a:endParaRPr sz="1000"/>
                    </a:p>
                  </a:txBody>
                  <a:tcPr marT="63500" marB="63500" marR="63500" marL="63500"/>
                </a:tc>
                <a:tc>
                  <a:txBody>
                    <a:bodyPr/>
                    <a:lstStyle/>
                    <a:p>
                      <a:pPr indent="0" lvl="0" marL="0" rtl="0" algn="l">
                        <a:spcBef>
                          <a:spcPts val="0"/>
                        </a:spcBef>
                        <a:spcAft>
                          <a:spcPts val="0"/>
                        </a:spcAft>
                        <a:buNone/>
                      </a:pPr>
                      <a:r>
                        <a:rPr lang="en-GB" sz="1000"/>
                        <a:t>10:00 AM</a:t>
                      </a:r>
                      <a:endParaRPr sz="1000"/>
                    </a:p>
                  </a:txBody>
                  <a:tcPr marT="63500" marB="63500" marR="63500" marL="63500"/>
                </a:tc>
                <a:tc>
                  <a:txBody>
                    <a:bodyPr/>
                    <a:lstStyle/>
                    <a:p>
                      <a:pPr indent="0" lvl="0" marL="0" rtl="0" algn="l">
                        <a:spcBef>
                          <a:spcPts val="0"/>
                        </a:spcBef>
                        <a:spcAft>
                          <a:spcPts val="0"/>
                        </a:spcAft>
                        <a:buNone/>
                      </a:pPr>
                      <a:r>
                        <a:rPr lang="en-GB" sz="1000"/>
                        <a:t>3:00 PM</a:t>
                      </a:r>
                      <a:endParaRPr sz="1000"/>
                    </a:p>
                  </a:txBody>
                  <a:tcPr marT="63500" marB="63500" marR="63500" marL="63500"/>
                </a:tc>
                <a:tc>
                  <a:txBody>
                    <a:bodyPr/>
                    <a:lstStyle/>
                    <a:p>
                      <a:pPr indent="0" lvl="0" marL="0" rtl="0" algn="l">
                        <a:spcBef>
                          <a:spcPts val="0"/>
                        </a:spcBef>
                        <a:spcAft>
                          <a:spcPts val="0"/>
                        </a:spcAft>
                        <a:buNone/>
                      </a:pPr>
                      <a:r>
                        <a:rPr lang="en-GB" sz="1000"/>
                        <a:t>12:00 PM</a:t>
                      </a:r>
                      <a:endParaRPr sz="1000"/>
                    </a:p>
                  </a:txBody>
                  <a:tcPr marT="63500" marB="63500" marR="63500" marL="63500"/>
                </a:tc>
                <a:tc>
                  <a:txBody>
                    <a:bodyPr/>
                    <a:lstStyle/>
                    <a:p>
                      <a:pPr indent="0" lvl="0" marL="0" rtl="0" algn="l">
                        <a:spcBef>
                          <a:spcPts val="0"/>
                        </a:spcBef>
                        <a:spcAft>
                          <a:spcPts val="0"/>
                        </a:spcAft>
                        <a:buNone/>
                      </a:pPr>
                      <a:r>
                        <a:rPr lang="en-GB" sz="1000"/>
                        <a:t>5:00 PM</a:t>
                      </a:r>
                      <a:endParaRPr sz="1000"/>
                    </a:p>
                  </a:txBody>
                  <a:tcPr marT="63500" marB="63500" marR="63500" marL="63500"/>
                </a:tc>
              </a:tr>
            </a:tbl>
          </a:graphicData>
        </a:graphic>
      </p:graphicFrame>
      <p:pic>
        <p:nvPicPr>
          <p:cNvPr id="95" name="Google Shape;95;p16"/>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17"/>
          <p:cNvGraphicFramePr/>
          <p:nvPr/>
        </p:nvGraphicFramePr>
        <p:xfrm>
          <a:off x="141400" y="227150"/>
          <a:ext cx="3000000" cy="3000000"/>
        </p:xfrm>
        <a:graphic>
          <a:graphicData uri="http://schemas.openxmlformats.org/drawingml/2006/table">
            <a:tbl>
              <a:tblPr>
                <a:noFill/>
                <a:tableStyleId>{FC44DECD-FF64-4576-AE23-F51921D58219}</a:tableStyleId>
              </a:tblPr>
              <a:tblGrid>
                <a:gridCol w="943425"/>
                <a:gridCol w="1117350"/>
                <a:gridCol w="6726400"/>
              </a:tblGrid>
              <a:tr h="197350">
                <a:tc>
                  <a:txBody>
                    <a:bodyPr/>
                    <a:lstStyle/>
                    <a:p>
                      <a:pPr indent="0" lvl="0" marL="0" rtl="0" algn="l">
                        <a:spcBef>
                          <a:spcPts val="0"/>
                        </a:spcBef>
                        <a:spcAft>
                          <a:spcPts val="0"/>
                        </a:spcAft>
                        <a:buNone/>
                      </a:pPr>
                      <a:r>
                        <a:rPr b="1" lang="en-GB" sz="1200"/>
                        <a:t>Date</a:t>
                      </a:r>
                      <a:endParaRPr b="1" sz="1200"/>
                    </a:p>
                  </a:txBody>
                  <a:tcPr marT="63500" marB="63500" marR="63500" marL="63500">
                    <a:solidFill>
                      <a:srgbClr val="D9D9D9"/>
                    </a:solidFill>
                  </a:tcPr>
                </a:tc>
                <a:tc>
                  <a:txBody>
                    <a:bodyPr/>
                    <a:lstStyle/>
                    <a:p>
                      <a:pPr indent="0" lvl="0" marL="0" rtl="0" algn="l">
                        <a:spcBef>
                          <a:spcPts val="0"/>
                        </a:spcBef>
                        <a:spcAft>
                          <a:spcPts val="0"/>
                        </a:spcAft>
                        <a:buNone/>
                      </a:pPr>
                      <a:r>
                        <a:rPr b="1" lang="en-GB" sz="1200"/>
                        <a:t>Time (AEST)</a:t>
                      </a:r>
                      <a:endParaRPr b="1" sz="1200"/>
                    </a:p>
                  </a:txBody>
                  <a:tcPr marT="63500" marB="63500" marR="63500" marL="63500">
                    <a:solidFill>
                      <a:srgbClr val="D9D9D9"/>
                    </a:solidFill>
                  </a:tcPr>
                </a:tc>
                <a:tc>
                  <a:txBody>
                    <a:bodyPr/>
                    <a:lstStyle/>
                    <a:p>
                      <a:pPr indent="0" lvl="0" marL="0" rtl="0" algn="l">
                        <a:spcBef>
                          <a:spcPts val="0"/>
                        </a:spcBef>
                        <a:spcAft>
                          <a:spcPts val="0"/>
                        </a:spcAft>
                        <a:buNone/>
                      </a:pPr>
                      <a:r>
                        <a:rPr b="1" lang="en-GB" sz="1200"/>
                        <a:t>Details</a:t>
                      </a:r>
                      <a:endParaRPr b="1" sz="1200"/>
                    </a:p>
                  </a:txBody>
                  <a:tcPr marT="63500" marB="63500" marR="63500" marL="63500">
                    <a:solidFill>
                      <a:srgbClr val="D9D9D9"/>
                    </a:solidFill>
                  </a:tcPr>
                </a:tc>
              </a:tr>
              <a:tr h="618525">
                <a:tc>
                  <a:txBody>
                    <a:bodyPr/>
                    <a:lstStyle/>
                    <a:p>
                      <a:pPr indent="0" lvl="0" marL="0" rtl="0" algn="l">
                        <a:spcBef>
                          <a:spcPts val="0"/>
                        </a:spcBef>
                        <a:spcAft>
                          <a:spcPts val="0"/>
                        </a:spcAft>
                        <a:buNone/>
                      </a:pPr>
                      <a:r>
                        <a:rPr b="1" lang="en-GB" sz="1200"/>
                        <a:t>Pre- event</a:t>
                      </a:r>
                      <a:endParaRPr b="1" sz="1200"/>
                    </a:p>
                  </a:txBody>
                  <a:tcPr marT="63500" marB="63500" marR="63500" marL="63500"/>
                </a:tc>
                <a:tc>
                  <a:txBody>
                    <a:bodyPr/>
                    <a:lstStyle/>
                    <a:p>
                      <a:pPr indent="0" lvl="0" marL="0" rtl="0" algn="l">
                        <a:spcBef>
                          <a:spcPts val="0"/>
                        </a:spcBef>
                        <a:spcAft>
                          <a:spcPts val="0"/>
                        </a:spcAft>
                        <a:buNone/>
                      </a:pPr>
                      <a:r>
                        <a:rPr lang="en-GB" sz="1200"/>
                        <a:t>All week</a:t>
                      </a:r>
                      <a:endParaRPr sz="1200"/>
                    </a:p>
                  </a:txBody>
                  <a:tcPr marT="63500" marB="63500" marR="63500" marL="63500"/>
                </a:tc>
                <a:tc>
                  <a:txBody>
                    <a:bodyPr/>
                    <a:lstStyle/>
                    <a:p>
                      <a:pPr indent="-317500" lvl="0" marL="457200" rtl="0" algn="l">
                        <a:spcBef>
                          <a:spcPts val="0"/>
                        </a:spcBef>
                        <a:spcAft>
                          <a:spcPts val="0"/>
                        </a:spcAft>
                        <a:buClr>
                          <a:srgbClr val="595959"/>
                        </a:buClr>
                        <a:buSzPts val="1400"/>
                        <a:buFont typeface="Lato"/>
                        <a:buChar char="●"/>
                      </a:pPr>
                      <a:r>
                        <a:rPr lang="en-GB" sz="1200"/>
                        <a:t>Slack workspace to open</a:t>
                      </a:r>
                      <a:endParaRPr sz="1200"/>
                    </a:p>
                    <a:p>
                      <a:pPr indent="-317500" lvl="0" marL="457200" rtl="0" algn="l">
                        <a:spcBef>
                          <a:spcPts val="0"/>
                        </a:spcBef>
                        <a:spcAft>
                          <a:spcPts val="0"/>
                        </a:spcAft>
                        <a:buClr>
                          <a:srgbClr val="595959"/>
                        </a:buClr>
                        <a:buSzPts val="1400"/>
                        <a:buFont typeface="Lato"/>
                        <a:buChar char="●"/>
                      </a:pPr>
                      <a:r>
                        <a:rPr lang="en-GB" sz="1200"/>
                        <a:t>Successful candidates are progressively invited into the Slack space</a:t>
                      </a:r>
                      <a:endParaRPr sz="1200"/>
                    </a:p>
                    <a:p>
                      <a:pPr indent="-317500" lvl="0" marL="457200" rtl="0" algn="l">
                        <a:spcBef>
                          <a:spcPts val="0"/>
                        </a:spcBef>
                        <a:spcAft>
                          <a:spcPts val="0"/>
                        </a:spcAft>
                        <a:buClr>
                          <a:srgbClr val="595959"/>
                        </a:buClr>
                        <a:buSzPts val="1400"/>
                        <a:buFont typeface="Lato"/>
                        <a:buChar char="●"/>
                      </a:pPr>
                      <a:r>
                        <a:rPr lang="en-GB" sz="1200"/>
                        <a:t>Organisers to run inductions for key mentors using mentor guides / videos</a:t>
                      </a:r>
                      <a:endParaRPr sz="1200"/>
                    </a:p>
                    <a:p>
                      <a:pPr indent="-317500" lvl="0" marL="457200" rtl="0" algn="l">
                        <a:spcBef>
                          <a:spcPts val="0"/>
                        </a:spcBef>
                        <a:spcAft>
                          <a:spcPts val="0"/>
                        </a:spcAft>
                        <a:buClr>
                          <a:srgbClr val="595959"/>
                        </a:buClr>
                        <a:buSzPts val="1400"/>
                        <a:buFont typeface="Lato"/>
                        <a:buChar char="●"/>
                      </a:pPr>
                      <a:r>
                        <a:rPr lang="en-GB" sz="1200"/>
                        <a:t>Workshops and virtual events</a:t>
                      </a:r>
                      <a:endParaRPr sz="1200"/>
                    </a:p>
                  </a:txBody>
                  <a:tcPr marT="63500" marB="63500" marR="63500" marL="63500"/>
                </a:tc>
              </a:tr>
              <a:tr h="197350">
                <a:tc rowSpan="2">
                  <a:txBody>
                    <a:bodyPr/>
                    <a:lstStyle/>
                    <a:p>
                      <a:pPr indent="0" lvl="0" marL="0" rtl="0" algn="l">
                        <a:spcBef>
                          <a:spcPts val="0"/>
                        </a:spcBef>
                        <a:spcAft>
                          <a:spcPts val="0"/>
                        </a:spcAft>
                        <a:buNone/>
                      </a:pPr>
                      <a:r>
                        <a:rPr b="1" lang="en-GB" sz="1200"/>
                        <a:t>Event Start </a:t>
                      </a:r>
                      <a:endParaRPr b="1" sz="1200"/>
                    </a:p>
                  </a:txBody>
                  <a:tcPr marT="63500" marB="63500" marR="63500" marL="63500"/>
                </a:tc>
                <a:tc>
                  <a:txBody>
                    <a:bodyPr/>
                    <a:lstStyle/>
                    <a:p>
                      <a:pPr indent="0" lvl="0" marL="0" rtl="0" algn="l">
                        <a:spcBef>
                          <a:spcPts val="0"/>
                        </a:spcBef>
                        <a:spcAft>
                          <a:spcPts val="0"/>
                        </a:spcAft>
                        <a:buNone/>
                      </a:pPr>
                      <a:r>
                        <a:rPr lang="en-GB" sz="1200"/>
                        <a:t>21:30</a:t>
                      </a:r>
                      <a:endParaRPr sz="1200"/>
                    </a:p>
                  </a:txBody>
                  <a:tcPr marT="63500" marB="63500" marR="63500" marL="63500"/>
                </a:tc>
                <a:tc>
                  <a:txBody>
                    <a:bodyPr/>
                    <a:lstStyle/>
                    <a:p>
                      <a:pPr indent="0" lvl="0" marL="0" rtl="0" algn="l">
                        <a:spcBef>
                          <a:spcPts val="0"/>
                        </a:spcBef>
                        <a:spcAft>
                          <a:spcPts val="0"/>
                        </a:spcAft>
                        <a:buNone/>
                      </a:pPr>
                      <a:r>
                        <a:rPr b="1" lang="en-GB" sz="1200"/>
                        <a:t>Hackathon begins (Followed by speed teaming session)</a:t>
                      </a:r>
                      <a:endParaRPr sz="1200"/>
                    </a:p>
                  </a:txBody>
                  <a:tcPr marT="63500" marB="63500" marR="63500" marL="63500"/>
                </a:tc>
              </a:tr>
              <a:tr h="313325">
                <a:tc vMerge="1"/>
                <a:tc>
                  <a:txBody>
                    <a:bodyPr/>
                    <a:lstStyle/>
                    <a:p>
                      <a:pPr indent="0" lvl="0" marL="0" rtl="0" algn="l">
                        <a:spcBef>
                          <a:spcPts val="0"/>
                        </a:spcBef>
                        <a:spcAft>
                          <a:spcPts val="0"/>
                        </a:spcAft>
                        <a:buNone/>
                      </a:pPr>
                      <a:r>
                        <a:rPr lang="en-GB" sz="1200"/>
                        <a:t>Evening</a:t>
                      </a:r>
                      <a:endParaRPr sz="1200"/>
                    </a:p>
                  </a:txBody>
                  <a:tcPr marT="63500" marB="63500" marR="63500" marL="63500"/>
                </a:tc>
                <a:tc>
                  <a:txBody>
                    <a:bodyPr/>
                    <a:lstStyle/>
                    <a:p>
                      <a:pPr indent="-304800" lvl="0" marL="457200" rtl="0" algn="l">
                        <a:spcBef>
                          <a:spcPts val="0"/>
                        </a:spcBef>
                        <a:spcAft>
                          <a:spcPts val="0"/>
                        </a:spcAft>
                        <a:buSzPts val="1200"/>
                        <a:buChar char="●"/>
                      </a:pPr>
                      <a:r>
                        <a:rPr lang="en-GB" sz="1200"/>
                        <a:t>Form Teams &amp; Share Ideas. Review the challenges, pitch your ideas and finalise your team. Navigate your way around and become familiar with the online workspace.</a:t>
                      </a:r>
                      <a:endParaRPr sz="1200"/>
                    </a:p>
                  </a:txBody>
                  <a:tcPr marT="63500" marB="63500" marR="63500" marL="63500"/>
                </a:tc>
              </a:tr>
              <a:tr h="197350">
                <a:tc rowSpan="2">
                  <a:txBody>
                    <a:bodyPr/>
                    <a:lstStyle/>
                    <a:p>
                      <a:pPr indent="0" lvl="0" marL="0" rtl="0" algn="l">
                        <a:spcBef>
                          <a:spcPts val="0"/>
                        </a:spcBef>
                        <a:spcAft>
                          <a:spcPts val="0"/>
                        </a:spcAft>
                        <a:buNone/>
                      </a:pPr>
                      <a:r>
                        <a:rPr b="1" lang="en-GB" sz="1200"/>
                        <a:t>Day 1 </a:t>
                      </a:r>
                      <a:endParaRPr b="1" sz="1200"/>
                    </a:p>
                  </a:txBody>
                  <a:tcPr marT="63500" marB="63500" marR="63500" marL="63500"/>
                </a:tc>
                <a:tc>
                  <a:txBody>
                    <a:bodyPr/>
                    <a:lstStyle/>
                    <a:p>
                      <a:pPr indent="0" lvl="0" marL="0" rtl="0" algn="l">
                        <a:spcBef>
                          <a:spcPts val="0"/>
                        </a:spcBef>
                        <a:spcAft>
                          <a:spcPts val="0"/>
                        </a:spcAft>
                        <a:buNone/>
                      </a:pPr>
                      <a:r>
                        <a:rPr lang="en-GB" sz="1200"/>
                        <a:t>15:00</a:t>
                      </a:r>
                      <a:endParaRPr sz="1200"/>
                    </a:p>
                  </a:txBody>
                  <a:tcPr marT="63500" marB="63500" marR="63500" marL="63500"/>
                </a:tc>
                <a:tc>
                  <a:txBody>
                    <a:bodyPr/>
                    <a:lstStyle/>
                    <a:p>
                      <a:pPr indent="0" lvl="0" marL="0" rtl="0" algn="l">
                        <a:spcBef>
                          <a:spcPts val="0"/>
                        </a:spcBef>
                        <a:spcAft>
                          <a:spcPts val="0"/>
                        </a:spcAft>
                        <a:buNone/>
                      </a:pPr>
                      <a:r>
                        <a:rPr b="1" lang="en-GB" sz="1200"/>
                        <a:t>Team registration deadline (Followed by mentor matching session)</a:t>
                      </a:r>
                      <a:endParaRPr b="1" sz="1200"/>
                    </a:p>
                  </a:txBody>
                  <a:tcPr marT="63500" marB="63500" marR="63500" marL="63500"/>
                </a:tc>
              </a:tr>
              <a:tr h="429300">
                <a:tc vMerge="1"/>
                <a:tc>
                  <a:txBody>
                    <a:bodyPr/>
                    <a:lstStyle/>
                    <a:p>
                      <a:pPr indent="0" lvl="0" marL="0" rtl="0" algn="l">
                        <a:spcBef>
                          <a:spcPts val="0"/>
                        </a:spcBef>
                        <a:spcAft>
                          <a:spcPts val="0"/>
                        </a:spcAft>
                        <a:buNone/>
                      </a:pPr>
                      <a:r>
                        <a:rPr lang="en-GB" sz="1200"/>
                        <a:t>All Day</a:t>
                      </a:r>
                      <a:endParaRPr sz="1200"/>
                    </a:p>
                  </a:txBody>
                  <a:tcPr marT="63500" marB="63500" marR="63500" marL="63500"/>
                </a:tc>
                <a:tc>
                  <a:txBody>
                    <a:bodyPr/>
                    <a:lstStyle/>
                    <a:p>
                      <a:pPr indent="-304800" lvl="0" marL="457200" rtl="0" algn="l">
                        <a:spcBef>
                          <a:spcPts val="0"/>
                        </a:spcBef>
                        <a:spcAft>
                          <a:spcPts val="0"/>
                        </a:spcAft>
                        <a:buSzPts val="1200"/>
                        <a:buChar char="●"/>
                      </a:pPr>
                      <a:r>
                        <a:rPr lang="en-GB" sz="1200"/>
                        <a:t>Design &amp; Build. Design, build and validate a proof of concept (model, MVP or prototype) using startup-inspired methods.</a:t>
                      </a:r>
                      <a:endParaRPr sz="1200"/>
                    </a:p>
                    <a:p>
                      <a:pPr indent="-304800" lvl="0" marL="457200" rtl="0" algn="l">
                        <a:spcBef>
                          <a:spcPts val="0"/>
                        </a:spcBef>
                        <a:spcAft>
                          <a:spcPts val="0"/>
                        </a:spcAft>
                        <a:buSzPts val="1200"/>
                        <a:buChar char="●"/>
                      </a:pPr>
                      <a:r>
                        <a:rPr lang="en-GB" sz="1200"/>
                        <a:t>Mentors can provide ad-hoc assistance on #ask_a_mentor channel.</a:t>
                      </a:r>
                      <a:endParaRPr sz="1200"/>
                    </a:p>
                  </a:txBody>
                  <a:tcPr marT="63500" marB="63500" marR="63500" marL="63500"/>
                </a:tc>
              </a:tr>
              <a:tr h="197350">
                <a:tc rowSpan="2">
                  <a:txBody>
                    <a:bodyPr/>
                    <a:lstStyle/>
                    <a:p>
                      <a:pPr indent="0" lvl="0" marL="0" rtl="0" algn="l">
                        <a:spcBef>
                          <a:spcPts val="0"/>
                        </a:spcBef>
                        <a:spcAft>
                          <a:spcPts val="0"/>
                        </a:spcAft>
                        <a:buNone/>
                      </a:pPr>
                      <a:r>
                        <a:rPr b="1" lang="en-GB" sz="1200"/>
                        <a:t>Day 2 </a:t>
                      </a:r>
                      <a:endParaRPr b="1" sz="1200"/>
                    </a:p>
                  </a:txBody>
                  <a:tcPr marT="63500" marB="63500" marR="63500" marL="63500"/>
                </a:tc>
                <a:tc>
                  <a:txBody>
                    <a:bodyPr/>
                    <a:lstStyle/>
                    <a:p>
                      <a:pPr indent="0" lvl="0" marL="0" rtl="0" algn="l">
                        <a:spcBef>
                          <a:spcPts val="0"/>
                        </a:spcBef>
                        <a:spcAft>
                          <a:spcPts val="0"/>
                        </a:spcAft>
                        <a:buNone/>
                      </a:pPr>
                      <a:r>
                        <a:rPr lang="en-GB" sz="1200"/>
                        <a:t>All Day</a:t>
                      </a:r>
                      <a:endParaRPr sz="1200"/>
                    </a:p>
                  </a:txBody>
                  <a:tcPr marT="63500" marB="63500" marR="63500" marL="63500"/>
                </a:tc>
                <a:tc>
                  <a:txBody>
                    <a:bodyPr/>
                    <a:lstStyle/>
                    <a:p>
                      <a:pPr indent="-304800" lvl="0" marL="457200" rtl="0" algn="l">
                        <a:spcBef>
                          <a:spcPts val="0"/>
                        </a:spcBef>
                        <a:spcAft>
                          <a:spcPts val="0"/>
                        </a:spcAft>
                        <a:buSzPts val="1200"/>
                        <a:buChar char="●"/>
                      </a:pPr>
                      <a:r>
                        <a:rPr lang="en-GB" sz="1200"/>
                        <a:t>Mentors check-in with teams and give updates to Hackmakers team (OPTIONAL)</a:t>
                      </a:r>
                      <a:endParaRPr sz="1200"/>
                    </a:p>
                  </a:txBody>
                  <a:tcPr marT="63500" marB="63500" marR="63500" marL="63500"/>
                </a:tc>
              </a:tr>
              <a:tr h="197350">
                <a:tc vMerge="1"/>
                <a:tc>
                  <a:txBody>
                    <a:bodyPr/>
                    <a:lstStyle/>
                    <a:p>
                      <a:pPr indent="0" lvl="0" marL="0" rtl="0" algn="l">
                        <a:spcBef>
                          <a:spcPts val="0"/>
                        </a:spcBef>
                        <a:spcAft>
                          <a:spcPts val="0"/>
                        </a:spcAft>
                        <a:buNone/>
                      </a:pPr>
                      <a:r>
                        <a:rPr lang="en-GB" sz="1200"/>
                        <a:t>19:00</a:t>
                      </a:r>
                      <a:endParaRPr sz="1200"/>
                    </a:p>
                  </a:txBody>
                  <a:tcPr marT="63500" marB="63500" marR="63500" marL="63500"/>
                </a:tc>
                <a:tc>
                  <a:txBody>
                    <a:bodyPr/>
                    <a:lstStyle/>
                    <a:p>
                      <a:pPr indent="-304800" lvl="0" marL="457200" rtl="0" algn="l">
                        <a:spcBef>
                          <a:spcPts val="0"/>
                        </a:spcBef>
                        <a:spcAft>
                          <a:spcPts val="0"/>
                        </a:spcAft>
                        <a:buSzPts val="1200"/>
                        <a:buChar char="●"/>
                      </a:pPr>
                      <a:r>
                        <a:rPr lang="en-GB" sz="1200"/>
                        <a:t>Teams to work through</a:t>
                      </a:r>
                      <a:r>
                        <a:rPr lang="en-GB" sz="1200"/>
                        <a:t> pitching and presentations for final submission</a:t>
                      </a:r>
                      <a:endParaRPr sz="1200"/>
                    </a:p>
                  </a:txBody>
                  <a:tcPr marT="63500" marB="63500" marR="63500" marL="63500"/>
                </a:tc>
              </a:tr>
              <a:tr h="313325">
                <a:tc rowSpan="2">
                  <a:txBody>
                    <a:bodyPr/>
                    <a:lstStyle/>
                    <a:p>
                      <a:pPr indent="0" lvl="0" marL="0" rtl="0" algn="l">
                        <a:spcBef>
                          <a:spcPts val="0"/>
                        </a:spcBef>
                        <a:spcAft>
                          <a:spcPts val="0"/>
                        </a:spcAft>
                        <a:buNone/>
                      </a:pPr>
                      <a:r>
                        <a:rPr b="1" lang="en-GB" sz="1200"/>
                        <a:t>Day 3 </a:t>
                      </a:r>
                      <a:endParaRPr b="1" sz="1200"/>
                    </a:p>
                  </a:txBody>
                  <a:tcPr marT="63500" marB="63500" marR="63500" marL="63500"/>
                </a:tc>
                <a:tc>
                  <a:txBody>
                    <a:bodyPr/>
                    <a:lstStyle/>
                    <a:p>
                      <a:pPr indent="0" lvl="0" marL="0" rtl="0" algn="l">
                        <a:spcBef>
                          <a:spcPts val="0"/>
                        </a:spcBef>
                        <a:spcAft>
                          <a:spcPts val="0"/>
                        </a:spcAft>
                        <a:buNone/>
                      </a:pPr>
                      <a:r>
                        <a:rPr lang="en-GB" sz="1200"/>
                        <a:t>All day</a:t>
                      </a:r>
                      <a:endParaRPr sz="1200"/>
                    </a:p>
                  </a:txBody>
                  <a:tcPr marT="63500" marB="63500" marR="63500" marL="63500"/>
                </a:tc>
                <a:tc>
                  <a:txBody>
                    <a:bodyPr/>
                    <a:lstStyle/>
                    <a:p>
                      <a:pPr indent="-304800" lvl="0" marL="457200" rtl="0" algn="l">
                        <a:spcBef>
                          <a:spcPts val="0"/>
                        </a:spcBef>
                        <a:spcAft>
                          <a:spcPts val="0"/>
                        </a:spcAft>
                        <a:buSzPts val="1200"/>
                        <a:buChar char="●"/>
                      </a:pPr>
                      <a:r>
                        <a:rPr lang="en-GB" sz="1200"/>
                        <a:t>Refine &amp; Present. Refine your proof of concept, create a video pitch or presentation and submit it to the judging panel</a:t>
                      </a:r>
                      <a:endParaRPr sz="1200"/>
                    </a:p>
                  </a:txBody>
                  <a:tcPr marT="63500" marB="63500" marR="63500" marL="63500"/>
                </a:tc>
              </a:tr>
              <a:tr h="197350">
                <a:tc vMerge="1"/>
                <a:tc>
                  <a:txBody>
                    <a:bodyPr/>
                    <a:lstStyle/>
                    <a:p>
                      <a:pPr indent="0" lvl="0" marL="0" rtl="0" algn="l">
                        <a:spcBef>
                          <a:spcPts val="0"/>
                        </a:spcBef>
                        <a:spcAft>
                          <a:spcPts val="0"/>
                        </a:spcAft>
                        <a:buNone/>
                      </a:pPr>
                      <a:r>
                        <a:rPr lang="en-GB" sz="1200"/>
                        <a:t>21:30</a:t>
                      </a:r>
                      <a:endParaRPr sz="1200"/>
                    </a:p>
                  </a:txBody>
                  <a:tcPr marT="63500" marB="63500" marR="63500" marL="63500"/>
                </a:tc>
                <a:tc>
                  <a:txBody>
                    <a:bodyPr/>
                    <a:lstStyle/>
                    <a:p>
                      <a:pPr indent="0" lvl="0" marL="0" rtl="0" algn="l">
                        <a:spcBef>
                          <a:spcPts val="0"/>
                        </a:spcBef>
                        <a:spcAft>
                          <a:spcPts val="0"/>
                        </a:spcAft>
                        <a:buNone/>
                      </a:pPr>
                      <a:r>
                        <a:rPr b="1" lang="en-GB" sz="1200"/>
                        <a:t>Hackathon concludes and submission deadline (Followed by fun challenges)</a:t>
                      </a:r>
                      <a:endParaRPr b="1" sz="1200"/>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7255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Who can register to compete?</a:t>
            </a:r>
            <a:endParaRPr sz="1120"/>
          </a:p>
        </p:txBody>
      </p:sp>
      <p:sp>
        <p:nvSpPr>
          <p:cNvPr id="106" name="Google Shape;106;p18"/>
          <p:cNvSpPr txBox="1"/>
          <p:nvPr>
            <p:ph idx="4294967295" type="body"/>
          </p:nvPr>
        </p:nvSpPr>
        <p:spPr>
          <a:xfrm>
            <a:off x="728024" y="1192795"/>
            <a:ext cx="7363800" cy="8958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rPr>
              <a:t>Anyone! There is no minimum experience or expertise required to enter a hackathon. The other competitors and mentors are friendly and happy to help you learn</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Participants below the age of 18 need a consent form from a guardian </a:t>
            </a:r>
            <a:endParaRPr sz="1400">
              <a:solidFill>
                <a:srgbClr val="000000"/>
              </a:solidFill>
            </a:endParaRPr>
          </a:p>
        </p:txBody>
      </p:sp>
      <p:sp>
        <p:nvSpPr>
          <p:cNvPr id="107" name="Google Shape;107;p18"/>
          <p:cNvSpPr txBox="1"/>
          <p:nvPr>
            <p:ph type="title"/>
          </p:nvPr>
        </p:nvSpPr>
        <p:spPr>
          <a:xfrm>
            <a:off x="396289" y="2090195"/>
            <a:ext cx="9144000" cy="469500"/>
          </a:xfrm>
          <a:prstGeom prst="rect">
            <a:avLst/>
          </a:prstGeom>
        </p:spPr>
        <p:txBody>
          <a:bodyPr anchorCtr="0" anchor="t" bIns="91425" lIns="91425" spcFirstLastPara="1" rIns="91425" wrap="square" tIns="91425">
            <a:spAutoFit/>
          </a:bodyPr>
          <a:lstStyle/>
          <a:p>
            <a:pPr indent="-346075" lvl="0" marL="457200" rtl="0" algn="l">
              <a:spcBef>
                <a:spcPts val="0"/>
              </a:spcBef>
              <a:spcAft>
                <a:spcPts val="0"/>
              </a:spcAft>
              <a:buClr>
                <a:srgbClr val="6FA8DC"/>
              </a:buClr>
              <a:buSzPts val="1850"/>
              <a:buFont typeface="Roboto"/>
              <a:buChar char="➔"/>
            </a:pPr>
            <a:r>
              <a:rPr b="1" lang="en-GB" sz="1850">
                <a:solidFill>
                  <a:srgbClr val="6FA8DC"/>
                </a:solidFill>
              </a:rPr>
              <a:t>Does this cost money?</a:t>
            </a:r>
            <a:endParaRPr sz="1850"/>
          </a:p>
        </p:txBody>
      </p:sp>
      <p:sp>
        <p:nvSpPr>
          <p:cNvPr id="108" name="Google Shape;108;p18"/>
          <p:cNvSpPr txBox="1"/>
          <p:nvPr>
            <p:ph idx="4294967295" type="body"/>
          </p:nvPr>
        </p:nvSpPr>
        <p:spPr>
          <a:xfrm>
            <a:off x="739300" y="2506817"/>
            <a:ext cx="7363800" cy="638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rPr>
              <a:t>No! There is no fee for joining. The event is financed entirely by HackMakers &amp; its partners</a:t>
            </a:r>
            <a:endParaRPr sz="1400">
              <a:solidFill>
                <a:srgbClr val="000000"/>
              </a:solidFill>
            </a:endParaRPr>
          </a:p>
        </p:txBody>
      </p:sp>
      <p:sp>
        <p:nvSpPr>
          <p:cNvPr id="109" name="Google Shape;109;p18"/>
          <p:cNvSpPr txBox="1"/>
          <p:nvPr>
            <p:ph type="title"/>
          </p:nvPr>
        </p:nvSpPr>
        <p:spPr>
          <a:xfrm>
            <a:off x="391875" y="3138642"/>
            <a:ext cx="9144000" cy="469500"/>
          </a:xfrm>
          <a:prstGeom prst="rect">
            <a:avLst/>
          </a:prstGeom>
        </p:spPr>
        <p:txBody>
          <a:bodyPr anchorCtr="0" anchor="t" bIns="91425" lIns="91425" spcFirstLastPara="1" rIns="91425" wrap="square" tIns="91425">
            <a:spAutoFit/>
          </a:bodyPr>
          <a:lstStyle/>
          <a:p>
            <a:pPr indent="-346075" lvl="0" marL="457200" rtl="0" algn="l">
              <a:spcBef>
                <a:spcPts val="0"/>
              </a:spcBef>
              <a:spcAft>
                <a:spcPts val="0"/>
              </a:spcAft>
              <a:buClr>
                <a:srgbClr val="6FA8DC"/>
              </a:buClr>
              <a:buSzPts val="1850"/>
              <a:buFont typeface="Roboto"/>
              <a:buChar char="➔"/>
            </a:pPr>
            <a:r>
              <a:rPr b="1" lang="en-GB" sz="1850">
                <a:solidFill>
                  <a:srgbClr val="6FA8DC"/>
                </a:solidFill>
              </a:rPr>
              <a:t>Where should I go to register?</a:t>
            </a:r>
            <a:endParaRPr sz="1850"/>
          </a:p>
        </p:txBody>
      </p:sp>
      <p:sp>
        <p:nvSpPr>
          <p:cNvPr id="110" name="Google Shape;110;p18"/>
          <p:cNvSpPr txBox="1"/>
          <p:nvPr>
            <p:ph idx="4294967295" type="body"/>
          </p:nvPr>
        </p:nvSpPr>
        <p:spPr>
          <a:xfrm>
            <a:off x="734886" y="3631464"/>
            <a:ext cx="7363800" cy="638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GB" sz="1400">
                <a:solidFill>
                  <a:srgbClr val="000000"/>
                </a:solidFill>
              </a:rPr>
              <a:t>Go to the </a:t>
            </a:r>
            <a:r>
              <a:rPr lang="en-GB" sz="1400" u="sng">
                <a:solidFill>
                  <a:schemeClr val="hlink"/>
                </a:solidFill>
                <a:hlinkClick r:id="rId3"/>
              </a:rPr>
              <a:t>website </a:t>
            </a:r>
            <a:r>
              <a:rPr lang="en-GB" sz="1400">
                <a:solidFill>
                  <a:srgbClr val="000000"/>
                </a:solidFill>
              </a:rPr>
              <a:t>to register</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Check out the confirmation email in your inbox after you have registered!</a:t>
            </a:r>
            <a:endParaRPr sz="1400">
              <a:solidFill>
                <a:srgbClr val="000000"/>
              </a:solidFill>
            </a:endParaRPr>
          </a:p>
          <a:p>
            <a:pPr indent="0" lvl="0" marL="457200" rtl="0" algn="l">
              <a:lnSpc>
                <a:spcPct val="115000"/>
              </a:lnSpc>
              <a:spcBef>
                <a:spcPts val="1200"/>
              </a:spcBef>
              <a:spcAft>
                <a:spcPts val="1200"/>
              </a:spcAft>
              <a:buNone/>
            </a:pPr>
            <a:r>
              <a:t/>
            </a:r>
            <a:endParaRPr b="1" sz="1400">
              <a:solidFill>
                <a:srgbClr val="000000"/>
              </a:solidFill>
            </a:endParaRPr>
          </a:p>
        </p:txBody>
      </p:sp>
      <p:pic>
        <p:nvPicPr>
          <p:cNvPr id="111" name="Google Shape;111;p18"/>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73261" y="888828"/>
            <a:ext cx="9144000" cy="469500"/>
          </a:xfrm>
          <a:prstGeom prst="rect">
            <a:avLst/>
          </a:prstGeom>
        </p:spPr>
        <p:txBody>
          <a:bodyPr anchorCtr="0" anchor="t" bIns="91425" lIns="91425" spcFirstLastPara="1" rIns="91425" wrap="square" tIns="91425">
            <a:spAutoFit/>
          </a:bodyPr>
          <a:lstStyle/>
          <a:p>
            <a:pPr indent="-346075" lvl="0" marL="457200" rtl="0" algn="l">
              <a:spcBef>
                <a:spcPts val="0"/>
              </a:spcBef>
              <a:spcAft>
                <a:spcPts val="0"/>
              </a:spcAft>
              <a:buClr>
                <a:srgbClr val="6FA8DC"/>
              </a:buClr>
              <a:buSzPts val="1850"/>
              <a:buChar char="➔"/>
            </a:pPr>
            <a:r>
              <a:rPr b="1" lang="en-GB" sz="1850">
                <a:solidFill>
                  <a:srgbClr val="6FA8DC"/>
                </a:solidFill>
              </a:rPr>
              <a:t>Do I have to compete?</a:t>
            </a:r>
            <a:endParaRPr b="1" sz="1850">
              <a:solidFill>
                <a:srgbClr val="6FA8DC"/>
              </a:solidFill>
              <a:latin typeface="Roboto"/>
              <a:ea typeface="Roboto"/>
              <a:cs typeface="Roboto"/>
              <a:sym typeface="Roboto"/>
            </a:endParaRPr>
          </a:p>
        </p:txBody>
      </p:sp>
      <p:sp>
        <p:nvSpPr>
          <p:cNvPr id="117" name="Google Shape;117;p19"/>
          <p:cNvSpPr txBox="1"/>
          <p:nvPr>
            <p:ph idx="4294967295" type="body"/>
          </p:nvPr>
        </p:nvSpPr>
        <p:spPr>
          <a:xfrm>
            <a:off x="643349" y="1313169"/>
            <a:ext cx="7750200" cy="13914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rPr>
              <a:t>No. It is not compulsory for you to compete in the hackathon. We do, however </a:t>
            </a:r>
            <a:r>
              <a:rPr b="1" lang="en-GB" sz="1400">
                <a:solidFill>
                  <a:srgbClr val="000000"/>
                </a:solidFill>
              </a:rPr>
              <a:t>encourage</a:t>
            </a:r>
            <a:r>
              <a:rPr lang="en-GB" sz="1400">
                <a:solidFill>
                  <a:srgbClr val="000000"/>
                </a:solidFill>
              </a:rPr>
              <a:t> you to do so - there’s </a:t>
            </a:r>
            <a:r>
              <a:rPr lang="en-GB" sz="1400">
                <a:solidFill>
                  <a:srgbClr val="000000"/>
                </a:solidFill>
              </a:rPr>
              <a:t>nothing</a:t>
            </a:r>
            <a:r>
              <a:rPr lang="en-GB" sz="1400">
                <a:solidFill>
                  <a:srgbClr val="000000"/>
                </a:solidFill>
              </a:rPr>
              <a:t> to lose! Hackathons </a:t>
            </a:r>
            <a:r>
              <a:rPr b="1" lang="en-GB" sz="1400">
                <a:solidFill>
                  <a:srgbClr val="000000"/>
                </a:solidFill>
              </a:rPr>
              <a:t>foster innovative and upskilling environments.</a:t>
            </a:r>
            <a:r>
              <a:rPr lang="en-GB" sz="1400">
                <a:solidFill>
                  <a:srgbClr val="000000"/>
                </a:solidFill>
              </a:rPr>
              <a:t> </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Contributions and ideas of first-time hackers are just as valuable as those of experienced ones.</a:t>
            </a:r>
            <a:endParaRPr sz="1400">
              <a:solidFill>
                <a:srgbClr val="000000"/>
              </a:solidFill>
            </a:endParaRPr>
          </a:p>
        </p:txBody>
      </p:sp>
      <p:sp>
        <p:nvSpPr>
          <p:cNvPr id="118" name="Google Shape;118;p19"/>
          <p:cNvSpPr txBox="1"/>
          <p:nvPr>
            <p:ph type="title"/>
          </p:nvPr>
        </p:nvSpPr>
        <p:spPr>
          <a:xfrm>
            <a:off x="264656" y="27550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if I do not have an idea?</a:t>
            </a:r>
            <a:endParaRPr sz="1120"/>
          </a:p>
        </p:txBody>
      </p:sp>
      <p:sp>
        <p:nvSpPr>
          <p:cNvPr id="119" name="Google Shape;119;p19"/>
          <p:cNvSpPr txBox="1"/>
          <p:nvPr>
            <p:ph idx="4294967295" type="body"/>
          </p:nvPr>
        </p:nvSpPr>
        <p:spPr>
          <a:xfrm>
            <a:off x="479531" y="3121404"/>
            <a:ext cx="8028300" cy="13914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333333"/>
              </a:buClr>
              <a:buSzPts val="1400"/>
              <a:buChar char="●"/>
            </a:pPr>
            <a:r>
              <a:rPr lang="en-GB" sz="1400">
                <a:solidFill>
                  <a:srgbClr val="333333"/>
                </a:solidFill>
                <a:highlight>
                  <a:srgbClr val="FEFFFF"/>
                </a:highlight>
              </a:rPr>
              <a:t>That’s normal. Most people don’t have an idea before they get to the event. But once you start talking to other people, you might come up with something. You can also work with somebody else on their idea if you like it. Check out the </a:t>
            </a:r>
            <a:r>
              <a:rPr b="1" lang="en-GB" sz="1400">
                <a:solidFill>
                  <a:srgbClr val="000000"/>
                </a:solidFill>
                <a:highlight>
                  <a:srgbClr val="FEFFFF"/>
                </a:highlight>
              </a:rPr>
              <a:t>#challenge </a:t>
            </a:r>
            <a:r>
              <a:rPr lang="en-GB" sz="1400">
                <a:solidFill>
                  <a:srgbClr val="333333"/>
                </a:solidFill>
                <a:highlight>
                  <a:srgbClr val="FEFFFF"/>
                </a:highlight>
              </a:rPr>
              <a:t>channels </a:t>
            </a:r>
            <a:r>
              <a:rPr lang="en-GB" sz="1400">
                <a:solidFill>
                  <a:srgbClr val="333333"/>
                </a:solidFill>
                <a:highlight>
                  <a:srgbClr val="FEFFFF"/>
                </a:highlight>
              </a:rPr>
              <a:t>to ask questions or find inspiration!</a:t>
            </a:r>
            <a:endParaRPr sz="1400">
              <a:solidFill>
                <a:srgbClr val="333333"/>
              </a:solidFill>
              <a:highlight>
                <a:srgbClr val="FEFFFF"/>
              </a:highlight>
            </a:endParaRPr>
          </a:p>
          <a:p>
            <a:pPr indent="0" lvl="0" marL="0" rtl="0" algn="l">
              <a:lnSpc>
                <a:spcPct val="115000"/>
              </a:lnSpc>
              <a:spcBef>
                <a:spcPts val="0"/>
              </a:spcBef>
              <a:spcAft>
                <a:spcPts val="0"/>
              </a:spcAft>
              <a:buNone/>
            </a:pPr>
            <a:r>
              <a:t/>
            </a:r>
            <a:endParaRPr sz="1400">
              <a:solidFill>
                <a:srgbClr val="333333"/>
              </a:solidFill>
              <a:highlight>
                <a:srgbClr val="FEFFFF"/>
              </a:highlight>
            </a:endParaRPr>
          </a:p>
        </p:txBody>
      </p:sp>
      <p:pic>
        <p:nvPicPr>
          <p:cNvPr id="120" name="Google Shape;120;p19"/>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794870"/>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if I do not have a team?</a:t>
            </a:r>
            <a:endParaRPr sz="1120"/>
          </a:p>
        </p:txBody>
      </p:sp>
      <p:sp>
        <p:nvSpPr>
          <p:cNvPr id="126" name="Google Shape;126;p20"/>
          <p:cNvSpPr txBox="1"/>
          <p:nvPr>
            <p:ph idx="4294967295" type="body"/>
          </p:nvPr>
        </p:nvSpPr>
        <p:spPr>
          <a:xfrm>
            <a:off x="526575" y="1161228"/>
            <a:ext cx="8028300" cy="18870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333333"/>
              </a:buClr>
              <a:buSzPts val="1400"/>
              <a:buChar char="●"/>
            </a:pPr>
            <a:r>
              <a:rPr lang="en-GB" sz="1400">
                <a:solidFill>
                  <a:srgbClr val="333333"/>
                </a:solidFill>
                <a:highlight>
                  <a:srgbClr val="FEFFFF"/>
                </a:highlight>
              </a:rPr>
              <a:t>Don’t worry! A lot of people join hackathons without teams. It’s perfectly normal and even encouraged for people to get to know each other and form teams</a:t>
            </a:r>
            <a:endParaRPr sz="1400">
              <a:solidFill>
                <a:srgbClr val="333333"/>
              </a:solidFill>
              <a:highlight>
                <a:srgbClr val="FEFFFF"/>
              </a:highlight>
            </a:endParaRPr>
          </a:p>
          <a:p>
            <a:pPr indent="-317500" lvl="0" marL="457200" rtl="0" algn="l">
              <a:lnSpc>
                <a:spcPct val="115000"/>
              </a:lnSpc>
              <a:spcBef>
                <a:spcPts val="0"/>
              </a:spcBef>
              <a:spcAft>
                <a:spcPts val="0"/>
              </a:spcAft>
              <a:buClr>
                <a:srgbClr val="333333"/>
              </a:buClr>
              <a:buSzPts val="1400"/>
              <a:buChar char="●"/>
            </a:pPr>
            <a:r>
              <a:rPr lang="en-GB" sz="1400">
                <a:solidFill>
                  <a:srgbClr val="333333"/>
                </a:solidFill>
                <a:highlight>
                  <a:srgbClr val="FEFFFF"/>
                </a:highlight>
              </a:rPr>
              <a:t>Slack is a great place to interact with other competitors and form teams. (</a:t>
            </a:r>
            <a:r>
              <a:rPr lang="en-GB" sz="1400" u="sng">
                <a:solidFill>
                  <a:schemeClr val="hlink"/>
                </a:solidFill>
                <a:highlight>
                  <a:srgbClr val="FEFFFF"/>
                </a:highlight>
                <a:hlinkClick action="ppaction://hlinksldjump" r:id="rId3"/>
              </a:rPr>
              <a:t>How do I form a team</a:t>
            </a:r>
            <a:r>
              <a:rPr lang="en-GB" sz="1400">
                <a:solidFill>
                  <a:srgbClr val="333333"/>
                </a:solidFill>
                <a:highlight>
                  <a:srgbClr val="FEFFFF"/>
                </a:highlight>
              </a:rPr>
              <a:t>)</a:t>
            </a:r>
            <a:endParaRPr sz="1400">
              <a:solidFill>
                <a:srgbClr val="333333"/>
              </a:solidFill>
              <a:highlight>
                <a:srgbClr val="FEFFFF"/>
              </a:highlight>
            </a:endParaRPr>
          </a:p>
          <a:p>
            <a:pPr indent="-317500" lvl="0" marL="457200" rtl="0" algn="l">
              <a:lnSpc>
                <a:spcPct val="115000"/>
              </a:lnSpc>
              <a:spcBef>
                <a:spcPts val="0"/>
              </a:spcBef>
              <a:spcAft>
                <a:spcPts val="0"/>
              </a:spcAft>
              <a:buClr>
                <a:srgbClr val="333333"/>
              </a:buClr>
              <a:buSzPts val="1400"/>
              <a:buChar char="●"/>
            </a:pPr>
            <a:r>
              <a:rPr lang="en-GB" sz="1400">
                <a:solidFill>
                  <a:srgbClr val="333333"/>
                </a:solidFill>
                <a:highlight>
                  <a:srgbClr val="FEFFFF"/>
                </a:highlight>
              </a:rPr>
              <a:t>To make the process easier, identify your own skill set as well as the kind of people and skill sets you’re looking for in your team. </a:t>
            </a:r>
            <a:endParaRPr sz="1400">
              <a:solidFill>
                <a:srgbClr val="333333"/>
              </a:solidFill>
              <a:highlight>
                <a:srgbClr val="FEFFFF"/>
              </a:highlight>
            </a:endParaRPr>
          </a:p>
          <a:p>
            <a:pPr indent="0" lvl="0" marL="0" rtl="0" algn="l">
              <a:lnSpc>
                <a:spcPct val="115000"/>
              </a:lnSpc>
              <a:spcBef>
                <a:spcPts val="0"/>
              </a:spcBef>
              <a:spcAft>
                <a:spcPts val="0"/>
              </a:spcAft>
              <a:buNone/>
            </a:pPr>
            <a:r>
              <a:t/>
            </a:r>
            <a:endParaRPr sz="1400">
              <a:solidFill>
                <a:srgbClr val="333333"/>
              </a:solidFill>
              <a:highlight>
                <a:srgbClr val="FEFFFF"/>
              </a:highlight>
            </a:endParaRPr>
          </a:p>
        </p:txBody>
      </p:sp>
      <p:sp>
        <p:nvSpPr>
          <p:cNvPr id="127" name="Google Shape;127;p20"/>
          <p:cNvSpPr txBox="1"/>
          <p:nvPr>
            <p:ph type="title"/>
          </p:nvPr>
        </p:nvSpPr>
        <p:spPr>
          <a:xfrm>
            <a:off x="307286" y="2985852"/>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size can a team be?</a:t>
            </a:r>
            <a:endParaRPr sz="1120"/>
          </a:p>
        </p:txBody>
      </p:sp>
      <p:sp>
        <p:nvSpPr>
          <p:cNvPr id="128" name="Google Shape;128;p20"/>
          <p:cNvSpPr txBox="1"/>
          <p:nvPr>
            <p:ph idx="4294967295" type="body"/>
          </p:nvPr>
        </p:nvSpPr>
        <p:spPr>
          <a:xfrm>
            <a:off x="522161" y="3399255"/>
            <a:ext cx="8028300" cy="8958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333333"/>
              </a:buClr>
              <a:buSzPts val="1400"/>
              <a:buChar char="●"/>
            </a:pPr>
            <a:r>
              <a:rPr lang="en-GB" sz="1400">
                <a:solidFill>
                  <a:srgbClr val="333333"/>
                </a:solidFill>
                <a:highlight>
                  <a:srgbClr val="FEFFFF"/>
                </a:highlight>
              </a:rPr>
              <a:t>The recommended team size is </a:t>
            </a:r>
            <a:r>
              <a:rPr b="1" lang="en-GB" sz="1400">
                <a:solidFill>
                  <a:srgbClr val="333333"/>
                </a:solidFill>
                <a:highlight>
                  <a:srgbClr val="FEFFFF"/>
                </a:highlight>
              </a:rPr>
              <a:t>2-6</a:t>
            </a:r>
            <a:r>
              <a:rPr lang="en-GB" sz="1400">
                <a:solidFill>
                  <a:srgbClr val="333333"/>
                </a:solidFill>
                <a:highlight>
                  <a:srgbClr val="FEFFFF"/>
                </a:highlight>
              </a:rPr>
              <a:t>, up to a maximum of 8 members per team</a:t>
            </a:r>
            <a:endParaRPr sz="1400">
              <a:solidFill>
                <a:srgbClr val="333333"/>
              </a:solidFill>
              <a:highlight>
                <a:srgbClr val="FEFFFF"/>
              </a:highlight>
            </a:endParaRPr>
          </a:p>
          <a:p>
            <a:pPr indent="-317500" lvl="0" marL="457200" rtl="0" algn="l">
              <a:lnSpc>
                <a:spcPct val="115000"/>
              </a:lnSpc>
              <a:spcBef>
                <a:spcPts val="0"/>
              </a:spcBef>
              <a:spcAft>
                <a:spcPts val="0"/>
              </a:spcAft>
              <a:buClr>
                <a:srgbClr val="333333"/>
              </a:buClr>
              <a:buSzPts val="1400"/>
              <a:buChar char="●"/>
            </a:pPr>
            <a:r>
              <a:rPr b="1" lang="en-GB" sz="1400">
                <a:solidFill>
                  <a:srgbClr val="333333"/>
                </a:solidFill>
                <a:highlight>
                  <a:srgbClr val="FEFFFF"/>
                </a:highlight>
              </a:rPr>
              <a:t>No </a:t>
            </a:r>
            <a:r>
              <a:rPr b="1" lang="en-GB" sz="1400">
                <a:solidFill>
                  <a:srgbClr val="333333"/>
                </a:solidFill>
                <a:highlight>
                  <a:srgbClr val="FEFFFF"/>
                </a:highlight>
              </a:rPr>
              <a:t>individual</a:t>
            </a:r>
            <a:r>
              <a:rPr b="1" lang="en-GB" sz="1400">
                <a:solidFill>
                  <a:srgbClr val="333333"/>
                </a:solidFill>
                <a:highlight>
                  <a:srgbClr val="FEFFFF"/>
                </a:highlight>
              </a:rPr>
              <a:t> submissions will be counted</a:t>
            </a:r>
            <a:endParaRPr sz="1400">
              <a:solidFill>
                <a:srgbClr val="000000"/>
              </a:solidFill>
              <a:highlight>
                <a:srgbClr val="FFFF00"/>
              </a:highlight>
            </a:endParaRPr>
          </a:p>
          <a:p>
            <a:pPr indent="0" lvl="0" marL="0" rtl="0" algn="l">
              <a:lnSpc>
                <a:spcPct val="115000"/>
              </a:lnSpc>
              <a:spcBef>
                <a:spcPts val="0"/>
              </a:spcBef>
              <a:spcAft>
                <a:spcPts val="0"/>
              </a:spcAft>
              <a:buNone/>
            </a:pPr>
            <a:r>
              <a:t/>
            </a:r>
            <a:endParaRPr b="1" sz="1400">
              <a:solidFill>
                <a:srgbClr val="333333"/>
              </a:solidFill>
              <a:highlight>
                <a:srgbClr val="FEFFFF"/>
              </a:highlight>
            </a:endParaRPr>
          </a:p>
        </p:txBody>
      </p:sp>
      <p:pic>
        <p:nvPicPr>
          <p:cNvPr id="129" name="Google Shape;129;p20"/>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5731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do I find a team?</a:t>
            </a:r>
            <a:endParaRPr sz="1120"/>
          </a:p>
        </p:txBody>
      </p:sp>
      <p:sp>
        <p:nvSpPr>
          <p:cNvPr id="135" name="Google Shape;135;p21"/>
          <p:cNvSpPr txBox="1"/>
          <p:nvPr>
            <p:ph idx="4294967295" type="body"/>
          </p:nvPr>
        </p:nvSpPr>
        <p:spPr>
          <a:xfrm>
            <a:off x="728025" y="964200"/>
            <a:ext cx="8313000" cy="17931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400">
                <a:solidFill>
                  <a:srgbClr val="000000"/>
                </a:solidFill>
              </a:rPr>
              <a:t>There are 4 ways to find a team</a:t>
            </a:r>
            <a:endParaRPr sz="1400">
              <a:solidFill>
                <a:srgbClr val="000000"/>
              </a:solidFill>
            </a:endParaRPr>
          </a:p>
          <a:p>
            <a:pPr indent="-317500" lvl="0" marL="457200" rtl="0" algn="l">
              <a:lnSpc>
                <a:spcPct val="115000"/>
              </a:lnSpc>
              <a:spcBef>
                <a:spcPts val="1200"/>
              </a:spcBef>
              <a:spcAft>
                <a:spcPts val="0"/>
              </a:spcAft>
              <a:buClr>
                <a:srgbClr val="000000"/>
              </a:buClr>
              <a:buSzPts val="1400"/>
              <a:buFont typeface="Roboto"/>
              <a:buChar char="●"/>
            </a:pPr>
            <a:r>
              <a:rPr lang="en-GB" sz="1400">
                <a:solidFill>
                  <a:srgbClr val="000000"/>
                </a:solidFill>
              </a:rPr>
              <a:t>Use the #find_a_team channel on the Hackathon Slack Workplace - introduce yourself and speak to the other participants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Use the </a:t>
            </a:r>
            <a:r>
              <a:rPr lang="en-GB" sz="1400" u="sng">
                <a:solidFill>
                  <a:schemeClr val="hlink"/>
                </a:solidFill>
                <a:hlinkClick r:id="rId3"/>
              </a:rPr>
              <a:t>Team Formation</a:t>
            </a:r>
            <a:r>
              <a:rPr lang="en-GB" sz="1400">
                <a:solidFill>
                  <a:srgbClr val="000000"/>
                </a:solidFill>
              </a:rPr>
              <a:t> sheet </a:t>
            </a:r>
            <a:r>
              <a:rPr lang="en-GB" sz="1400" u="sng">
                <a:solidFill>
                  <a:schemeClr val="hlink"/>
                </a:solidFill>
                <a:hlinkClick action="ppaction://hlinksldjump" r:id="rId4"/>
              </a:rPr>
              <a:t>(How do I use this?)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The Mini-groups that will be formed on Slack before the Hackathon starts* </a:t>
            </a:r>
            <a:r>
              <a:rPr lang="en-GB" sz="1400" u="sng">
                <a:solidFill>
                  <a:schemeClr val="hlink"/>
                </a:solidFill>
                <a:hlinkClick action="ppaction://hlinksldjump" r:id="rId5"/>
              </a:rPr>
              <a:t>(How does this work)</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rPr>
              <a:t>Speed-teaming sessions on the days before the Hackathon*</a:t>
            </a:r>
            <a:endParaRPr sz="1400">
              <a:solidFill>
                <a:srgbClr val="000000"/>
              </a:solidFill>
            </a:endParaRPr>
          </a:p>
        </p:txBody>
      </p:sp>
      <p:sp>
        <p:nvSpPr>
          <p:cNvPr id="136" name="Google Shape;136;p21"/>
          <p:cNvSpPr txBox="1"/>
          <p:nvPr>
            <p:ph idx="4294967295" type="body"/>
          </p:nvPr>
        </p:nvSpPr>
        <p:spPr>
          <a:xfrm>
            <a:off x="49075" y="4545871"/>
            <a:ext cx="7363800" cy="38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100">
                <a:solidFill>
                  <a:srgbClr val="000000"/>
                </a:solidFill>
              </a:rPr>
              <a:t>*The exact dates and times will be announced on the Slack Workspace for the Hackathon</a:t>
            </a:r>
            <a:endParaRPr sz="1100">
              <a:solidFill>
                <a:srgbClr val="000000"/>
              </a:solidFill>
            </a:endParaRPr>
          </a:p>
        </p:txBody>
      </p:sp>
      <p:pic>
        <p:nvPicPr>
          <p:cNvPr id="137" name="Google Shape;137;p21"/>
          <p:cNvPicPr preferRelativeResize="0"/>
          <p:nvPr/>
        </p:nvPicPr>
        <p:blipFill>
          <a:blip r:embed="rId6">
            <a:alphaModFix/>
          </a:blip>
          <a:stretch>
            <a:fillRect/>
          </a:stretch>
        </p:blipFill>
        <p:spPr>
          <a:xfrm>
            <a:off x="6900" y="-3775"/>
            <a:ext cx="2192350" cy="504600"/>
          </a:xfrm>
          <a:prstGeom prst="rect">
            <a:avLst/>
          </a:prstGeom>
          <a:noFill/>
          <a:ln>
            <a:noFill/>
          </a:ln>
        </p:spPr>
      </p:pic>
      <p:sp>
        <p:nvSpPr>
          <p:cNvPr id="138" name="Google Shape;138;p21"/>
          <p:cNvSpPr txBox="1"/>
          <p:nvPr>
            <p:ph type="title"/>
          </p:nvPr>
        </p:nvSpPr>
        <p:spPr>
          <a:xfrm>
            <a:off x="159300" y="27067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is the Team Formation Sheet?</a:t>
            </a:r>
            <a:endParaRPr sz="1120"/>
          </a:p>
        </p:txBody>
      </p:sp>
      <p:sp>
        <p:nvSpPr>
          <p:cNvPr id="139" name="Google Shape;139;p21"/>
          <p:cNvSpPr txBox="1"/>
          <p:nvPr>
            <p:ph idx="4294967295" type="body"/>
          </p:nvPr>
        </p:nvSpPr>
        <p:spPr>
          <a:xfrm>
            <a:off x="575624" y="3173995"/>
            <a:ext cx="7363800" cy="13230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Char char="●"/>
            </a:pPr>
            <a:r>
              <a:rPr lang="en-GB" sz="1300">
                <a:solidFill>
                  <a:srgbClr val="000000"/>
                </a:solidFill>
              </a:rPr>
              <a:t>This sheet contains --&gt; A searchable index of all the participants of the Hackathon along with their skills, interests and experience</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It helps you --&gt; To help you find a team or team member</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000000"/>
                </a:solidFill>
              </a:rPr>
              <a:t>What should I keep in mind while forming a team? --&gt; A successful team is typically diverse - mix of skills and experience</a:t>
            </a:r>
            <a:endParaRPr sz="13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