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59" r:id="rId5"/>
    <p:sldId id="312" r:id="rId6"/>
    <p:sldId id="311" r:id="rId7"/>
    <p:sldId id="265" r:id="rId8"/>
    <p:sldId id="306" r:id="rId9"/>
    <p:sldId id="307" r:id="rId10"/>
    <p:sldId id="308" r:id="rId11"/>
    <p:sldId id="309" r:id="rId12"/>
    <p:sldId id="310" r:id="rId13"/>
    <p:sldId id="284"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378" y="84"/>
      </p:cViewPr>
      <p:guideLst>
        <p:guide orient="horz" pos="2140"/>
        <p:guide pos="3840"/>
        <p:guide pos="551"/>
        <p:guide pos="7129"/>
        <p:guide orient="horz" pos="804"/>
        <p:guide orient="horz" pos="3861"/>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3.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1049388"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7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7"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739239"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8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8"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429090" y="2231537"/>
            <a:ext cx="1681112" cy="1671026"/>
          </a:xfrm>
          <a:custGeom>
            <a:avLst/>
            <a:gdLst>
              <a:gd name="connsiteX0" fmla="*/ 810346 w 1681112"/>
              <a:gd name="connsiteY0" fmla="*/ 0 h 1671026"/>
              <a:gd name="connsiteX1" fmla="*/ 1243099 w 1681112"/>
              <a:gd name="connsiteY1" fmla="*/ 129826 h 1671026"/>
              <a:gd name="connsiteX2" fmla="*/ 1546026 w 1681112"/>
              <a:gd name="connsiteY2" fmla="*/ 424098 h 1671026"/>
              <a:gd name="connsiteX3" fmla="*/ 1675852 w 1681112"/>
              <a:gd name="connsiteY3" fmla="*/ 1047262 h 1671026"/>
              <a:gd name="connsiteX4" fmla="*/ 1381580 w 1681112"/>
              <a:gd name="connsiteY4" fmla="*/ 1462705 h 1671026"/>
              <a:gd name="connsiteX5" fmla="*/ 844966 w 1681112"/>
              <a:gd name="connsiteY5" fmla="*/ 1670426 h 1671026"/>
              <a:gd name="connsiteX6" fmla="*/ 299698 w 1681112"/>
              <a:gd name="connsiteY6" fmla="*/ 1514635 h 1671026"/>
              <a:gd name="connsiteX7" fmla="*/ 31391 w 1681112"/>
              <a:gd name="connsiteY7" fmla="*/ 1203053 h 1671026"/>
              <a:gd name="connsiteX8" fmla="*/ 5426 w 1681112"/>
              <a:gd name="connsiteY8" fmla="*/ 822231 h 1671026"/>
              <a:gd name="connsiteX9" fmla="*/ 31391 w 1681112"/>
              <a:gd name="connsiteY9" fmla="*/ 631819 h 1671026"/>
              <a:gd name="connsiteX10" fmla="*/ 48701 w 1681112"/>
              <a:gd name="connsiteY10" fmla="*/ 571234 h 1671026"/>
              <a:gd name="connsiteX11" fmla="*/ 342973 w 1681112"/>
              <a:gd name="connsiteY11" fmla="*/ 129826 h 1671026"/>
              <a:gd name="connsiteX12" fmla="*/ 810346 w 1681112"/>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2" h="1671026">
                <a:moveTo>
                  <a:pt x="810346" y="0"/>
                </a:moveTo>
                <a:cubicBezTo>
                  <a:pt x="960367" y="0"/>
                  <a:pt x="1120485" y="59143"/>
                  <a:pt x="1243099" y="129826"/>
                </a:cubicBezTo>
                <a:cubicBezTo>
                  <a:pt x="1365712" y="200509"/>
                  <a:pt x="1473901" y="271192"/>
                  <a:pt x="1546026" y="424098"/>
                </a:cubicBezTo>
                <a:cubicBezTo>
                  <a:pt x="1618151" y="577004"/>
                  <a:pt x="1703260" y="874161"/>
                  <a:pt x="1675852" y="1047262"/>
                </a:cubicBezTo>
                <a:cubicBezTo>
                  <a:pt x="1648444" y="1220363"/>
                  <a:pt x="1520061" y="1358844"/>
                  <a:pt x="1381580" y="1462705"/>
                </a:cubicBezTo>
                <a:cubicBezTo>
                  <a:pt x="1243099" y="1566566"/>
                  <a:pt x="1025280" y="1661771"/>
                  <a:pt x="844966" y="1670426"/>
                </a:cubicBezTo>
                <a:cubicBezTo>
                  <a:pt x="664653" y="1679082"/>
                  <a:pt x="435294" y="1592531"/>
                  <a:pt x="299698" y="1514635"/>
                </a:cubicBezTo>
                <a:cubicBezTo>
                  <a:pt x="164101" y="1436740"/>
                  <a:pt x="80436" y="1318454"/>
                  <a:pt x="31391" y="1203053"/>
                </a:cubicBezTo>
                <a:cubicBezTo>
                  <a:pt x="-17655" y="1087653"/>
                  <a:pt x="5426" y="917436"/>
                  <a:pt x="5426" y="822231"/>
                </a:cubicBezTo>
                <a:cubicBezTo>
                  <a:pt x="5426" y="727025"/>
                  <a:pt x="18408" y="679422"/>
                  <a:pt x="31391" y="631819"/>
                </a:cubicBezTo>
                <a:lnTo>
                  <a:pt x="48701" y="571234"/>
                </a:lnTo>
                <a:cubicBezTo>
                  <a:pt x="132366" y="398133"/>
                  <a:pt x="216032" y="225032"/>
                  <a:pt x="342973" y="129826"/>
                </a:cubicBezTo>
                <a:cubicBezTo>
                  <a:pt x="469914" y="34620"/>
                  <a:pt x="660325" y="0"/>
                  <a:pt x="810346" y="0"/>
                </a:cubicBez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9118940" y="2231537"/>
            <a:ext cx="1681113" cy="1671026"/>
          </a:xfrm>
          <a:custGeom>
            <a:avLst/>
            <a:gdLst>
              <a:gd name="connsiteX0" fmla="*/ 810347 w 1681113"/>
              <a:gd name="connsiteY0" fmla="*/ 0 h 1671026"/>
              <a:gd name="connsiteX1" fmla="*/ 1243100 w 1681113"/>
              <a:gd name="connsiteY1" fmla="*/ 129826 h 1671026"/>
              <a:gd name="connsiteX2" fmla="*/ 1546027 w 1681113"/>
              <a:gd name="connsiteY2" fmla="*/ 424098 h 1671026"/>
              <a:gd name="connsiteX3" fmla="*/ 1675853 w 1681113"/>
              <a:gd name="connsiteY3" fmla="*/ 1047262 h 1671026"/>
              <a:gd name="connsiteX4" fmla="*/ 1381581 w 1681113"/>
              <a:gd name="connsiteY4" fmla="*/ 1462705 h 1671026"/>
              <a:gd name="connsiteX5" fmla="*/ 844967 w 1681113"/>
              <a:gd name="connsiteY5" fmla="*/ 1670426 h 1671026"/>
              <a:gd name="connsiteX6" fmla="*/ 299698 w 1681113"/>
              <a:gd name="connsiteY6" fmla="*/ 1514635 h 1671026"/>
              <a:gd name="connsiteX7" fmla="*/ 31392 w 1681113"/>
              <a:gd name="connsiteY7" fmla="*/ 1203053 h 1671026"/>
              <a:gd name="connsiteX8" fmla="*/ 5426 w 1681113"/>
              <a:gd name="connsiteY8" fmla="*/ 822231 h 1671026"/>
              <a:gd name="connsiteX9" fmla="*/ 31392 w 1681113"/>
              <a:gd name="connsiteY9" fmla="*/ 631819 h 1671026"/>
              <a:gd name="connsiteX10" fmla="*/ 48702 w 1681113"/>
              <a:gd name="connsiteY10" fmla="*/ 571234 h 1671026"/>
              <a:gd name="connsiteX11" fmla="*/ 342974 w 1681113"/>
              <a:gd name="connsiteY11" fmla="*/ 129826 h 1671026"/>
              <a:gd name="connsiteX12" fmla="*/ 810347 w 1681113"/>
              <a:gd name="connsiteY12" fmla="*/ 0 h 167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113" h="1671026">
                <a:moveTo>
                  <a:pt x="810347" y="0"/>
                </a:moveTo>
                <a:cubicBezTo>
                  <a:pt x="960367" y="0"/>
                  <a:pt x="1120486" y="59143"/>
                  <a:pt x="1243100" y="129826"/>
                </a:cubicBezTo>
                <a:cubicBezTo>
                  <a:pt x="1365713" y="200509"/>
                  <a:pt x="1473901" y="271192"/>
                  <a:pt x="1546027" y="424098"/>
                </a:cubicBezTo>
                <a:cubicBezTo>
                  <a:pt x="1618152" y="577004"/>
                  <a:pt x="1703260" y="874161"/>
                  <a:pt x="1675853" y="1047262"/>
                </a:cubicBezTo>
                <a:cubicBezTo>
                  <a:pt x="1648445" y="1220363"/>
                  <a:pt x="1520061" y="1358844"/>
                  <a:pt x="1381581" y="1462705"/>
                </a:cubicBezTo>
                <a:cubicBezTo>
                  <a:pt x="1243100" y="1566566"/>
                  <a:pt x="1025280" y="1661771"/>
                  <a:pt x="844967" y="1670426"/>
                </a:cubicBezTo>
                <a:cubicBezTo>
                  <a:pt x="664653" y="1679082"/>
                  <a:pt x="435295" y="1592531"/>
                  <a:pt x="299698" y="1514635"/>
                </a:cubicBezTo>
                <a:cubicBezTo>
                  <a:pt x="164102" y="1436740"/>
                  <a:pt x="80437" y="1318454"/>
                  <a:pt x="31392" y="1203053"/>
                </a:cubicBezTo>
                <a:cubicBezTo>
                  <a:pt x="-17654" y="1087653"/>
                  <a:pt x="5426" y="917436"/>
                  <a:pt x="5426" y="822231"/>
                </a:cubicBezTo>
                <a:cubicBezTo>
                  <a:pt x="5426" y="727025"/>
                  <a:pt x="18409" y="679422"/>
                  <a:pt x="31392" y="631819"/>
                </a:cubicBezTo>
                <a:lnTo>
                  <a:pt x="48702" y="571234"/>
                </a:lnTo>
                <a:cubicBezTo>
                  <a:pt x="132367" y="398133"/>
                  <a:pt x="216033" y="225032"/>
                  <a:pt x="342974" y="129826"/>
                </a:cubicBezTo>
                <a:cubicBezTo>
                  <a:pt x="469915" y="34620"/>
                  <a:pt x="660326" y="0"/>
                  <a:pt x="810347" y="0"/>
                </a:cubicBez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8"/>
          <a:srcRect t="15951" b="15951"/>
          <a:stretch>
            <a:fillRect/>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45807" y="2090033"/>
            <a:ext cx="8048632" cy="10147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6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  </a:t>
            </a:r>
            <a:r>
              <a:rPr kumimoji="0" lang="zh-CN" altLang="en-US" sz="6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在线商城</a:t>
            </a:r>
            <a:endParaRPr kumimoji="0" lang="zh-CN" altLang="en-US" sz="6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student-graduation-cap-shape_52041"/>
          <p:cNvSpPr>
            <a:spLocks noChangeAspect="1"/>
          </p:cNvSpPr>
          <p:nvPr/>
        </p:nvSpPr>
        <p:spPr bwMode="auto">
          <a:xfrm>
            <a:off x="1357794" y="2090033"/>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2"/>
            <a:stretch>
              <a:fillRect/>
            </a:stretch>
          </a:blipFill>
          <a:ln>
            <a:noFill/>
          </a:ln>
        </p:spPr>
      </p:sp>
      <p:sp>
        <p:nvSpPr>
          <p:cNvPr id="5" name="任意多边形: 形状 4"/>
          <p:cNvSpPr/>
          <p:nvPr/>
        </p:nvSpPr>
        <p:spPr>
          <a:xfrm>
            <a:off x="4325257" y="3205402"/>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130916" y="4566371"/>
            <a:ext cx="2548106"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组长：</a:t>
            </a:r>
            <a:r>
              <a:rPr lang="zh-CN" altLang="en-US" sz="1600" b="1" noProof="0" dirty="0">
                <a:ln>
                  <a:noFill/>
                </a:ln>
                <a:solidFill>
                  <a:srgbClr val="404F64"/>
                </a:solidFill>
                <a:effectLst/>
                <a:uLnTx/>
                <a:uFillTx/>
                <a:latin typeface="幼圆" panose="02010509060101010101" pitchFamily="49" charset="-122"/>
                <a:ea typeface="幼圆" panose="02010509060101010101" pitchFamily="49" charset="-122"/>
                <a:sym typeface="+mn-ea"/>
              </a:rPr>
              <a:t>程建东</a:t>
            </a:r>
            <a:endParaRPr kumimoji="0" lang="zh-CN" altLang="en-US" sz="1600" b="1"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组员：</a:t>
            </a:r>
            <a:r>
              <a:rPr lang="zh-CN" altLang="en-US" sz="1600" b="1" noProof="0" dirty="0">
                <a:ln>
                  <a:noFill/>
                </a:ln>
                <a:solidFill>
                  <a:srgbClr val="404F64"/>
                </a:solidFill>
                <a:effectLst/>
                <a:uLnTx/>
                <a:uFillTx/>
                <a:latin typeface="幼圆" panose="02010509060101010101" pitchFamily="49" charset="-122"/>
                <a:ea typeface="幼圆" panose="02010509060101010101" pitchFamily="49" charset="-122"/>
                <a:sym typeface="+mn-ea"/>
              </a:rPr>
              <a:t>周传升</a:t>
            </a:r>
            <a:r>
              <a:rPr kumimoji="0" lang="zh-CN" altLang="en-US" sz="1600" b="1"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、李放</a:t>
            </a:r>
            <a:endParaRPr kumimoji="0" lang="zh-CN" altLang="en-US" sz="1600" b="1"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1000"/>
                                        <p:tgtEl>
                                          <p:spTgt spid="5"/>
                                        </p:tgtEl>
                                      </p:cBhvr>
                                    </p:animEffect>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by="(-#ppt_w*2)" calcmode="lin" valueType="num">
                                      <p:cBhvr rctx="PPT">
                                        <p:cTn id="17" dur="500" autoRev="1" fill="hold">
                                          <p:stCondLst>
                                            <p:cond delay="0"/>
                                          </p:stCondLst>
                                        </p:cTn>
                                        <p:tgtEl>
                                          <p:spTgt spid="28"/>
                                        </p:tgtEl>
                                        <p:attrNameLst>
                                          <p:attrName>ppt_w</p:attrName>
                                        </p:attrNameLst>
                                      </p:cBhvr>
                                    </p:anim>
                                    <p:anim by="(#ppt_w*0.50)" calcmode="lin" valueType="num">
                                      <p:cBhvr>
                                        <p:cTn id="18" dur="500" decel="50000" autoRev="1" fill="hold">
                                          <p:stCondLst>
                                            <p:cond delay="0"/>
                                          </p:stCondLst>
                                        </p:cTn>
                                        <p:tgtEl>
                                          <p:spTgt spid="28"/>
                                        </p:tgtEl>
                                        <p:attrNameLst>
                                          <p:attrName>ppt_x</p:attrName>
                                        </p:attrNameLst>
                                      </p:cBhvr>
                                    </p:anim>
                                    <p:anim from="(-#ppt_h/2)" to="(#ppt_y)" calcmode="lin" valueType="num">
                                      <p:cBhvr>
                                        <p:cTn id="19" dur="1000" fill="hold">
                                          <p:stCondLst>
                                            <p:cond delay="0"/>
                                          </p:stCondLst>
                                        </p:cTn>
                                        <p:tgtEl>
                                          <p:spTgt spid="28"/>
                                        </p:tgtEl>
                                        <p:attrNameLst>
                                          <p:attrName>ppt_y</p:attrName>
                                        </p:attrNameLst>
                                      </p:cBhvr>
                                    </p:anim>
                                    <p:animRot by="21600000">
                                      <p:cBhvr>
                                        <p:cTn id="20" dur="1000" fill="hold">
                                          <p:stCondLst>
                                            <p:cond delay="0"/>
                                          </p:stCondLst>
                                        </p:cTn>
                                        <p:tgtEl>
                                          <p:spTgt spid="28"/>
                                        </p:tgtEl>
                                        <p:attrNameLst>
                                          <p:attrName>r</p:attrName>
                                        </p:attrNameLst>
                                      </p:cBhvr>
                                    </p:animRot>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5"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89430" y="1845945"/>
            <a:ext cx="8009255" cy="4184015"/>
          </a:xfrm>
          <a:prstGeom prst="rect">
            <a:avLst/>
          </a:prstGeom>
        </p:spPr>
      </p:pic>
      <p:sp>
        <p:nvSpPr>
          <p:cNvPr id="3" name="文本框 2"/>
          <p:cNvSpPr txBox="1"/>
          <p:nvPr/>
        </p:nvSpPr>
        <p:spPr>
          <a:xfrm>
            <a:off x="4812030" y="945515"/>
            <a:ext cx="2568575" cy="368300"/>
          </a:xfrm>
          <a:prstGeom prst="rect">
            <a:avLst/>
          </a:prstGeom>
          <a:noFill/>
        </p:spPr>
        <p:txBody>
          <a:bodyPr wrap="square" rtlCol="0">
            <a:spAutoFit/>
          </a:bodyPr>
          <a:p>
            <a:r>
              <a:rPr lang="zh-CN" altLang="en-US"/>
              <a:t>卖家主页</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45807" y="2479141"/>
            <a:ext cx="804863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rPr>
              <a:t>谢谢观看欢迎指导</a:t>
            </a:r>
            <a:endParaRPr kumimoji="0" lang="zh-CN" altLang="en-US" sz="6000" b="0" i="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cs typeface="+mn-cs"/>
            </a:endParaRPr>
          </a:p>
        </p:txBody>
      </p:sp>
      <p:sp>
        <p:nvSpPr>
          <p:cNvPr id="2" name="思想气泡: 云 1"/>
          <p:cNvSpPr/>
          <p:nvPr/>
        </p:nvSpPr>
        <p:spPr>
          <a:xfrm>
            <a:off x="9319047" y="1204562"/>
            <a:ext cx="1253703" cy="923605"/>
          </a:xfrm>
          <a:prstGeom prst="cloudCallout">
            <a:avLst>
              <a:gd name="adj1" fmla="val -41183"/>
              <a:gd name="adj2" fmla="val 64014"/>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 name="任意多边形: 形状 4"/>
          <p:cNvSpPr/>
          <p:nvPr/>
        </p:nvSpPr>
        <p:spPr>
          <a:xfrm>
            <a:off x="4325257" y="3594510"/>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6" name="student-graduation-cap-shape_52041"/>
          <p:cNvSpPr>
            <a:spLocks noChangeAspect="1"/>
          </p:cNvSpPr>
          <p:nvPr/>
        </p:nvSpPr>
        <p:spPr bwMode="auto">
          <a:xfrm>
            <a:off x="1357794" y="2479141"/>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2"/>
            <a:stretch>
              <a:fillRect/>
            </a:stretch>
          </a:blipFill>
          <a:ln>
            <a:noFill/>
          </a:ln>
        </p:spPr>
      </p:sp>
      <p:sp>
        <p:nvSpPr>
          <p:cNvPr id="7" name="矩形 6"/>
          <p:cNvSpPr/>
          <p:nvPr/>
        </p:nvSpPr>
        <p:spPr>
          <a:xfrm>
            <a:off x="4164675" y="3899671"/>
            <a:ext cx="5980811" cy="33572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rPr>
              <a:t>THIS TEMPLATE DESIGNED FOR FEI ER SHE JI</a:t>
            </a:r>
            <a:endParaRPr kumimoji="0" lang="zh-CN" altLang="en-US" sz="1600" u="none" strike="noStrike" kern="1200" cap="none" spc="0" normalizeH="0" baseline="0" noProof="0" dirty="0">
              <a:ln>
                <a:noFill/>
              </a:ln>
              <a:solidFill>
                <a:schemeClr val="tx1">
                  <a:lumMod val="65000"/>
                  <a:lumOff val="35000"/>
                </a:schemeClr>
              </a:solidFill>
              <a:effectLst/>
              <a:uLnTx/>
              <a:uFillTx/>
              <a:latin typeface="Mistral" panose="03090702030407020403" pitchFamily="66" charset="0"/>
              <a:ea typeface="等线"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MH_Other_3"/>
          <p:cNvSpPr txBox="1">
            <a:spLocks noChangeArrowheads="1"/>
          </p:cNvSpPr>
          <p:nvPr>
            <p:custDataLst>
              <p:tags r:id="rId1"/>
            </p:custDataLst>
          </p:nvPr>
        </p:nvSpPr>
        <p:spPr bwMode="auto">
          <a:xfrm>
            <a:off x="4841240" y="1209675"/>
            <a:ext cx="6964680"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endParaRPr lang="zh-CN" altLang="en-US" sz="2800" b="1" dirty="0">
              <a:solidFill>
                <a:schemeClr val="tx1"/>
              </a:solidFill>
              <a:latin typeface="微软雅黑" panose="020B0503020204020204" charset="-122"/>
              <a:ea typeface="微软雅黑" panose="020B0503020204020204" charset="-122"/>
            </a:endParaRPr>
          </a:p>
          <a:p>
            <a:pPr algn="l" eaLnBrk="1" hangingPunct="1"/>
            <a:r>
              <a:rPr lang="zh-CN" altLang="en-US" sz="2800" b="1" dirty="0">
                <a:solidFill>
                  <a:schemeClr val="tx1"/>
                </a:solidFill>
                <a:latin typeface="微软雅黑" panose="020B0503020204020204" charset="-122"/>
                <a:ea typeface="微软雅黑" panose="020B0503020204020204" charset="-122"/>
              </a:rPr>
              <a:t>       </a:t>
            </a:r>
            <a:r>
              <a:rPr lang="en-US" altLang="zh-CN" sz="2800" b="1" dirty="0">
                <a:solidFill>
                  <a:schemeClr val="tx1"/>
                </a:solidFill>
                <a:latin typeface="微软雅黑" panose="020B0503020204020204" charset="-122"/>
                <a:ea typeface="微软雅黑" panose="020B0503020204020204" charset="-122"/>
              </a:rPr>
              <a:t>	</a:t>
            </a:r>
            <a:r>
              <a:rPr lang="zh-CN" altLang="en-US" sz="2800" b="1" dirty="0">
                <a:solidFill>
                  <a:schemeClr val="tx1"/>
                </a:solidFill>
                <a:latin typeface="微软雅黑" panose="020B0503020204020204" charset="-122"/>
                <a:ea typeface="微软雅黑" panose="020B0503020204020204" charset="-122"/>
              </a:rPr>
              <a:t>   </a:t>
            </a:r>
            <a:endParaRPr lang="zh-CN" altLang="en-US" sz="2800" b="1" dirty="0">
              <a:solidFill>
                <a:schemeClr val="tx1"/>
              </a:solidFill>
              <a:latin typeface="微软雅黑" panose="020B0503020204020204" charset="-122"/>
              <a:ea typeface="微软雅黑" panose="020B0503020204020204" charset="-122"/>
            </a:endParaRPr>
          </a:p>
          <a:p>
            <a:pPr algn="l" eaLnBrk="1" hangingPunct="1"/>
            <a:r>
              <a:rPr lang="en-US" altLang="zh-CN" sz="2800" b="1" dirty="0">
                <a:latin typeface="微软雅黑" panose="020B0503020204020204" charset="-122"/>
                <a:ea typeface="微软雅黑" panose="020B0503020204020204" charset="-122"/>
                <a:sym typeface="+mn-ea"/>
              </a:rPr>
              <a:t>	 </a:t>
            </a:r>
            <a:r>
              <a:rPr lang="zh-CN" altLang="en-US" sz="2800" b="1" dirty="0">
                <a:latin typeface="微软雅黑" panose="020B0503020204020204" charset="-122"/>
                <a:ea typeface="微软雅黑" panose="020B0503020204020204" charset="-122"/>
                <a:sym typeface="+mn-ea"/>
              </a:rPr>
              <a:t>程建东：数据库搭建</a:t>
            </a:r>
            <a:endParaRPr lang="zh-CN" altLang="en-US" sz="2800" b="1" dirty="0">
              <a:latin typeface="微软雅黑" panose="020B0503020204020204" charset="-122"/>
              <a:ea typeface="微软雅黑" panose="020B0503020204020204" charset="-122"/>
              <a:sym typeface="+mn-ea"/>
            </a:endParaRPr>
          </a:p>
          <a:p>
            <a:pPr algn="l" eaLnBrk="1" hangingPunct="1"/>
            <a:endParaRPr lang="zh-CN" altLang="en-US" sz="2800" b="1" dirty="0">
              <a:solidFill>
                <a:schemeClr val="tx1"/>
              </a:solidFill>
              <a:latin typeface="微软雅黑" panose="020B0503020204020204" charset="-122"/>
              <a:ea typeface="微软雅黑" panose="020B0503020204020204" charset="-122"/>
            </a:endParaRPr>
          </a:p>
          <a:p>
            <a:pPr algn="l" eaLnBrk="1" hangingPunct="1"/>
            <a:r>
              <a:rPr lang="zh-CN" altLang="en-US" sz="2800" b="1" dirty="0">
                <a:solidFill>
                  <a:schemeClr val="tx1"/>
                </a:solidFill>
                <a:latin typeface="微软雅黑" panose="020B0503020204020204" charset="-122"/>
                <a:ea typeface="微软雅黑" panose="020B0503020204020204" charset="-122"/>
              </a:rPr>
              <a:t>          周传升：中间层</a:t>
            </a:r>
            <a:endParaRPr lang="zh-CN" altLang="en-US" sz="2800" b="1" dirty="0">
              <a:solidFill>
                <a:schemeClr val="tx1"/>
              </a:solidFill>
              <a:latin typeface="微软雅黑" panose="020B0503020204020204" charset="-122"/>
              <a:ea typeface="微软雅黑" panose="020B0503020204020204" charset="-122"/>
            </a:endParaRPr>
          </a:p>
          <a:p>
            <a:pPr algn="l" eaLnBrk="1" hangingPunct="1"/>
            <a:r>
              <a:rPr lang="zh-CN" altLang="en-US" sz="2800" b="1" dirty="0">
                <a:solidFill>
                  <a:schemeClr val="tx1"/>
                </a:solidFill>
                <a:latin typeface="微软雅黑" panose="020B0503020204020204" charset="-122"/>
                <a:ea typeface="微软雅黑" panose="020B0503020204020204" charset="-122"/>
              </a:rPr>
              <a:t>          </a:t>
            </a:r>
            <a:endParaRPr lang="zh-CN" altLang="en-US" sz="2800" b="1" dirty="0">
              <a:solidFill>
                <a:schemeClr val="tx1"/>
              </a:solidFill>
              <a:latin typeface="微软雅黑" panose="020B0503020204020204" charset="-122"/>
              <a:ea typeface="微软雅黑" panose="020B0503020204020204" charset="-122"/>
            </a:endParaRPr>
          </a:p>
          <a:p>
            <a:pPr algn="l" eaLnBrk="1" hangingPunct="1"/>
            <a:r>
              <a:rPr lang="zh-CN" altLang="en-US" sz="2800" b="1" dirty="0">
                <a:solidFill>
                  <a:schemeClr val="tx1"/>
                </a:solidFill>
                <a:latin typeface="微软雅黑" panose="020B0503020204020204" charset="-122"/>
                <a:ea typeface="微软雅黑" panose="020B0503020204020204" charset="-122"/>
              </a:rPr>
              <a:t>          李放：前端</a:t>
            </a:r>
            <a:r>
              <a:rPr lang="en-US" altLang="zh-CN" sz="2800" b="1" dirty="0">
                <a:solidFill>
                  <a:schemeClr val="tx1"/>
                </a:solidFill>
                <a:latin typeface="微软雅黑" panose="020B0503020204020204" charset="-122"/>
                <a:ea typeface="微软雅黑" panose="020B0503020204020204" charset="-122"/>
              </a:rPr>
              <a:t>jsp</a:t>
            </a:r>
            <a:r>
              <a:rPr lang="zh-CN" altLang="en-US" sz="2800" b="1" dirty="0">
                <a:solidFill>
                  <a:schemeClr val="tx1"/>
                </a:solidFill>
                <a:latin typeface="微软雅黑" panose="020B0503020204020204" charset="-122"/>
                <a:ea typeface="微软雅黑" panose="020B0503020204020204" charset="-122"/>
              </a:rPr>
              <a:t>，</a:t>
            </a:r>
            <a:r>
              <a:rPr lang="en-US" altLang="zh-CN" sz="2800" b="1" dirty="0">
                <a:solidFill>
                  <a:schemeClr val="tx1"/>
                </a:solidFill>
                <a:latin typeface="微软雅黑" panose="020B0503020204020204" charset="-122"/>
                <a:ea typeface="微软雅黑" panose="020B0503020204020204" charset="-122"/>
              </a:rPr>
              <a:t>css</a:t>
            </a:r>
            <a:endParaRPr lang="en-US" altLang="zh-CN" sz="2800" b="1" dirty="0">
              <a:solidFill>
                <a:schemeClr val="tx1"/>
              </a:solidFill>
              <a:latin typeface="微软雅黑" panose="020B0503020204020204" charset="-122"/>
              <a:ea typeface="微软雅黑" panose="020B0503020204020204" charset="-122"/>
            </a:endParaRPr>
          </a:p>
        </p:txBody>
      </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sp>
      <p:pic>
        <p:nvPicPr>
          <p:cNvPr id="6" name="图片 5"/>
          <p:cNvPicPr>
            <a:picLocks noChangeAspect="1"/>
          </p:cNvPicPr>
          <p:nvPr/>
        </p:nvPicPr>
        <p:blipFill>
          <a:blip r:embed="rId2"/>
          <a:stretch>
            <a:fillRect/>
          </a:stretch>
        </p:blipFill>
        <p:spPr>
          <a:xfrm>
            <a:off x="1310526" y="1445720"/>
            <a:ext cx="3029975" cy="1176630"/>
          </a:xfrm>
          <a:prstGeom prst="rect">
            <a:avLst/>
          </a:prstGeom>
        </p:spPr>
      </p:pic>
    </p:spTree>
    <p:custDataLst>
      <p:tags r:id="rId3"/>
    </p:custData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74190" y="1377950"/>
            <a:ext cx="7722870" cy="3138170"/>
          </a:xfrm>
          <a:prstGeom prst="rect">
            <a:avLst/>
          </a:prstGeom>
          <a:noFill/>
        </p:spPr>
        <p:txBody>
          <a:bodyPr wrap="square" rtlCol="0">
            <a:spAutoFit/>
          </a:bodyPr>
          <a:p>
            <a:pPr algn="l"/>
            <a:r>
              <a:rPr lang="zh-CN" altLang="en-US" b="1" dirty="0">
                <a:solidFill>
                  <a:schemeClr val="tx1"/>
                </a:solidFill>
                <a:latin typeface="宋体" panose="02010600030101010101" pitchFamily="2" charset="-122"/>
                <a:ea typeface="宋体" panose="02010600030101010101" pitchFamily="2" charset="-122"/>
              </a:rPr>
              <a:t>目的</a:t>
            </a:r>
            <a:endParaRPr lang="zh-CN" altLang="en-US" b="1" dirty="0">
              <a:solidFill>
                <a:schemeClr val="tx1"/>
              </a:solidFill>
              <a:latin typeface="宋体" panose="02010600030101010101" pitchFamily="2" charset="-122"/>
              <a:ea typeface="宋体" panose="02010600030101010101" pitchFamily="2" charset="-122"/>
            </a:endParaRPr>
          </a:p>
          <a:p>
            <a:pPr algn="l"/>
            <a:r>
              <a:rPr lang="zh-CN" altLang="en-US" b="1" dirty="0">
                <a:solidFill>
                  <a:schemeClr val="tx1"/>
                </a:solidFill>
                <a:latin typeface="宋体" panose="02010600030101010101" pitchFamily="2" charset="-122"/>
                <a:ea typeface="宋体" panose="02010600030101010101" pitchFamily="2" charset="-122"/>
              </a:rPr>
              <a:t>校园毕业季二手物品销售的效率低下给具有剩余时间不多的毕业生带来了诸多不便，校园缺少一套完善的物品销售系统，为了对物品的方便管理，因此必须开发在线超市系统。</a:t>
            </a:r>
            <a:endParaRPr lang="zh-CN" altLang="en-US" b="1" dirty="0">
              <a:solidFill>
                <a:schemeClr val="tx1"/>
              </a:solidFill>
              <a:latin typeface="宋体" panose="02010600030101010101" pitchFamily="2" charset="-122"/>
              <a:ea typeface="宋体" panose="02010600030101010101" pitchFamily="2" charset="-122"/>
            </a:endParaRPr>
          </a:p>
          <a:p>
            <a:pPr algn="l"/>
            <a:endParaRPr lang="zh-CN" altLang="en-US" b="1" dirty="0">
              <a:solidFill>
                <a:schemeClr val="tx1"/>
              </a:solidFill>
              <a:latin typeface="宋体" panose="02010600030101010101" pitchFamily="2" charset="-122"/>
              <a:ea typeface="宋体" panose="02010600030101010101" pitchFamily="2" charset="-122"/>
            </a:endParaRPr>
          </a:p>
          <a:p>
            <a:pPr algn="l"/>
            <a:r>
              <a:rPr lang="zh-CN" altLang="en-US" b="1" dirty="0">
                <a:solidFill>
                  <a:schemeClr val="tx1"/>
                </a:solidFill>
                <a:latin typeface="宋体" panose="02010600030101010101" pitchFamily="2" charset="-122"/>
                <a:ea typeface="宋体" panose="02010600030101010101" pitchFamily="2" charset="-122"/>
              </a:rPr>
              <a:t>背景</a:t>
            </a:r>
            <a:endParaRPr lang="zh-CN" altLang="en-US" b="1" dirty="0">
              <a:solidFill>
                <a:schemeClr val="tx1"/>
              </a:solidFill>
              <a:latin typeface="宋体" panose="02010600030101010101" pitchFamily="2" charset="-122"/>
              <a:ea typeface="宋体" panose="02010600030101010101" pitchFamily="2" charset="-122"/>
            </a:endParaRPr>
          </a:p>
          <a:p>
            <a:pPr algn="l"/>
            <a:r>
              <a:rPr lang="zh-CN" altLang="en-US" b="1" dirty="0">
                <a:solidFill>
                  <a:schemeClr val="tx1"/>
                </a:solidFill>
                <a:latin typeface="宋体" panose="02010600030101010101" pitchFamily="2" charset="-122"/>
                <a:ea typeface="宋体" panose="02010600030101010101" pitchFamily="2" charset="-122"/>
              </a:rPr>
              <a:t>随着计算机技术的不断应用和提高，计算机已经深入到社会生活的各个角落。而采用在外面摆摊的方法，不仅效率低、费时间还耗费大量的人力。为了满足对毕业生二手物品等进行高效的管理与买卖，在具备一定的计算机操作能力的前提下，特编此在线物品销售系统软件以提高校园毕业生二手物品的实用效率。</a:t>
            </a:r>
            <a:endParaRPr lang="zh-CN" altLang="en-US"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IMG_256"/>
          <p:cNvPicPr>
            <a:picLocks noChangeAspect="1"/>
          </p:cNvPicPr>
          <p:nvPr/>
        </p:nvPicPr>
        <p:blipFill>
          <a:blip r:embed="rId1"/>
          <a:stretch>
            <a:fillRect/>
          </a:stretch>
        </p:blipFill>
        <p:spPr>
          <a:xfrm>
            <a:off x="2114550" y="1538605"/>
            <a:ext cx="7539355" cy="4177030"/>
          </a:xfrm>
          <a:prstGeom prst="rect">
            <a:avLst/>
          </a:prstGeom>
          <a:noFill/>
          <a:ln w="9525">
            <a:noFill/>
          </a:ln>
        </p:spPr>
      </p:pic>
      <p:sp>
        <p:nvSpPr>
          <p:cNvPr id="3" name="文本框 2"/>
          <p:cNvSpPr txBox="1"/>
          <p:nvPr/>
        </p:nvSpPr>
        <p:spPr>
          <a:xfrm>
            <a:off x="5090795" y="558165"/>
            <a:ext cx="3190240" cy="368300"/>
          </a:xfrm>
          <a:prstGeom prst="rect">
            <a:avLst/>
          </a:prstGeom>
          <a:noFill/>
        </p:spPr>
        <p:txBody>
          <a:bodyPr wrap="square" rtlCol="0">
            <a:spAutoFit/>
          </a:bodyPr>
          <a:p>
            <a:r>
              <a:rPr lang="zh-CN" altLang="en-US"/>
              <a:t>系统用例图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4Y[VXRU1C3C(GMP3A(ZMTV"/>
          <p:cNvPicPr>
            <a:picLocks noChangeAspect="1"/>
          </p:cNvPicPr>
          <p:nvPr/>
        </p:nvPicPr>
        <p:blipFill>
          <a:blip r:embed="rId1"/>
          <a:stretch>
            <a:fillRect/>
          </a:stretch>
        </p:blipFill>
        <p:spPr>
          <a:xfrm>
            <a:off x="2002155" y="1481455"/>
            <a:ext cx="8187055" cy="4542790"/>
          </a:xfrm>
          <a:prstGeom prst="rect">
            <a:avLst/>
          </a:prstGeom>
        </p:spPr>
      </p:pic>
      <p:sp>
        <p:nvSpPr>
          <p:cNvPr id="11" name="文本框 10"/>
          <p:cNvSpPr txBox="1"/>
          <p:nvPr/>
        </p:nvSpPr>
        <p:spPr>
          <a:xfrm>
            <a:off x="5603875" y="666115"/>
            <a:ext cx="2496185" cy="368300"/>
          </a:xfrm>
          <a:prstGeom prst="rect">
            <a:avLst/>
          </a:prstGeom>
          <a:noFill/>
        </p:spPr>
        <p:txBody>
          <a:bodyPr wrap="square" rtlCol="0">
            <a:spAutoFit/>
          </a:bodyPr>
          <a:p>
            <a:r>
              <a:rPr lang="zh-CN" altLang="en-US"/>
              <a:t>登录注册</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78000" y="1605915"/>
            <a:ext cx="7854315" cy="4209415"/>
          </a:xfrm>
          <a:prstGeom prst="rect">
            <a:avLst/>
          </a:prstGeom>
        </p:spPr>
      </p:pic>
      <p:sp>
        <p:nvSpPr>
          <p:cNvPr id="3" name="文本框 2"/>
          <p:cNvSpPr txBox="1"/>
          <p:nvPr/>
        </p:nvSpPr>
        <p:spPr>
          <a:xfrm>
            <a:off x="4820285" y="854710"/>
            <a:ext cx="2361565" cy="368300"/>
          </a:xfrm>
          <a:prstGeom prst="rect">
            <a:avLst/>
          </a:prstGeom>
          <a:noFill/>
        </p:spPr>
        <p:txBody>
          <a:bodyPr wrap="square" rtlCol="0">
            <a:spAutoFit/>
          </a:bodyPr>
          <a:p>
            <a:r>
              <a:rPr lang="zh-CN" altLang="en-US"/>
              <a:t>主页</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51355" y="1560195"/>
            <a:ext cx="7748905" cy="4404360"/>
          </a:xfrm>
          <a:prstGeom prst="rect">
            <a:avLst/>
          </a:prstGeom>
        </p:spPr>
      </p:pic>
      <p:sp>
        <p:nvSpPr>
          <p:cNvPr id="3" name="文本框 2"/>
          <p:cNvSpPr txBox="1"/>
          <p:nvPr/>
        </p:nvSpPr>
        <p:spPr>
          <a:xfrm>
            <a:off x="4837430" y="782955"/>
            <a:ext cx="2397125" cy="368300"/>
          </a:xfrm>
          <a:prstGeom prst="rect">
            <a:avLst/>
          </a:prstGeom>
          <a:noFill/>
        </p:spPr>
        <p:txBody>
          <a:bodyPr wrap="square" rtlCol="0">
            <a:spAutoFit/>
          </a:bodyPr>
          <a:p>
            <a:r>
              <a:rPr lang="zh-CN" altLang="en-US"/>
              <a:t>个人中心</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36320" y="1548130"/>
            <a:ext cx="9042400" cy="4657090"/>
          </a:xfrm>
          <a:prstGeom prst="rect">
            <a:avLst/>
          </a:prstGeom>
        </p:spPr>
      </p:pic>
      <p:sp>
        <p:nvSpPr>
          <p:cNvPr id="3" name="文本框 2"/>
          <p:cNvSpPr txBox="1"/>
          <p:nvPr/>
        </p:nvSpPr>
        <p:spPr>
          <a:xfrm>
            <a:off x="5297805" y="1179830"/>
            <a:ext cx="1883410" cy="368300"/>
          </a:xfrm>
          <a:prstGeom prst="rect">
            <a:avLst/>
          </a:prstGeom>
          <a:noFill/>
        </p:spPr>
        <p:txBody>
          <a:bodyPr wrap="square" rtlCol="0">
            <a:spAutoFit/>
          </a:bodyPr>
          <a:p>
            <a:r>
              <a:rPr lang="zh-CN" altLang="en-US"/>
              <a:t>购物车</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00" y="1619885"/>
            <a:ext cx="8365490" cy="4650740"/>
          </a:xfrm>
          <a:prstGeom prst="rect">
            <a:avLst/>
          </a:prstGeom>
        </p:spPr>
      </p:pic>
      <p:sp>
        <p:nvSpPr>
          <p:cNvPr id="3" name="文本框 2"/>
          <p:cNvSpPr txBox="1"/>
          <p:nvPr/>
        </p:nvSpPr>
        <p:spPr>
          <a:xfrm>
            <a:off x="5081905" y="1251585"/>
            <a:ext cx="2028190" cy="368300"/>
          </a:xfrm>
          <a:prstGeom prst="rect">
            <a:avLst/>
          </a:prstGeom>
          <a:noFill/>
        </p:spPr>
        <p:txBody>
          <a:bodyPr wrap="square" rtlCol="0">
            <a:spAutoFit/>
          </a:bodyPr>
          <a:p>
            <a:r>
              <a:rPr lang="zh-CN" altLang="en-US"/>
              <a:t>管理员主页</a:t>
            </a:r>
            <a:endParaRPr lang="zh-CN" altLang="en-US"/>
          </a:p>
        </p:txBody>
      </p:sp>
    </p:spTree>
  </p:cSld>
  <p:clrMapOvr>
    <a:masterClrMapping/>
  </p:clrMapOvr>
</p:sld>
</file>

<file path=ppt/tags/tag1.xml><?xml version="1.0" encoding="utf-8"?>
<p:tagLst xmlns:p="http://schemas.openxmlformats.org/presentationml/2006/main">
  <p:tag name="MH" val="20170421152115"/>
  <p:tag name="MH_LIBRARY" val="GRAPHIC"/>
  <p:tag name="MH_TYPE" val="Other"/>
  <p:tag name="MH_ORDER" val="3"/>
</p:tagLst>
</file>

<file path=ppt/tags/tag2.xml><?xml version="1.0" encoding="utf-8"?>
<p:tagLst xmlns:p="http://schemas.openxmlformats.org/presentationml/2006/main">
  <p:tag name="MH_TYPE" val="#NeiR#"/>
  <p:tag name="MH_NUMBER" val="4"/>
  <p:tag name="MH_CATEGORY" val="#BingLLB#"/>
  <p:tag name="MH_LAYOUT" val="SubTitle"/>
  <p:tag name="MH" val="20170421152115"/>
  <p:tag name="MH_LIBRARY" val="GRAPHIC"/>
</p:tagLst>
</file>

<file path=ppt/tags/tag3.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386</Words>
  <Application>WPS 演示</Application>
  <PresentationFormat>宽屏</PresentationFormat>
  <Paragraphs>36</Paragraphs>
  <Slides>11</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幼圆</vt:lpstr>
      <vt:lpstr>Arial</vt:lpstr>
      <vt:lpstr>微软雅黑</vt:lpstr>
      <vt:lpstr>Mistral</vt:lpstr>
      <vt:lpstr>等线</vt:lpstr>
      <vt:lpstr>Calibri</vt:lpstr>
      <vt:lpstr>Mongolian Baiti</vt:lpstr>
      <vt:lpstr>Arial Unicode MS</vt:lpstr>
      <vt:lpstr>Meiryo</vt:lpstr>
      <vt:lpstr>Arial Narrow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空白的人生该怎样填写</cp:lastModifiedBy>
  <cp:revision>53</cp:revision>
  <dcterms:created xsi:type="dcterms:W3CDTF">2017-04-21T07:01:00Z</dcterms:created>
  <dcterms:modified xsi:type="dcterms:W3CDTF">2020-01-08T05:05:58Z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2052-11.1.0.8663</vt:lpwstr>
  </property>
</Properties>
</file>