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9" r:id="rId3"/>
    <p:sldId id="286" r:id="rId4"/>
    <p:sldId id="257" r:id="rId5"/>
    <p:sldId id="277" r:id="rId6"/>
    <p:sldId id="258" r:id="rId7"/>
    <p:sldId id="260" r:id="rId8"/>
    <p:sldId id="261" r:id="rId9"/>
    <p:sldId id="281" r:id="rId10"/>
    <p:sldId id="265" r:id="rId11"/>
    <p:sldId id="283" r:id="rId12"/>
    <p:sldId id="284"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84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6" d="100"/>
          <a:sy n="86" d="100"/>
        </p:scale>
        <p:origin x="422" y="62"/>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5D3A80-E1CF-4125-85C8-A52B937FBEEE}" type="datetimeFigureOut">
              <a:rPr lang="zh-CN" altLang="en-US" smtClean="0"/>
              <a:t>2020/3/11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A797FE-5169-4D9F-BC10-936C19AC1533}" type="slidenum">
              <a:rPr lang="zh-CN" altLang="en-US" smtClean="0"/>
              <a:t>‹#›</a:t>
            </a:fld>
            <a:endParaRPr lang="zh-CN" altLang="en-US"/>
          </a:p>
        </p:txBody>
      </p:sp>
    </p:spTree>
    <p:extLst>
      <p:ext uri="{BB962C8B-B14F-4D97-AF65-F5344CB8AC3E}">
        <p14:creationId xmlns:p14="http://schemas.microsoft.com/office/powerpoint/2010/main" val="3867266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b="9944"/>
          <a:stretch>
            <a:fillRect/>
          </a:stretch>
        </p:blipFill>
        <p:spPr>
          <a:xfrm>
            <a:off x="0" y="-1"/>
            <a:ext cx="12192000" cy="685800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051F9B8-5104-4A33-9D43-D800683C17C2}" type="datetimeFigureOut">
              <a:rPr lang="zh-CN" altLang="en-US" smtClean="0"/>
              <a:t>2020/3/11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CA3881-B88E-4BAD-A8C9-2F4FBB01CFD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051F9B8-5104-4A33-9D43-D800683C17C2}" type="datetimeFigureOut">
              <a:rPr lang="zh-CN" altLang="en-US" smtClean="0"/>
              <a:t>2020/3/11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CA3881-B88E-4BAD-A8C9-2F4FBB01CFD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b="9944"/>
          <a:stretch>
            <a:fillRect/>
          </a:stretch>
        </p:blipFill>
        <p:spPr>
          <a:xfrm>
            <a:off x="0" y="-1"/>
            <a:ext cx="12192000" cy="6858001"/>
          </a:xfrm>
          <a:prstGeom prst="rect">
            <a:avLst/>
          </a:prstGeom>
        </p:spPr>
      </p:pic>
      <p:sp>
        <p:nvSpPr>
          <p:cNvPr id="7" name="矩形 6"/>
          <p:cNvSpPr/>
          <p:nvPr userDrawn="1"/>
        </p:nvSpPr>
        <p:spPr>
          <a:xfrm>
            <a:off x="0" y="744644"/>
            <a:ext cx="12192000" cy="61133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051F9B8-5104-4A33-9D43-D800683C17C2}" type="datetimeFigureOut">
              <a:rPr lang="zh-CN" altLang="en-US" smtClean="0"/>
              <a:t>2020/3/11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CA3881-B88E-4BAD-A8C9-2F4FBB01CFD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051F9B8-5104-4A33-9D43-D800683C17C2}" type="datetimeFigureOut">
              <a:rPr lang="zh-CN" altLang="en-US" smtClean="0"/>
              <a:t>2020/3/11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CA3881-B88E-4BAD-A8C9-2F4FBB01CFD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051F9B8-5104-4A33-9D43-D800683C17C2}" type="datetimeFigureOut">
              <a:rPr lang="zh-CN" altLang="en-US" smtClean="0"/>
              <a:t>2020/3/11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CA3881-B88E-4BAD-A8C9-2F4FBB01CFD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051F9B8-5104-4A33-9D43-D800683C17C2}" type="datetimeFigureOut">
              <a:rPr lang="zh-CN" altLang="en-US" smtClean="0"/>
              <a:t>2020/3/11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CA3881-B88E-4BAD-A8C9-2F4FBB01CFD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051F9B8-5104-4A33-9D43-D800683C17C2}" type="datetimeFigureOut">
              <a:rPr lang="zh-CN" altLang="en-US" smtClean="0"/>
              <a:t>2020/3/11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CA3881-B88E-4BAD-A8C9-2F4FBB01CFD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051F9B8-5104-4A33-9D43-D800683C17C2}" type="datetimeFigureOut">
              <a:rPr lang="zh-CN" altLang="en-US" smtClean="0"/>
              <a:t>2020/3/11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CA3881-B88E-4BAD-A8C9-2F4FBB01CFD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051F9B8-5104-4A33-9D43-D800683C17C2}" type="datetimeFigureOut">
              <a:rPr lang="zh-CN" altLang="en-US" smtClean="0"/>
              <a:t>2020/3/11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CA3881-B88E-4BAD-A8C9-2F4FBB01CFD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1F9B8-5104-4A33-9D43-D800683C17C2}" type="datetimeFigureOut">
              <a:rPr lang="zh-CN" altLang="en-US" smtClean="0"/>
              <a:t>2020/3/11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A3881-B88E-4BAD-A8C9-2F4FBB01CFD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25223" y="986156"/>
            <a:ext cx="10341293" cy="1107996"/>
          </a:xfrm>
          <a:prstGeom prst="rect">
            <a:avLst/>
          </a:prstGeom>
          <a:noFill/>
        </p:spPr>
        <p:txBody>
          <a:bodyPr wrap="none" rtlCol="0">
            <a:spAutoFit/>
          </a:bodyPr>
          <a:lstStyle/>
          <a:p>
            <a:pPr algn="ctr"/>
            <a:r>
              <a:rPr lang="zh-CN" altLang="en-US" sz="6600" b="1" dirty="0">
                <a:solidFill>
                  <a:schemeClr val="bg1"/>
                </a:solidFill>
                <a:cs typeface="+mn-ea"/>
                <a:sym typeface="+mn-lt"/>
              </a:rPr>
              <a:t>科学与社会研讨课开题报告</a:t>
            </a:r>
          </a:p>
        </p:txBody>
      </p:sp>
      <p:sp>
        <p:nvSpPr>
          <p:cNvPr id="6" name="圆角矩形 5"/>
          <p:cNvSpPr/>
          <p:nvPr/>
        </p:nvSpPr>
        <p:spPr>
          <a:xfrm>
            <a:off x="2580615" y="3443699"/>
            <a:ext cx="6931494" cy="41389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矩形 7"/>
          <p:cNvSpPr/>
          <p:nvPr/>
        </p:nvSpPr>
        <p:spPr>
          <a:xfrm>
            <a:off x="2876320" y="3426767"/>
            <a:ext cx="6439361" cy="461665"/>
          </a:xfrm>
          <a:prstGeom prst="rect">
            <a:avLst/>
          </a:prstGeom>
        </p:spPr>
        <p:txBody>
          <a:bodyPr wrap="square">
            <a:spAutoFit/>
          </a:bodyPr>
          <a:lstStyle/>
          <a:p>
            <a:pPr algn="ctr"/>
            <a:r>
              <a:rPr lang="en-US" altLang="zh-CN" sz="2400" dirty="0">
                <a:solidFill>
                  <a:schemeClr val="accent6"/>
                </a:solidFill>
              </a:rPr>
              <a:t>POWERPOINT OF OPENING REPORT</a:t>
            </a:r>
          </a:p>
        </p:txBody>
      </p:sp>
      <p:sp>
        <p:nvSpPr>
          <p:cNvPr id="9" name="椭圆 8"/>
          <p:cNvSpPr/>
          <p:nvPr/>
        </p:nvSpPr>
        <p:spPr>
          <a:xfrm>
            <a:off x="3590472" y="4270923"/>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KSO_Shape"/>
          <p:cNvSpPr/>
          <p:nvPr/>
        </p:nvSpPr>
        <p:spPr bwMode="auto">
          <a:xfrm>
            <a:off x="3657697" y="4313466"/>
            <a:ext cx="173326" cy="222689"/>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accent6"/>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a:solidFill>
                <a:schemeClr val="bg1"/>
              </a:solidFill>
            </a:endParaRPr>
          </a:p>
        </p:txBody>
      </p:sp>
      <p:sp>
        <p:nvSpPr>
          <p:cNvPr id="11" name="文本框 10"/>
          <p:cNvSpPr txBox="1"/>
          <p:nvPr/>
        </p:nvSpPr>
        <p:spPr>
          <a:xfrm>
            <a:off x="3898248" y="4240144"/>
            <a:ext cx="1582484" cy="1477328"/>
          </a:xfrm>
          <a:prstGeom prst="rect">
            <a:avLst/>
          </a:prstGeom>
          <a:noFill/>
        </p:spPr>
        <p:txBody>
          <a:bodyPr wrap="none" rtlCol="0">
            <a:spAutoFit/>
          </a:bodyPr>
          <a:lstStyle/>
          <a:p>
            <a:r>
              <a:rPr lang="zh-CN" altLang="en-US" dirty="0">
                <a:solidFill>
                  <a:schemeClr val="bg1"/>
                </a:solidFill>
              </a:rPr>
              <a:t>组长：吴立凡</a:t>
            </a:r>
            <a:endParaRPr lang="en-US" altLang="zh-CN" dirty="0">
              <a:solidFill>
                <a:schemeClr val="bg1"/>
              </a:solidFill>
            </a:endParaRPr>
          </a:p>
          <a:p>
            <a:r>
              <a:rPr lang="zh-CN" altLang="en-US" dirty="0">
                <a:solidFill>
                  <a:schemeClr val="bg1"/>
                </a:solidFill>
              </a:rPr>
              <a:t>组员：郭浩栋</a:t>
            </a:r>
            <a:endParaRPr lang="en-US" altLang="zh-CN" dirty="0">
              <a:solidFill>
                <a:schemeClr val="bg1"/>
              </a:solidFill>
            </a:endParaRPr>
          </a:p>
          <a:p>
            <a:r>
              <a:rPr lang="en-US" altLang="zh-CN" dirty="0">
                <a:solidFill>
                  <a:schemeClr val="bg1"/>
                </a:solidFill>
              </a:rPr>
              <a:t>           </a:t>
            </a:r>
            <a:r>
              <a:rPr lang="zh-CN" altLang="en-US" dirty="0">
                <a:solidFill>
                  <a:schemeClr val="bg1"/>
                </a:solidFill>
              </a:rPr>
              <a:t>王明轩</a:t>
            </a:r>
            <a:endParaRPr lang="en-US" altLang="zh-CN" dirty="0">
              <a:solidFill>
                <a:schemeClr val="bg1"/>
              </a:solidFill>
            </a:endParaRPr>
          </a:p>
          <a:p>
            <a:r>
              <a:rPr lang="en-US" altLang="zh-CN" dirty="0">
                <a:solidFill>
                  <a:schemeClr val="bg1"/>
                </a:solidFill>
              </a:rPr>
              <a:t>           </a:t>
            </a:r>
            <a:r>
              <a:rPr lang="zh-CN" altLang="en-US" dirty="0">
                <a:solidFill>
                  <a:schemeClr val="bg1"/>
                </a:solidFill>
              </a:rPr>
              <a:t>谢晨飞</a:t>
            </a:r>
            <a:endParaRPr lang="en-US" altLang="zh-CN" dirty="0">
              <a:solidFill>
                <a:schemeClr val="bg1"/>
              </a:solidFill>
            </a:endParaRPr>
          </a:p>
          <a:p>
            <a:r>
              <a:rPr lang="en-US" altLang="zh-CN" dirty="0">
                <a:solidFill>
                  <a:schemeClr val="bg1"/>
                </a:solidFill>
              </a:rPr>
              <a:t>           </a:t>
            </a:r>
            <a:r>
              <a:rPr lang="zh-CN" altLang="en-US" dirty="0">
                <a:solidFill>
                  <a:schemeClr val="bg1"/>
                </a:solidFill>
              </a:rPr>
              <a:t>赵卓然</a:t>
            </a:r>
          </a:p>
        </p:txBody>
      </p:sp>
      <p:sp>
        <p:nvSpPr>
          <p:cNvPr id="12" name="椭圆 11"/>
          <p:cNvSpPr/>
          <p:nvPr/>
        </p:nvSpPr>
        <p:spPr>
          <a:xfrm>
            <a:off x="6217558" y="4270923"/>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KSO_Shape"/>
          <p:cNvSpPr/>
          <p:nvPr/>
        </p:nvSpPr>
        <p:spPr bwMode="auto">
          <a:xfrm>
            <a:off x="6278974" y="4313467"/>
            <a:ext cx="234822" cy="222688"/>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accent6"/>
          </a:solid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zh-CN" altLang="en-US">
              <a:solidFill>
                <a:schemeClr val="bg1"/>
              </a:solidFill>
              <a:latin typeface="Calibri" pitchFamily="34" charset="0"/>
              <a:ea typeface="宋体" pitchFamily="2" charset="-122"/>
            </a:endParaRPr>
          </a:p>
        </p:txBody>
      </p:sp>
      <p:sp>
        <p:nvSpPr>
          <p:cNvPr id="14" name="文本框 13"/>
          <p:cNvSpPr txBox="1"/>
          <p:nvPr/>
        </p:nvSpPr>
        <p:spPr>
          <a:xfrm>
            <a:off x="6561812" y="4240144"/>
            <a:ext cx="1800493" cy="369332"/>
          </a:xfrm>
          <a:prstGeom prst="rect">
            <a:avLst/>
          </a:prstGeom>
          <a:noFill/>
        </p:spPr>
        <p:txBody>
          <a:bodyPr wrap="none" rtlCol="0">
            <a:spAutoFit/>
          </a:bodyPr>
          <a:lstStyle/>
          <a:p>
            <a:r>
              <a:rPr lang="zh-CN" altLang="en-US" dirty="0">
                <a:solidFill>
                  <a:schemeClr val="bg1"/>
                </a:solidFill>
              </a:rPr>
              <a:t>指导教师：黄伟</a:t>
            </a:r>
            <a:endParaRPr lang="en-US" altLang="zh-CN" dirty="0">
              <a:solidFill>
                <a:schemeClr val="bg1"/>
              </a:solidFill>
            </a:endParaRPr>
          </a:p>
        </p:txBody>
      </p:sp>
      <p:cxnSp>
        <p:nvCxnSpPr>
          <p:cNvPr id="3" name="直接连接符 2"/>
          <p:cNvCxnSpPr/>
          <p:nvPr/>
        </p:nvCxnSpPr>
        <p:spPr>
          <a:xfrm>
            <a:off x="1778000" y="3658524"/>
            <a:ext cx="8026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9512109" y="3658524"/>
            <a:ext cx="802615"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686C58A8-273E-4A44-B6FB-BCED4AF59A48}"/>
              </a:ext>
            </a:extLst>
          </p:cNvPr>
          <p:cNvSpPr txBox="1"/>
          <p:nvPr/>
        </p:nvSpPr>
        <p:spPr>
          <a:xfrm>
            <a:off x="5187142" y="2593571"/>
            <a:ext cx="5960225" cy="523220"/>
          </a:xfrm>
          <a:prstGeom prst="rect">
            <a:avLst/>
          </a:prstGeom>
          <a:noFill/>
        </p:spPr>
        <p:txBody>
          <a:bodyPr wrap="square" rtlCol="0">
            <a:spAutoFit/>
          </a:bodyPr>
          <a:lstStyle/>
          <a:p>
            <a:r>
              <a:rPr lang="en-US" altLang="zh-CN" sz="2800" b="1" dirty="0">
                <a:solidFill>
                  <a:schemeClr val="bg1"/>
                </a:solidFill>
                <a:cs typeface="+mn-ea"/>
                <a:sym typeface="+mn-lt"/>
              </a:rPr>
              <a:t>——</a:t>
            </a:r>
            <a:r>
              <a:rPr lang="zh-CN" altLang="en-US" sz="2800" b="1" dirty="0">
                <a:solidFill>
                  <a:schemeClr val="bg1"/>
                </a:solidFill>
                <a:cs typeface="+mn-ea"/>
                <a:sym typeface="+mn-lt"/>
              </a:rPr>
              <a:t>关于游乐场快速通过系统的研究</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6238552" cy="824456"/>
          </a:xfrm>
          <a:prstGeom prst="rect">
            <a:avLst/>
          </a:prstGeom>
          <a:noFill/>
        </p:spPr>
        <p:txBody>
          <a:bodyPr wrap="square" rtlCol="0">
            <a:spAutoFit/>
          </a:bodyPr>
          <a:lstStyle/>
          <a:p>
            <a:pPr>
              <a:lnSpc>
                <a:spcPct val="150000"/>
              </a:lnSpc>
            </a:pPr>
            <a:r>
              <a:rPr lang="zh-CN" altLang="en-US" sz="3600" b="1" dirty="0">
                <a:solidFill>
                  <a:schemeClr val="bg1"/>
                </a:solidFill>
              </a:rPr>
              <a:t>迪士尼乐园的快速通行证系统</a:t>
            </a:r>
          </a:p>
        </p:txBody>
      </p:sp>
      <p:sp>
        <p:nvSpPr>
          <p:cNvPr id="8" name="矩形 7"/>
          <p:cNvSpPr/>
          <p:nvPr/>
        </p:nvSpPr>
        <p:spPr>
          <a:xfrm>
            <a:off x="1534606" y="1412988"/>
            <a:ext cx="1814513" cy="3615770"/>
          </a:xfrm>
          <a:prstGeom prst="rect">
            <a:avLst/>
          </a:prstGeom>
          <a:solidFill>
            <a:schemeClr val="accent1"/>
          </a:solidFill>
          <a:ln w="12700">
            <a:noFill/>
            <a:miter/>
          </a:ln>
        </p:spPr>
        <p:txBody>
          <a:bodyPr anchor="ct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algn="ctr" eaLnBrk="1" hangingPunct="1">
              <a:spcBef>
                <a:spcPct val="0"/>
              </a:spcBef>
              <a:buNone/>
            </a:pPr>
            <a:endParaRPr lang="zh-CN" altLang="zh-CN" sz="1800" dirty="0">
              <a:solidFill>
                <a:srgbClr val="A1BD70"/>
              </a:solidFill>
              <a:cs typeface="+mn-ea"/>
              <a:sym typeface="+mn-lt"/>
            </a:endParaRPr>
          </a:p>
        </p:txBody>
      </p:sp>
      <p:sp>
        <p:nvSpPr>
          <p:cNvPr id="13" name="任意多边形 12"/>
          <p:cNvSpPr/>
          <p:nvPr/>
        </p:nvSpPr>
        <p:spPr>
          <a:xfrm>
            <a:off x="1979106" y="4565208"/>
            <a:ext cx="925513" cy="925513"/>
          </a:xfrm>
          <a:custGeom>
            <a:avLst/>
            <a:gdLst>
              <a:gd name="txL" fmla="*/ 0 w 925404"/>
              <a:gd name="txT" fmla="*/ 0 h 925404"/>
              <a:gd name="txR" fmla="*/ 925404 w 925404"/>
              <a:gd name="txB" fmla="*/ 925404 h 925404"/>
            </a:gdLst>
            <a:ahLst/>
            <a:cxnLst>
              <a:cxn ang="0">
                <a:pos x="462812" y="0"/>
              </a:cxn>
              <a:cxn ang="0">
                <a:pos x="925622" y="462812"/>
              </a:cxn>
              <a:cxn ang="0">
                <a:pos x="462812" y="925622"/>
              </a:cxn>
              <a:cxn ang="0">
                <a:pos x="0" y="462812"/>
              </a:cxn>
              <a:cxn ang="0">
                <a:pos x="462812" y="0"/>
              </a:cxn>
            </a:cxnLst>
            <a:rect l="txL" t="txT" r="txR" b="txB"/>
            <a:pathLst>
              <a:path w="925404" h="925404">
                <a:moveTo>
                  <a:pt x="462702" y="0"/>
                </a:moveTo>
                <a:cubicBezTo>
                  <a:pt x="718245" y="0"/>
                  <a:pt x="925404" y="207159"/>
                  <a:pt x="925404" y="462702"/>
                </a:cubicBezTo>
                <a:cubicBezTo>
                  <a:pt x="925404" y="718245"/>
                  <a:pt x="718245" y="925404"/>
                  <a:pt x="462702" y="925404"/>
                </a:cubicBezTo>
                <a:cubicBezTo>
                  <a:pt x="207159" y="925404"/>
                  <a:pt x="0" y="718245"/>
                  <a:pt x="0" y="462702"/>
                </a:cubicBezTo>
                <a:cubicBezTo>
                  <a:pt x="0" y="207159"/>
                  <a:pt x="207159" y="0"/>
                  <a:pt x="462702" y="0"/>
                </a:cubicBezTo>
                <a:close/>
              </a:path>
            </a:pathLst>
          </a:custGeom>
          <a:solidFill>
            <a:schemeClr val="accent1"/>
          </a:solidFill>
          <a:ln w="69850" cap="flat" cmpd="sng">
            <a:solidFill>
              <a:schemeClr val="bg1"/>
            </a:solidFill>
            <a:prstDash val="solid"/>
            <a:bevel/>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20" name="文本框 60"/>
          <p:cNvSpPr/>
          <p:nvPr/>
        </p:nvSpPr>
        <p:spPr>
          <a:xfrm>
            <a:off x="1740023" y="1590541"/>
            <a:ext cx="1411550" cy="2790898"/>
          </a:xfrm>
          <a:prstGeom prst="rect">
            <a:avLst/>
          </a:prstGeom>
          <a:noFill/>
          <a:ln w="9525">
            <a:noFill/>
            <a:miter/>
          </a:ln>
        </p:spPr>
        <p:txBody>
          <a:bodyPr wrap="square">
            <a:spAutoFit/>
          </a:bodyP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eaLnBrk="1" hangingPunct="1">
              <a:spcBef>
                <a:spcPct val="0"/>
              </a:spcBef>
              <a:buNone/>
            </a:pPr>
            <a:endParaRPr lang="zh-CN" altLang="en-US" sz="3200" b="1" dirty="0">
              <a:solidFill>
                <a:schemeClr val="bg1"/>
              </a:solidFill>
              <a:cs typeface="+mn-ea"/>
              <a:sym typeface="+mn-lt"/>
            </a:endParaRPr>
          </a:p>
        </p:txBody>
      </p:sp>
      <p:sp>
        <p:nvSpPr>
          <p:cNvPr id="24" name="文本框 65"/>
          <p:cNvSpPr/>
          <p:nvPr/>
        </p:nvSpPr>
        <p:spPr>
          <a:xfrm>
            <a:off x="2207706" y="4716021"/>
            <a:ext cx="441146" cy="5909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eaLnBrk="1" hangingPunct="1">
              <a:spcBef>
                <a:spcPct val="0"/>
              </a:spcBef>
              <a:buNone/>
            </a:pPr>
            <a:r>
              <a:rPr lang="en-US" altLang="zh-CN" sz="3600" b="1" dirty="0">
                <a:solidFill>
                  <a:schemeClr val="bg1"/>
                </a:solidFill>
                <a:cs typeface="+mn-ea"/>
                <a:sym typeface="+mn-lt"/>
              </a:rPr>
              <a:t>1</a:t>
            </a:r>
            <a:endParaRPr lang="zh-CN" altLang="en-US" sz="3600" b="1" dirty="0">
              <a:solidFill>
                <a:schemeClr val="bg1"/>
              </a:solidFill>
              <a:cs typeface="+mn-ea"/>
              <a:sym typeface="+mn-lt"/>
            </a:endParaRPr>
          </a:p>
        </p:txBody>
      </p:sp>
      <p:sp>
        <p:nvSpPr>
          <p:cNvPr id="9" name="矩形 8"/>
          <p:cNvSpPr/>
          <p:nvPr/>
        </p:nvSpPr>
        <p:spPr>
          <a:xfrm>
            <a:off x="3946183" y="1412988"/>
            <a:ext cx="1814513" cy="3615770"/>
          </a:xfrm>
          <a:prstGeom prst="rect">
            <a:avLst/>
          </a:prstGeom>
          <a:solidFill>
            <a:schemeClr val="accent2"/>
          </a:solidFill>
          <a:ln w="12700">
            <a:noFill/>
            <a:miter/>
          </a:ln>
        </p:spPr>
        <p:txBody>
          <a:bodyPr anchor="ct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algn="ctr" eaLnBrk="1" hangingPunct="1">
              <a:spcBef>
                <a:spcPct val="0"/>
              </a:spcBef>
              <a:buNone/>
            </a:pPr>
            <a:endParaRPr lang="zh-CN" altLang="zh-CN" sz="1800" dirty="0">
              <a:solidFill>
                <a:srgbClr val="FFFFFF"/>
              </a:solidFill>
              <a:cs typeface="+mn-ea"/>
              <a:sym typeface="+mn-lt"/>
            </a:endParaRPr>
          </a:p>
        </p:txBody>
      </p:sp>
      <p:sp>
        <p:nvSpPr>
          <p:cNvPr id="15" name="任意多边形 14"/>
          <p:cNvSpPr/>
          <p:nvPr/>
        </p:nvSpPr>
        <p:spPr>
          <a:xfrm>
            <a:off x="4390683" y="4565208"/>
            <a:ext cx="925513" cy="925513"/>
          </a:xfrm>
          <a:custGeom>
            <a:avLst/>
            <a:gdLst>
              <a:gd name="txL" fmla="*/ 0 w 925404"/>
              <a:gd name="txT" fmla="*/ 0 h 925404"/>
              <a:gd name="txR" fmla="*/ 925404 w 925404"/>
              <a:gd name="txB" fmla="*/ 925404 h 925404"/>
            </a:gdLst>
            <a:ahLst/>
            <a:cxnLst>
              <a:cxn ang="0">
                <a:pos x="462812" y="0"/>
              </a:cxn>
              <a:cxn ang="0">
                <a:pos x="925622" y="462812"/>
              </a:cxn>
              <a:cxn ang="0">
                <a:pos x="462812" y="925622"/>
              </a:cxn>
              <a:cxn ang="0">
                <a:pos x="0" y="462812"/>
              </a:cxn>
              <a:cxn ang="0">
                <a:pos x="462812" y="0"/>
              </a:cxn>
            </a:cxnLst>
            <a:rect l="txL" t="txT" r="txR" b="txB"/>
            <a:pathLst>
              <a:path w="925404" h="925404">
                <a:moveTo>
                  <a:pt x="462702" y="0"/>
                </a:moveTo>
                <a:cubicBezTo>
                  <a:pt x="718245" y="0"/>
                  <a:pt x="925404" y="207159"/>
                  <a:pt x="925404" y="462702"/>
                </a:cubicBezTo>
                <a:cubicBezTo>
                  <a:pt x="925404" y="718245"/>
                  <a:pt x="718245" y="925404"/>
                  <a:pt x="462702" y="925404"/>
                </a:cubicBezTo>
                <a:cubicBezTo>
                  <a:pt x="207159" y="925404"/>
                  <a:pt x="0" y="718245"/>
                  <a:pt x="0" y="462702"/>
                </a:cubicBezTo>
                <a:cubicBezTo>
                  <a:pt x="0" y="207159"/>
                  <a:pt x="207159" y="0"/>
                  <a:pt x="462702" y="0"/>
                </a:cubicBezTo>
                <a:close/>
              </a:path>
            </a:pathLst>
          </a:custGeom>
          <a:solidFill>
            <a:schemeClr val="accent2"/>
          </a:solidFill>
          <a:ln w="69850" cap="flat" cmpd="sng">
            <a:solidFill>
              <a:schemeClr val="bg1"/>
            </a:solidFill>
            <a:prstDash val="solid"/>
            <a:bevel/>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21" name="文本框 61"/>
          <p:cNvSpPr/>
          <p:nvPr/>
        </p:nvSpPr>
        <p:spPr>
          <a:xfrm>
            <a:off x="4294351" y="2676108"/>
            <a:ext cx="1118176" cy="1089529"/>
          </a:xfrm>
          <a:prstGeom prst="rect">
            <a:avLst/>
          </a:prstGeom>
          <a:noFill/>
          <a:ln w="9525">
            <a:noFill/>
            <a:miter/>
          </a:ln>
        </p:spPr>
        <p:txBody>
          <a:bodyPr wrap="square">
            <a:spAutoFit/>
          </a:bodyP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algn="ctr" eaLnBrk="1" hangingPunct="1">
              <a:spcBef>
                <a:spcPct val="0"/>
              </a:spcBef>
              <a:buNone/>
            </a:pPr>
            <a:r>
              <a:rPr lang="zh-CN" altLang="en-US" sz="2400" b="1" dirty="0">
                <a:solidFill>
                  <a:schemeClr val="bg1"/>
                </a:solidFill>
                <a:cs typeface="+mn-ea"/>
                <a:sym typeface="+mn-lt"/>
              </a:rPr>
              <a:t>快速通道不够快</a:t>
            </a:r>
          </a:p>
        </p:txBody>
      </p:sp>
      <p:sp>
        <p:nvSpPr>
          <p:cNvPr id="25" name="文本框 66"/>
          <p:cNvSpPr/>
          <p:nvPr/>
        </p:nvSpPr>
        <p:spPr>
          <a:xfrm>
            <a:off x="4619283" y="4716021"/>
            <a:ext cx="441146" cy="5909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eaLnBrk="1" hangingPunct="1">
              <a:spcBef>
                <a:spcPct val="0"/>
              </a:spcBef>
              <a:buNone/>
            </a:pPr>
            <a:r>
              <a:rPr lang="en-US" altLang="zh-CN" sz="3600" b="1" dirty="0">
                <a:solidFill>
                  <a:schemeClr val="bg1"/>
                </a:solidFill>
                <a:cs typeface="+mn-ea"/>
                <a:sym typeface="+mn-lt"/>
              </a:rPr>
              <a:t>2</a:t>
            </a:r>
            <a:endParaRPr lang="zh-CN" altLang="en-US" sz="3600" b="1" dirty="0">
              <a:solidFill>
                <a:schemeClr val="bg1"/>
              </a:solidFill>
              <a:cs typeface="+mn-ea"/>
              <a:sym typeface="+mn-lt"/>
            </a:endParaRPr>
          </a:p>
        </p:txBody>
      </p:sp>
      <p:sp>
        <p:nvSpPr>
          <p:cNvPr id="10" name="矩形 9"/>
          <p:cNvSpPr/>
          <p:nvPr/>
        </p:nvSpPr>
        <p:spPr>
          <a:xfrm>
            <a:off x="6357760" y="1412988"/>
            <a:ext cx="1816100" cy="3615770"/>
          </a:xfrm>
          <a:prstGeom prst="rect">
            <a:avLst/>
          </a:prstGeom>
          <a:solidFill>
            <a:schemeClr val="accent3"/>
          </a:solidFill>
          <a:ln w="12700">
            <a:noFill/>
            <a:miter/>
          </a:ln>
        </p:spPr>
        <p:txBody>
          <a:bodyPr anchor="ct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algn="ctr" eaLnBrk="1" hangingPunct="1">
              <a:spcBef>
                <a:spcPct val="0"/>
              </a:spcBef>
              <a:buNone/>
            </a:pPr>
            <a:endParaRPr lang="zh-CN" altLang="zh-CN" sz="1800" dirty="0">
              <a:solidFill>
                <a:srgbClr val="FFFFFF"/>
              </a:solidFill>
              <a:cs typeface="+mn-ea"/>
              <a:sym typeface="+mn-lt"/>
            </a:endParaRPr>
          </a:p>
        </p:txBody>
      </p:sp>
      <p:sp>
        <p:nvSpPr>
          <p:cNvPr id="11" name="矩形 10"/>
          <p:cNvSpPr/>
          <p:nvPr/>
        </p:nvSpPr>
        <p:spPr>
          <a:xfrm>
            <a:off x="8772348" y="1412988"/>
            <a:ext cx="1814512" cy="3615770"/>
          </a:xfrm>
          <a:prstGeom prst="rect">
            <a:avLst/>
          </a:prstGeom>
          <a:solidFill>
            <a:schemeClr val="accent4"/>
          </a:solidFill>
          <a:ln w="12700">
            <a:noFill/>
            <a:miter/>
          </a:ln>
        </p:spPr>
        <p:txBody>
          <a:bodyPr anchor="ct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algn="ctr" eaLnBrk="1" hangingPunct="1">
              <a:spcBef>
                <a:spcPct val="0"/>
              </a:spcBef>
              <a:buNone/>
            </a:pPr>
            <a:endParaRPr lang="zh-CN" altLang="zh-CN" sz="1800" dirty="0">
              <a:solidFill>
                <a:srgbClr val="FFFFFF"/>
              </a:solidFill>
              <a:cs typeface="+mn-ea"/>
              <a:sym typeface="+mn-lt"/>
            </a:endParaRPr>
          </a:p>
        </p:txBody>
      </p:sp>
      <p:sp>
        <p:nvSpPr>
          <p:cNvPr id="12" name="任意多边形 11"/>
          <p:cNvSpPr/>
          <p:nvPr/>
        </p:nvSpPr>
        <p:spPr>
          <a:xfrm>
            <a:off x="6746698" y="4565208"/>
            <a:ext cx="925512" cy="925513"/>
          </a:xfrm>
          <a:custGeom>
            <a:avLst/>
            <a:gdLst>
              <a:gd name="txL" fmla="*/ 0 w 925404"/>
              <a:gd name="txT" fmla="*/ 0 h 925404"/>
              <a:gd name="txR" fmla="*/ 925404 w 925404"/>
              <a:gd name="txB" fmla="*/ 925404 h 925404"/>
            </a:gdLst>
            <a:ahLst/>
            <a:cxnLst>
              <a:cxn ang="0">
                <a:pos x="462810" y="0"/>
              </a:cxn>
              <a:cxn ang="0">
                <a:pos x="925620" y="462812"/>
              </a:cxn>
              <a:cxn ang="0">
                <a:pos x="462810" y="925622"/>
              </a:cxn>
              <a:cxn ang="0">
                <a:pos x="0" y="462812"/>
              </a:cxn>
              <a:cxn ang="0">
                <a:pos x="462810" y="0"/>
              </a:cxn>
            </a:cxnLst>
            <a:rect l="txL" t="txT" r="txR" b="txB"/>
            <a:pathLst>
              <a:path w="925404" h="925404">
                <a:moveTo>
                  <a:pt x="462702" y="0"/>
                </a:moveTo>
                <a:cubicBezTo>
                  <a:pt x="718245" y="0"/>
                  <a:pt x="925404" y="207159"/>
                  <a:pt x="925404" y="462702"/>
                </a:cubicBezTo>
                <a:cubicBezTo>
                  <a:pt x="925404" y="718245"/>
                  <a:pt x="718245" y="925404"/>
                  <a:pt x="462702" y="925404"/>
                </a:cubicBezTo>
                <a:cubicBezTo>
                  <a:pt x="207159" y="925404"/>
                  <a:pt x="0" y="718245"/>
                  <a:pt x="0" y="462702"/>
                </a:cubicBezTo>
                <a:cubicBezTo>
                  <a:pt x="0" y="207159"/>
                  <a:pt x="207159" y="0"/>
                  <a:pt x="462702" y="0"/>
                </a:cubicBezTo>
                <a:close/>
              </a:path>
            </a:pathLst>
          </a:custGeom>
          <a:solidFill>
            <a:schemeClr val="accent3"/>
          </a:solidFill>
          <a:ln w="69850" cap="flat" cmpd="sng">
            <a:solidFill>
              <a:schemeClr val="bg1"/>
            </a:solidFill>
            <a:prstDash val="solid"/>
            <a:bevel/>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14" name="任意多边形 13"/>
          <p:cNvSpPr/>
          <p:nvPr/>
        </p:nvSpPr>
        <p:spPr>
          <a:xfrm>
            <a:off x="9193035" y="4565208"/>
            <a:ext cx="923925" cy="925513"/>
          </a:xfrm>
          <a:custGeom>
            <a:avLst/>
            <a:gdLst>
              <a:gd name="txL" fmla="*/ 0 w 925404"/>
              <a:gd name="txT" fmla="*/ 0 h 925404"/>
              <a:gd name="txR" fmla="*/ 925404 w 925404"/>
              <a:gd name="txB" fmla="*/ 925404 h 925404"/>
            </a:gdLst>
            <a:ahLst/>
            <a:cxnLst>
              <a:cxn ang="0">
                <a:pos x="461225" y="0"/>
              </a:cxn>
              <a:cxn ang="0">
                <a:pos x="922448" y="462812"/>
              </a:cxn>
              <a:cxn ang="0">
                <a:pos x="461225" y="925622"/>
              </a:cxn>
              <a:cxn ang="0">
                <a:pos x="0" y="462812"/>
              </a:cxn>
              <a:cxn ang="0">
                <a:pos x="461225" y="0"/>
              </a:cxn>
            </a:cxnLst>
            <a:rect l="txL" t="txT" r="txR" b="txB"/>
            <a:pathLst>
              <a:path w="925404" h="925404">
                <a:moveTo>
                  <a:pt x="462702" y="0"/>
                </a:moveTo>
                <a:cubicBezTo>
                  <a:pt x="718245" y="0"/>
                  <a:pt x="925404" y="207159"/>
                  <a:pt x="925404" y="462702"/>
                </a:cubicBezTo>
                <a:cubicBezTo>
                  <a:pt x="925404" y="718245"/>
                  <a:pt x="718245" y="925404"/>
                  <a:pt x="462702" y="925404"/>
                </a:cubicBezTo>
                <a:cubicBezTo>
                  <a:pt x="207159" y="925404"/>
                  <a:pt x="0" y="718245"/>
                  <a:pt x="0" y="462702"/>
                </a:cubicBezTo>
                <a:cubicBezTo>
                  <a:pt x="0" y="207159"/>
                  <a:pt x="207159" y="0"/>
                  <a:pt x="462702" y="0"/>
                </a:cubicBezTo>
                <a:close/>
              </a:path>
            </a:pathLst>
          </a:custGeom>
          <a:solidFill>
            <a:schemeClr val="accent4"/>
          </a:solidFill>
          <a:ln w="69850" cap="flat" cmpd="sng">
            <a:solidFill>
              <a:schemeClr val="bg1"/>
            </a:solidFill>
            <a:prstDash val="solid"/>
            <a:bevel/>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22" name="文本框 62"/>
          <p:cNvSpPr/>
          <p:nvPr/>
        </p:nvSpPr>
        <p:spPr>
          <a:xfrm>
            <a:off x="6484717" y="2562255"/>
            <a:ext cx="1440109" cy="1421928"/>
          </a:xfrm>
          <a:prstGeom prst="rect">
            <a:avLst/>
          </a:prstGeom>
          <a:noFill/>
          <a:ln w="9525">
            <a:noFill/>
            <a:miter/>
          </a:ln>
        </p:spPr>
        <p:txBody>
          <a:bodyPr wrap="square">
            <a:spAutoFit/>
          </a:bodyP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algn="ctr" eaLnBrk="1" hangingPunct="1">
              <a:spcBef>
                <a:spcPct val="0"/>
              </a:spcBef>
              <a:buNone/>
            </a:pPr>
            <a:r>
              <a:rPr lang="zh-CN" altLang="en-US" sz="2400" b="1" dirty="0">
                <a:solidFill>
                  <a:schemeClr val="bg1"/>
                </a:solidFill>
                <a:cs typeface="+mn-ea"/>
                <a:sym typeface="+mn-lt"/>
              </a:rPr>
              <a:t>常规排队由于</a:t>
            </a:r>
            <a:endParaRPr lang="en-US" altLang="zh-CN" sz="2400" b="1" dirty="0">
              <a:solidFill>
                <a:schemeClr val="bg1"/>
              </a:solidFill>
              <a:cs typeface="+mn-ea"/>
              <a:sym typeface="+mn-lt"/>
            </a:endParaRPr>
          </a:p>
          <a:p>
            <a:pPr marL="0" lvl="0" indent="0" algn="ctr" eaLnBrk="1" hangingPunct="1">
              <a:spcBef>
                <a:spcPct val="0"/>
              </a:spcBef>
              <a:buNone/>
            </a:pPr>
            <a:r>
              <a:rPr lang="zh-CN" altLang="en-US" sz="2400" b="1" dirty="0">
                <a:solidFill>
                  <a:schemeClr val="bg1"/>
                </a:solidFill>
                <a:cs typeface="+mn-ea"/>
                <a:sym typeface="+mn-lt"/>
              </a:rPr>
              <a:t>快速通道变长</a:t>
            </a:r>
          </a:p>
        </p:txBody>
      </p:sp>
      <p:sp>
        <p:nvSpPr>
          <p:cNvPr id="23" name="文本框 63"/>
          <p:cNvSpPr/>
          <p:nvPr/>
        </p:nvSpPr>
        <p:spPr>
          <a:xfrm>
            <a:off x="9027284" y="2229857"/>
            <a:ext cx="1304640" cy="2086725"/>
          </a:xfrm>
          <a:prstGeom prst="rect">
            <a:avLst/>
          </a:prstGeom>
          <a:noFill/>
          <a:ln w="9525">
            <a:noFill/>
            <a:miter/>
          </a:ln>
        </p:spPr>
        <p:txBody>
          <a:bodyPr wrap="square">
            <a:spAutoFit/>
          </a:bodyP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algn="ctr" eaLnBrk="1" hangingPunct="1">
              <a:spcBef>
                <a:spcPct val="0"/>
              </a:spcBef>
              <a:buNone/>
            </a:pPr>
            <a:r>
              <a:rPr lang="zh-CN" altLang="en-US" sz="2400" b="1" dirty="0">
                <a:solidFill>
                  <a:schemeClr val="bg1"/>
                </a:solidFill>
                <a:cs typeface="+mn-ea"/>
                <a:sym typeface="+mn-lt"/>
              </a:rPr>
              <a:t>后取卡游客比先取卡游客返回时间更早</a:t>
            </a:r>
          </a:p>
        </p:txBody>
      </p:sp>
      <p:sp>
        <p:nvSpPr>
          <p:cNvPr id="26" name="文本框 67"/>
          <p:cNvSpPr/>
          <p:nvPr/>
        </p:nvSpPr>
        <p:spPr>
          <a:xfrm>
            <a:off x="6984823" y="4752533"/>
            <a:ext cx="441146" cy="5909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eaLnBrk="1" hangingPunct="1">
              <a:spcBef>
                <a:spcPct val="0"/>
              </a:spcBef>
              <a:buNone/>
            </a:pPr>
            <a:r>
              <a:rPr lang="en-US" altLang="zh-CN" sz="3600" b="1" dirty="0">
                <a:solidFill>
                  <a:schemeClr val="bg1"/>
                </a:solidFill>
                <a:cs typeface="+mn-ea"/>
                <a:sym typeface="+mn-lt"/>
              </a:rPr>
              <a:t>3</a:t>
            </a:r>
            <a:endParaRPr lang="zh-CN" altLang="en-US" sz="3600" b="1" dirty="0">
              <a:solidFill>
                <a:schemeClr val="bg1"/>
              </a:solidFill>
              <a:cs typeface="+mn-ea"/>
              <a:sym typeface="+mn-lt"/>
            </a:endParaRPr>
          </a:p>
        </p:txBody>
      </p:sp>
      <p:sp>
        <p:nvSpPr>
          <p:cNvPr id="27" name="文本框 68"/>
          <p:cNvSpPr/>
          <p:nvPr/>
        </p:nvSpPr>
        <p:spPr>
          <a:xfrm>
            <a:off x="9459735" y="4716021"/>
            <a:ext cx="441146" cy="5909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algn="ctr" eaLnBrk="1" hangingPunct="1">
              <a:spcBef>
                <a:spcPct val="0"/>
              </a:spcBef>
              <a:buNone/>
            </a:pPr>
            <a:r>
              <a:rPr lang="en-US" altLang="zh-CN" sz="3600" b="1" dirty="0">
                <a:solidFill>
                  <a:schemeClr val="bg1"/>
                </a:solidFill>
                <a:cs typeface="+mn-ea"/>
                <a:sym typeface="+mn-lt"/>
              </a:rPr>
              <a:t>4</a:t>
            </a:r>
            <a:endParaRPr lang="zh-CN" altLang="en-US" sz="3600" b="1" dirty="0">
              <a:solidFill>
                <a:schemeClr val="bg1"/>
              </a:solidFill>
              <a:cs typeface="+mn-ea"/>
              <a:sym typeface="+mn-lt"/>
            </a:endParaRPr>
          </a:p>
        </p:txBody>
      </p:sp>
      <p:grpSp>
        <p:nvGrpSpPr>
          <p:cNvPr id="36" name="组合 35"/>
          <p:cNvGrpSpPr/>
          <p:nvPr/>
        </p:nvGrpSpPr>
        <p:grpSpPr>
          <a:xfrm>
            <a:off x="123825" y="110358"/>
            <a:ext cx="593817" cy="593817"/>
            <a:chOff x="1131485" y="2234042"/>
            <a:chExt cx="1607262" cy="1607262"/>
          </a:xfrm>
        </p:grpSpPr>
        <p:sp>
          <p:nvSpPr>
            <p:cNvPr id="37" name="椭圆 36"/>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8" name="椭圆 37"/>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9"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sp>
        <p:nvSpPr>
          <p:cNvPr id="6" name="文本框 5">
            <a:extLst>
              <a:ext uri="{FF2B5EF4-FFF2-40B4-BE49-F238E27FC236}">
                <a16:creationId xmlns:a16="http://schemas.microsoft.com/office/drawing/2014/main" id="{0F2CE57B-4969-43C2-8301-E98A532FE817}"/>
              </a:ext>
            </a:extLst>
          </p:cNvPr>
          <p:cNvSpPr txBox="1"/>
          <p:nvPr/>
        </p:nvSpPr>
        <p:spPr>
          <a:xfrm>
            <a:off x="1798231" y="2488389"/>
            <a:ext cx="1287262" cy="1569660"/>
          </a:xfrm>
          <a:prstGeom prst="rect">
            <a:avLst/>
          </a:prstGeom>
          <a:noFill/>
        </p:spPr>
        <p:txBody>
          <a:bodyPr wrap="square" rtlCol="0">
            <a:spAutoFit/>
          </a:bodyPr>
          <a:lstStyle/>
          <a:p>
            <a:pPr algn="ctr"/>
            <a:r>
              <a:rPr lang="en-US" altLang="zh-CN" sz="2400" b="1" dirty="0">
                <a:solidFill>
                  <a:schemeClr val="bg1"/>
                </a:solidFill>
              </a:rPr>
              <a:t>FP</a:t>
            </a:r>
            <a:r>
              <a:rPr lang="zh-CN" altLang="en-US" sz="2400" b="1" dirty="0">
                <a:solidFill>
                  <a:schemeClr val="bg1"/>
                </a:solidFill>
              </a:rPr>
              <a:t>卡的排队领取时间过长</a:t>
            </a:r>
          </a:p>
        </p:txBody>
      </p:sp>
      <p:grpSp>
        <p:nvGrpSpPr>
          <p:cNvPr id="40" name="Group 8">
            <a:extLst>
              <a:ext uri="{FF2B5EF4-FFF2-40B4-BE49-F238E27FC236}">
                <a16:creationId xmlns:a16="http://schemas.microsoft.com/office/drawing/2014/main" id="{92C88187-6D85-402B-A789-515F90D4EE3C}"/>
              </a:ext>
            </a:extLst>
          </p:cNvPr>
          <p:cNvGrpSpPr/>
          <p:nvPr/>
        </p:nvGrpSpPr>
        <p:grpSpPr bwMode="auto">
          <a:xfrm>
            <a:off x="2257939" y="1648643"/>
            <a:ext cx="340680" cy="517464"/>
            <a:chOff x="0" y="0"/>
            <a:chExt cx="293688" cy="446088"/>
          </a:xfrm>
        </p:grpSpPr>
        <p:sp>
          <p:nvSpPr>
            <p:cNvPr id="41" name="Freeform 1016">
              <a:extLst>
                <a:ext uri="{FF2B5EF4-FFF2-40B4-BE49-F238E27FC236}">
                  <a16:creationId xmlns:a16="http://schemas.microsoft.com/office/drawing/2014/main" id="{9A3EF678-91C8-4522-A4D4-339738B9B109}"/>
                </a:ext>
              </a:extLst>
            </p:cNvPr>
            <p:cNvSpPr>
              <a:spLocks noChangeArrowheads="1"/>
            </p:cNvSpPr>
            <p:nvPr/>
          </p:nvSpPr>
          <p:spPr bwMode="auto">
            <a:xfrm>
              <a:off x="0" y="0"/>
              <a:ext cx="293688" cy="352425"/>
            </a:xfrm>
            <a:custGeom>
              <a:avLst/>
              <a:gdLst>
                <a:gd name="T0" fmla="*/ 50 w 50"/>
                <a:gd name="T1" fmla="*/ 23 h 60"/>
                <a:gd name="T2" fmla="*/ 25 w 50"/>
                <a:gd name="T3" fmla="*/ 0 h 60"/>
                <a:gd name="T4" fmla="*/ 0 w 50"/>
                <a:gd name="T5" fmla="*/ 23 h 60"/>
                <a:gd name="T6" fmla="*/ 2 w 50"/>
                <a:gd name="T7" fmla="*/ 32 h 60"/>
                <a:gd name="T8" fmla="*/ 2 w 50"/>
                <a:gd name="T9" fmla="*/ 32 h 60"/>
                <a:gd name="T10" fmla="*/ 5 w 50"/>
                <a:gd name="T11" fmla="*/ 36 h 60"/>
                <a:gd name="T12" fmla="*/ 13 w 50"/>
                <a:gd name="T13" fmla="*/ 58 h 60"/>
                <a:gd name="T14" fmla="*/ 17 w 50"/>
                <a:gd name="T15" fmla="*/ 60 h 60"/>
                <a:gd name="T16" fmla="*/ 33 w 50"/>
                <a:gd name="T17" fmla="*/ 60 h 60"/>
                <a:gd name="T18" fmla="*/ 37 w 50"/>
                <a:gd name="T19" fmla="*/ 58 h 60"/>
                <a:gd name="T20" fmla="*/ 45 w 50"/>
                <a:gd name="T21" fmla="*/ 36 h 60"/>
                <a:gd name="T22" fmla="*/ 48 w 50"/>
                <a:gd name="T23" fmla="*/ 32 h 60"/>
                <a:gd name="T24" fmla="*/ 48 w 50"/>
                <a:gd name="T25" fmla="*/ 32 h 60"/>
                <a:gd name="T26" fmla="*/ 48 w 50"/>
                <a:gd name="T27" fmla="*/ 32 h 60"/>
                <a:gd name="T28" fmla="*/ 50 w 50"/>
                <a:gd name="T29" fmla="*/ 23 h 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60"/>
                <a:gd name="T47" fmla="*/ 50 w 50"/>
                <a:gd name="T48" fmla="*/ 60 h 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60">
                  <a:moveTo>
                    <a:pt x="50" y="23"/>
                  </a:moveTo>
                  <a:cubicBezTo>
                    <a:pt x="50" y="10"/>
                    <a:pt x="39" y="0"/>
                    <a:pt x="25" y="0"/>
                  </a:cubicBezTo>
                  <a:cubicBezTo>
                    <a:pt x="11" y="0"/>
                    <a:pt x="0" y="10"/>
                    <a:pt x="0" y="23"/>
                  </a:cubicBezTo>
                  <a:cubicBezTo>
                    <a:pt x="0" y="26"/>
                    <a:pt x="1" y="29"/>
                    <a:pt x="2" y="32"/>
                  </a:cubicBezTo>
                  <a:cubicBezTo>
                    <a:pt x="2" y="32"/>
                    <a:pt x="2" y="32"/>
                    <a:pt x="2" y="32"/>
                  </a:cubicBezTo>
                  <a:cubicBezTo>
                    <a:pt x="3" y="33"/>
                    <a:pt x="4" y="35"/>
                    <a:pt x="5" y="36"/>
                  </a:cubicBezTo>
                  <a:cubicBezTo>
                    <a:pt x="9" y="43"/>
                    <a:pt x="13" y="55"/>
                    <a:pt x="13" y="58"/>
                  </a:cubicBezTo>
                  <a:cubicBezTo>
                    <a:pt x="13" y="59"/>
                    <a:pt x="15" y="60"/>
                    <a:pt x="17" y="60"/>
                  </a:cubicBezTo>
                  <a:cubicBezTo>
                    <a:pt x="33" y="60"/>
                    <a:pt x="33" y="60"/>
                    <a:pt x="33" y="60"/>
                  </a:cubicBezTo>
                  <a:cubicBezTo>
                    <a:pt x="35" y="60"/>
                    <a:pt x="37" y="59"/>
                    <a:pt x="37" y="58"/>
                  </a:cubicBezTo>
                  <a:cubicBezTo>
                    <a:pt x="37" y="55"/>
                    <a:pt x="41" y="43"/>
                    <a:pt x="45" y="36"/>
                  </a:cubicBezTo>
                  <a:cubicBezTo>
                    <a:pt x="46" y="35"/>
                    <a:pt x="47" y="33"/>
                    <a:pt x="48" y="32"/>
                  </a:cubicBezTo>
                  <a:cubicBezTo>
                    <a:pt x="48" y="32"/>
                    <a:pt x="48" y="32"/>
                    <a:pt x="48" y="32"/>
                  </a:cubicBezTo>
                  <a:cubicBezTo>
                    <a:pt x="48" y="32"/>
                    <a:pt x="48" y="32"/>
                    <a:pt x="48" y="32"/>
                  </a:cubicBezTo>
                  <a:cubicBezTo>
                    <a:pt x="49" y="29"/>
                    <a:pt x="50" y="26"/>
                    <a:pt x="50" y="23"/>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42" name="Freeform 1017">
              <a:extLst>
                <a:ext uri="{FF2B5EF4-FFF2-40B4-BE49-F238E27FC236}">
                  <a16:creationId xmlns:a16="http://schemas.microsoft.com/office/drawing/2014/main" id="{853AE282-D5E6-4544-BF99-438D3EE54ED7}"/>
                </a:ext>
              </a:extLst>
            </p:cNvPr>
            <p:cNvSpPr>
              <a:spLocks noChangeArrowheads="1"/>
            </p:cNvSpPr>
            <p:nvPr/>
          </p:nvSpPr>
          <p:spPr bwMode="auto">
            <a:xfrm>
              <a:off x="76200" y="376237"/>
              <a:ext cx="141288" cy="22225"/>
            </a:xfrm>
            <a:custGeom>
              <a:avLst/>
              <a:gdLst>
                <a:gd name="T0" fmla="*/ 24 w 24"/>
                <a:gd name="T1" fmla="*/ 2 h 4"/>
                <a:gd name="T2" fmla="*/ 21 w 24"/>
                <a:gd name="T3" fmla="*/ 0 h 4"/>
                <a:gd name="T4" fmla="*/ 3 w 24"/>
                <a:gd name="T5" fmla="*/ 0 h 4"/>
                <a:gd name="T6" fmla="*/ 0 w 24"/>
                <a:gd name="T7" fmla="*/ 2 h 4"/>
                <a:gd name="T8" fmla="*/ 0 w 24"/>
                <a:gd name="T9" fmla="*/ 2 h 4"/>
                <a:gd name="T10" fmla="*/ 3 w 24"/>
                <a:gd name="T11" fmla="*/ 4 h 4"/>
                <a:gd name="T12" fmla="*/ 21 w 24"/>
                <a:gd name="T13" fmla="*/ 4 h 4"/>
                <a:gd name="T14" fmla="*/ 24 w 24"/>
                <a:gd name="T15" fmla="*/ 2 h 4"/>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4"/>
                <a:gd name="T26" fmla="*/ 24 w 24"/>
                <a:gd name="T27" fmla="*/ 4 h 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4">
                  <a:moveTo>
                    <a:pt x="24" y="2"/>
                  </a:moveTo>
                  <a:cubicBezTo>
                    <a:pt x="24" y="1"/>
                    <a:pt x="22" y="0"/>
                    <a:pt x="21" y="0"/>
                  </a:cubicBezTo>
                  <a:cubicBezTo>
                    <a:pt x="3" y="0"/>
                    <a:pt x="3" y="0"/>
                    <a:pt x="3" y="0"/>
                  </a:cubicBezTo>
                  <a:cubicBezTo>
                    <a:pt x="1" y="0"/>
                    <a:pt x="0" y="1"/>
                    <a:pt x="0" y="2"/>
                  </a:cubicBezTo>
                  <a:cubicBezTo>
                    <a:pt x="0" y="2"/>
                    <a:pt x="0" y="2"/>
                    <a:pt x="0" y="2"/>
                  </a:cubicBezTo>
                  <a:cubicBezTo>
                    <a:pt x="0" y="3"/>
                    <a:pt x="1" y="4"/>
                    <a:pt x="3" y="4"/>
                  </a:cubicBezTo>
                  <a:cubicBezTo>
                    <a:pt x="21" y="4"/>
                    <a:pt x="21" y="4"/>
                    <a:pt x="21" y="4"/>
                  </a:cubicBezTo>
                  <a:cubicBezTo>
                    <a:pt x="22" y="4"/>
                    <a:pt x="24" y="3"/>
                    <a:pt x="24"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43" name="Freeform 1018">
              <a:extLst>
                <a:ext uri="{FF2B5EF4-FFF2-40B4-BE49-F238E27FC236}">
                  <a16:creationId xmlns:a16="http://schemas.microsoft.com/office/drawing/2014/main" id="{A07C99C4-40D1-4E83-8821-5042CADB0F04}"/>
                </a:ext>
              </a:extLst>
            </p:cNvPr>
            <p:cNvSpPr>
              <a:spLocks noChangeArrowheads="1"/>
            </p:cNvSpPr>
            <p:nvPr/>
          </p:nvSpPr>
          <p:spPr bwMode="auto">
            <a:xfrm>
              <a:off x="76200" y="415925"/>
              <a:ext cx="141288" cy="30163"/>
            </a:xfrm>
            <a:custGeom>
              <a:avLst/>
              <a:gdLst>
                <a:gd name="T0" fmla="*/ 24 w 24"/>
                <a:gd name="T1" fmla="*/ 2 h 5"/>
                <a:gd name="T2" fmla="*/ 21 w 24"/>
                <a:gd name="T3" fmla="*/ 0 h 5"/>
                <a:gd name="T4" fmla="*/ 3 w 24"/>
                <a:gd name="T5" fmla="*/ 0 h 5"/>
                <a:gd name="T6" fmla="*/ 0 w 24"/>
                <a:gd name="T7" fmla="*/ 2 h 5"/>
                <a:gd name="T8" fmla="*/ 0 w 24"/>
                <a:gd name="T9" fmla="*/ 2 h 5"/>
                <a:gd name="T10" fmla="*/ 3 w 24"/>
                <a:gd name="T11" fmla="*/ 5 h 5"/>
                <a:gd name="T12" fmla="*/ 21 w 24"/>
                <a:gd name="T13" fmla="*/ 5 h 5"/>
                <a:gd name="T14" fmla="*/ 24 w 24"/>
                <a:gd name="T15" fmla="*/ 2 h 5"/>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5"/>
                <a:gd name="T26" fmla="*/ 24 w 24"/>
                <a:gd name="T27" fmla="*/ 5 h 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5">
                  <a:moveTo>
                    <a:pt x="24" y="2"/>
                  </a:moveTo>
                  <a:cubicBezTo>
                    <a:pt x="24" y="1"/>
                    <a:pt x="22" y="0"/>
                    <a:pt x="21" y="0"/>
                  </a:cubicBezTo>
                  <a:cubicBezTo>
                    <a:pt x="3" y="0"/>
                    <a:pt x="3" y="0"/>
                    <a:pt x="3" y="0"/>
                  </a:cubicBezTo>
                  <a:cubicBezTo>
                    <a:pt x="1" y="0"/>
                    <a:pt x="0" y="1"/>
                    <a:pt x="0" y="2"/>
                  </a:cubicBezTo>
                  <a:cubicBezTo>
                    <a:pt x="0" y="2"/>
                    <a:pt x="0" y="2"/>
                    <a:pt x="0" y="2"/>
                  </a:cubicBezTo>
                  <a:cubicBezTo>
                    <a:pt x="0" y="4"/>
                    <a:pt x="1" y="5"/>
                    <a:pt x="3" y="5"/>
                  </a:cubicBezTo>
                  <a:cubicBezTo>
                    <a:pt x="21" y="5"/>
                    <a:pt x="21" y="5"/>
                    <a:pt x="21" y="5"/>
                  </a:cubicBezTo>
                  <a:cubicBezTo>
                    <a:pt x="22" y="5"/>
                    <a:pt x="24" y="4"/>
                    <a:pt x="24"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grpSp>
      <p:sp>
        <p:nvSpPr>
          <p:cNvPr id="44" name="Freeform 1001">
            <a:extLst>
              <a:ext uri="{FF2B5EF4-FFF2-40B4-BE49-F238E27FC236}">
                <a16:creationId xmlns:a16="http://schemas.microsoft.com/office/drawing/2014/main" id="{A9F55C70-3DAF-4614-89AD-74F034C44878}"/>
              </a:ext>
            </a:extLst>
          </p:cNvPr>
          <p:cNvSpPr>
            <a:spLocks noEditPoints="1" noChangeArrowheads="1"/>
          </p:cNvSpPr>
          <p:nvPr/>
        </p:nvSpPr>
        <p:spPr bwMode="auto">
          <a:xfrm>
            <a:off x="4568005" y="1590541"/>
            <a:ext cx="570868" cy="633479"/>
          </a:xfrm>
          <a:custGeom>
            <a:avLst/>
            <a:gdLst>
              <a:gd name="T0" fmla="*/ 56 w 84"/>
              <a:gd name="T1" fmla="*/ 32 h 93"/>
              <a:gd name="T2" fmla="*/ 64 w 84"/>
              <a:gd name="T3" fmla="*/ 14 h 93"/>
              <a:gd name="T4" fmla="*/ 67 w 84"/>
              <a:gd name="T5" fmla="*/ 12 h 93"/>
              <a:gd name="T6" fmla="*/ 65 w 84"/>
              <a:gd name="T7" fmla="*/ 10 h 93"/>
              <a:gd name="T8" fmla="*/ 65 w 84"/>
              <a:gd name="T9" fmla="*/ 10 h 93"/>
              <a:gd name="T10" fmla="*/ 64 w 84"/>
              <a:gd name="T11" fmla="*/ 10 h 93"/>
              <a:gd name="T12" fmla="*/ 63 w 84"/>
              <a:gd name="T13" fmla="*/ 12 h 93"/>
              <a:gd name="T14" fmla="*/ 45 w 84"/>
              <a:gd name="T15" fmla="*/ 28 h 93"/>
              <a:gd name="T16" fmla="*/ 41 w 84"/>
              <a:gd name="T17" fmla="*/ 28 h 93"/>
              <a:gd name="T18" fmla="*/ 40 w 84"/>
              <a:gd name="T19" fmla="*/ 28 h 93"/>
              <a:gd name="T20" fmla="*/ 19 w 84"/>
              <a:gd name="T21" fmla="*/ 2 h 93"/>
              <a:gd name="T22" fmla="*/ 15 w 84"/>
              <a:gd name="T23" fmla="*/ 2 h 93"/>
              <a:gd name="T24" fmla="*/ 17 w 84"/>
              <a:gd name="T25" fmla="*/ 4 h 93"/>
              <a:gd name="T26" fmla="*/ 34 w 84"/>
              <a:gd name="T27" fmla="*/ 29 h 93"/>
              <a:gd name="T28" fmla="*/ 5 w 84"/>
              <a:gd name="T29" fmla="*/ 32 h 93"/>
              <a:gd name="T30" fmla="*/ 0 w 84"/>
              <a:gd name="T31" fmla="*/ 87 h 93"/>
              <a:gd name="T32" fmla="*/ 7 w 84"/>
              <a:gd name="T33" fmla="*/ 92 h 93"/>
              <a:gd name="T34" fmla="*/ 17 w 84"/>
              <a:gd name="T35" fmla="*/ 93 h 93"/>
              <a:gd name="T36" fmla="*/ 67 w 84"/>
              <a:gd name="T37" fmla="*/ 92 h 93"/>
              <a:gd name="T38" fmla="*/ 78 w 84"/>
              <a:gd name="T39" fmla="*/ 93 h 93"/>
              <a:gd name="T40" fmla="*/ 79 w 84"/>
              <a:gd name="T41" fmla="*/ 92 h 93"/>
              <a:gd name="T42" fmla="*/ 84 w 84"/>
              <a:gd name="T43" fmla="*/ 37 h 93"/>
              <a:gd name="T44" fmla="*/ 71 w 84"/>
              <a:gd name="T45" fmla="*/ 80 h 93"/>
              <a:gd name="T46" fmla="*/ 13 w 84"/>
              <a:gd name="T47" fmla="*/ 88 h 93"/>
              <a:gd name="T48" fmla="*/ 4 w 84"/>
              <a:gd name="T49" fmla="*/ 44 h 93"/>
              <a:gd name="T50" fmla="*/ 63 w 84"/>
              <a:gd name="T51" fmla="*/ 36 h 93"/>
              <a:gd name="T52" fmla="*/ 71 w 84"/>
              <a:gd name="T53" fmla="*/ 80 h 93"/>
              <a:gd name="T54" fmla="*/ 74 w 84"/>
              <a:gd name="T55" fmla="*/ 51 h 93"/>
              <a:gd name="T56" fmla="*/ 80 w 84"/>
              <a:gd name="T57" fmla="*/ 51 h 93"/>
              <a:gd name="T58" fmla="*/ 77 w 84"/>
              <a:gd name="T59" fmla="*/ 46 h 93"/>
              <a:gd name="T60" fmla="*/ 77 w 84"/>
              <a:gd name="T61" fmla="*/ 39 h 93"/>
              <a:gd name="T62" fmla="*/ 77 w 84"/>
              <a:gd name="T63" fmla="*/ 46 h 9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4"/>
              <a:gd name="T97" fmla="*/ 0 h 93"/>
              <a:gd name="T98" fmla="*/ 84 w 84"/>
              <a:gd name="T99" fmla="*/ 93 h 9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4" h="93">
                <a:moveTo>
                  <a:pt x="79" y="32"/>
                </a:moveTo>
                <a:cubicBezTo>
                  <a:pt x="56" y="32"/>
                  <a:pt x="56" y="32"/>
                  <a:pt x="56" y="32"/>
                </a:cubicBezTo>
                <a:cubicBezTo>
                  <a:pt x="54" y="31"/>
                  <a:pt x="51" y="29"/>
                  <a:pt x="47" y="28"/>
                </a:cubicBezTo>
                <a:cubicBezTo>
                  <a:pt x="64" y="14"/>
                  <a:pt x="64" y="14"/>
                  <a:pt x="64" y="14"/>
                </a:cubicBezTo>
                <a:cubicBezTo>
                  <a:pt x="64" y="14"/>
                  <a:pt x="64" y="14"/>
                  <a:pt x="65" y="14"/>
                </a:cubicBezTo>
                <a:cubicBezTo>
                  <a:pt x="66" y="14"/>
                  <a:pt x="67" y="13"/>
                  <a:pt x="67" y="12"/>
                </a:cubicBezTo>
                <a:cubicBezTo>
                  <a:pt x="67" y="11"/>
                  <a:pt x="66" y="10"/>
                  <a:pt x="65" y="10"/>
                </a:cubicBezTo>
                <a:cubicBezTo>
                  <a:pt x="65" y="10"/>
                  <a:pt x="65" y="10"/>
                  <a:pt x="65" y="10"/>
                </a:cubicBezTo>
                <a:cubicBezTo>
                  <a:pt x="65" y="10"/>
                  <a:pt x="65" y="10"/>
                  <a:pt x="65" y="10"/>
                </a:cubicBezTo>
                <a:cubicBezTo>
                  <a:pt x="65" y="10"/>
                  <a:pt x="65" y="10"/>
                  <a:pt x="65" y="10"/>
                </a:cubicBezTo>
                <a:cubicBezTo>
                  <a:pt x="65" y="10"/>
                  <a:pt x="64" y="10"/>
                  <a:pt x="64" y="10"/>
                </a:cubicBezTo>
                <a:cubicBezTo>
                  <a:pt x="64" y="10"/>
                  <a:pt x="64" y="10"/>
                  <a:pt x="64" y="10"/>
                </a:cubicBezTo>
                <a:cubicBezTo>
                  <a:pt x="64" y="10"/>
                  <a:pt x="64" y="10"/>
                  <a:pt x="64" y="10"/>
                </a:cubicBezTo>
                <a:cubicBezTo>
                  <a:pt x="63" y="11"/>
                  <a:pt x="63" y="11"/>
                  <a:pt x="63" y="12"/>
                </a:cubicBezTo>
                <a:cubicBezTo>
                  <a:pt x="63" y="12"/>
                  <a:pt x="63" y="13"/>
                  <a:pt x="63" y="13"/>
                </a:cubicBezTo>
                <a:cubicBezTo>
                  <a:pt x="45" y="28"/>
                  <a:pt x="45" y="28"/>
                  <a:pt x="45" y="28"/>
                </a:cubicBezTo>
                <a:cubicBezTo>
                  <a:pt x="44" y="28"/>
                  <a:pt x="43" y="28"/>
                  <a:pt x="41" y="28"/>
                </a:cubicBezTo>
                <a:cubicBezTo>
                  <a:pt x="41" y="28"/>
                  <a:pt x="41" y="28"/>
                  <a:pt x="41" y="28"/>
                </a:cubicBezTo>
                <a:cubicBezTo>
                  <a:pt x="41" y="28"/>
                  <a:pt x="41" y="28"/>
                  <a:pt x="40" y="28"/>
                </a:cubicBezTo>
                <a:cubicBezTo>
                  <a:pt x="40" y="28"/>
                  <a:pt x="40" y="28"/>
                  <a:pt x="40" y="28"/>
                </a:cubicBezTo>
                <a:cubicBezTo>
                  <a:pt x="18" y="3"/>
                  <a:pt x="18" y="3"/>
                  <a:pt x="18" y="3"/>
                </a:cubicBezTo>
                <a:cubicBezTo>
                  <a:pt x="18" y="3"/>
                  <a:pt x="19" y="3"/>
                  <a:pt x="19" y="2"/>
                </a:cubicBezTo>
                <a:cubicBezTo>
                  <a:pt x="19" y="1"/>
                  <a:pt x="18" y="0"/>
                  <a:pt x="17" y="0"/>
                </a:cubicBezTo>
                <a:cubicBezTo>
                  <a:pt x="16" y="0"/>
                  <a:pt x="15" y="1"/>
                  <a:pt x="15" y="2"/>
                </a:cubicBezTo>
                <a:cubicBezTo>
                  <a:pt x="15" y="3"/>
                  <a:pt x="16" y="4"/>
                  <a:pt x="17" y="4"/>
                </a:cubicBezTo>
                <a:cubicBezTo>
                  <a:pt x="17" y="4"/>
                  <a:pt x="17" y="4"/>
                  <a:pt x="17" y="4"/>
                </a:cubicBezTo>
                <a:cubicBezTo>
                  <a:pt x="38" y="28"/>
                  <a:pt x="38" y="28"/>
                  <a:pt x="38" y="28"/>
                </a:cubicBezTo>
                <a:cubicBezTo>
                  <a:pt x="36" y="28"/>
                  <a:pt x="35" y="28"/>
                  <a:pt x="34" y="29"/>
                </a:cubicBezTo>
                <a:cubicBezTo>
                  <a:pt x="31" y="30"/>
                  <a:pt x="28" y="31"/>
                  <a:pt x="27" y="32"/>
                </a:cubicBezTo>
                <a:cubicBezTo>
                  <a:pt x="5" y="32"/>
                  <a:pt x="5" y="32"/>
                  <a:pt x="5" y="32"/>
                </a:cubicBezTo>
                <a:cubicBezTo>
                  <a:pt x="3" y="32"/>
                  <a:pt x="0" y="34"/>
                  <a:pt x="0" y="37"/>
                </a:cubicBezTo>
                <a:cubicBezTo>
                  <a:pt x="0" y="87"/>
                  <a:pt x="0" y="87"/>
                  <a:pt x="0" y="87"/>
                </a:cubicBezTo>
                <a:cubicBezTo>
                  <a:pt x="0" y="90"/>
                  <a:pt x="3" y="92"/>
                  <a:pt x="5" y="92"/>
                </a:cubicBezTo>
                <a:cubicBezTo>
                  <a:pt x="7" y="92"/>
                  <a:pt x="7" y="92"/>
                  <a:pt x="7" y="92"/>
                </a:cubicBezTo>
                <a:cubicBezTo>
                  <a:pt x="7" y="93"/>
                  <a:pt x="7" y="93"/>
                  <a:pt x="7" y="93"/>
                </a:cubicBezTo>
                <a:cubicBezTo>
                  <a:pt x="17" y="93"/>
                  <a:pt x="17" y="93"/>
                  <a:pt x="17" y="93"/>
                </a:cubicBezTo>
                <a:cubicBezTo>
                  <a:pt x="17" y="92"/>
                  <a:pt x="17" y="92"/>
                  <a:pt x="17" y="92"/>
                </a:cubicBezTo>
                <a:cubicBezTo>
                  <a:pt x="67" y="92"/>
                  <a:pt x="67" y="92"/>
                  <a:pt x="67" y="92"/>
                </a:cubicBezTo>
                <a:cubicBezTo>
                  <a:pt x="67" y="93"/>
                  <a:pt x="67" y="93"/>
                  <a:pt x="67" y="93"/>
                </a:cubicBezTo>
                <a:cubicBezTo>
                  <a:pt x="78" y="93"/>
                  <a:pt x="78" y="93"/>
                  <a:pt x="78" y="93"/>
                </a:cubicBezTo>
                <a:cubicBezTo>
                  <a:pt x="78" y="92"/>
                  <a:pt x="78" y="92"/>
                  <a:pt x="78" y="92"/>
                </a:cubicBezTo>
                <a:cubicBezTo>
                  <a:pt x="79" y="92"/>
                  <a:pt x="79" y="92"/>
                  <a:pt x="79" y="92"/>
                </a:cubicBezTo>
                <a:cubicBezTo>
                  <a:pt x="82" y="92"/>
                  <a:pt x="84" y="90"/>
                  <a:pt x="84" y="87"/>
                </a:cubicBezTo>
                <a:cubicBezTo>
                  <a:pt x="84" y="37"/>
                  <a:pt x="84" y="37"/>
                  <a:pt x="84" y="37"/>
                </a:cubicBezTo>
                <a:cubicBezTo>
                  <a:pt x="84" y="34"/>
                  <a:pt x="82" y="32"/>
                  <a:pt x="79" y="32"/>
                </a:cubicBezTo>
                <a:close/>
                <a:moveTo>
                  <a:pt x="71" y="80"/>
                </a:moveTo>
                <a:cubicBezTo>
                  <a:pt x="71" y="84"/>
                  <a:pt x="67" y="88"/>
                  <a:pt x="63" y="88"/>
                </a:cubicBezTo>
                <a:cubicBezTo>
                  <a:pt x="13" y="88"/>
                  <a:pt x="13" y="88"/>
                  <a:pt x="13" y="88"/>
                </a:cubicBezTo>
                <a:cubicBezTo>
                  <a:pt x="8" y="88"/>
                  <a:pt x="4" y="84"/>
                  <a:pt x="4" y="80"/>
                </a:cubicBezTo>
                <a:cubicBezTo>
                  <a:pt x="4" y="44"/>
                  <a:pt x="4" y="44"/>
                  <a:pt x="4" y="44"/>
                </a:cubicBezTo>
                <a:cubicBezTo>
                  <a:pt x="4" y="39"/>
                  <a:pt x="8" y="36"/>
                  <a:pt x="13" y="36"/>
                </a:cubicBezTo>
                <a:cubicBezTo>
                  <a:pt x="63" y="36"/>
                  <a:pt x="63" y="36"/>
                  <a:pt x="63" y="36"/>
                </a:cubicBezTo>
                <a:cubicBezTo>
                  <a:pt x="67" y="36"/>
                  <a:pt x="71" y="39"/>
                  <a:pt x="71" y="44"/>
                </a:cubicBezTo>
                <a:lnTo>
                  <a:pt x="71" y="80"/>
                </a:lnTo>
                <a:close/>
                <a:moveTo>
                  <a:pt x="77" y="54"/>
                </a:moveTo>
                <a:cubicBezTo>
                  <a:pt x="75" y="54"/>
                  <a:pt x="74" y="52"/>
                  <a:pt x="74" y="51"/>
                </a:cubicBezTo>
                <a:cubicBezTo>
                  <a:pt x="74" y="49"/>
                  <a:pt x="75" y="47"/>
                  <a:pt x="77" y="47"/>
                </a:cubicBezTo>
                <a:cubicBezTo>
                  <a:pt x="79" y="47"/>
                  <a:pt x="80" y="49"/>
                  <a:pt x="80" y="51"/>
                </a:cubicBezTo>
                <a:cubicBezTo>
                  <a:pt x="80" y="52"/>
                  <a:pt x="79" y="54"/>
                  <a:pt x="77" y="54"/>
                </a:cubicBezTo>
                <a:close/>
                <a:moveTo>
                  <a:pt x="77" y="46"/>
                </a:moveTo>
                <a:cubicBezTo>
                  <a:pt x="75" y="46"/>
                  <a:pt x="74" y="44"/>
                  <a:pt x="74" y="43"/>
                </a:cubicBezTo>
                <a:cubicBezTo>
                  <a:pt x="74" y="41"/>
                  <a:pt x="75" y="39"/>
                  <a:pt x="77" y="39"/>
                </a:cubicBezTo>
                <a:cubicBezTo>
                  <a:pt x="79" y="39"/>
                  <a:pt x="80" y="41"/>
                  <a:pt x="80" y="43"/>
                </a:cubicBezTo>
                <a:cubicBezTo>
                  <a:pt x="80" y="44"/>
                  <a:pt x="79" y="46"/>
                  <a:pt x="77" y="46"/>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itchFamily="34" charset="0"/>
              <a:sym typeface="宋体" pitchFamily="2" charset="-122"/>
            </a:endParaRPr>
          </a:p>
        </p:txBody>
      </p:sp>
      <p:grpSp>
        <p:nvGrpSpPr>
          <p:cNvPr id="45" name="Group 17">
            <a:extLst>
              <a:ext uri="{FF2B5EF4-FFF2-40B4-BE49-F238E27FC236}">
                <a16:creationId xmlns:a16="http://schemas.microsoft.com/office/drawing/2014/main" id="{251A9957-AD2E-4EF4-ACE5-677551CA00CE}"/>
              </a:ext>
            </a:extLst>
          </p:cNvPr>
          <p:cNvGrpSpPr/>
          <p:nvPr/>
        </p:nvGrpSpPr>
        <p:grpSpPr bwMode="auto">
          <a:xfrm>
            <a:off x="7044542" y="1621845"/>
            <a:ext cx="442535" cy="570869"/>
            <a:chOff x="0" y="0"/>
            <a:chExt cx="381000" cy="492126"/>
          </a:xfrm>
        </p:grpSpPr>
        <p:sp>
          <p:nvSpPr>
            <p:cNvPr id="46" name="Freeform 1011">
              <a:extLst>
                <a:ext uri="{FF2B5EF4-FFF2-40B4-BE49-F238E27FC236}">
                  <a16:creationId xmlns:a16="http://schemas.microsoft.com/office/drawing/2014/main" id="{3395653E-3162-48B7-B490-2BCD3F4F2FD2}"/>
                </a:ext>
              </a:extLst>
            </p:cNvPr>
            <p:cNvSpPr>
              <a:spLocks noChangeArrowheads="1"/>
            </p:cNvSpPr>
            <p:nvPr/>
          </p:nvSpPr>
          <p:spPr bwMode="auto">
            <a:xfrm>
              <a:off x="182562" y="0"/>
              <a:ext cx="46038" cy="111125"/>
            </a:xfrm>
            <a:custGeom>
              <a:avLst/>
              <a:gdLst>
                <a:gd name="T0" fmla="*/ 8 w 8"/>
                <a:gd name="T1" fmla="*/ 15 h 19"/>
                <a:gd name="T2" fmla="*/ 4 w 8"/>
                <a:gd name="T3" fmla="*/ 19 h 19"/>
                <a:gd name="T4" fmla="*/ 4 w 8"/>
                <a:gd name="T5" fmla="*/ 19 h 19"/>
                <a:gd name="T6" fmla="*/ 0 w 8"/>
                <a:gd name="T7" fmla="*/ 15 h 19"/>
                <a:gd name="T8" fmla="*/ 0 w 8"/>
                <a:gd name="T9" fmla="*/ 5 h 19"/>
                <a:gd name="T10" fmla="*/ 4 w 8"/>
                <a:gd name="T11" fmla="*/ 0 h 19"/>
                <a:gd name="T12" fmla="*/ 4 w 8"/>
                <a:gd name="T13" fmla="*/ 0 h 19"/>
                <a:gd name="T14" fmla="*/ 8 w 8"/>
                <a:gd name="T15" fmla="*/ 5 h 19"/>
                <a:gd name="T16" fmla="*/ 8 w 8"/>
                <a:gd name="T17" fmla="*/ 1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
                <a:gd name="T28" fmla="*/ 0 h 19"/>
                <a:gd name="T29" fmla="*/ 8 w 8"/>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 h="19">
                  <a:moveTo>
                    <a:pt x="8" y="15"/>
                  </a:moveTo>
                  <a:cubicBezTo>
                    <a:pt x="8" y="17"/>
                    <a:pt x="6" y="19"/>
                    <a:pt x="4" y="19"/>
                  </a:cubicBezTo>
                  <a:cubicBezTo>
                    <a:pt x="4" y="19"/>
                    <a:pt x="4" y="19"/>
                    <a:pt x="4" y="19"/>
                  </a:cubicBezTo>
                  <a:cubicBezTo>
                    <a:pt x="2" y="19"/>
                    <a:pt x="0" y="17"/>
                    <a:pt x="0" y="15"/>
                  </a:cubicBezTo>
                  <a:cubicBezTo>
                    <a:pt x="0" y="5"/>
                    <a:pt x="0" y="5"/>
                    <a:pt x="0" y="5"/>
                  </a:cubicBezTo>
                  <a:cubicBezTo>
                    <a:pt x="0" y="2"/>
                    <a:pt x="2" y="0"/>
                    <a:pt x="4" y="0"/>
                  </a:cubicBezTo>
                  <a:cubicBezTo>
                    <a:pt x="4" y="0"/>
                    <a:pt x="4" y="0"/>
                    <a:pt x="4" y="0"/>
                  </a:cubicBezTo>
                  <a:cubicBezTo>
                    <a:pt x="6" y="0"/>
                    <a:pt x="8" y="2"/>
                    <a:pt x="8" y="5"/>
                  </a:cubicBezTo>
                  <a:lnTo>
                    <a:pt x="8" y="1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itchFamily="34" charset="0"/>
                <a:sym typeface="宋体" pitchFamily="2" charset="-122"/>
              </a:endParaRPr>
            </a:p>
          </p:txBody>
        </p:sp>
        <p:sp>
          <p:nvSpPr>
            <p:cNvPr id="47" name="Freeform 1012">
              <a:extLst>
                <a:ext uri="{FF2B5EF4-FFF2-40B4-BE49-F238E27FC236}">
                  <a16:creationId xmlns:a16="http://schemas.microsoft.com/office/drawing/2014/main" id="{887D6D99-DE3B-4916-84B4-79DDBDA318C4}"/>
                </a:ext>
              </a:extLst>
            </p:cNvPr>
            <p:cNvSpPr>
              <a:spLocks noChangeArrowheads="1"/>
            </p:cNvSpPr>
            <p:nvPr/>
          </p:nvSpPr>
          <p:spPr bwMode="auto">
            <a:xfrm>
              <a:off x="293687" y="0"/>
              <a:ext cx="52388" cy="111125"/>
            </a:xfrm>
            <a:custGeom>
              <a:avLst/>
              <a:gdLst>
                <a:gd name="T0" fmla="*/ 9 w 9"/>
                <a:gd name="T1" fmla="*/ 15 h 19"/>
                <a:gd name="T2" fmla="*/ 4 w 9"/>
                <a:gd name="T3" fmla="*/ 19 h 19"/>
                <a:gd name="T4" fmla="*/ 4 w 9"/>
                <a:gd name="T5" fmla="*/ 19 h 19"/>
                <a:gd name="T6" fmla="*/ 0 w 9"/>
                <a:gd name="T7" fmla="*/ 15 h 19"/>
                <a:gd name="T8" fmla="*/ 0 w 9"/>
                <a:gd name="T9" fmla="*/ 5 h 19"/>
                <a:gd name="T10" fmla="*/ 4 w 9"/>
                <a:gd name="T11" fmla="*/ 0 h 19"/>
                <a:gd name="T12" fmla="*/ 4 w 9"/>
                <a:gd name="T13" fmla="*/ 0 h 19"/>
                <a:gd name="T14" fmla="*/ 9 w 9"/>
                <a:gd name="T15" fmla="*/ 5 h 19"/>
                <a:gd name="T16" fmla="*/ 9 w 9"/>
                <a:gd name="T17" fmla="*/ 1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
                <a:gd name="T28" fmla="*/ 0 h 19"/>
                <a:gd name="T29" fmla="*/ 9 w 9"/>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 h="19">
                  <a:moveTo>
                    <a:pt x="9" y="15"/>
                  </a:moveTo>
                  <a:cubicBezTo>
                    <a:pt x="9" y="17"/>
                    <a:pt x="7" y="19"/>
                    <a:pt x="4" y="19"/>
                  </a:cubicBezTo>
                  <a:cubicBezTo>
                    <a:pt x="4" y="19"/>
                    <a:pt x="4" y="19"/>
                    <a:pt x="4" y="19"/>
                  </a:cubicBezTo>
                  <a:cubicBezTo>
                    <a:pt x="2" y="19"/>
                    <a:pt x="0" y="17"/>
                    <a:pt x="0" y="15"/>
                  </a:cubicBezTo>
                  <a:cubicBezTo>
                    <a:pt x="0" y="5"/>
                    <a:pt x="0" y="5"/>
                    <a:pt x="0" y="5"/>
                  </a:cubicBezTo>
                  <a:cubicBezTo>
                    <a:pt x="0" y="2"/>
                    <a:pt x="2" y="0"/>
                    <a:pt x="4" y="0"/>
                  </a:cubicBezTo>
                  <a:cubicBezTo>
                    <a:pt x="4" y="0"/>
                    <a:pt x="4" y="0"/>
                    <a:pt x="4" y="0"/>
                  </a:cubicBezTo>
                  <a:cubicBezTo>
                    <a:pt x="7" y="0"/>
                    <a:pt x="9" y="2"/>
                    <a:pt x="9" y="5"/>
                  </a:cubicBezTo>
                  <a:lnTo>
                    <a:pt x="9" y="1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itchFamily="34" charset="0"/>
                <a:sym typeface="宋体" pitchFamily="2" charset="-122"/>
              </a:endParaRPr>
            </a:p>
          </p:txBody>
        </p:sp>
        <p:sp>
          <p:nvSpPr>
            <p:cNvPr id="48" name="Freeform 1013">
              <a:extLst>
                <a:ext uri="{FF2B5EF4-FFF2-40B4-BE49-F238E27FC236}">
                  <a16:creationId xmlns:a16="http://schemas.microsoft.com/office/drawing/2014/main" id="{F50B26A7-FF1A-486E-A35C-F7663E979A94}"/>
                </a:ext>
              </a:extLst>
            </p:cNvPr>
            <p:cNvSpPr>
              <a:spLocks noChangeArrowheads="1"/>
            </p:cNvSpPr>
            <p:nvPr/>
          </p:nvSpPr>
          <p:spPr bwMode="auto">
            <a:xfrm>
              <a:off x="147637" y="134938"/>
              <a:ext cx="233363" cy="204788"/>
            </a:xfrm>
            <a:custGeom>
              <a:avLst/>
              <a:gdLst>
                <a:gd name="T0" fmla="*/ 35 w 40"/>
                <a:gd name="T1" fmla="*/ 0 h 35"/>
                <a:gd name="T2" fmla="*/ 5 w 40"/>
                <a:gd name="T3" fmla="*/ 0 h 35"/>
                <a:gd name="T4" fmla="*/ 0 w 40"/>
                <a:gd name="T5" fmla="*/ 0 h 35"/>
                <a:gd name="T6" fmla="*/ 0 w 40"/>
                <a:gd name="T7" fmla="*/ 4 h 35"/>
                <a:gd name="T8" fmla="*/ 0 w 40"/>
                <a:gd name="T9" fmla="*/ 10 h 35"/>
                <a:gd name="T10" fmla="*/ 0 w 40"/>
                <a:gd name="T11" fmla="*/ 27 h 35"/>
                <a:gd name="T12" fmla="*/ 5 w 40"/>
                <a:gd name="T13" fmla="*/ 31 h 35"/>
                <a:gd name="T14" fmla="*/ 12 w 40"/>
                <a:gd name="T15" fmla="*/ 31 h 35"/>
                <a:gd name="T16" fmla="*/ 16 w 40"/>
                <a:gd name="T17" fmla="*/ 35 h 35"/>
                <a:gd name="T18" fmla="*/ 25 w 40"/>
                <a:gd name="T19" fmla="*/ 35 h 35"/>
                <a:gd name="T20" fmla="*/ 29 w 40"/>
                <a:gd name="T21" fmla="*/ 31 h 35"/>
                <a:gd name="T22" fmla="*/ 35 w 40"/>
                <a:gd name="T23" fmla="*/ 31 h 35"/>
                <a:gd name="T24" fmla="*/ 40 w 40"/>
                <a:gd name="T25" fmla="*/ 27 h 35"/>
                <a:gd name="T26" fmla="*/ 40 w 40"/>
                <a:gd name="T27" fmla="*/ 10 h 35"/>
                <a:gd name="T28" fmla="*/ 40 w 40"/>
                <a:gd name="T29" fmla="*/ 4 h 35"/>
                <a:gd name="T30" fmla="*/ 40 w 40"/>
                <a:gd name="T31" fmla="*/ 0 h 35"/>
                <a:gd name="T32" fmla="*/ 35 w 40"/>
                <a:gd name="T33" fmla="*/ 0 h 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5"/>
                <a:gd name="T53" fmla="*/ 40 w 40"/>
                <a:gd name="T54" fmla="*/ 35 h 3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5">
                  <a:moveTo>
                    <a:pt x="35" y="0"/>
                  </a:moveTo>
                  <a:cubicBezTo>
                    <a:pt x="5" y="0"/>
                    <a:pt x="5" y="0"/>
                    <a:pt x="5" y="0"/>
                  </a:cubicBezTo>
                  <a:cubicBezTo>
                    <a:pt x="0" y="0"/>
                    <a:pt x="0" y="0"/>
                    <a:pt x="0" y="0"/>
                  </a:cubicBezTo>
                  <a:cubicBezTo>
                    <a:pt x="0" y="4"/>
                    <a:pt x="0" y="4"/>
                    <a:pt x="0" y="4"/>
                  </a:cubicBezTo>
                  <a:cubicBezTo>
                    <a:pt x="0" y="10"/>
                    <a:pt x="0" y="10"/>
                    <a:pt x="0" y="10"/>
                  </a:cubicBezTo>
                  <a:cubicBezTo>
                    <a:pt x="0" y="27"/>
                    <a:pt x="0" y="27"/>
                    <a:pt x="0" y="27"/>
                  </a:cubicBezTo>
                  <a:cubicBezTo>
                    <a:pt x="0" y="29"/>
                    <a:pt x="2" y="31"/>
                    <a:pt x="5" y="31"/>
                  </a:cubicBezTo>
                  <a:cubicBezTo>
                    <a:pt x="12" y="31"/>
                    <a:pt x="12" y="31"/>
                    <a:pt x="12" y="31"/>
                  </a:cubicBezTo>
                  <a:cubicBezTo>
                    <a:pt x="12" y="33"/>
                    <a:pt x="14" y="35"/>
                    <a:pt x="16" y="35"/>
                  </a:cubicBezTo>
                  <a:cubicBezTo>
                    <a:pt x="25" y="35"/>
                    <a:pt x="25" y="35"/>
                    <a:pt x="25" y="35"/>
                  </a:cubicBezTo>
                  <a:cubicBezTo>
                    <a:pt x="27" y="35"/>
                    <a:pt x="29" y="33"/>
                    <a:pt x="29" y="31"/>
                  </a:cubicBezTo>
                  <a:cubicBezTo>
                    <a:pt x="35" y="31"/>
                    <a:pt x="35" y="31"/>
                    <a:pt x="35" y="31"/>
                  </a:cubicBezTo>
                  <a:cubicBezTo>
                    <a:pt x="38" y="31"/>
                    <a:pt x="40" y="29"/>
                    <a:pt x="40" y="27"/>
                  </a:cubicBezTo>
                  <a:cubicBezTo>
                    <a:pt x="40" y="10"/>
                    <a:pt x="40" y="10"/>
                    <a:pt x="40" y="10"/>
                  </a:cubicBezTo>
                  <a:cubicBezTo>
                    <a:pt x="40" y="4"/>
                    <a:pt x="40" y="4"/>
                    <a:pt x="40" y="4"/>
                  </a:cubicBezTo>
                  <a:cubicBezTo>
                    <a:pt x="40" y="0"/>
                    <a:pt x="40" y="0"/>
                    <a:pt x="40" y="0"/>
                  </a:cubicBezTo>
                  <a:lnTo>
                    <a:pt x="35" y="0"/>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itchFamily="34" charset="0"/>
                <a:sym typeface="宋体" pitchFamily="2" charset="-122"/>
              </a:endParaRPr>
            </a:p>
          </p:txBody>
        </p:sp>
        <p:sp>
          <p:nvSpPr>
            <p:cNvPr id="49" name="Freeform 1014">
              <a:extLst>
                <a:ext uri="{FF2B5EF4-FFF2-40B4-BE49-F238E27FC236}">
                  <a16:creationId xmlns:a16="http://schemas.microsoft.com/office/drawing/2014/main" id="{C76347CC-400F-46D9-BA4B-F08369CB6F9E}"/>
                </a:ext>
              </a:extLst>
            </p:cNvPr>
            <p:cNvSpPr>
              <a:spLocks noChangeArrowheads="1"/>
            </p:cNvSpPr>
            <p:nvPr/>
          </p:nvSpPr>
          <p:spPr bwMode="auto">
            <a:xfrm>
              <a:off x="0" y="334963"/>
              <a:ext cx="280988" cy="157163"/>
            </a:xfrm>
            <a:custGeom>
              <a:avLst/>
              <a:gdLst>
                <a:gd name="T0" fmla="*/ 45 w 48"/>
                <a:gd name="T1" fmla="*/ 2 h 27"/>
                <a:gd name="T2" fmla="*/ 43 w 48"/>
                <a:gd name="T3" fmla="*/ 5 h 27"/>
                <a:gd name="T4" fmla="*/ 43 w 48"/>
                <a:gd name="T5" fmla="*/ 13 h 27"/>
                <a:gd name="T6" fmla="*/ 35 w 48"/>
                <a:gd name="T7" fmla="*/ 21 h 27"/>
                <a:gd name="T8" fmla="*/ 27 w 48"/>
                <a:gd name="T9" fmla="*/ 13 h 27"/>
                <a:gd name="T10" fmla="*/ 13 w 48"/>
                <a:gd name="T11" fmla="*/ 0 h 27"/>
                <a:gd name="T12" fmla="*/ 0 w 48"/>
                <a:gd name="T13" fmla="*/ 13 h 27"/>
                <a:gd name="T14" fmla="*/ 3 w 48"/>
                <a:gd name="T15" fmla="*/ 16 h 27"/>
                <a:gd name="T16" fmla="*/ 6 w 48"/>
                <a:gd name="T17" fmla="*/ 13 h 27"/>
                <a:gd name="T18" fmla="*/ 13 w 48"/>
                <a:gd name="T19" fmla="*/ 5 h 27"/>
                <a:gd name="T20" fmla="*/ 21 w 48"/>
                <a:gd name="T21" fmla="*/ 13 h 27"/>
                <a:gd name="T22" fmla="*/ 35 w 48"/>
                <a:gd name="T23" fmla="*/ 27 h 27"/>
                <a:gd name="T24" fmla="*/ 48 w 48"/>
                <a:gd name="T25" fmla="*/ 13 h 27"/>
                <a:gd name="T26" fmla="*/ 48 w 48"/>
                <a:gd name="T27" fmla="*/ 5 h 27"/>
                <a:gd name="T28" fmla="*/ 45 w 48"/>
                <a:gd name="T29" fmla="*/ 2 h 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
                <a:gd name="T46" fmla="*/ 0 h 27"/>
                <a:gd name="T47" fmla="*/ 48 w 48"/>
                <a:gd name="T48" fmla="*/ 27 h 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 h="27">
                  <a:moveTo>
                    <a:pt x="45" y="2"/>
                  </a:moveTo>
                  <a:cubicBezTo>
                    <a:pt x="44" y="2"/>
                    <a:pt x="43" y="3"/>
                    <a:pt x="43" y="5"/>
                  </a:cubicBezTo>
                  <a:cubicBezTo>
                    <a:pt x="43" y="13"/>
                    <a:pt x="43" y="13"/>
                    <a:pt x="43" y="13"/>
                  </a:cubicBezTo>
                  <a:cubicBezTo>
                    <a:pt x="43" y="18"/>
                    <a:pt x="39" y="21"/>
                    <a:pt x="35" y="21"/>
                  </a:cubicBezTo>
                  <a:cubicBezTo>
                    <a:pt x="30" y="21"/>
                    <a:pt x="27" y="18"/>
                    <a:pt x="27" y="13"/>
                  </a:cubicBezTo>
                  <a:cubicBezTo>
                    <a:pt x="27" y="6"/>
                    <a:pt x="21" y="0"/>
                    <a:pt x="13" y="0"/>
                  </a:cubicBezTo>
                  <a:cubicBezTo>
                    <a:pt x="6" y="0"/>
                    <a:pt x="0" y="6"/>
                    <a:pt x="0" y="13"/>
                  </a:cubicBezTo>
                  <a:cubicBezTo>
                    <a:pt x="0" y="15"/>
                    <a:pt x="1" y="16"/>
                    <a:pt x="3" y="16"/>
                  </a:cubicBezTo>
                  <a:cubicBezTo>
                    <a:pt x="4" y="16"/>
                    <a:pt x="6" y="15"/>
                    <a:pt x="6" y="13"/>
                  </a:cubicBezTo>
                  <a:cubicBezTo>
                    <a:pt x="6" y="9"/>
                    <a:pt x="9" y="5"/>
                    <a:pt x="13" y="5"/>
                  </a:cubicBezTo>
                  <a:cubicBezTo>
                    <a:pt x="18" y="5"/>
                    <a:pt x="21" y="9"/>
                    <a:pt x="21" y="13"/>
                  </a:cubicBezTo>
                  <a:cubicBezTo>
                    <a:pt x="21" y="21"/>
                    <a:pt x="27" y="27"/>
                    <a:pt x="35" y="27"/>
                  </a:cubicBezTo>
                  <a:cubicBezTo>
                    <a:pt x="42" y="27"/>
                    <a:pt x="48" y="21"/>
                    <a:pt x="48" y="13"/>
                  </a:cubicBezTo>
                  <a:cubicBezTo>
                    <a:pt x="48" y="5"/>
                    <a:pt x="48" y="5"/>
                    <a:pt x="48" y="5"/>
                  </a:cubicBezTo>
                  <a:cubicBezTo>
                    <a:pt x="48" y="3"/>
                    <a:pt x="47" y="2"/>
                    <a:pt x="45"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itchFamily="34" charset="0"/>
                <a:sym typeface="宋体" pitchFamily="2" charset="-122"/>
              </a:endParaRPr>
            </a:p>
          </p:txBody>
        </p:sp>
      </p:grpSp>
      <p:sp>
        <p:nvSpPr>
          <p:cNvPr id="50" name="Freeform 1015">
            <a:extLst>
              <a:ext uri="{FF2B5EF4-FFF2-40B4-BE49-F238E27FC236}">
                <a16:creationId xmlns:a16="http://schemas.microsoft.com/office/drawing/2014/main" id="{426FB26B-962E-4EFF-8C6F-D494EA632D2B}"/>
              </a:ext>
            </a:extLst>
          </p:cNvPr>
          <p:cNvSpPr>
            <a:spLocks noChangeArrowheads="1"/>
          </p:cNvSpPr>
          <p:nvPr/>
        </p:nvSpPr>
        <p:spPr bwMode="auto">
          <a:xfrm>
            <a:off x="9389820" y="1574983"/>
            <a:ext cx="530354" cy="482475"/>
          </a:xfrm>
          <a:custGeom>
            <a:avLst/>
            <a:gdLst>
              <a:gd name="T0" fmla="*/ 1 w 78"/>
              <a:gd name="T1" fmla="*/ 69 h 71"/>
              <a:gd name="T2" fmla="*/ 5 w 78"/>
              <a:gd name="T3" fmla="*/ 70 h 71"/>
              <a:gd name="T4" fmla="*/ 14 w 78"/>
              <a:gd name="T5" fmla="*/ 55 h 71"/>
              <a:gd name="T6" fmla="*/ 49 w 78"/>
              <a:gd name="T7" fmla="*/ 48 h 71"/>
              <a:gd name="T8" fmla="*/ 78 w 78"/>
              <a:gd name="T9" fmla="*/ 0 h 71"/>
              <a:gd name="T10" fmla="*/ 10 w 78"/>
              <a:gd name="T11" fmla="*/ 53 h 71"/>
              <a:gd name="T12" fmla="*/ 42 w 78"/>
              <a:gd name="T13" fmla="*/ 21 h 71"/>
              <a:gd name="T14" fmla="*/ 1 w 78"/>
              <a:gd name="T15" fmla="*/ 69 h 71"/>
              <a:gd name="T16" fmla="*/ 0 60000 65536"/>
              <a:gd name="T17" fmla="*/ 0 60000 65536"/>
              <a:gd name="T18" fmla="*/ 0 60000 65536"/>
              <a:gd name="T19" fmla="*/ 0 60000 65536"/>
              <a:gd name="T20" fmla="*/ 0 60000 65536"/>
              <a:gd name="T21" fmla="*/ 0 60000 65536"/>
              <a:gd name="T22" fmla="*/ 0 60000 65536"/>
              <a:gd name="T23" fmla="*/ 0 60000 65536"/>
              <a:gd name="T24" fmla="*/ 0 w 78"/>
              <a:gd name="T25" fmla="*/ 0 h 71"/>
              <a:gd name="T26" fmla="*/ 78 w 78"/>
              <a:gd name="T27" fmla="*/ 71 h 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8" h="71">
                <a:moveTo>
                  <a:pt x="1" y="69"/>
                </a:moveTo>
                <a:cubicBezTo>
                  <a:pt x="1" y="69"/>
                  <a:pt x="0" y="71"/>
                  <a:pt x="5" y="70"/>
                </a:cubicBezTo>
                <a:cubicBezTo>
                  <a:pt x="4" y="67"/>
                  <a:pt x="14" y="55"/>
                  <a:pt x="14" y="55"/>
                </a:cubicBezTo>
                <a:cubicBezTo>
                  <a:pt x="14" y="55"/>
                  <a:pt x="32" y="67"/>
                  <a:pt x="49" y="48"/>
                </a:cubicBezTo>
                <a:cubicBezTo>
                  <a:pt x="66" y="29"/>
                  <a:pt x="54" y="13"/>
                  <a:pt x="78" y="0"/>
                </a:cubicBezTo>
                <a:cubicBezTo>
                  <a:pt x="21" y="12"/>
                  <a:pt x="9" y="30"/>
                  <a:pt x="10" y="53"/>
                </a:cubicBezTo>
                <a:cubicBezTo>
                  <a:pt x="15" y="42"/>
                  <a:pt x="29" y="27"/>
                  <a:pt x="42" y="21"/>
                </a:cubicBezTo>
                <a:cubicBezTo>
                  <a:pt x="21" y="36"/>
                  <a:pt x="7" y="58"/>
                  <a:pt x="1" y="69"/>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35" name="TextBox 692">
            <a:extLst>
              <a:ext uri="{FF2B5EF4-FFF2-40B4-BE49-F238E27FC236}">
                <a16:creationId xmlns:a16="http://schemas.microsoft.com/office/drawing/2014/main" id="{A649643C-C224-4672-B3CD-AD6B959D537D}"/>
              </a:ext>
            </a:extLst>
          </p:cNvPr>
          <p:cNvSpPr txBox="1"/>
          <p:nvPr/>
        </p:nvSpPr>
        <p:spPr bwMode="auto">
          <a:xfrm>
            <a:off x="3014071" y="5573862"/>
            <a:ext cx="6163867" cy="748666"/>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fontAlgn="auto">
              <a:spcBef>
                <a:spcPts val="0"/>
              </a:spcBef>
              <a:spcAft>
                <a:spcPts val="0"/>
              </a:spcAft>
              <a:defRPr/>
            </a:pPr>
            <a:r>
              <a:rPr lang="zh-CN" altLang="en-US" sz="4265" b="1" spc="400" dirty="0">
                <a:solidFill>
                  <a:schemeClr val="tx1">
                    <a:lumMod val="75000"/>
                    <a:lumOff val="25000"/>
                  </a:schemeClr>
                </a:solidFill>
                <a:latin typeface="+mn-lt"/>
                <a:ea typeface="+mn-ea"/>
                <a:cs typeface="+mn-ea"/>
                <a:sym typeface="+mn-lt"/>
              </a:rPr>
              <a:t>快速通行证系统的问题</a:t>
            </a:r>
          </a:p>
        </p:txBody>
      </p:sp>
    </p:spTree>
    <p:extLst>
      <p:ext uri="{BB962C8B-B14F-4D97-AF65-F5344CB8AC3E}">
        <p14:creationId xmlns:p14="http://schemas.microsoft.com/office/powerpoint/2010/main" val="3394965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6177700" cy="824456"/>
          </a:xfrm>
          <a:prstGeom prst="rect">
            <a:avLst/>
          </a:prstGeom>
          <a:noFill/>
        </p:spPr>
        <p:txBody>
          <a:bodyPr wrap="square" rtlCol="0">
            <a:spAutoFit/>
          </a:bodyPr>
          <a:lstStyle/>
          <a:p>
            <a:pPr>
              <a:lnSpc>
                <a:spcPct val="150000"/>
              </a:lnSpc>
            </a:pPr>
            <a:r>
              <a:rPr lang="zh-CN" altLang="en-US" sz="3600" b="1" dirty="0">
                <a:solidFill>
                  <a:schemeClr val="bg1"/>
                </a:solidFill>
              </a:rPr>
              <a:t>迪士尼乐园的快速通行证系统</a:t>
            </a:r>
          </a:p>
        </p:txBody>
      </p:sp>
      <p:sp>
        <p:nvSpPr>
          <p:cNvPr id="11" name="Freeform 8"/>
          <p:cNvSpPr/>
          <p:nvPr/>
        </p:nvSpPr>
        <p:spPr bwMode="auto">
          <a:xfrm>
            <a:off x="7052734" y="2902645"/>
            <a:ext cx="2470151" cy="1020233"/>
          </a:xfrm>
          <a:custGeom>
            <a:avLst/>
            <a:gdLst>
              <a:gd name="T0" fmla="*/ 992 w 1167"/>
              <a:gd name="T1" fmla="*/ 482 h 482"/>
              <a:gd name="T2" fmla="*/ 0 w 1167"/>
              <a:gd name="T3" fmla="*/ 482 h 482"/>
              <a:gd name="T4" fmla="*/ 175 w 1167"/>
              <a:gd name="T5" fmla="*/ 0 h 482"/>
              <a:gd name="T6" fmla="*/ 1167 w 1167"/>
              <a:gd name="T7" fmla="*/ 0 h 482"/>
              <a:gd name="T8" fmla="*/ 992 w 1167"/>
              <a:gd name="T9" fmla="*/ 482 h 482"/>
            </a:gdLst>
            <a:ahLst/>
            <a:cxnLst>
              <a:cxn ang="0">
                <a:pos x="T0" y="T1"/>
              </a:cxn>
              <a:cxn ang="0">
                <a:pos x="T2" y="T3"/>
              </a:cxn>
              <a:cxn ang="0">
                <a:pos x="T4" y="T5"/>
              </a:cxn>
              <a:cxn ang="0">
                <a:pos x="T6" y="T7"/>
              </a:cxn>
              <a:cxn ang="0">
                <a:pos x="T8" y="T9"/>
              </a:cxn>
            </a:cxnLst>
            <a:rect l="0" t="0" r="r" b="b"/>
            <a:pathLst>
              <a:path w="1167" h="482">
                <a:moveTo>
                  <a:pt x="992" y="482"/>
                </a:moveTo>
                <a:lnTo>
                  <a:pt x="0" y="482"/>
                </a:lnTo>
                <a:lnTo>
                  <a:pt x="175" y="0"/>
                </a:lnTo>
                <a:lnTo>
                  <a:pt x="1167" y="0"/>
                </a:lnTo>
                <a:lnTo>
                  <a:pt x="992" y="482"/>
                </a:lnTo>
                <a:close/>
              </a:path>
            </a:pathLst>
          </a:custGeom>
          <a:solidFill>
            <a:schemeClr val="accent4"/>
          </a:solidFill>
          <a:ln>
            <a:noFill/>
          </a:ln>
        </p:spPr>
        <p:txBody>
          <a:bodyPr/>
          <a:lstStyle/>
          <a:p>
            <a:endParaRPr lang="zh-CN" altLang="en-US" sz="2135">
              <a:cs typeface="+mn-ea"/>
              <a:sym typeface="+mn-lt"/>
            </a:endParaRPr>
          </a:p>
        </p:txBody>
      </p:sp>
      <p:sp>
        <p:nvSpPr>
          <p:cNvPr id="18" name="Oval 15"/>
          <p:cNvSpPr>
            <a:spLocks noChangeArrowheads="1"/>
          </p:cNvSpPr>
          <p:nvPr/>
        </p:nvSpPr>
        <p:spPr bwMode="auto">
          <a:xfrm>
            <a:off x="6193368" y="2540695"/>
            <a:ext cx="740833" cy="74718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9" name="Oval 16"/>
          <p:cNvSpPr>
            <a:spLocks noChangeArrowheads="1"/>
          </p:cNvSpPr>
          <p:nvPr/>
        </p:nvSpPr>
        <p:spPr bwMode="auto">
          <a:xfrm>
            <a:off x="8314267" y="2191444"/>
            <a:ext cx="988484" cy="990600"/>
          </a:xfrm>
          <a:prstGeom prst="ellipse">
            <a:avLst/>
          </a:prstGeom>
          <a:solidFill>
            <a:schemeClr val="accent4"/>
          </a:solidFill>
          <a:ln>
            <a:noFill/>
          </a:ln>
        </p:spPr>
        <p:txBody>
          <a:bodyPr/>
          <a:lstStyle/>
          <a:p>
            <a:endParaRPr lang="zh-CN" altLang="en-US" sz="2135">
              <a:cs typeface="+mn-ea"/>
              <a:sym typeface="+mn-lt"/>
            </a:endParaRPr>
          </a:p>
        </p:txBody>
      </p:sp>
      <p:sp>
        <p:nvSpPr>
          <p:cNvPr id="20" name="Oval 17"/>
          <p:cNvSpPr>
            <a:spLocks noChangeArrowheads="1"/>
          </p:cNvSpPr>
          <p:nvPr/>
        </p:nvSpPr>
        <p:spPr bwMode="auto">
          <a:xfrm>
            <a:off x="8439151" y="2316329"/>
            <a:ext cx="738717" cy="74083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5" name="TextBox 682"/>
          <p:cNvSpPr txBox="1"/>
          <p:nvPr/>
        </p:nvSpPr>
        <p:spPr>
          <a:xfrm>
            <a:off x="6204309" y="2632485"/>
            <a:ext cx="779381" cy="502766"/>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2665" b="1" dirty="0">
                <a:solidFill>
                  <a:schemeClr val="accent3"/>
                </a:solidFill>
                <a:latin typeface="+mn-lt"/>
                <a:ea typeface="+mn-ea"/>
                <a:cs typeface="+mn-ea"/>
                <a:sym typeface="+mn-lt"/>
              </a:rPr>
              <a:t>36</a:t>
            </a:r>
            <a:r>
              <a:rPr lang="en-US" altLang="zh-CN" sz="1865" b="1" dirty="0">
                <a:solidFill>
                  <a:schemeClr val="accent3"/>
                </a:solidFill>
                <a:latin typeface="+mn-lt"/>
                <a:ea typeface="+mn-ea"/>
                <a:cs typeface="+mn-ea"/>
                <a:sym typeface="+mn-lt"/>
              </a:rPr>
              <a:t>%</a:t>
            </a:r>
            <a:endParaRPr lang="zh-CN" altLang="en-US" sz="1865" b="1" dirty="0">
              <a:solidFill>
                <a:schemeClr val="accent3"/>
              </a:solidFill>
              <a:latin typeface="+mn-lt"/>
              <a:ea typeface="+mn-ea"/>
              <a:cs typeface="+mn-ea"/>
              <a:sym typeface="+mn-lt"/>
            </a:endParaRPr>
          </a:p>
        </p:txBody>
      </p:sp>
      <p:sp>
        <p:nvSpPr>
          <p:cNvPr id="26" name="TextBox 682"/>
          <p:cNvSpPr txBox="1"/>
          <p:nvPr/>
        </p:nvSpPr>
        <p:spPr>
          <a:xfrm>
            <a:off x="8439089" y="2396224"/>
            <a:ext cx="779381" cy="502766"/>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2665" b="1" dirty="0">
                <a:solidFill>
                  <a:schemeClr val="accent4"/>
                </a:solidFill>
                <a:latin typeface="+mn-lt"/>
                <a:ea typeface="+mn-ea"/>
                <a:cs typeface="+mn-ea"/>
                <a:sym typeface="+mn-lt"/>
              </a:rPr>
              <a:t>38</a:t>
            </a:r>
            <a:r>
              <a:rPr lang="en-US" altLang="zh-CN" sz="1865" b="1" dirty="0">
                <a:solidFill>
                  <a:schemeClr val="accent4"/>
                </a:solidFill>
                <a:latin typeface="+mn-lt"/>
                <a:ea typeface="+mn-ea"/>
                <a:cs typeface="+mn-ea"/>
                <a:sym typeface="+mn-lt"/>
              </a:rPr>
              <a:t>%</a:t>
            </a:r>
            <a:endParaRPr lang="zh-CN" altLang="en-US" sz="1865" b="1" dirty="0">
              <a:solidFill>
                <a:schemeClr val="accent4"/>
              </a:solidFill>
              <a:latin typeface="+mn-lt"/>
              <a:ea typeface="+mn-ea"/>
              <a:cs typeface="+mn-ea"/>
              <a:sym typeface="+mn-lt"/>
            </a:endParaRPr>
          </a:p>
        </p:txBody>
      </p:sp>
      <p:sp>
        <p:nvSpPr>
          <p:cNvPr id="32" name="TextBox 917"/>
          <p:cNvSpPr txBox="1"/>
          <p:nvPr/>
        </p:nvSpPr>
        <p:spPr bwMode="auto">
          <a:xfrm>
            <a:off x="9387023" y="4026532"/>
            <a:ext cx="1435008" cy="420564"/>
          </a:xfrm>
          <a:prstGeom prst="rect">
            <a:avLst/>
          </a:prstGeom>
          <a:noFill/>
        </p:spPr>
        <p:txBody>
          <a:bodyPr wrap="none">
            <a:spAutoFit/>
          </a:bodyPr>
          <a:lstStyle>
            <a:defPPr>
              <a:defRPr lang="zh-CN"/>
            </a:defPPr>
            <a:lvl1pPr algn="ctr" fontAlgn="auto">
              <a:spcBef>
                <a:spcPts val="0"/>
              </a:spcBef>
              <a:spcAft>
                <a:spcPts val="0"/>
              </a:spcAft>
              <a:defRPr sz="1600" spc="300">
                <a:solidFill>
                  <a:srgbClr val="3D9077"/>
                </a:solidFill>
                <a:latin typeface="微软雅黑" pitchFamily="34" charset="-122"/>
                <a:ea typeface="微软雅黑" pitchFamily="34" charset="-122"/>
                <a:cs typeface="Arial" pitchFamily="34" charset="0"/>
              </a:defRPr>
            </a:lvl1pPr>
          </a:lstStyle>
          <a:p>
            <a:r>
              <a:rPr lang="zh-CN" altLang="en-US" sz="2135" b="1" dirty="0">
                <a:solidFill>
                  <a:schemeClr val="accent5"/>
                </a:solidFill>
                <a:latin typeface="+mn-lt"/>
                <a:ea typeface="+mn-ea"/>
                <a:cs typeface="+mn-ea"/>
                <a:sym typeface="+mn-lt"/>
              </a:rPr>
              <a:t>添加标题</a:t>
            </a:r>
          </a:p>
        </p:txBody>
      </p:sp>
      <p:sp>
        <p:nvSpPr>
          <p:cNvPr id="33" name="TextBox 918"/>
          <p:cNvSpPr txBox="1"/>
          <p:nvPr/>
        </p:nvSpPr>
        <p:spPr bwMode="auto">
          <a:xfrm>
            <a:off x="7349061" y="4026532"/>
            <a:ext cx="1435008" cy="42056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itchFamily="34" charset="-122"/>
                <a:ea typeface="微软雅黑" pitchFamily="34" charset="-122"/>
                <a:cs typeface="Arial" pitchFamily="34" charset="0"/>
              </a:defRPr>
            </a:lvl1pPr>
          </a:lstStyle>
          <a:p>
            <a:r>
              <a:rPr lang="zh-CN" altLang="en-US" sz="2135" b="1" dirty="0">
                <a:solidFill>
                  <a:schemeClr val="accent4"/>
                </a:solidFill>
                <a:latin typeface="+mn-lt"/>
                <a:ea typeface="+mn-ea"/>
                <a:cs typeface="+mn-ea"/>
                <a:sym typeface="+mn-lt"/>
              </a:rPr>
              <a:t>添加标题</a:t>
            </a:r>
          </a:p>
        </p:txBody>
      </p:sp>
      <p:sp>
        <p:nvSpPr>
          <p:cNvPr id="35" name="矩形 1"/>
          <p:cNvSpPr>
            <a:spLocks noChangeArrowheads="1"/>
          </p:cNvSpPr>
          <p:nvPr/>
        </p:nvSpPr>
        <p:spPr bwMode="auto">
          <a:xfrm>
            <a:off x="3171938" y="2902645"/>
            <a:ext cx="1690437" cy="700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a:solidFill>
                  <a:schemeClr val="bg1"/>
                </a:solidFill>
                <a:cs typeface="+mn-ea"/>
                <a:sym typeface="+mn-lt"/>
              </a:rPr>
              <a:t>这里填写文字内容这里填写文字内容</a:t>
            </a:r>
          </a:p>
        </p:txBody>
      </p:sp>
      <p:sp>
        <p:nvSpPr>
          <p:cNvPr id="36" name="矩形 1"/>
          <p:cNvSpPr>
            <a:spLocks noChangeArrowheads="1"/>
          </p:cNvSpPr>
          <p:nvPr/>
        </p:nvSpPr>
        <p:spPr bwMode="auto">
          <a:xfrm>
            <a:off x="5216246" y="3191895"/>
            <a:ext cx="1690437" cy="700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a:solidFill>
                  <a:schemeClr val="bg1"/>
                </a:solidFill>
                <a:cs typeface="+mn-ea"/>
                <a:sym typeface="+mn-lt"/>
              </a:rPr>
              <a:t>这里填写文字内容这里填写文字内容</a:t>
            </a:r>
          </a:p>
        </p:txBody>
      </p:sp>
      <p:sp>
        <p:nvSpPr>
          <p:cNvPr id="37" name="矩形 1"/>
          <p:cNvSpPr>
            <a:spLocks noChangeArrowheads="1"/>
          </p:cNvSpPr>
          <p:nvPr/>
        </p:nvSpPr>
        <p:spPr bwMode="auto">
          <a:xfrm>
            <a:off x="7399867" y="3102882"/>
            <a:ext cx="1690437" cy="700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a:solidFill>
                  <a:schemeClr val="bg1"/>
                </a:solidFill>
                <a:cs typeface="+mn-ea"/>
                <a:sym typeface="+mn-lt"/>
              </a:rPr>
              <a:t>这里填写文字内容这里填写文字内容</a:t>
            </a:r>
          </a:p>
        </p:txBody>
      </p:sp>
      <p:sp>
        <p:nvSpPr>
          <p:cNvPr id="38" name="矩形 1"/>
          <p:cNvSpPr>
            <a:spLocks noChangeArrowheads="1"/>
          </p:cNvSpPr>
          <p:nvPr/>
        </p:nvSpPr>
        <p:spPr bwMode="auto">
          <a:xfrm>
            <a:off x="9365937" y="3102882"/>
            <a:ext cx="1690437" cy="700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a:solidFill>
                  <a:schemeClr val="bg1"/>
                </a:solidFill>
                <a:cs typeface="+mn-ea"/>
                <a:sym typeface="+mn-lt"/>
              </a:rPr>
              <a:t>这里填写文字内容这里填写文字内容</a:t>
            </a:r>
          </a:p>
        </p:txBody>
      </p:sp>
      <p:grpSp>
        <p:nvGrpSpPr>
          <p:cNvPr id="39" name="组合 38"/>
          <p:cNvGrpSpPr/>
          <p:nvPr/>
        </p:nvGrpSpPr>
        <p:grpSpPr>
          <a:xfrm>
            <a:off x="123825" y="110358"/>
            <a:ext cx="593817" cy="593817"/>
            <a:chOff x="1131485" y="2234042"/>
            <a:chExt cx="1607262" cy="1607262"/>
          </a:xfrm>
        </p:grpSpPr>
        <p:sp>
          <p:nvSpPr>
            <p:cNvPr id="40" name="椭圆 39"/>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椭圆 40"/>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2"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pic>
        <p:nvPicPr>
          <p:cNvPr id="4" name="图片 3">
            <a:extLst>
              <a:ext uri="{FF2B5EF4-FFF2-40B4-BE49-F238E27FC236}">
                <a16:creationId xmlns:a16="http://schemas.microsoft.com/office/drawing/2014/main" id="{D38986A5-4676-4AEC-BD6C-A0B46256210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66634" y="1577148"/>
            <a:ext cx="2248104" cy="39296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5" name="矩形 4">
            <a:extLst>
              <a:ext uri="{FF2B5EF4-FFF2-40B4-BE49-F238E27FC236}">
                <a16:creationId xmlns:a16="http://schemas.microsoft.com/office/drawing/2014/main" id="{D3116AC9-1000-4F4A-9B91-01B0614704BF}"/>
              </a:ext>
            </a:extLst>
          </p:cNvPr>
          <p:cNvSpPr/>
          <p:nvPr/>
        </p:nvSpPr>
        <p:spPr>
          <a:xfrm>
            <a:off x="6061464" y="1961521"/>
            <a:ext cx="5293540" cy="3282629"/>
          </a:xfrm>
          <a:prstGeom prst="rect">
            <a:avLst/>
          </a:prstGeom>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D23DE9E4-9FD3-4792-84CA-483714A23032}"/>
              </a:ext>
            </a:extLst>
          </p:cNvPr>
          <p:cNvSpPr txBox="1"/>
          <p:nvPr/>
        </p:nvSpPr>
        <p:spPr>
          <a:xfrm>
            <a:off x="6278391" y="2093454"/>
            <a:ext cx="4928757" cy="2807948"/>
          </a:xfrm>
          <a:prstGeom prst="rect">
            <a:avLst/>
          </a:prstGeom>
          <a:noFill/>
        </p:spPr>
        <p:txBody>
          <a:bodyPr wrap="square" rtlCol="0">
            <a:spAutoFit/>
          </a:bodyPr>
          <a:lstStyle/>
          <a:p>
            <a:pPr algn="just">
              <a:lnSpc>
                <a:spcPct val="150000"/>
              </a:lnSpc>
            </a:pPr>
            <a:r>
              <a:rPr lang="zh-CN" altLang="en-US" sz="2000" dirty="0">
                <a:solidFill>
                  <a:schemeClr val="bg1"/>
                </a:solidFill>
                <a:latin typeface="+mn-ea"/>
              </a:rPr>
              <a:t>为了解决以上遇见的部分问题，上海迪士尼乐园于</a:t>
            </a:r>
            <a:r>
              <a:rPr lang="en-US" altLang="zh-CN" sz="2000" dirty="0">
                <a:solidFill>
                  <a:schemeClr val="bg1"/>
                </a:solidFill>
                <a:latin typeface="+mn-ea"/>
              </a:rPr>
              <a:t>2017</a:t>
            </a:r>
            <a:r>
              <a:rPr lang="zh-CN" altLang="en-US" sz="2000" dirty="0">
                <a:solidFill>
                  <a:schemeClr val="bg1"/>
                </a:solidFill>
                <a:latin typeface="+mn-ea"/>
              </a:rPr>
              <a:t>年秋季推出了上海迪士尼度假区官方</a:t>
            </a:r>
            <a:r>
              <a:rPr lang="en-US" altLang="zh-CN" sz="2000" dirty="0">
                <a:solidFill>
                  <a:schemeClr val="bg1"/>
                </a:solidFill>
                <a:latin typeface="+mn-ea"/>
              </a:rPr>
              <a:t>app</a:t>
            </a:r>
            <a:r>
              <a:rPr lang="zh-CN" altLang="en-US" sz="2000" dirty="0">
                <a:solidFill>
                  <a:schemeClr val="bg1"/>
                </a:solidFill>
                <a:latin typeface="+mn-ea"/>
              </a:rPr>
              <a:t>。使用此</a:t>
            </a:r>
            <a:r>
              <a:rPr lang="en-US" altLang="zh-CN" sz="2000" dirty="0">
                <a:solidFill>
                  <a:schemeClr val="bg1"/>
                </a:solidFill>
                <a:latin typeface="+mn-ea"/>
              </a:rPr>
              <a:t>app</a:t>
            </a:r>
            <a:r>
              <a:rPr lang="zh-CN" altLang="en-US" sz="2000" dirty="0">
                <a:solidFill>
                  <a:schemeClr val="bg1"/>
                </a:solidFill>
                <a:latin typeface="+mn-ea"/>
              </a:rPr>
              <a:t>可以通过</a:t>
            </a:r>
            <a:r>
              <a:rPr lang="zh-CN" altLang="en-US" sz="2000" dirty="0">
                <a:solidFill>
                  <a:schemeClr val="bg1"/>
                </a:solidFill>
              </a:rPr>
              <a:t>扫描关联门票或季卡领取电子版快速通行证，无需排队领取。</a:t>
            </a:r>
            <a:r>
              <a:rPr lang="zh-CN" altLang="en-US" sz="2000" dirty="0">
                <a:solidFill>
                  <a:schemeClr val="bg1"/>
                </a:solidFill>
                <a:latin typeface="+mn-ea"/>
              </a:rPr>
              <a:t>两次领取间隔为</a:t>
            </a:r>
            <a:r>
              <a:rPr lang="en-US" altLang="zh-CN" sz="2000" dirty="0">
                <a:solidFill>
                  <a:schemeClr val="bg1"/>
                </a:solidFill>
                <a:latin typeface="+mn-ea"/>
              </a:rPr>
              <a:t>2</a:t>
            </a:r>
            <a:r>
              <a:rPr lang="zh-CN" altLang="en-US" sz="2000" dirty="0">
                <a:solidFill>
                  <a:schemeClr val="bg1"/>
                </a:solidFill>
                <a:latin typeface="+mn-ea"/>
              </a:rPr>
              <a:t>小时，或前一张快速通行证已使用后才能领取第二张。</a:t>
            </a:r>
            <a:endParaRPr lang="en-US" altLang="zh-CN" sz="2000" dirty="0">
              <a:solidFill>
                <a:schemeClr val="bg1"/>
              </a:solidFill>
              <a:latin typeface="+mn-ea"/>
            </a:endParaRPr>
          </a:p>
        </p:txBody>
      </p:sp>
      <p:pic>
        <p:nvPicPr>
          <p:cNvPr id="7" name="图片 6">
            <a:extLst>
              <a:ext uri="{FF2B5EF4-FFF2-40B4-BE49-F238E27FC236}">
                <a16:creationId xmlns:a16="http://schemas.microsoft.com/office/drawing/2014/main" id="{6876ED1F-3769-499D-95F8-1B792F3EDB4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088593" y="1662424"/>
            <a:ext cx="2782305" cy="388082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67704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6177700" cy="824456"/>
          </a:xfrm>
          <a:prstGeom prst="rect">
            <a:avLst/>
          </a:prstGeom>
          <a:noFill/>
        </p:spPr>
        <p:txBody>
          <a:bodyPr wrap="square" rtlCol="0">
            <a:spAutoFit/>
          </a:bodyPr>
          <a:lstStyle/>
          <a:p>
            <a:pPr>
              <a:lnSpc>
                <a:spcPct val="150000"/>
              </a:lnSpc>
            </a:pPr>
            <a:r>
              <a:rPr lang="zh-CN" altLang="en-US" sz="3600" b="1" dirty="0">
                <a:solidFill>
                  <a:schemeClr val="bg1"/>
                </a:solidFill>
              </a:rPr>
              <a:t>迪士尼乐园的快速通行证系统</a:t>
            </a:r>
          </a:p>
        </p:txBody>
      </p:sp>
      <p:sp>
        <p:nvSpPr>
          <p:cNvPr id="11" name="Freeform 8"/>
          <p:cNvSpPr/>
          <p:nvPr/>
        </p:nvSpPr>
        <p:spPr bwMode="auto">
          <a:xfrm>
            <a:off x="7052734" y="2902645"/>
            <a:ext cx="2470151" cy="1020233"/>
          </a:xfrm>
          <a:custGeom>
            <a:avLst/>
            <a:gdLst>
              <a:gd name="T0" fmla="*/ 992 w 1167"/>
              <a:gd name="T1" fmla="*/ 482 h 482"/>
              <a:gd name="T2" fmla="*/ 0 w 1167"/>
              <a:gd name="T3" fmla="*/ 482 h 482"/>
              <a:gd name="T4" fmla="*/ 175 w 1167"/>
              <a:gd name="T5" fmla="*/ 0 h 482"/>
              <a:gd name="T6" fmla="*/ 1167 w 1167"/>
              <a:gd name="T7" fmla="*/ 0 h 482"/>
              <a:gd name="T8" fmla="*/ 992 w 1167"/>
              <a:gd name="T9" fmla="*/ 482 h 482"/>
            </a:gdLst>
            <a:ahLst/>
            <a:cxnLst>
              <a:cxn ang="0">
                <a:pos x="T0" y="T1"/>
              </a:cxn>
              <a:cxn ang="0">
                <a:pos x="T2" y="T3"/>
              </a:cxn>
              <a:cxn ang="0">
                <a:pos x="T4" y="T5"/>
              </a:cxn>
              <a:cxn ang="0">
                <a:pos x="T6" y="T7"/>
              </a:cxn>
              <a:cxn ang="0">
                <a:pos x="T8" y="T9"/>
              </a:cxn>
            </a:cxnLst>
            <a:rect l="0" t="0" r="r" b="b"/>
            <a:pathLst>
              <a:path w="1167" h="482">
                <a:moveTo>
                  <a:pt x="992" y="482"/>
                </a:moveTo>
                <a:lnTo>
                  <a:pt x="0" y="482"/>
                </a:lnTo>
                <a:lnTo>
                  <a:pt x="175" y="0"/>
                </a:lnTo>
                <a:lnTo>
                  <a:pt x="1167" y="0"/>
                </a:lnTo>
                <a:lnTo>
                  <a:pt x="992" y="482"/>
                </a:lnTo>
                <a:close/>
              </a:path>
            </a:pathLst>
          </a:custGeom>
          <a:solidFill>
            <a:schemeClr val="accent4"/>
          </a:solidFill>
          <a:ln>
            <a:noFill/>
          </a:ln>
        </p:spPr>
        <p:txBody>
          <a:bodyPr/>
          <a:lstStyle/>
          <a:p>
            <a:endParaRPr lang="zh-CN" altLang="en-US" sz="2135">
              <a:cs typeface="+mn-ea"/>
              <a:sym typeface="+mn-lt"/>
            </a:endParaRPr>
          </a:p>
        </p:txBody>
      </p:sp>
      <p:sp>
        <p:nvSpPr>
          <p:cNvPr id="18" name="Oval 15"/>
          <p:cNvSpPr>
            <a:spLocks noChangeArrowheads="1"/>
          </p:cNvSpPr>
          <p:nvPr/>
        </p:nvSpPr>
        <p:spPr bwMode="auto">
          <a:xfrm>
            <a:off x="6193368" y="2540695"/>
            <a:ext cx="740833" cy="74718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9" name="Oval 16"/>
          <p:cNvSpPr>
            <a:spLocks noChangeArrowheads="1"/>
          </p:cNvSpPr>
          <p:nvPr/>
        </p:nvSpPr>
        <p:spPr bwMode="auto">
          <a:xfrm>
            <a:off x="8314267" y="2191444"/>
            <a:ext cx="988484" cy="990600"/>
          </a:xfrm>
          <a:prstGeom prst="ellipse">
            <a:avLst/>
          </a:prstGeom>
          <a:solidFill>
            <a:schemeClr val="accent4"/>
          </a:solidFill>
          <a:ln>
            <a:noFill/>
          </a:ln>
        </p:spPr>
        <p:txBody>
          <a:bodyPr/>
          <a:lstStyle/>
          <a:p>
            <a:endParaRPr lang="zh-CN" altLang="en-US" sz="2135">
              <a:cs typeface="+mn-ea"/>
              <a:sym typeface="+mn-lt"/>
            </a:endParaRPr>
          </a:p>
        </p:txBody>
      </p:sp>
      <p:sp>
        <p:nvSpPr>
          <p:cNvPr id="20" name="Oval 17"/>
          <p:cNvSpPr>
            <a:spLocks noChangeArrowheads="1"/>
          </p:cNvSpPr>
          <p:nvPr/>
        </p:nvSpPr>
        <p:spPr bwMode="auto">
          <a:xfrm>
            <a:off x="8439151" y="2316329"/>
            <a:ext cx="738717" cy="74083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5" name="TextBox 682"/>
          <p:cNvSpPr txBox="1"/>
          <p:nvPr/>
        </p:nvSpPr>
        <p:spPr>
          <a:xfrm>
            <a:off x="6204309" y="2632485"/>
            <a:ext cx="779381" cy="502766"/>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2665" b="1" dirty="0">
                <a:solidFill>
                  <a:schemeClr val="accent3"/>
                </a:solidFill>
                <a:latin typeface="+mn-lt"/>
                <a:ea typeface="+mn-ea"/>
                <a:cs typeface="+mn-ea"/>
                <a:sym typeface="+mn-lt"/>
              </a:rPr>
              <a:t>36</a:t>
            </a:r>
            <a:r>
              <a:rPr lang="en-US" altLang="zh-CN" sz="1865" b="1" dirty="0">
                <a:solidFill>
                  <a:schemeClr val="accent3"/>
                </a:solidFill>
                <a:latin typeface="+mn-lt"/>
                <a:ea typeface="+mn-ea"/>
                <a:cs typeface="+mn-ea"/>
                <a:sym typeface="+mn-lt"/>
              </a:rPr>
              <a:t>%</a:t>
            </a:r>
            <a:endParaRPr lang="zh-CN" altLang="en-US" sz="1865" b="1" dirty="0">
              <a:solidFill>
                <a:schemeClr val="accent3"/>
              </a:solidFill>
              <a:latin typeface="+mn-lt"/>
              <a:ea typeface="+mn-ea"/>
              <a:cs typeface="+mn-ea"/>
              <a:sym typeface="+mn-lt"/>
            </a:endParaRPr>
          </a:p>
        </p:txBody>
      </p:sp>
      <p:sp>
        <p:nvSpPr>
          <p:cNvPr id="26" name="TextBox 682"/>
          <p:cNvSpPr txBox="1"/>
          <p:nvPr/>
        </p:nvSpPr>
        <p:spPr>
          <a:xfrm>
            <a:off x="8439089" y="2396224"/>
            <a:ext cx="779381" cy="502766"/>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2665" b="1" dirty="0">
                <a:solidFill>
                  <a:schemeClr val="accent4"/>
                </a:solidFill>
                <a:latin typeface="+mn-lt"/>
                <a:ea typeface="+mn-ea"/>
                <a:cs typeface="+mn-ea"/>
                <a:sym typeface="+mn-lt"/>
              </a:rPr>
              <a:t>38</a:t>
            </a:r>
            <a:r>
              <a:rPr lang="en-US" altLang="zh-CN" sz="1865" b="1" dirty="0">
                <a:solidFill>
                  <a:schemeClr val="accent4"/>
                </a:solidFill>
                <a:latin typeface="+mn-lt"/>
                <a:ea typeface="+mn-ea"/>
                <a:cs typeface="+mn-ea"/>
                <a:sym typeface="+mn-lt"/>
              </a:rPr>
              <a:t>%</a:t>
            </a:r>
            <a:endParaRPr lang="zh-CN" altLang="en-US" sz="1865" b="1" dirty="0">
              <a:solidFill>
                <a:schemeClr val="accent4"/>
              </a:solidFill>
              <a:latin typeface="+mn-lt"/>
              <a:ea typeface="+mn-ea"/>
              <a:cs typeface="+mn-ea"/>
              <a:sym typeface="+mn-lt"/>
            </a:endParaRPr>
          </a:p>
        </p:txBody>
      </p:sp>
      <p:sp>
        <p:nvSpPr>
          <p:cNvPr id="32" name="TextBox 917"/>
          <p:cNvSpPr txBox="1"/>
          <p:nvPr/>
        </p:nvSpPr>
        <p:spPr bwMode="auto">
          <a:xfrm>
            <a:off x="9387023" y="4026532"/>
            <a:ext cx="1435008" cy="420564"/>
          </a:xfrm>
          <a:prstGeom prst="rect">
            <a:avLst/>
          </a:prstGeom>
          <a:noFill/>
        </p:spPr>
        <p:txBody>
          <a:bodyPr wrap="none">
            <a:spAutoFit/>
          </a:bodyPr>
          <a:lstStyle>
            <a:defPPr>
              <a:defRPr lang="zh-CN"/>
            </a:defPPr>
            <a:lvl1pPr algn="ctr" fontAlgn="auto">
              <a:spcBef>
                <a:spcPts val="0"/>
              </a:spcBef>
              <a:spcAft>
                <a:spcPts val="0"/>
              </a:spcAft>
              <a:defRPr sz="1600" spc="300">
                <a:solidFill>
                  <a:srgbClr val="3D9077"/>
                </a:solidFill>
                <a:latin typeface="微软雅黑" pitchFamily="34" charset="-122"/>
                <a:ea typeface="微软雅黑" pitchFamily="34" charset="-122"/>
                <a:cs typeface="Arial" pitchFamily="34" charset="0"/>
              </a:defRPr>
            </a:lvl1pPr>
          </a:lstStyle>
          <a:p>
            <a:r>
              <a:rPr lang="zh-CN" altLang="en-US" sz="2135" b="1" dirty="0">
                <a:solidFill>
                  <a:schemeClr val="accent5"/>
                </a:solidFill>
                <a:latin typeface="+mn-lt"/>
                <a:ea typeface="+mn-ea"/>
                <a:cs typeface="+mn-ea"/>
                <a:sym typeface="+mn-lt"/>
              </a:rPr>
              <a:t>添加标题</a:t>
            </a:r>
          </a:p>
        </p:txBody>
      </p:sp>
      <p:sp>
        <p:nvSpPr>
          <p:cNvPr id="33" name="TextBox 918"/>
          <p:cNvSpPr txBox="1"/>
          <p:nvPr/>
        </p:nvSpPr>
        <p:spPr bwMode="auto">
          <a:xfrm>
            <a:off x="7349061" y="4026532"/>
            <a:ext cx="1435008" cy="42056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itchFamily="34" charset="-122"/>
                <a:ea typeface="微软雅黑" pitchFamily="34" charset="-122"/>
                <a:cs typeface="Arial" pitchFamily="34" charset="0"/>
              </a:defRPr>
            </a:lvl1pPr>
          </a:lstStyle>
          <a:p>
            <a:r>
              <a:rPr lang="zh-CN" altLang="en-US" sz="2135" b="1" dirty="0">
                <a:solidFill>
                  <a:schemeClr val="accent4"/>
                </a:solidFill>
                <a:latin typeface="+mn-lt"/>
                <a:ea typeface="+mn-ea"/>
                <a:cs typeface="+mn-ea"/>
                <a:sym typeface="+mn-lt"/>
              </a:rPr>
              <a:t>添加标题</a:t>
            </a:r>
          </a:p>
        </p:txBody>
      </p:sp>
      <p:sp>
        <p:nvSpPr>
          <p:cNvPr id="35" name="矩形 1"/>
          <p:cNvSpPr>
            <a:spLocks noChangeArrowheads="1"/>
          </p:cNvSpPr>
          <p:nvPr/>
        </p:nvSpPr>
        <p:spPr bwMode="auto">
          <a:xfrm>
            <a:off x="3171938" y="2902645"/>
            <a:ext cx="1690437" cy="700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a:solidFill>
                  <a:schemeClr val="bg1"/>
                </a:solidFill>
                <a:cs typeface="+mn-ea"/>
                <a:sym typeface="+mn-lt"/>
              </a:rPr>
              <a:t>这里填写文字内容这里填写文字内容</a:t>
            </a:r>
          </a:p>
        </p:txBody>
      </p:sp>
      <p:sp>
        <p:nvSpPr>
          <p:cNvPr id="37" name="矩形 1"/>
          <p:cNvSpPr>
            <a:spLocks noChangeArrowheads="1"/>
          </p:cNvSpPr>
          <p:nvPr/>
        </p:nvSpPr>
        <p:spPr bwMode="auto">
          <a:xfrm>
            <a:off x="7399867" y="3102882"/>
            <a:ext cx="1690437" cy="700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a:solidFill>
                  <a:schemeClr val="bg1"/>
                </a:solidFill>
                <a:cs typeface="+mn-ea"/>
                <a:sym typeface="+mn-lt"/>
              </a:rPr>
              <a:t>这里填写文字内容这里填写文字内容</a:t>
            </a:r>
          </a:p>
        </p:txBody>
      </p:sp>
      <p:sp>
        <p:nvSpPr>
          <p:cNvPr id="38" name="矩形 1"/>
          <p:cNvSpPr>
            <a:spLocks noChangeArrowheads="1"/>
          </p:cNvSpPr>
          <p:nvPr/>
        </p:nvSpPr>
        <p:spPr bwMode="auto">
          <a:xfrm>
            <a:off x="9365937" y="3102882"/>
            <a:ext cx="1690437" cy="700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a:solidFill>
                  <a:schemeClr val="bg1"/>
                </a:solidFill>
                <a:cs typeface="+mn-ea"/>
                <a:sym typeface="+mn-lt"/>
              </a:rPr>
              <a:t>这里填写文字内容这里填写文字内容</a:t>
            </a:r>
          </a:p>
        </p:txBody>
      </p:sp>
      <p:grpSp>
        <p:nvGrpSpPr>
          <p:cNvPr id="39" name="组合 38"/>
          <p:cNvGrpSpPr/>
          <p:nvPr/>
        </p:nvGrpSpPr>
        <p:grpSpPr>
          <a:xfrm>
            <a:off x="123825" y="110358"/>
            <a:ext cx="593817" cy="593817"/>
            <a:chOff x="1131485" y="2234042"/>
            <a:chExt cx="1607262" cy="1607262"/>
          </a:xfrm>
        </p:grpSpPr>
        <p:sp>
          <p:nvSpPr>
            <p:cNvPr id="40" name="椭圆 39"/>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椭圆 40"/>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2"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pic>
        <p:nvPicPr>
          <p:cNvPr id="4" name="图片 3">
            <a:extLst>
              <a:ext uri="{FF2B5EF4-FFF2-40B4-BE49-F238E27FC236}">
                <a16:creationId xmlns:a16="http://schemas.microsoft.com/office/drawing/2014/main" id="{D38986A5-4676-4AEC-BD6C-A0B46256210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2460" y="1750706"/>
            <a:ext cx="4371461" cy="338803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5" name="矩形 4">
            <a:extLst>
              <a:ext uri="{FF2B5EF4-FFF2-40B4-BE49-F238E27FC236}">
                <a16:creationId xmlns:a16="http://schemas.microsoft.com/office/drawing/2014/main" id="{D3116AC9-1000-4F4A-9B91-01B0614704BF}"/>
              </a:ext>
            </a:extLst>
          </p:cNvPr>
          <p:cNvSpPr/>
          <p:nvPr/>
        </p:nvSpPr>
        <p:spPr>
          <a:xfrm>
            <a:off x="6096000" y="1856114"/>
            <a:ext cx="5293540" cy="3282629"/>
          </a:xfrm>
          <a:prstGeom prst="rect">
            <a:avLst/>
          </a:prstGeom>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D23DE9E4-9FD3-4792-84CA-483714A23032}"/>
              </a:ext>
            </a:extLst>
          </p:cNvPr>
          <p:cNvSpPr txBox="1"/>
          <p:nvPr/>
        </p:nvSpPr>
        <p:spPr>
          <a:xfrm>
            <a:off x="6278391" y="2093454"/>
            <a:ext cx="4928757" cy="2807948"/>
          </a:xfrm>
          <a:prstGeom prst="rect">
            <a:avLst/>
          </a:prstGeom>
          <a:noFill/>
        </p:spPr>
        <p:txBody>
          <a:bodyPr wrap="square" rtlCol="0">
            <a:spAutoFit/>
          </a:bodyPr>
          <a:lstStyle/>
          <a:p>
            <a:pPr algn="just">
              <a:lnSpc>
                <a:spcPct val="150000"/>
              </a:lnSpc>
            </a:pPr>
            <a:r>
              <a:rPr lang="zh-CN" altLang="en-US" sz="2000" dirty="0">
                <a:solidFill>
                  <a:schemeClr val="bg1"/>
                </a:solidFill>
                <a:latin typeface="+mn-ea"/>
              </a:rPr>
              <a:t>迪士尼乐园使用的是快速通行证系统</a:t>
            </a:r>
            <a:r>
              <a:rPr lang="en-US" altLang="zh-CN" sz="2000" dirty="0">
                <a:solidFill>
                  <a:schemeClr val="bg1"/>
                </a:solidFill>
                <a:latin typeface="+mn-ea"/>
              </a:rPr>
              <a:t>(Fastpasser)</a:t>
            </a:r>
            <a:r>
              <a:rPr lang="zh-CN" altLang="en-US" sz="2000" dirty="0">
                <a:solidFill>
                  <a:schemeClr val="bg1"/>
                </a:solidFill>
                <a:latin typeface="+mn-ea"/>
              </a:rPr>
              <a:t>。迪士尼允许游客凭门票在部分游乐点前的机器里取一张卡片，卡片上记录有一个时间，在此时间之后游客可以从一条快速通道进入该游乐设施，无需排队。</a:t>
            </a:r>
            <a:endParaRPr lang="en-US" altLang="zh-CN" sz="2000" dirty="0">
              <a:solidFill>
                <a:schemeClr val="bg1"/>
              </a:solidFill>
              <a:latin typeface="+mn-ea"/>
            </a:endParaRPr>
          </a:p>
        </p:txBody>
      </p:sp>
      <p:grpSp>
        <p:nvGrpSpPr>
          <p:cNvPr id="2" name="组合 1">
            <a:extLst>
              <a:ext uri="{FF2B5EF4-FFF2-40B4-BE49-F238E27FC236}">
                <a16:creationId xmlns:a16="http://schemas.microsoft.com/office/drawing/2014/main" id="{EA093711-E5C7-433D-8B0B-002D0B5D5659}"/>
              </a:ext>
            </a:extLst>
          </p:cNvPr>
          <p:cNvGrpSpPr/>
          <p:nvPr/>
        </p:nvGrpSpPr>
        <p:grpSpPr>
          <a:xfrm>
            <a:off x="5342296" y="2038780"/>
            <a:ext cx="492125" cy="2747962"/>
            <a:chOff x="4622800" y="1439863"/>
            <a:chExt cx="492125" cy="2747962"/>
          </a:xfrm>
        </p:grpSpPr>
        <p:sp>
          <p:nvSpPr>
            <p:cNvPr id="22" name="Straight Connector 15">
              <a:extLst>
                <a:ext uri="{FF2B5EF4-FFF2-40B4-BE49-F238E27FC236}">
                  <a16:creationId xmlns:a16="http://schemas.microsoft.com/office/drawing/2014/main" id="{891DB995-4E1D-40A7-A081-1E2475C06834}"/>
                </a:ext>
              </a:extLst>
            </p:cNvPr>
            <p:cNvSpPr>
              <a:spLocks noChangeShapeType="1"/>
            </p:cNvSpPr>
            <p:nvPr/>
          </p:nvSpPr>
          <p:spPr bwMode="auto">
            <a:xfrm>
              <a:off x="4891088" y="2043113"/>
              <a:ext cx="1587" cy="452437"/>
            </a:xfrm>
            <a:prstGeom prst="line">
              <a:avLst/>
            </a:prstGeom>
            <a:noFill/>
            <a:ln w="9525">
              <a:solidFill>
                <a:srgbClr val="0B2430"/>
              </a:solidFill>
              <a:bevel/>
              <a:headEnd type="oval" w="sm" len="sm"/>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23" name="Straight Connector 19">
              <a:extLst>
                <a:ext uri="{FF2B5EF4-FFF2-40B4-BE49-F238E27FC236}">
                  <a16:creationId xmlns:a16="http://schemas.microsoft.com/office/drawing/2014/main" id="{8362AEC6-498B-4DE7-A5E7-8F932818AB4C}"/>
                </a:ext>
              </a:extLst>
            </p:cNvPr>
            <p:cNvSpPr>
              <a:spLocks noChangeShapeType="1"/>
            </p:cNvSpPr>
            <p:nvPr/>
          </p:nvSpPr>
          <p:spPr bwMode="auto">
            <a:xfrm>
              <a:off x="4891088" y="3132138"/>
              <a:ext cx="1587" cy="452437"/>
            </a:xfrm>
            <a:prstGeom prst="line">
              <a:avLst/>
            </a:prstGeom>
            <a:noFill/>
            <a:ln w="9525">
              <a:solidFill>
                <a:srgbClr val="0B2430"/>
              </a:solidFill>
              <a:bevel/>
              <a:headEnd type="oval" w="sm" len="sm"/>
              <a:tailEnd type="oval" w="sm" len="sm"/>
            </a:ln>
            <a:extLst>
              <a:ext uri="{909E8E84-426E-40DD-AFC4-6F175D3DCCD1}">
                <a14:hiddenFill xmlns:a14="http://schemas.microsoft.com/office/drawing/2010/main">
                  <a:noFill/>
                </a14:hiddenFill>
              </a:ext>
            </a:extLst>
          </p:spPr>
          <p:txBody>
            <a:bodyPr/>
            <a:lstStyle/>
            <a:p>
              <a:endParaRPr lang="zh-CN" altLang="en-US"/>
            </a:p>
          </p:txBody>
        </p:sp>
        <p:pic>
          <p:nvPicPr>
            <p:cNvPr id="24" name="Picture 68">
              <a:extLst>
                <a:ext uri="{FF2B5EF4-FFF2-40B4-BE49-F238E27FC236}">
                  <a16:creationId xmlns:a16="http://schemas.microsoft.com/office/drawing/2014/main" id="{6B483059-FBD6-4818-943B-42338945F0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0" y="1439863"/>
              <a:ext cx="44767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pic>
          <p:nvPicPr>
            <p:cNvPr id="27" name="Picture 73">
              <a:extLst>
                <a:ext uri="{FF2B5EF4-FFF2-40B4-BE49-F238E27FC236}">
                  <a16:creationId xmlns:a16="http://schemas.microsoft.com/office/drawing/2014/main" id="{869B85F7-2E82-496F-AA73-08461994BE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2800" y="3768725"/>
              <a:ext cx="4921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pic>
          <p:nvPicPr>
            <p:cNvPr id="28" name="图片 18">
              <a:extLst>
                <a:ext uri="{FF2B5EF4-FFF2-40B4-BE49-F238E27FC236}">
                  <a16:creationId xmlns:a16="http://schemas.microsoft.com/office/drawing/2014/main" id="{F474C9CF-BFF1-4DF7-B28C-9AE869A12BB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08525" y="2651125"/>
              <a:ext cx="365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grpSp>
    </p:spTree>
    <p:extLst>
      <p:ext uri="{BB962C8B-B14F-4D97-AF65-F5344CB8AC3E}">
        <p14:creationId xmlns:p14="http://schemas.microsoft.com/office/powerpoint/2010/main" val="640530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486460" y="1967059"/>
            <a:ext cx="9119804" cy="1107996"/>
          </a:xfrm>
          <a:prstGeom prst="rect">
            <a:avLst/>
          </a:prstGeom>
          <a:noFill/>
        </p:spPr>
        <p:txBody>
          <a:bodyPr wrap="none" rtlCol="0">
            <a:spAutoFit/>
          </a:bodyPr>
          <a:lstStyle/>
          <a:p>
            <a:r>
              <a:rPr lang="zh-CN" altLang="en-US" sz="6600" b="1" dirty="0">
                <a:solidFill>
                  <a:schemeClr val="bg1"/>
                </a:solidFill>
                <a:cs typeface="+mn-ea"/>
                <a:sym typeface="+mn-lt"/>
              </a:rPr>
              <a:t>演示完毕  感谢各位老师</a:t>
            </a:r>
          </a:p>
        </p:txBody>
      </p:sp>
      <p:sp>
        <p:nvSpPr>
          <p:cNvPr id="14" name="圆角矩形 13"/>
          <p:cNvSpPr/>
          <p:nvPr/>
        </p:nvSpPr>
        <p:spPr>
          <a:xfrm>
            <a:off x="2580615" y="3443699"/>
            <a:ext cx="6931494" cy="41389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矩形 14"/>
          <p:cNvSpPr/>
          <p:nvPr/>
        </p:nvSpPr>
        <p:spPr>
          <a:xfrm>
            <a:off x="2876320" y="3426767"/>
            <a:ext cx="6439361" cy="461665"/>
          </a:xfrm>
          <a:prstGeom prst="rect">
            <a:avLst/>
          </a:prstGeom>
        </p:spPr>
        <p:txBody>
          <a:bodyPr wrap="square">
            <a:spAutoFit/>
          </a:bodyPr>
          <a:lstStyle/>
          <a:p>
            <a:pPr algn="ctr"/>
            <a:r>
              <a:rPr lang="en-US" altLang="zh-CN" sz="2400" dirty="0">
                <a:solidFill>
                  <a:schemeClr val="accent6"/>
                </a:solidFill>
              </a:rPr>
              <a:t>POWERPOINT OF OPENING REPORT</a:t>
            </a:r>
          </a:p>
        </p:txBody>
      </p:sp>
      <p:sp>
        <p:nvSpPr>
          <p:cNvPr id="16" name="椭圆 15"/>
          <p:cNvSpPr/>
          <p:nvPr/>
        </p:nvSpPr>
        <p:spPr>
          <a:xfrm>
            <a:off x="3590472" y="4270923"/>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KSO_Shape"/>
          <p:cNvSpPr/>
          <p:nvPr/>
        </p:nvSpPr>
        <p:spPr bwMode="auto">
          <a:xfrm>
            <a:off x="3657697" y="4313466"/>
            <a:ext cx="173326" cy="222689"/>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accent6"/>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a:solidFill>
                <a:schemeClr val="bg1"/>
              </a:solidFill>
            </a:endParaRPr>
          </a:p>
        </p:txBody>
      </p:sp>
      <p:sp>
        <p:nvSpPr>
          <p:cNvPr id="18" name="文本框 17"/>
          <p:cNvSpPr txBox="1"/>
          <p:nvPr/>
        </p:nvSpPr>
        <p:spPr>
          <a:xfrm>
            <a:off x="3898248" y="4240144"/>
            <a:ext cx="1582484" cy="1477328"/>
          </a:xfrm>
          <a:prstGeom prst="rect">
            <a:avLst/>
          </a:prstGeom>
          <a:noFill/>
        </p:spPr>
        <p:txBody>
          <a:bodyPr wrap="none" rtlCol="0">
            <a:spAutoFit/>
          </a:bodyPr>
          <a:lstStyle/>
          <a:p>
            <a:r>
              <a:rPr lang="zh-CN" altLang="en-US" dirty="0">
                <a:solidFill>
                  <a:schemeClr val="bg1"/>
                </a:solidFill>
              </a:rPr>
              <a:t>组长：吴立凡</a:t>
            </a:r>
            <a:endParaRPr lang="en-US" altLang="zh-CN" dirty="0">
              <a:solidFill>
                <a:schemeClr val="bg1"/>
              </a:solidFill>
            </a:endParaRPr>
          </a:p>
          <a:p>
            <a:r>
              <a:rPr lang="zh-CN" altLang="en-US" dirty="0">
                <a:solidFill>
                  <a:schemeClr val="bg1"/>
                </a:solidFill>
              </a:rPr>
              <a:t>组员：郭浩栋</a:t>
            </a:r>
            <a:endParaRPr lang="en-US" altLang="zh-CN" dirty="0">
              <a:solidFill>
                <a:schemeClr val="bg1"/>
              </a:solidFill>
            </a:endParaRPr>
          </a:p>
          <a:p>
            <a:r>
              <a:rPr lang="en-US" altLang="zh-CN" dirty="0">
                <a:solidFill>
                  <a:schemeClr val="bg1"/>
                </a:solidFill>
              </a:rPr>
              <a:t>           </a:t>
            </a:r>
            <a:r>
              <a:rPr lang="zh-CN" altLang="en-US" dirty="0">
                <a:solidFill>
                  <a:schemeClr val="bg1"/>
                </a:solidFill>
              </a:rPr>
              <a:t>王明轩</a:t>
            </a:r>
            <a:endParaRPr lang="en-US" altLang="zh-CN" dirty="0">
              <a:solidFill>
                <a:schemeClr val="bg1"/>
              </a:solidFill>
            </a:endParaRPr>
          </a:p>
          <a:p>
            <a:r>
              <a:rPr lang="en-US" altLang="zh-CN" dirty="0">
                <a:solidFill>
                  <a:schemeClr val="bg1"/>
                </a:solidFill>
              </a:rPr>
              <a:t>           </a:t>
            </a:r>
            <a:r>
              <a:rPr lang="zh-CN" altLang="en-US" dirty="0">
                <a:solidFill>
                  <a:schemeClr val="bg1"/>
                </a:solidFill>
              </a:rPr>
              <a:t>谢晨飞</a:t>
            </a:r>
            <a:endParaRPr lang="en-US" altLang="zh-CN" dirty="0">
              <a:solidFill>
                <a:schemeClr val="bg1"/>
              </a:solidFill>
            </a:endParaRPr>
          </a:p>
          <a:p>
            <a:r>
              <a:rPr lang="en-US" altLang="zh-CN" dirty="0">
                <a:solidFill>
                  <a:schemeClr val="bg1"/>
                </a:solidFill>
              </a:rPr>
              <a:t>           </a:t>
            </a:r>
            <a:r>
              <a:rPr lang="zh-CN" altLang="en-US" dirty="0">
                <a:solidFill>
                  <a:schemeClr val="bg1"/>
                </a:solidFill>
              </a:rPr>
              <a:t>赵卓然</a:t>
            </a:r>
          </a:p>
        </p:txBody>
      </p:sp>
      <p:sp>
        <p:nvSpPr>
          <p:cNvPr id="19" name="椭圆 18"/>
          <p:cNvSpPr/>
          <p:nvPr/>
        </p:nvSpPr>
        <p:spPr>
          <a:xfrm>
            <a:off x="6217558" y="4270923"/>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KSO_Shape"/>
          <p:cNvSpPr/>
          <p:nvPr/>
        </p:nvSpPr>
        <p:spPr bwMode="auto">
          <a:xfrm>
            <a:off x="6278974" y="4313467"/>
            <a:ext cx="234822" cy="222688"/>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accent6"/>
          </a:solid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zh-CN" altLang="en-US">
              <a:solidFill>
                <a:schemeClr val="bg1"/>
              </a:solidFill>
              <a:latin typeface="Calibri" pitchFamily="34" charset="0"/>
              <a:ea typeface="宋体" pitchFamily="2" charset="-122"/>
            </a:endParaRPr>
          </a:p>
        </p:txBody>
      </p:sp>
      <p:sp>
        <p:nvSpPr>
          <p:cNvPr id="21" name="文本框 20"/>
          <p:cNvSpPr txBox="1"/>
          <p:nvPr/>
        </p:nvSpPr>
        <p:spPr>
          <a:xfrm>
            <a:off x="6561812" y="4240144"/>
            <a:ext cx="1800493" cy="369332"/>
          </a:xfrm>
          <a:prstGeom prst="rect">
            <a:avLst/>
          </a:prstGeom>
          <a:noFill/>
        </p:spPr>
        <p:txBody>
          <a:bodyPr wrap="none" rtlCol="0">
            <a:spAutoFit/>
          </a:bodyPr>
          <a:lstStyle/>
          <a:p>
            <a:r>
              <a:rPr lang="zh-CN" altLang="en-US" dirty="0">
                <a:solidFill>
                  <a:schemeClr val="bg1"/>
                </a:solidFill>
              </a:rPr>
              <a:t>指导教师：黄伟</a:t>
            </a:r>
          </a:p>
        </p:txBody>
      </p:sp>
      <p:cxnSp>
        <p:nvCxnSpPr>
          <p:cNvPr id="22" name="直接连接符 21"/>
          <p:cNvCxnSpPr/>
          <p:nvPr/>
        </p:nvCxnSpPr>
        <p:spPr>
          <a:xfrm>
            <a:off x="1778000" y="3658524"/>
            <a:ext cx="8026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9512109" y="3658524"/>
            <a:ext cx="80261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0261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1519238"/>
            <a:ext cx="12192000" cy="447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1600000"/>
            <a:ext cx="12192000" cy="432775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666893" y="2389267"/>
            <a:ext cx="1277954" cy="1277954"/>
            <a:chOff x="1131485" y="2234042"/>
            <a:chExt cx="1607262" cy="1607262"/>
          </a:xfrm>
        </p:grpSpPr>
        <p:sp>
          <p:nvSpPr>
            <p:cNvPr id="4" name="椭圆 3"/>
            <p:cNvSpPr/>
            <p:nvPr/>
          </p:nvSpPr>
          <p:spPr>
            <a:xfrm>
              <a:off x="1131485" y="2234042"/>
              <a:ext cx="1607262" cy="1607262"/>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5" name="椭圆 4"/>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3"/>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accent1"/>
                </a:solidFill>
              </a:endParaRPr>
            </a:p>
          </p:txBody>
        </p:sp>
      </p:grpSp>
      <p:sp>
        <p:nvSpPr>
          <p:cNvPr id="7" name="文本框 6"/>
          <p:cNvSpPr txBox="1"/>
          <p:nvPr/>
        </p:nvSpPr>
        <p:spPr>
          <a:xfrm>
            <a:off x="1669601" y="3780613"/>
            <a:ext cx="1415772" cy="461665"/>
          </a:xfrm>
          <a:prstGeom prst="rect">
            <a:avLst/>
          </a:prstGeom>
          <a:noFill/>
        </p:spPr>
        <p:txBody>
          <a:bodyPr wrap="none" rtlCol="0">
            <a:spAutoFit/>
          </a:bodyPr>
          <a:lstStyle/>
          <a:p>
            <a:r>
              <a:rPr lang="zh-CN" altLang="en-US" sz="2400" b="1" dirty="0">
                <a:solidFill>
                  <a:schemeClr val="bg1"/>
                </a:solidFill>
              </a:rPr>
              <a:t>第一部分</a:t>
            </a:r>
          </a:p>
        </p:txBody>
      </p:sp>
      <p:grpSp>
        <p:nvGrpSpPr>
          <p:cNvPr id="8" name="组合 7"/>
          <p:cNvGrpSpPr/>
          <p:nvPr/>
        </p:nvGrpSpPr>
        <p:grpSpPr>
          <a:xfrm>
            <a:off x="4219543" y="2389267"/>
            <a:ext cx="1277954" cy="1277954"/>
            <a:chOff x="3209823" y="2234042"/>
            <a:chExt cx="1607262" cy="1607262"/>
          </a:xfrm>
        </p:grpSpPr>
        <p:sp>
          <p:nvSpPr>
            <p:cNvPr id="9" name="椭圆 8"/>
            <p:cNvSpPr/>
            <p:nvPr/>
          </p:nvSpPr>
          <p:spPr>
            <a:xfrm>
              <a:off x="3209823" y="2234042"/>
              <a:ext cx="1607262" cy="1607262"/>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0" name="椭圆 9"/>
            <p:cNvSpPr/>
            <p:nvPr/>
          </p:nvSpPr>
          <p:spPr>
            <a:xfrm>
              <a:off x="3319358"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KSO_Shape"/>
            <p:cNvSpPr/>
            <p:nvPr/>
          </p:nvSpPr>
          <p:spPr bwMode="auto">
            <a:xfrm>
              <a:off x="3550556" y="2597149"/>
              <a:ext cx="925796" cy="881048"/>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chemeClr val="accent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dirty="0">
                <a:solidFill>
                  <a:schemeClr val="accent1"/>
                </a:solidFill>
              </a:endParaRPr>
            </a:p>
          </p:txBody>
        </p:sp>
      </p:grpSp>
      <p:sp>
        <p:nvSpPr>
          <p:cNvPr id="12" name="文本框 11"/>
          <p:cNvSpPr txBox="1"/>
          <p:nvPr/>
        </p:nvSpPr>
        <p:spPr>
          <a:xfrm>
            <a:off x="4150634" y="3780613"/>
            <a:ext cx="1415772" cy="461665"/>
          </a:xfrm>
          <a:prstGeom prst="rect">
            <a:avLst/>
          </a:prstGeom>
          <a:noFill/>
        </p:spPr>
        <p:txBody>
          <a:bodyPr wrap="none" rtlCol="0">
            <a:spAutoFit/>
          </a:bodyPr>
          <a:lstStyle/>
          <a:p>
            <a:r>
              <a:rPr lang="zh-CN" altLang="en-US" sz="2400" b="1" dirty="0">
                <a:solidFill>
                  <a:schemeClr val="bg1"/>
                </a:solidFill>
              </a:rPr>
              <a:t>第二部分</a:t>
            </a:r>
          </a:p>
        </p:txBody>
      </p:sp>
      <p:grpSp>
        <p:nvGrpSpPr>
          <p:cNvPr id="13" name="组合 12"/>
          <p:cNvGrpSpPr/>
          <p:nvPr/>
        </p:nvGrpSpPr>
        <p:grpSpPr>
          <a:xfrm>
            <a:off x="6700576" y="2389267"/>
            <a:ext cx="1277954" cy="1277954"/>
            <a:chOff x="5288161" y="2234042"/>
            <a:chExt cx="1607262" cy="1607262"/>
          </a:xfrm>
        </p:grpSpPr>
        <p:sp>
          <p:nvSpPr>
            <p:cNvPr id="14" name="椭圆 13"/>
            <p:cNvSpPr/>
            <p:nvPr/>
          </p:nvSpPr>
          <p:spPr>
            <a:xfrm>
              <a:off x="5288161" y="2234042"/>
              <a:ext cx="1607262" cy="1607262"/>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endParaRPr>
            </a:p>
          </p:txBody>
        </p:sp>
        <p:sp>
          <p:nvSpPr>
            <p:cNvPr id="15" name="椭圆 14"/>
            <p:cNvSpPr/>
            <p:nvPr/>
          </p:nvSpPr>
          <p:spPr>
            <a:xfrm>
              <a:off x="5397696" y="2335059"/>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6" name="KSO_Shape"/>
            <p:cNvSpPr/>
            <p:nvPr/>
          </p:nvSpPr>
          <p:spPr bwMode="auto">
            <a:xfrm>
              <a:off x="5547153" y="2697761"/>
              <a:ext cx="1089278" cy="662788"/>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accent3"/>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accent1"/>
                </a:solidFill>
              </a:endParaRPr>
            </a:p>
          </p:txBody>
        </p:sp>
      </p:grpSp>
      <p:sp>
        <p:nvSpPr>
          <p:cNvPr id="17" name="文本框 16"/>
          <p:cNvSpPr txBox="1"/>
          <p:nvPr/>
        </p:nvSpPr>
        <p:spPr>
          <a:xfrm>
            <a:off x="6631667" y="3780613"/>
            <a:ext cx="1415772" cy="461665"/>
          </a:xfrm>
          <a:prstGeom prst="rect">
            <a:avLst/>
          </a:prstGeom>
          <a:noFill/>
        </p:spPr>
        <p:txBody>
          <a:bodyPr wrap="none" rtlCol="0">
            <a:spAutoFit/>
          </a:bodyPr>
          <a:lstStyle/>
          <a:p>
            <a:r>
              <a:rPr lang="zh-CN" altLang="en-US" sz="2400" b="1" dirty="0">
                <a:solidFill>
                  <a:schemeClr val="bg1"/>
                </a:solidFill>
              </a:rPr>
              <a:t>第三部分</a:t>
            </a:r>
          </a:p>
        </p:txBody>
      </p:sp>
      <p:grpSp>
        <p:nvGrpSpPr>
          <p:cNvPr id="18" name="组合 17"/>
          <p:cNvGrpSpPr/>
          <p:nvPr/>
        </p:nvGrpSpPr>
        <p:grpSpPr>
          <a:xfrm>
            <a:off x="9181608" y="2389267"/>
            <a:ext cx="1277954" cy="1277954"/>
            <a:chOff x="7366499" y="2234042"/>
            <a:chExt cx="1607262" cy="1607262"/>
          </a:xfrm>
        </p:grpSpPr>
        <p:sp>
          <p:nvSpPr>
            <p:cNvPr id="19" name="椭圆 18"/>
            <p:cNvSpPr/>
            <p:nvPr/>
          </p:nvSpPr>
          <p:spPr>
            <a:xfrm>
              <a:off x="7366499" y="2234042"/>
              <a:ext cx="1607262" cy="1607262"/>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endParaRPr>
            </a:p>
          </p:txBody>
        </p:sp>
        <p:sp>
          <p:nvSpPr>
            <p:cNvPr id="20" name="椭圆 19"/>
            <p:cNvSpPr/>
            <p:nvPr/>
          </p:nvSpPr>
          <p:spPr>
            <a:xfrm>
              <a:off x="7476034"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21" name="KSO_Shape"/>
            <p:cNvSpPr/>
            <p:nvPr/>
          </p:nvSpPr>
          <p:spPr bwMode="auto">
            <a:xfrm>
              <a:off x="7767760" y="2635303"/>
              <a:ext cx="804740" cy="804740"/>
            </a:xfrm>
            <a:custGeom>
              <a:avLst/>
              <a:gdLst>
                <a:gd name="T0" fmla="*/ 1767542 w 3927"/>
                <a:gd name="T1" fmla="*/ 308011 h 3928"/>
                <a:gd name="T2" fmla="*/ 1684137 w 3927"/>
                <a:gd name="T3" fmla="*/ 390514 h 3928"/>
                <a:gd name="T4" fmla="*/ 1406885 w 3927"/>
                <a:gd name="T5" fmla="*/ 115046 h 3928"/>
                <a:gd name="T6" fmla="*/ 1490290 w 3927"/>
                <a:gd name="T7" fmla="*/ 32084 h 3928"/>
                <a:gd name="T8" fmla="*/ 1597525 w 3927"/>
                <a:gd name="T9" fmla="*/ 28876 h 3928"/>
                <a:gd name="T10" fmla="*/ 1770750 w 3927"/>
                <a:gd name="T11" fmla="*/ 200757 h 3928"/>
                <a:gd name="T12" fmla="*/ 1767542 w 3927"/>
                <a:gd name="T13" fmla="*/ 308011 h 3928"/>
                <a:gd name="T14" fmla="*/ 1032021 w 3927"/>
                <a:gd name="T15" fmla="*/ 1039078 h 3928"/>
                <a:gd name="T16" fmla="*/ 754768 w 3927"/>
                <a:gd name="T17" fmla="*/ 763152 h 3928"/>
                <a:gd name="T18" fmla="*/ 1364724 w 3927"/>
                <a:gd name="T19" fmla="*/ 156756 h 3928"/>
                <a:gd name="T20" fmla="*/ 1641977 w 3927"/>
                <a:gd name="T21" fmla="*/ 432682 h 3928"/>
                <a:gd name="T22" fmla="*/ 1032021 w 3927"/>
                <a:gd name="T23" fmla="*/ 1039078 h 3928"/>
                <a:gd name="T24" fmla="*/ 993526 w 3927"/>
                <a:gd name="T25" fmla="*/ 1077121 h 3928"/>
                <a:gd name="T26" fmla="*/ 605373 w 3927"/>
                <a:gd name="T27" fmla="*/ 1187584 h 3928"/>
                <a:gd name="T28" fmla="*/ 716274 w 3927"/>
                <a:gd name="T29" fmla="*/ 801653 h 3928"/>
                <a:gd name="T30" fmla="*/ 993526 w 3927"/>
                <a:gd name="T31" fmla="*/ 1077121 h 3928"/>
                <a:gd name="T32" fmla="*/ 352867 w 3927"/>
                <a:gd name="T33" fmla="*/ 226883 h 3928"/>
                <a:gd name="T34" fmla="*/ 179641 w 3927"/>
                <a:gd name="T35" fmla="*/ 400597 h 3928"/>
                <a:gd name="T36" fmla="*/ 179641 w 3927"/>
                <a:gd name="T37" fmla="*/ 1447468 h 3928"/>
                <a:gd name="T38" fmla="*/ 352867 w 3927"/>
                <a:gd name="T39" fmla="*/ 1620724 h 3928"/>
                <a:gd name="T40" fmla="*/ 1400011 w 3927"/>
                <a:gd name="T41" fmla="*/ 1620724 h 3928"/>
                <a:gd name="T42" fmla="*/ 1573236 w 3927"/>
                <a:gd name="T43" fmla="*/ 1447468 h 3928"/>
                <a:gd name="T44" fmla="*/ 1573236 w 3927"/>
                <a:gd name="T45" fmla="*/ 759485 h 3928"/>
                <a:gd name="T46" fmla="*/ 1752419 w 3927"/>
                <a:gd name="T47" fmla="*/ 585771 h 3928"/>
                <a:gd name="T48" fmla="*/ 1752419 w 3927"/>
                <a:gd name="T49" fmla="*/ 1511178 h 3928"/>
                <a:gd name="T50" fmla="*/ 1457753 w 3927"/>
                <a:gd name="T51" fmla="*/ 1800397 h 3928"/>
                <a:gd name="T52" fmla="*/ 289168 w 3927"/>
                <a:gd name="T53" fmla="*/ 1800397 h 3928"/>
                <a:gd name="T54" fmla="*/ 0 w 3927"/>
                <a:gd name="T55" fmla="*/ 1511178 h 3928"/>
                <a:gd name="T56" fmla="*/ 0 w 3927"/>
                <a:gd name="T57" fmla="*/ 354304 h 3928"/>
                <a:gd name="T58" fmla="*/ 289168 w 3927"/>
                <a:gd name="T59" fmla="*/ 47210 h 3928"/>
                <a:gd name="T60" fmla="*/ 1214412 w 3927"/>
                <a:gd name="T61" fmla="*/ 47210 h 3928"/>
                <a:gd name="T62" fmla="*/ 1040728 w 3927"/>
                <a:gd name="T63" fmla="*/ 226883 h 3928"/>
                <a:gd name="T64" fmla="*/ 352867 w 3927"/>
                <a:gd name="T65" fmla="*/ 226883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chemeClr val="accent3"/>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accent1"/>
                </a:solidFill>
              </a:endParaRPr>
            </a:p>
          </p:txBody>
        </p:sp>
      </p:grpSp>
      <p:sp>
        <p:nvSpPr>
          <p:cNvPr id="22" name="文本框 21"/>
          <p:cNvSpPr txBox="1"/>
          <p:nvPr/>
        </p:nvSpPr>
        <p:spPr>
          <a:xfrm>
            <a:off x="9112699" y="3780613"/>
            <a:ext cx="1415772" cy="461665"/>
          </a:xfrm>
          <a:prstGeom prst="rect">
            <a:avLst/>
          </a:prstGeom>
          <a:noFill/>
        </p:spPr>
        <p:txBody>
          <a:bodyPr wrap="none" rtlCol="0">
            <a:spAutoFit/>
          </a:bodyPr>
          <a:lstStyle/>
          <a:p>
            <a:r>
              <a:rPr lang="zh-CN" altLang="en-US" sz="2400" b="1" dirty="0">
                <a:solidFill>
                  <a:schemeClr val="bg1"/>
                </a:solidFill>
              </a:rPr>
              <a:t>第四部分</a:t>
            </a:r>
          </a:p>
        </p:txBody>
      </p:sp>
      <p:sp>
        <p:nvSpPr>
          <p:cNvPr id="23" name="文本框 22"/>
          <p:cNvSpPr txBox="1"/>
          <p:nvPr/>
        </p:nvSpPr>
        <p:spPr>
          <a:xfrm>
            <a:off x="1303686" y="4217824"/>
            <a:ext cx="2075628" cy="1131848"/>
          </a:xfrm>
          <a:prstGeom prst="rect">
            <a:avLst/>
          </a:prstGeom>
          <a:noFill/>
        </p:spPr>
        <p:txBody>
          <a:bodyPr wrap="square" rtlCol="0">
            <a:spAutoFit/>
          </a:bodyPr>
          <a:lstStyle/>
          <a:p>
            <a:pPr algn="ctr">
              <a:lnSpc>
                <a:spcPct val="150000"/>
              </a:lnSpc>
            </a:pPr>
            <a:r>
              <a:rPr lang="zh-CN" altLang="en-US" sz="2400" dirty="0">
                <a:solidFill>
                  <a:schemeClr val="bg1"/>
                </a:solidFill>
              </a:rPr>
              <a:t>背景及意义</a:t>
            </a:r>
            <a:endParaRPr lang="en-US" altLang="zh-CN" sz="2400" dirty="0">
              <a:solidFill>
                <a:schemeClr val="bg1"/>
              </a:solidFill>
            </a:endParaRPr>
          </a:p>
          <a:p>
            <a:pPr algn="ctr">
              <a:lnSpc>
                <a:spcPct val="150000"/>
              </a:lnSpc>
            </a:pPr>
            <a:r>
              <a:rPr lang="zh-CN" altLang="en-US" sz="2400" dirty="0">
                <a:solidFill>
                  <a:schemeClr val="bg1"/>
                </a:solidFill>
              </a:rPr>
              <a:t>介绍</a:t>
            </a:r>
          </a:p>
        </p:txBody>
      </p:sp>
      <p:sp>
        <p:nvSpPr>
          <p:cNvPr id="24" name="文本框 23"/>
          <p:cNvSpPr txBox="1"/>
          <p:nvPr/>
        </p:nvSpPr>
        <p:spPr>
          <a:xfrm>
            <a:off x="3818266" y="4217824"/>
            <a:ext cx="2157560" cy="1131848"/>
          </a:xfrm>
          <a:prstGeom prst="rect">
            <a:avLst/>
          </a:prstGeom>
          <a:noFill/>
        </p:spPr>
        <p:txBody>
          <a:bodyPr wrap="square" rtlCol="0">
            <a:spAutoFit/>
          </a:bodyPr>
          <a:lstStyle/>
          <a:p>
            <a:pPr algn="ctr">
              <a:lnSpc>
                <a:spcPct val="150000"/>
              </a:lnSpc>
            </a:pPr>
            <a:r>
              <a:rPr lang="zh-CN" altLang="en-US" sz="2400" dirty="0">
                <a:solidFill>
                  <a:schemeClr val="bg1"/>
                </a:solidFill>
              </a:rPr>
              <a:t>迪士尼乐园的而快速</a:t>
            </a:r>
          </a:p>
        </p:txBody>
      </p:sp>
      <p:sp>
        <p:nvSpPr>
          <p:cNvPr id="25" name="文本框 24"/>
          <p:cNvSpPr txBox="1"/>
          <p:nvPr/>
        </p:nvSpPr>
        <p:spPr>
          <a:xfrm>
            <a:off x="6262383" y="4217824"/>
            <a:ext cx="2154340" cy="1144031"/>
          </a:xfrm>
          <a:prstGeom prst="rect">
            <a:avLst/>
          </a:prstGeom>
          <a:noFill/>
        </p:spPr>
        <p:txBody>
          <a:bodyPr wrap="square" rtlCol="0">
            <a:spAutoFit/>
          </a:bodyPr>
          <a:lstStyle/>
          <a:p>
            <a:pPr algn="ctr">
              <a:lnSpc>
                <a:spcPct val="150000"/>
              </a:lnSpc>
            </a:pPr>
            <a:r>
              <a:rPr lang="zh-CN" altLang="en-US" sz="2400" dirty="0">
                <a:solidFill>
                  <a:schemeClr val="bg1"/>
                </a:solidFill>
              </a:rPr>
              <a:t>添加论文内容第三部分标题</a:t>
            </a:r>
          </a:p>
        </p:txBody>
      </p:sp>
      <p:sp>
        <p:nvSpPr>
          <p:cNvPr id="26" name="文本框 25"/>
          <p:cNvSpPr txBox="1"/>
          <p:nvPr/>
        </p:nvSpPr>
        <p:spPr>
          <a:xfrm>
            <a:off x="8674212" y="4217824"/>
            <a:ext cx="2292745" cy="1144031"/>
          </a:xfrm>
          <a:prstGeom prst="rect">
            <a:avLst/>
          </a:prstGeom>
          <a:noFill/>
        </p:spPr>
        <p:txBody>
          <a:bodyPr wrap="square" rtlCol="0">
            <a:spAutoFit/>
          </a:bodyPr>
          <a:lstStyle/>
          <a:p>
            <a:pPr algn="ctr">
              <a:lnSpc>
                <a:spcPct val="150000"/>
              </a:lnSpc>
            </a:pPr>
            <a:r>
              <a:rPr lang="zh-CN" altLang="en-US" sz="2400" dirty="0">
                <a:solidFill>
                  <a:schemeClr val="bg1"/>
                </a:solidFill>
              </a:rPr>
              <a:t>添加论文内容第四部分标题</a:t>
            </a:r>
          </a:p>
        </p:txBody>
      </p:sp>
      <p:sp>
        <p:nvSpPr>
          <p:cNvPr id="27" name="文本框 26"/>
          <p:cNvSpPr txBox="1"/>
          <p:nvPr/>
        </p:nvSpPr>
        <p:spPr>
          <a:xfrm>
            <a:off x="4408322" y="686364"/>
            <a:ext cx="3570208" cy="769441"/>
          </a:xfrm>
          <a:prstGeom prst="rect">
            <a:avLst/>
          </a:prstGeom>
          <a:noFill/>
        </p:spPr>
        <p:txBody>
          <a:bodyPr wrap="none" rtlCol="0">
            <a:spAutoFit/>
          </a:bodyPr>
          <a:lstStyle/>
          <a:p>
            <a:r>
              <a:rPr lang="zh-CN" altLang="en-US" sz="4400" b="1" dirty="0">
                <a:solidFill>
                  <a:schemeClr val="bg1"/>
                </a:solidFill>
              </a:rPr>
              <a:t>论文主要内容</a:t>
            </a:r>
          </a:p>
        </p:txBody>
      </p:sp>
    </p:spTree>
    <p:extLst>
      <p:ext uri="{BB962C8B-B14F-4D97-AF65-F5344CB8AC3E}">
        <p14:creationId xmlns:p14="http://schemas.microsoft.com/office/powerpoint/2010/main" val="3660394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406900" y="2481952"/>
            <a:ext cx="7785100" cy="2131959"/>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 name="文本框 1"/>
          <p:cNvSpPr txBox="1"/>
          <p:nvPr/>
        </p:nvSpPr>
        <p:spPr>
          <a:xfrm>
            <a:off x="5613883" y="3016772"/>
            <a:ext cx="6220051" cy="824456"/>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prstClr val="white"/>
                </a:solidFill>
                <a:effectLst/>
                <a:uLnTx/>
                <a:uFillTx/>
                <a:latin typeface="Arial"/>
                <a:ea typeface="微软雅黑"/>
                <a:cs typeface="+mn-cs"/>
              </a:rPr>
              <a:t>背景以及</a:t>
            </a:r>
            <a:r>
              <a:rPr kumimoji="0" lang="zh-CN" altLang="en-US" sz="3600" b="1" i="0" u="none" strike="noStrike" kern="1200" cap="none" spc="0" normalizeH="0" baseline="0" noProof="0">
                <a:ln>
                  <a:noFill/>
                </a:ln>
                <a:solidFill>
                  <a:prstClr val="white"/>
                </a:solidFill>
                <a:effectLst/>
                <a:uLnTx/>
                <a:uFillTx/>
                <a:latin typeface="Arial"/>
                <a:ea typeface="微软雅黑"/>
                <a:cs typeface="+mn-cs"/>
              </a:rPr>
              <a:t>意义介绍</a:t>
            </a:r>
            <a:endParaRPr kumimoji="0" lang="en-US" altLang="zh-CN" sz="3600" b="1" i="0" u="none" strike="noStrike" kern="1200" cap="none" spc="0" normalizeH="0" baseline="0" noProof="0">
              <a:ln>
                <a:noFill/>
              </a:ln>
              <a:solidFill>
                <a:prstClr val="white"/>
              </a:solidFill>
              <a:effectLst/>
              <a:uLnTx/>
              <a:uFillTx/>
              <a:latin typeface="Arial"/>
              <a:ea typeface="微软雅黑"/>
              <a:cs typeface="+mn-cs"/>
            </a:endParaRPr>
          </a:p>
        </p:txBody>
      </p:sp>
      <p:grpSp>
        <p:nvGrpSpPr>
          <p:cNvPr id="4" name="组合 3"/>
          <p:cNvGrpSpPr/>
          <p:nvPr/>
        </p:nvGrpSpPr>
        <p:grpSpPr>
          <a:xfrm>
            <a:off x="3373490" y="2481952"/>
            <a:ext cx="2131960" cy="2131960"/>
            <a:chOff x="1131485" y="2234042"/>
            <a:chExt cx="1607262" cy="1607262"/>
          </a:xfrm>
        </p:grpSpPr>
        <p:sp>
          <p:nvSpPr>
            <p:cNvPr id="5" name="椭圆 4"/>
            <p:cNvSpPr/>
            <p:nvPr/>
          </p:nvSpPr>
          <p:spPr>
            <a:xfrm>
              <a:off x="1131485" y="2234042"/>
              <a:ext cx="1607262" cy="1607262"/>
            </a:xfrm>
            <a:prstGeom prst="ellipse">
              <a:avLst/>
            </a:prstGeom>
            <a:solidFill>
              <a:schemeClr val="accent3"/>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6" name="椭圆 5"/>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3"/>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itchFamily="34" charset="0"/>
                <a:ea typeface="宋体" pitchFamily="2" charset="-122"/>
                <a:cs typeface="+mn-cs"/>
              </a:endParaRPr>
            </a:p>
          </p:txBody>
        </p:sp>
      </p:grpSp>
    </p:spTree>
    <p:extLst>
      <p:ext uri="{BB962C8B-B14F-4D97-AF65-F5344CB8AC3E}">
        <p14:creationId xmlns:p14="http://schemas.microsoft.com/office/powerpoint/2010/main" val="53661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24000" y="1161143"/>
            <a:ext cx="9486900" cy="4822893"/>
          </a:xfrm>
          <a:prstGeom prst="roundRect">
            <a:avLst>
              <a:gd name="adj" fmla="val 0"/>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876425" y="2212744"/>
            <a:ext cx="8782050" cy="872034"/>
          </a:xfrm>
          <a:prstGeom prst="rect">
            <a:avLst/>
          </a:prstGeom>
          <a:noFill/>
        </p:spPr>
        <p:txBody>
          <a:bodyPr wrap="square" rtlCol="0">
            <a:spAutoFit/>
          </a:bodyPr>
          <a:lstStyle/>
          <a:p>
            <a:pPr>
              <a:lnSpc>
                <a:spcPct val="150000"/>
              </a:lnSpc>
            </a:pPr>
            <a:r>
              <a:rPr lang="zh-CN" altLang="en-US" dirty="0">
                <a:solidFill>
                  <a:schemeClr val="tx1">
                    <a:lumMod val="75000"/>
                    <a:lumOff val="25000"/>
                  </a:schemeClr>
                </a:solidFill>
              </a:rPr>
              <a:t>无论是在收费站、游乐场还是其他地方，排队的现象司空见惯。例如在迪士尼公园游乐场，人们在一些热门项目处要排很长时间的队才能开始游玩。</a:t>
            </a:r>
          </a:p>
        </p:txBody>
      </p:sp>
      <p:sp>
        <p:nvSpPr>
          <p:cNvPr id="8" name="文本框 7"/>
          <p:cNvSpPr txBox="1"/>
          <p:nvPr/>
        </p:nvSpPr>
        <p:spPr>
          <a:xfrm>
            <a:off x="1998978" y="3577757"/>
            <a:ext cx="1980029" cy="523220"/>
          </a:xfrm>
          <a:prstGeom prst="rect">
            <a:avLst/>
          </a:prstGeom>
          <a:noFill/>
        </p:spPr>
        <p:txBody>
          <a:bodyPr wrap="none" rtlCol="0">
            <a:spAutoFit/>
          </a:bodyPr>
          <a:lstStyle/>
          <a:p>
            <a:r>
              <a:rPr lang="zh-CN" altLang="en-US" sz="2800" b="1" dirty="0">
                <a:solidFill>
                  <a:schemeClr val="accent6"/>
                </a:solidFill>
              </a:rPr>
              <a:t>填写关键词</a:t>
            </a:r>
          </a:p>
        </p:txBody>
      </p:sp>
      <p:sp>
        <p:nvSpPr>
          <p:cNvPr id="13" name="文本框 12"/>
          <p:cNvSpPr txBox="1"/>
          <p:nvPr/>
        </p:nvSpPr>
        <p:spPr>
          <a:xfrm>
            <a:off x="1998978" y="1429456"/>
            <a:ext cx="1313180" cy="769441"/>
          </a:xfrm>
          <a:prstGeom prst="rect">
            <a:avLst/>
          </a:prstGeom>
          <a:noFill/>
        </p:spPr>
        <p:txBody>
          <a:bodyPr wrap="none" rtlCol="0">
            <a:spAutoFit/>
          </a:bodyPr>
          <a:lstStyle/>
          <a:p>
            <a:r>
              <a:rPr lang="zh-CN" altLang="en-US" sz="4400" b="1" dirty="0">
                <a:solidFill>
                  <a:schemeClr val="accent6"/>
                </a:solidFill>
              </a:rPr>
              <a:t>背景</a:t>
            </a:r>
          </a:p>
        </p:txBody>
      </p:sp>
      <p:sp>
        <p:nvSpPr>
          <p:cNvPr id="14" name="矩形 13"/>
          <p:cNvSpPr/>
          <p:nvPr/>
        </p:nvSpPr>
        <p:spPr>
          <a:xfrm>
            <a:off x="3193685" y="1675677"/>
            <a:ext cx="2757486" cy="523220"/>
          </a:xfrm>
          <a:prstGeom prst="rect">
            <a:avLst/>
          </a:prstGeom>
        </p:spPr>
        <p:txBody>
          <a:bodyPr wrap="none">
            <a:spAutoFit/>
          </a:bodyPr>
          <a:lstStyle/>
          <a:p>
            <a:r>
              <a:rPr lang="en-US" altLang="zh-CN" sz="2800" dirty="0">
                <a:solidFill>
                  <a:schemeClr val="accent6"/>
                </a:solidFill>
              </a:rPr>
              <a:t>BACKGROUND</a:t>
            </a:r>
            <a:endParaRPr lang="zh-CN" altLang="en-US" sz="2800" dirty="0">
              <a:solidFill>
                <a:schemeClr val="accent6"/>
              </a:solidFill>
            </a:endParaRPr>
          </a:p>
        </p:txBody>
      </p:sp>
      <p:pic>
        <p:nvPicPr>
          <p:cNvPr id="5" name="图片 4">
            <a:extLst>
              <a:ext uri="{FF2B5EF4-FFF2-40B4-BE49-F238E27FC236}">
                <a16:creationId xmlns:a16="http://schemas.microsoft.com/office/drawing/2014/main" id="{357C8ABE-C91B-40D7-AC24-A6F911CB15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7105" y="3306144"/>
            <a:ext cx="3684790" cy="2456526"/>
          </a:xfrm>
          <a:prstGeom prst="rect">
            <a:avLst/>
          </a:prstGeom>
          <a:ln>
            <a:noFill/>
          </a:ln>
          <a:effectLst>
            <a:softEdge rad="112500"/>
          </a:effectLst>
        </p:spPr>
      </p:pic>
      <p:pic>
        <p:nvPicPr>
          <p:cNvPr id="15" name="图片 14">
            <a:extLst>
              <a:ext uri="{FF2B5EF4-FFF2-40B4-BE49-F238E27FC236}">
                <a16:creationId xmlns:a16="http://schemas.microsoft.com/office/drawing/2014/main" id="{9D617102-694A-4DA6-A6B4-9FDA29E574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2996" y="3308599"/>
            <a:ext cx="3684791" cy="2454071"/>
          </a:xfrm>
          <a:prstGeom prst="rect">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24000" y="1161143"/>
            <a:ext cx="9486900" cy="4822893"/>
          </a:xfrm>
          <a:prstGeom prst="roundRect">
            <a:avLst>
              <a:gd name="adj" fmla="val 0"/>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876425" y="2212744"/>
            <a:ext cx="8782050" cy="872034"/>
          </a:xfrm>
          <a:prstGeom prst="rect">
            <a:avLst/>
          </a:prstGeom>
          <a:noFill/>
        </p:spPr>
        <p:txBody>
          <a:bodyPr wrap="square" rtlCol="0">
            <a:spAutoFit/>
          </a:bodyPr>
          <a:lstStyle/>
          <a:p>
            <a:pPr>
              <a:lnSpc>
                <a:spcPct val="150000"/>
              </a:lnSpc>
            </a:pPr>
            <a:r>
              <a:rPr lang="zh-CN" altLang="en-US" dirty="0">
                <a:solidFill>
                  <a:schemeClr val="tx1">
                    <a:lumMod val="75000"/>
                    <a:lumOff val="25000"/>
                  </a:schemeClr>
                </a:solidFill>
              </a:rPr>
              <a:t>在</a:t>
            </a:r>
            <a:r>
              <a:rPr lang="en-US" altLang="zh-CN" dirty="0">
                <a:solidFill>
                  <a:schemeClr val="tx1">
                    <a:lumMod val="75000"/>
                    <a:lumOff val="25000"/>
                  </a:schemeClr>
                </a:solidFill>
              </a:rPr>
              <a:t>2010</a:t>
            </a:r>
            <a:r>
              <a:rPr lang="zh-CN" altLang="en-US" dirty="0">
                <a:solidFill>
                  <a:schemeClr val="tx1">
                    <a:lumMod val="75000"/>
                    <a:lumOff val="25000"/>
                  </a:schemeClr>
                </a:solidFill>
              </a:rPr>
              <a:t>年的上海世界博览会上，参观人数达到了</a:t>
            </a:r>
            <a:r>
              <a:rPr lang="en-US" altLang="zh-CN" dirty="0"/>
              <a:t>7308.44</a:t>
            </a:r>
            <a:r>
              <a:rPr lang="zh-CN" altLang="en-US" dirty="0"/>
              <a:t>万，在一些热门展馆，排队时间甚至多达四五个小时。</a:t>
            </a:r>
            <a:endParaRPr lang="zh-CN" altLang="en-US" dirty="0">
              <a:solidFill>
                <a:schemeClr val="tx1">
                  <a:lumMod val="75000"/>
                  <a:lumOff val="25000"/>
                </a:schemeClr>
              </a:solidFill>
            </a:endParaRPr>
          </a:p>
        </p:txBody>
      </p:sp>
      <p:sp>
        <p:nvSpPr>
          <p:cNvPr id="13" name="文本框 12"/>
          <p:cNvSpPr txBox="1"/>
          <p:nvPr/>
        </p:nvSpPr>
        <p:spPr>
          <a:xfrm>
            <a:off x="1998978" y="1429456"/>
            <a:ext cx="1313180" cy="769441"/>
          </a:xfrm>
          <a:prstGeom prst="rect">
            <a:avLst/>
          </a:prstGeom>
          <a:noFill/>
        </p:spPr>
        <p:txBody>
          <a:bodyPr wrap="none" rtlCol="0">
            <a:spAutoFit/>
          </a:bodyPr>
          <a:lstStyle/>
          <a:p>
            <a:r>
              <a:rPr lang="zh-CN" altLang="en-US" sz="4400" b="1" dirty="0">
                <a:solidFill>
                  <a:schemeClr val="accent6"/>
                </a:solidFill>
              </a:rPr>
              <a:t>背景</a:t>
            </a:r>
          </a:p>
        </p:txBody>
      </p:sp>
      <p:sp>
        <p:nvSpPr>
          <p:cNvPr id="14" name="矩形 13"/>
          <p:cNvSpPr/>
          <p:nvPr/>
        </p:nvSpPr>
        <p:spPr>
          <a:xfrm>
            <a:off x="3193685" y="1675677"/>
            <a:ext cx="2757486" cy="523220"/>
          </a:xfrm>
          <a:prstGeom prst="rect">
            <a:avLst/>
          </a:prstGeom>
        </p:spPr>
        <p:txBody>
          <a:bodyPr wrap="none">
            <a:spAutoFit/>
          </a:bodyPr>
          <a:lstStyle/>
          <a:p>
            <a:r>
              <a:rPr lang="en-US" altLang="zh-CN" sz="2800" dirty="0">
                <a:solidFill>
                  <a:schemeClr val="accent6"/>
                </a:solidFill>
              </a:rPr>
              <a:t>BACKGROUND</a:t>
            </a:r>
            <a:endParaRPr lang="zh-CN" altLang="en-US" sz="2800" dirty="0">
              <a:solidFill>
                <a:schemeClr val="accent6"/>
              </a:solidFill>
            </a:endParaRPr>
          </a:p>
        </p:txBody>
      </p:sp>
      <p:pic>
        <p:nvPicPr>
          <p:cNvPr id="5" name="图片 4">
            <a:extLst>
              <a:ext uri="{FF2B5EF4-FFF2-40B4-BE49-F238E27FC236}">
                <a16:creationId xmlns:a16="http://schemas.microsoft.com/office/drawing/2014/main" id="{357C8ABE-C91B-40D7-AC24-A6F911CB159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76467" y="3306144"/>
            <a:ext cx="3612538" cy="2456526"/>
          </a:xfrm>
          <a:prstGeom prst="rect">
            <a:avLst/>
          </a:prstGeom>
          <a:ln>
            <a:noFill/>
          </a:ln>
          <a:effectLst>
            <a:softEdge rad="112500"/>
          </a:effectLst>
        </p:spPr>
      </p:pic>
      <p:pic>
        <p:nvPicPr>
          <p:cNvPr id="15" name="图片 14">
            <a:extLst>
              <a:ext uri="{FF2B5EF4-FFF2-40B4-BE49-F238E27FC236}">
                <a16:creationId xmlns:a16="http://schemas.microsoft.com/office/drawing/2014/main" id="{9D617102-694A-4DA6-A6B4-9FDA29E574F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06407" y="3308599"/>
            <a:ext cx="3677968" cy="2454071"/>
          </a:xfrm>
          <a:prstGeom prst="rect">
            <a:avLst/>
          </a:prstGeom>
          <a:ln>
            <a:noFill/>
          </a:ln>
          <a:effectLst>
            <a:softEdge rad="112500"/>
          </a:effectLst>
        </p:spPr>
      </p:pic>
    </p:spTree>
    <p:extLst>
      <p:ext uri="{BB962C8B-B14F-4D97-AF65-F5344CB8AC3E}">
        <p14:creationId xmlns:p14="http://schemas.microsoft.com/office/powerpoint/2010/main" val="94913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55045" y="2273289"/>
            <a:ext cx="5545432" cy="30099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2" name="矩形 1"/>
          <p:cNvSpPr/>
          <p:nvPr/>
        </p:nvSpPr>
        <p:spPr>
          <a:xfrm>
            <a:off x="509613" y="2273289"/>
            <a:ext cx="5545432" cy="3009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01542" y="2717788"/>
            <a:ext cx="5161574" cy="2120902"/>
          </a:xfrm>
          <a:prstGeom prst="rect">
            <a:avLst/>
          </a:prstGeom>
          <a:noFill/>
        </p:spPr>
        <p:txBody>
          <a:bodyPr wrap="square" rtlCol="0">
            <a:spAutoFit/>
          </a:bodyPr>
          <a:lstStyle/>
          <a:p>
            <a:pPr algn="just">
              <a:lnSpc>
                <a:spcPct val="150000"/>
              </a:lnSpc>
            </a:pPr>
            <a:r>
              <a:rPr lang="zh-CN" altLang="en-US" dirty="0">
                <a:solidFill>
                  <a:schemeClr val="tx1">
                    <a:lumMod val="75000"/>
                    <a:lumOff val="25000"/>
                  </a:schemeClr>
                </a:solidFill>
              </a:rPr>
              <a:t>长时间排队不仅影响了游客的游玩质量，也直接影响了场馆的运作效率和经济效益。因此，如何设计开发一套高效合理的快速通过系统，有效减少游客的排队等候时间，提高游客的满意度显得至关重要。</a:t>
            </a:r>
            <a:endParaRPr lang="zh-CN" altLang="en-US" dirty="0">
              <a:solidFill>
                <a:schemeClr val="bg1"/>
              </a:solidFill>
              <a:latin typeface="+mn-ea"/>
            </a:endParaRPr>
          </a:p>
        </p:txBody>
      </p:sp>
      <p:sp>
        <p:nvSpPr>
          <p:cNvPr id="6" name="文本框 5"/>
          <p:cNvSpPr txBox="1"/>
          <p:nvPr/>
        </p:nvSpPr>
        <p:spPr>
          <a:xfrm>
            <a:off x="9107487" y="1582479"/>
            <a:ext cx="2492990" cy="646331"/>
          </a:xfrm>
          <a:prstGeom prst="rect">
            <a:avLst/>
          </a:prstGeom>
          <a:noFill/>
        </p:spPr>
        <p:txBody>
          <a:bodyPr wrap="none" rtlCol="0">
            <a:spAutoFit/>
          </a:bodyPr>
          <a:lstStyle/>
          <a:p>
            <a:r>
              <a:rPr lang="zh-CN" altLang="en-US" sz="3600" b="1" dirty="0">
                <a:solidFill>
                  <a:schemeClr val="bg1"/>
                </a:solidFill>
              </a:rPr>
              <a:t>意义及介绍</a:t>
            </a:r>
          </a:p>
        </p:txBody>
      </p:sp>
      <p:sp>
        <p:nvSpPr>
          <p:cNvPr id="7" name="文本框 6">
            <a:extLst>
              <a:ext uri="{FF2B5EF4-FFF2-40B4-BE49-F238E27FC236}">
                <a16:creationId xmlns:a16="http://schemas.microsoft.com/office/drawing/2014/main" id="{BF74DF60-2545-4BFA-A7E1-FC70E65EDAF0}"/>
              </a:ext>
            </a:extLst>
          </p:cNvPr>
          <p:cNvSpPr txBox="1"/>
          <p:nvPr/>
        </p:nvSpPr>
        <p:spPr>
          <a:xfrm>
            <a:off x="6309360" y="2717788"/>
            <a:ext cx="5080819" cy="2120452"/>
          </a:xfrm>
          <a:prstGeom prst="rect">
            <a:avLst/>
          </a:prstGeom>
          <a:noFill/>
        </p:spPr>
        <p:txBody>
          <a:bodyPr wrap="square" rtlCol="0">
            <a:spAutoFit/>
          </a:bodyPr>
          <a:lstStyle/>
          <a:p>
            <a:pPr algn="just">
              <a:lnSpc>
                <a:spcPct val="150000"/>
              </a:lnSpc>
            </a:pPr>
            <a:r>
              <a:rPr lang="zh-CN" altLang="en-US" dirty="0">
                <a:solidFill>
                  <a:schemeClr val="bg1"/>
                </a:solidFill>
              </a:rPr>
              <a:t>快速通过系统的便是为此而生。在一位游客来到游乐场后，该系统能够通过其内置的函数模型为游客设计游玩路线，为游客提供可能的排队时间，进而使游客避开排队高峰期，为游客判断是否排队提供依据。</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406900" y="2481952"/>
            <a:ext cx="7785100" cy="2131959"/>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613883" y="3016772"/>
            <a:ext cx="6220051" cy="824456"/>
          </a:xfrm>
          <a:prstGeom prst="rect">
            <a:avLst/>
          </a:prstGeom>
          <a:noFill/>
        </p:spPr>
        <p:txBody>
          <a:bodyPr wrap="square" rtlCol="0">
            <a:spAutoFit/>
          </a:bodyPr>
          <a:lstStyle/>
          <a:p>
            <a:pPr algn="ctr">
              <a:lnSpc>
                <a:spcPct val="150000"/>
              </a:lnSpc>
            </a:pPr>
            <a:r>
              <a:rPr lang="zh-CN" altLang="en-US" sz="3600" b="1" dirty="0">
                <a:solidFill>
                  <a:schemeClr val="bg1"/>
                </a:solidFill>
              </a:rPr>
              <a:t>迪士尼乐园的快速通行证系统</a:t>
            </a:r>
          </a:p>
        </p:txBody>
      </p:sp>
      <p:grpSp>
        <p:nvGrpSpPr>
          <p:cNvPr id="4" name="组合 3"/>
          <p:cNvGrpSpPr/>
          <p:nvPr/>
        </p:nvGrpSpPr>
        <p:grpSpPr>
          <a:xfrm>
            <a:off x="3373490" y="2481952"/>
            <a:ext cx="2131960" cy="2131960"/>
            <a:chOff x="1131485" y="2234042"/>
            <a:chExt cx="1607262" cy="1607262"/>
          </a:xfrm>
        </p:grpSpPr>
        <p:sp>
          <p:nvSpPr>
            <p:cNvPr id="5" name="椭圆 4"/>
            <p:cNvSpPr/>
            <p:nvPr/>
          </p:nvSpPr>
          <p:spPr>
            <a:xfrm>
              <a:off x="1131485" y="2234042"/>
              <a:ext cx="1607262" cy="1607262"/>
            </a:xfrm>
            <a:prstGeom prst="ellipse">
              <a:avLst/>
            </a:prstGeom>
            <a:solidFill>
              <a:schemeClr val="accent3"/>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6" name="椭圆 5"/>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3"/>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6177700" cy="824456"/>
          </a:xfrm>
          <a:prstGeom prst="rect">
            <a:avLst/>
          </a:prstGeom>
          <a:noFill/>
        </p:spPr>
        <p:txBody>
          <a:bodyPr wrap="square" rtlCol="0">
            <a:spAutoFit/>
          </a:bodyPr>
          <a:lstStyle/>
          <a:p>
            <a:pPr>
              <a:lnSpc>
                <a:spcPct val="150000"/>
              </a:lnSpc>
            </a:pPr>
            <a:r>
              <a:rPr lang="zh-CN" altLang="en-US" sz="3600" b="1" dirty="0">
                <a:solidFill>
                  <a:schemeClr val="bg1"/>
                </a:solidFill>
              </a:rPr>
              <a:t>迪士尼乐园的快速通行证系统</a:t>
            </a:r>
          </a:p>
        </p:txBody>
      </p:sp>
      <p:sp>
        <p:nvSpPr>
          <p:cNvPr id="11" name="Freeform 8"/>
          <p:cNvSpPr/>
          <p:nvPr/>
        </p:nvSpPr>
        <p:spPr bwMode="auto">
          <a:xfrm>
            <a:off x="7052734" y="2902645"/>
            <a:ext cx="2470151" cy="1020233"/>
          </a:xfrm>
          <a:custGeom>
            <a:avLst/>
            <a:gdLst>
              <a:gd name="T0" fmla="*/ 992 w 1167"/>
              <a:gd name="T1" fmla="*/ 482 h 482"/>
              <a:gd name="T2" fmla="*/ 0 w 1167"/>
              <a:gd name="T3" fmla="*/ 482 h 482"/>
              <a:gd name="T4" fmla="*/ 175 w 1167"/>
              <a:gd name="T5" fmla="*/ 0 h 482"/>
              <a:gd name="T6" fmla="*/ 1167 w 1167"/>
              <a:gd name="T7" fmla="*/ 0 h 482"/>
              <a:gd name="T8" fmla="*/ 992 w 1167"/>
              <a:gd name="T9" fmla="*/ 482 h 482"/>
            </a:gdLst>
            <a:ahLst/>
            <a:cxnLst>
              <a:cxn ang="0">
                <a:pos x="T0" y="T1"/>
              </a:cxn>
              <a:cxn ang="0">
                <a:pos x="T2" y="T3"/>
              </a:cxn>
              <a:cxn ang="0">
                <a:pos x="T4" y="T5"/>
              </a:cxn>
              <a:cxn ang="0">
                <a:pos x="T6" y="T7"/>
              </a:cxn>
              <a:cxn ang="0">
                <a:pos x="T8" y="T9"/>
              </a:cxn>
            </a:cxnLst>
            <a:rect l="0" t="0" r="r" b="b"/>
            <a:pathLst>
              <a:path w="1167" h="482">
                <a:moveTo>
                  <a:pt x="992" y="482"/>
                </a:moveTo>
                <a:lnTo>
                  <a:pt x="0" y="482"/>
                </a:lnTo>
                <a:lnTo>
                  <a:pt x="175" y="0"/>
                </a:lnTo>
                <a:lnTo>
                  <a:pt x="1167" y="0"/>
                </a:lnTo>
                <a:lnTo>
                  <a:pt x="992" y="482"/>
                </a:lnTo>
                <a:close/>
              </a:path>
            </a:pathLst>
          </a:custGeom>
          <a:solidFill>
            <a:schemeClr val="accent4"/>
          </a:solidFill>
          <a:ln>
            <a:noFill/>
          </a:ln>
        </p:spPr>
        <p:txBody>
          <a:bodyPr/>
          <a:lstStyle/>
          <a:p>
            <a:endParaRPr lang="zh-CN" altLang="en-US" sz="2135">
              <a:cs typeface="+mn-ea"/>
              <a:sym typeface="+mn-lt"/>
            </a:endParaRPr>
          </a:p>
        </p:txBody>
      </p:sp>
      <p:sp>
        <p:nvSpPr>
          <p:cNvPr id="18" name="Oval 15"/>
          <p:cNvSpPr>
            <a:spLocks noChangeArrowheads="1"/>
          </p:cNvSpPr>
          <p:nvPr/>
        </p:nvSpPr>
        <p:spPr bwMode="auto">
          <a:xfrm>
            <a:off x="6193368" y="2540695"/>
            <a:ext cx="740833" cy="74718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9" name="Oval 16"/>
          <p:cNvSpPr>
            <a:spLocks noChangeArrowheads="1"/>
          </p:cNvSpPr>
          <p:nvPr/>
        </p:nvSpPr>
        <p:spPr bwMode="auto">
          <a:xfrm>
            <a:off x="8314267" y="2191444"/>
            <a:ext cx="988484" cy="990600"/>
          </a:xfrm>
          <a:prstGeom prst="ellipse">
            <a:avLst/>
          </a:prstGeom>
          <a:solidFill>
            <a:schemeClr val="accent4"/>
          </a:solidFill>
          <a:ln>
            <a:noFill/>
          </a:ln>
        </p:spPr>
        <p:txBody>
          <a:bodyPr/>
          <a:lstStyle/>
          <a:p>
            <a:endParaRPr lang="zh-CN" altLang="en-US" sz="2135">
              <a:cs typeface="+mn-ea"/>
              <a:sym typeface="+mn-lt"/>
            </a:endParaRPr>
          </a:p>
        </p:txBody>
      </p:sp>
      <p:sp>
        <p:nvSpPr>
          <p:cNvPr id="20" name="Oval 17"/>
          <p:cNvSpPr>
            <a:spLocks noChangeArrowheads="1"/>
          </p:cNvSpPr>
          <p:nvPr/>
        </p:nvSpPr>
        <p:spPr bwMode="auto">
          <a:xfrm>
            <a:off x="8439151" y="2316329"/>
            <a:ext cx="738717" cy="74083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5" name="TextBox 682"/>
          <p:cNvSpPr txBox="1"/>
          <p:nvPr/>
        </p:nvSpPr>
        <p:spPr>
          <a:xfrm>
            <a:off x="6204309" y="2632485"/>
            <a:ext cx="779381" cy="502766"/>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2665" b="1" dirty="0">
                <a:solidFill>
                  <a:schemeClr val="accent3"/>
                </a:solidFill>
                <a:latin typeface="+mn-lt"/>
                <a:ea typeface="+mn-ea"/>
                <a:cs typeface="+mn-ea"/>
                <a:sym typeface="+mn-lt"/>
              </a:rPr>
              <a:t>36</a:t>
            </a:r>
            <a:r>
              <a:rPr lang="en-US" altLang="zh-CN" sz="1865" b="1" dirty="0">
                <a:solidFill>
                  <a:schemeClr val="accent3"/>
                </a:solidFill>
                <a:latin typeface="+mn-lt"/>
                <a:ea typeface="+mn-ea"/>
                <a:cs typeface="+mn-ea"/>
                <a:sym typeface="+mn-lt"/>
              </a:rPr>
              <a:t>%</a:t>
            </a:r>
            <a:endParaRPr lang="zh-CN" altLang="en-US" sz="1865" b="1" dirty="0">
              <a:solidFill>
                <a:schemeClr val="accent3"/>
              </a:solidFill>
              <a:latin typeface="+mn-lt"/>
              <a:ea typeface="+mn-ea"/>
              <a:cs typeface="+mn-ea"/>
              <a:sym typeface="+mn-lt"/>
            </a:endParaRPr>
          </a:p>
        </p:txBody>
      </p:sp>
      <p:sp>
        <p:nvSpPr>
          <p:cNvPr id="26" name="TextBox 682"/>
          <p:cNvSpPr txBox="1"/>
          <p:nvPr/>
        </p:nvSpPr>
        <p:spPr>
          <a:xfrm>
            <a:off x="8439089" y="2396224"/>
            <a:ext cx="779381" cy="502766"/>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2665" b="1" dirty="0">
                <a:solidFill>
                  <a:schemeClr val="accent4"/>
                </a:solidFill>
                <a:latin typeface="+mn-lt"/>
                <a:ea typeface="+mn-ea"/>
                <a:cs typeface="+mn-ea"/>
                <a:sym typeface="+mn-lt"/>
              </a:rPr>
              <a:t>38</a:t>
            </a:r>
            <a:r>
              <a:rPr lang="en-US" altLang="zh-CN" sz="1865" b="1" dirty="0">
                <a:solidFill>
                  <a:schemeClr val="accent4"/>
                </a:solidFill>
                <a:latin typeface="+mn-lt"/>
                <a:ea typeface="+mn-ea"/>
                <a:cs typeface="+mn-ea"/>
                <a:sym typeface="+mn-lt"/>
              </a:rPr>
              <a:t>%</a:t>
            </a:r>
            <a:endParaRPr lang="zh-CN" altLang="en-US" sz="1865" b="1" dirty="0">
              <a:solidFill>
                <a:schemeClr val="accent4"/>
              </a:solidFill>
              <a:latin typeface="+mn-lt"/>
              <a:ea typeface="+mn-ea"/>
              <a:cs typeface="+mn-ea"/>
              <a:sym typeface="+mn-lt"/>
            </a:endParaRPr>
          </a:p>
        </p:txBody>
      </p:sp>
      <p:sp>
        <p:nvSpPr>
          <p:cNvPr id="32" name="TextBox 917"/>
          <p:cNvSpPr txBox="1"/>
          <p:nvPr/>
        </p:nvSpPr>
        <p:spPr bwMode="auto">
          <a:xfrm>
            <a:off x="9387023" y="4026532"/>
            <a:ext cx="1435008" cy="420564"/>
          </a:xfrm>
          <a:prstGeom prst="rect">
            <a:avLst/>
          </a:prstGeom>
          <a:noFill/>
        </p:spPr>
        <p:txBody>
          <a:bodyPr wrap="none">
            <a:spAutoFit/>
          </a:bodyPr>
          <a:lstStyle>
            <a:defPPr>
              <a:defRPr lang="zh-CN"/>
            </a:defPPr>
            <a:lvl1pPr algn="ctr" fontAlgn="auto">
              <a:spcBef>
                <a:spcPts val="0"/>
              </a:spcBef>
              <a:spcAft>
                <a:spcPts val="0"/>
              </a:spcAft>
              <a:defRPr sz="1600" spc="300">
                <a:solidFill>
                  <a:srgbClr val="3D9077"/>
                </a:solidFill>
                <a:latin typeface="微软雅黑" pitchFamily="34" charset="-122"/>
                <a:ea typeface="微软雅黑" pitchFamily="34" charset="-122"/>
                <a:cs typeface="Arial" pitchFamily="34" charset="0"/>
              </a:defRPr>
            </a:lvl1pPr>
          </a:lstStyle>
          <a:p>
            <a:r>
              <a:rPr lang="zh-CN" altLang="en-US" sz="2135" b="1" dirty="0">
                <a:solidFill>
                  <a:schemeClr val="accent5"/>
                </a:solidFill>
                <a:latin typeface="+mn-lt"/>
                <a:ea typeface="+mn-ea"/>
                <a:cs typeface="+mn-ea"/>
                <a:sym typeface="+mn-lt"/>
              </a:rPr>
              <a:t>添加标题</a:t>
            </a:r>
          </a:p>
        </p:txBody>
      </p:sp>
      <p:sp>
        <p:nvSpPr>
          <p:cNvPr id="33" name="TextBox 918"/>
          <p:cNvSpPr txBox="1"/>
          <p:nvPr/>
        </p:nvSpPr>
        <p:spPr bwMode="auto">
          <a:xfrm>
            <a:off x="7349061" y="4026532"/>
            <a:ext cx="1435008" cy="42056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itchFamily="34" charset="-122"/>
                <a:ea typeface="微软雅黑" pitchFamily="34" charset="-122"/>
                <a:cs typeface="Arial" pitchFamily="34" charset="0"/>
              </a:defRPr>
            </a:lvl1pPr>
          </a:lstStyle>
          <a:p>
            <a:r>
              <a:rPr lang="zh-CN" altLang="en-US" sz="2135" b="1" dirty="0">
                <a:solidFill>
                  <a:schemeClr val="accent4"/>
                </a:solidFill>
                <a:latin typeface="+mn-lt"/>
                <a:ea typeface="+mn-ea"/>
                <a:cs typeface="+mn-ea"/>
                <a:sym typeface="+mn-lt"/>
              </a:rPr>
              <a:t>添加标题</a:t>
            </a:r>
          </a:p>
        </p:txBody>
      </p:sp>
      <p:sp>
        <p:nvSpPr>
          <p:cNvPr id="35" name="矩形 1"/>
          <p:cNvSpPr>
            <a:spLocks noChangeArrowheads="1"/>
          </p:cNvSpPr>
          <p:nvPr/>
        </p:nvSpPr>
        <p:spPr bwMode="auto">
          <a:xfrm>
            <a:off x="3171938" y="2902645"/>
            <a:ext cx="1690437" cy="700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a:solidFill>
                  <a:schemeClr val="bg1"/>
                </a:solidFill>
                <a:cs typeface="+mn-ea"/>
                <a:sym typeface="+mn-lt"/>
              </a:rPr>
              <a:t>这里填写文字内容这里填写文字内容</a:t>
            </a:r>
          </a:p>
        </p:txBody>
      </p:sp>
      <p:sp>
        <p:nvSpPr>
          <p:cNvPr id="36" name="矩形 1"/>
          <p:cNvSpPr>
            <a:spLocks noChangeArrowheads="1"/>
          </p:cNvSpPr>
          <p:nvPr/>
        </p:nvSpPr>
        <p:spPr bwMode="auto">
          <a:xfrm>
            <a:off x="5216246" y="3191895"/>
            <a:ext cx="1690437" cy="700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a:solidFill>
                  <a:schemeClr val="bg1"/>
                </a:solidFill>
                <a:cs typeface="+mn-ea"/>
                <a:sym typeface="+mn-lt"/>
              </a:rPr>
              <a:t>这里填写文字内容这里填写文字内容</a:t>
            </a:r>
          </a:p>
        </p:txBody>
      </p:sp>
      <p:sp>
        <p:nvSpPr>
          <p:cNvPr id="37" name="矩形 1"/>
          <p:cNvSpPr>
            <a:spLocks noChangeArrowheads="1"/>
          </p:cNvSpPr>
          <p:nvPr/>
        </p:nvSpPr>
        <p:spPr bwMode="auto">
          <a:xfrm>
            <a:off x="7399867" y="3102882"/>
            <a:ext cx="1690437" cy="700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a:solidFill>
                  <a:schemeClr val="bg1"/>
                </a:solidFill>
                <a:cs typeface="+mn-ea"/>
                <a:sym typeface="+mn-lt"/>
              </a:rPr>
              <a:t>这里填写文字内容这里填写文字内容</a:t>
            </a:r>
          </a:p>
        </p:txBody>
      </p:sp>
      <p:sp>
        <p:nvSpPr>
          <p:cNvPr id="38" name="矩形 1"/>
          <p:cNvSpPr>
            <a:spLocks noChangeArrowheads="1"/>
          </p:cNvSpPr>
          <p:nvPr/>
        </p:nvSpPr>
        <p:spPr bwMode="auto">
          <a:xfrm>
            <a:off x="9365937" y="3102882"/>
            <a:ext cx="1690437" cy="700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a:solidFill>
                  <a:schemeClr val="bg1"/>
                </a:solidFill>
                <a:cs typeface="+mn-ea"/>
                <a:sym typeface="+mn-lt"/>
              </a:rPr>
              <a:t>这里填写文字内容这里填写文字内容</a:t>
            </a:r>
          </a:p>
        </p:txBody>
      </p:sp>
      <p:grpSp>
        <p:nvGrpSpPr>
          <p:cNvPr id="39" name="组合 38"/>
          <p:cNvGrpSpPr/>
          <p:nvPr/>
        </p:nvGrpSpPr>
        <p:grpSpPr>
          <a:xfrm>
            <a:off x="123825" y="110358"/>
            <a:ext cx="593817" cy="593817"/>
            <a:chOff x="1131485" y="2234042"/>
            <a:chExt cx="1607262" cy="1607262"/>
          </a:xfrm>
        </p:grpSpPr>
        <p:sp>
          <p:nvSpPr>
            <p:cNvPr id="40" name="椭圆 39"/>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椭圆 40"/>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2"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pic>
        <p:nvPicPr>
          <p:cNvPr id="4" name="图片 3">
            <a:extLst>
              <a:ext uri="{FF2B5EF4-FFF2-40B4-BE49-F238E27FC236}">
                <a16:creationId xmlns:a16="http://schemas.microsoft.com/office/drawing/2014/main" id="{D38986A5-4676-4AEC-BD6C-A0B46256210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2460" y="1750706"/>
            <a:ext cx="4371461" cy="338803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5" name="矩形 4">
            <a:extLst>
              <a:ext uri="{FF2B5EF4-FFF2-40B4-BE49-F238E27FC236}">
                <a16:creationId xmlns:a16="http://schemas.microsoft.com/office/drawing/2014/main" id="{D3116AC9-1000-4F4A-9B91-01B0614704BF}"/>
              </a:ext>
            </a:extLst>
          </p:cNvPr>
          <p:cNvSpPr/>
          <p:nvPr/>
        </p:nvSpPr>
        <p:spPr>
          <a:xfrm>
            <a:off x="6096000" y="1856114"/>
            <a:ext cx="5293540" cy="3282629"/>
          </a:xfrm>
          <a:prstGeom prst="rect">
            <a:avLst/>
          </a:prstGeom>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D23DE9E4-9FD3-4792-84CA-483714A23032}"/>
              </a:ext>
            </a:extLst>
          </p:cNvPr>
          <p:cNvSpPr txBox="1"/>
          <p:nvPr/>
        </p:nvSpPr>
        <p:spPr>
          <a:xfrm>
            <a:off x="6278391" y="2093454"/>
            <a:ext cx="4928757" cy="2807948"/>
          </a:xfrm>
          <a:prstGeom prst="rect">
            <a:avLst/>
          </a:prstGeom>
          <a:noFill/>
        </p:spPr>
        <p:txBody>
          <a:bodyPr wrap="square" rtlCol="0">
            <a:spAutoFit/>
          </a:bodyPr>
          <a:lstStyle/>
          <a:p>
            <a:pPr algn="just">
              <a:lnSpc>
                <a:spcPct val="150000"/>
              </a:lnSpc>
            </a:pPr>
            <a:r>
              <a:rPr lang="zh-CN" altLang="en-US" sz="2000" dirty="0">
                <a:solidFill>
                  <a:schemeClr val="bg1"/>
                </a:solidFill>
                <a:latin typeface="+mn-ea"/>
              </a:rPr>
              <a:t>迪士尼乐园使用的是快速通行证系统</a:t>
            </a:r>
            <a:r>
              <a:rPr lang="en-US" altLang="zh-CN" sz="2000" dirty="0">
                <a:solidFill>
                  <a:schemeClr val="bg1"/>
                </a:solidFill>
                <a:latin typeface="+mn-ea"/>
              </a:rPr>
              <a:t>(Fastpasser)</a:t>
            </a:r>
            <a:r>
              <a:rPr lang="zh-CN" altLang="en-US" sz="2000" dirty="0">
                <a:solidFill>
                  <a:schemeClr val="bg1"/>
                </a:solidFill>
                <a:latin typeface="+mn-ea"/>
              </a:rPr>
              <a:t>。迪士尼允许游客凭门票在部分游乐点前的机器里取一张卡片，卡片上记录有一个时间，在此时间之后游客可以从一条快速通道进入该游乐设施，无需排队。</a:t>
            </a:r>
            <a:endParaRPr lang="en-US" altLang="zh-CN" sz="2000" dirty="0">
              <a:solidFill>
                <a:schemeClr val="bg1"/>
              </a:solidFill>
              <a:latin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5990" y="-134709"/>
            <a:ext cx="6177700" cy="824456"/>
          </a:xfrm>
          <a:prstGeom prst="rect">
            <a:avLst/>
          </a:prstGeom>
          <a:noFill/>
        </p:spPr>
        <p:txBody>
          <a:bodyPr wrap="square" rtlCol="0">
            <a:spAutoFit/>
          </a:bodyPr>
          <a:lstStyle/>
          <a:p>
            <a:pPr>
              <a:lnSpc>
                <a:spcPct val="150000"/>
              </a:lnSpc>
            </a:pPr>
            <a:r>
              <a:rPr lang="zh-CN" altLang="en-US" sz="3600" b="1" dirty="0">
                <a:solidFill>
                  <a:schemeClr val="bg1"/>
                </a:solidFill>
              </a:rPr>
              <a:t>迪士尼乐园的快速通行证系统</a:t>
            </a:r>
          </a:p>
        </p:txBody>
      </p:sp>
      <p:sp>
        <p:nvSpPr>
          <p:cNvPr id="14" name="Oval 11"/>
          <p:cNvSpPr>
            <a:spLocks noChangeArrowheads="1"/>
          </p:cNvSpPr>
          <p:nvPr/>
        </p:nvSpPr>
        <p:spPr bwMode="auto">
          <a:xfrm>
            <a:off x="444500" y="2337495"/>
            <a:ext cx="948267" cy="95461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36" name="矩形 1"/>
          <p:cNvSpPr>
            <a:spLocks noChangeArrowheads="1"/>
          </p:cNvSpPr>
          <p:nvPr/>
        </p:nvSpPr>
        <p:spPr bwMode="auto">
          <a:xfrm>
            <a:off x="5216246" y="3191895"/>
            <a:ext cx="1690437" cy="700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dirty="0">
                <a:solidFill>
                  <a:schemeClr val="bg1"/>
                </a:solidFill>
                <a:cs typeface="+mn-ea"/>
                <a:sym typeface="+mn-lt"/>
              </a:rPr>
              <a:t>这里填写文字内容这里填写文字内容</a:t>
            </a:r>
          </a:p>
        </p:txBody>
      </p:sp>
      <p:grpSp>
        <p:nvGrpSpPr>
          <p:cNvPr id="39" name="组合 38"/>
          <p:cNvGrpSpPr/>
          <p:nvPr/>
        </p:nvGrpSpPr>
        <p:grpSpPr>
          <a:xfrm>
            <a:off x="123825" y="110358"/>
            <a:ext cx="593817" cy="593817"/>
            <a:chOff x="1131485" y="2234042"/>
            <a:chExt cx="1607262" cy="1607262"/>
          </a:xfrm>
        </p:grpSpPr>
        <p:sp>
          <p:nvSpPr>
            <p:cNvPr id="40" name="椭圆 39"/>
            <p:cNvSpPr/>
            <p:nvPr/>
          </p:nvSpPr>
          <p:spPr>
            <a:xfrm>
              <a:off x="1131485" y="2234042"/>
              <a:ext cx="1607262" cy="1607262"/>
            </a:xfrm>
            <a:prstGeom prst="ellipse">
              <a:avLst/>
            </a:prstGeom>
            <a:solidFill>
              <a:schemeClr val="accent6"/>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椭圆 40"/>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2"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6"/>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sp>
        <p:nvSpPr>
          <p:cNvPr id="5" name="矩形 4">
            <a:extLst>
              <a:ext uri="{FF2B5EF4-FFF2-40B4-BE49-F238E27FC236}">
                <a16:creationId xmlns:a16="http://schemas.microsoft.com/office/drawing/2014/main" id="{D3116AC9-1000-4F4A-9B91-01B0614704BF}"/>
              </a:ext>
            </a:extLst>
          </p:cNvPr>
          <p:cNvSpPr/>
          <p:nvPr/>
        </p:nvSpPr>
        <p:spPr>
          <a:xfrm>
            <a:off x="444500" y="1787685"/>
            <a:ext cx="5437864" cy="3282629"/>
          </a:xfrm>
          <a:prstGeom prst="rect">
            <a:avLst/>
          </a:prstGeom>
          <a:effectLst>
            <a:glow rad="139700">
              <a:schemeClr val="accent5">
                <a:satMod val="175000"/>
                <a:alpha val="40000"/>
              </a:schemeClr>
            </a:glo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dirty="0"/>
          </a:p>
        </p:txBody>
      </p:sp>
      <p:sp>
        <p:nvSpPr>
          <p:cNvPr id="2" name="矩形 1">
            <a:extLst>
              <a:ext uri="{FF2B5EF4-FFF2-40B4-BE49-F238E27FC236}">
                <a16:creationId xmlns:a16="http://schemas.microsoft.com/office/drawing/2014/main" id="{C0478C36-6ECD-4DD2-9B20-FFFB3996AB3F}"/>
              </a:ext>
            </a:extLst>
          </p:cNvPr>
          <p:cNvSpPr/>
          <p:nvPr/>
        </p:nvSpPr>
        <p:spPr>
          <a:xfrm>
            <a:off x="6309637" y="1787685"/>
            <a:ext cx="5437863" cy="3282629"/>
          </a:xfrm>
          <a:prstGeom prst="rect">
            <a:avLst/>
          </a:prstGeom>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250F5349-4EDA-4494-BDD5-88E86FA47F09}"/>
              </a:ext>
            </a:extLst>
          </p:cNvPr>
          <p:cNvSpPr txBox="1"/>
          <p:nvPr/>
        </p:nvSpPr>
        <p:spPr>
          <a:xfrm>
            <a:off x="779053" y="2025281"/>
            <a:ext cx="4768757" cy="2807435"/>
          </a:xfrm>
          <a:prstGeom prst="rect">
            <a:avLst/>
          </a:prstGeom>
          <a:noFill/>
        </p:spPr>
        <p:txBody>
          <a:bodyPr wrap="square" rtlCol="0">
            <a:spAutoFit/>
          </a:bodyPr>
          <a:lstStyle/>
          <a:p>
            <a:pPr algn="just">
              <a:lnSpc>
                <a:spcPct val="150000"/>
              </a:lnSpc>
            </a:pPr>
            <a:r>
              <a:rPr lang="zh-CN" altLang="en-US" sz="2000" dirty="0">
                <a:solidFill>
                  <a:schemeClr val="bg1"/>
                </a:solidFill>
              </a:rPr>
              <a:t>迪士尼通过系统记录每一位游客取卡的时间，使其取到一个游乐点的通行证后 ，在一定时间内不能再从另外的游乐点取到通行证。迪士尼还会控制每个游乐点发卡的数量，故通行证数量有限，需要先到先得。</a:t>
            </a:r>
          </a:p>
        </p:txBody>
      </p:sp>
      <p:sp>
        <p:nvSpPr>
          <p:cNvPr id="17" name="文本框 16">
            <a:extLst>
              <a:ext uri="{FF2B5EF4-FFF2-40B4-BE49-F238E27FC236}">
                <a16:creationId xmlns:a16="http://schemas.microsoft.com/office/drawing/2014/main" id="{861B2B68-55C6-4CCC-A1A2-EA9667C293ED}"/>
              </a:ext>
            </a:extLst>
          </p:cNvPr>
          <p:cNvSpPr txBox="1"/>
          <p:nvPr/>
        </p:nvSpPr>
        <p:spPr>
          <a:xfrm>
            <a:off x="444500" y="979566"/>
            <a:ext cx="2479213" cy="646331"/>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zh-CN" altLang="en-US" sz="3600" b="1" dirty="0"/>
              <a:t>通行证介绍</a:t>
            </a:r>
          </a:p>
        </p:txBody>
      </p:sp>
      <p:sp>
        <p:nvSpPr>
          <p:cNvPr id="21" name="文本框 20">
            <a:extLst>
              <a:ext uri="{FF2B5EF4-FFF2-40B4-BE49-F238E27FC236}">
                <a16:creationId xmlns:a16="http://schemas.microsoft.com/office/drawing/2014/main" id="{5EA7D56B-FB39-4552-BE41-51984BD338A0}"/>
              </a:ext>
            </a:extLst>
          </p:cNvPr>
          <p:cNvSpPr txBox="1"/>
          <p:nvPr/>
        </p:nvSpPr>
        <p:spPr>
          <a:xfrm>
            <a:off x="6839302" y="2119226"/>
            <a:ext cx="4378531" cy="2345770"/>
          </a:xfrm>
          <a:prstGeom prst="rect">
            <a:avLst/>
          </a:prstGeom>
          <a:noFill/>
        </p:spPr>
        <p:txBody>
          <a:bodyPr wrap="square" rtlCol="0">
            <a:spAutoFit/>
          </a:bodyPr>
          <a:lstStyle/>
          <a:p>
            <a:pPr>
              <a:lnSpc>
                <a:spcPct val="150000"/>
              </a:lnSpc>
            </a:pPr>
            <a:r>
              <a:rPr lang="zh-CN" altLang="en-US" sz="2000" dirty="0"/>
              <a:t>每位游客可以凭门票一次领取一张通行证。通行证上会显示当前通行证的使用时间以及领取下一张通行证的时间。并且不同热门游乐点的通行证的领取间隔时间不同。</a:t>
            </a:r>
            <a:endParaRPr lang="en-US" altLang="zh-CN" sz="2000" dirty="0"/>
          </a:p>
        </p:txBody>
      </p:sp>
    </p:spTree>
    <p:extLst>
      <p:ext uri="{BB962C8B-B14F-4D97-AF65-F5344CB8AC3E}">
        <p14:creationId xmlns:p14="http://schemas.microsoft.com/office/powerpoint/2010/main" val="2309668294"/>
      </p:ext>
    </p:extLst>
  </p:cSld>
  <p:clrMapOvr>
    <a:masterClrMapping/>
  </p:clrMapOvr>
</p:sld>
</file>

<file path=ppt/theme/theme1.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4272</TotalTime>
  <Words>788</Words>
  <Application>Microsoft Office PowerPoint</Application>
  <PresentationFormat>宽屏</PresentationFormat>
  <Paragraphs>84</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等线</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优品PPT</dc:creator>
  <cp:keywords>http:/www.ypppt.com</cp:keywords>
  <dc:description>http://www.ypppt.com/</dc:description>
  <cp:lastModifiedBy>猜猜我是谁 传0</cp:lastModifiedBy>
  <cp:revision>62</cp:revision>
  <dcterms:created xsi:type="dcterms:W3CDTF">2016-04-12T15:13:00Z</dcterms:created>
  <dcterms:modified xsi:type="dcterms:W3CDTF">2020-03-11T02:05:43Z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