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6" name="Shape 166"/>
          <p:cNvSpPr/>
          <p:nvPr>
            <p:ph type="sldImg"/>
          </p:nvPr>
        </p:nvSpPr>
        <p:spPr>
          <a:xfrm>
            <a:off x="1143000" y="685800"/>
            <a:ext cx="4572000" cy="3429000"/>
          </a:xfrm>
          <a:prstGeom prst="rect">
            <a:avLst/>
          </a:prstGeom>
        </p:spPr>
        <p:txBody>
          <a:bodyPr/>
          <a:lstStyle/>
          <a:p>
            <a:pPr/>
          </a:p>
        </p:txBody>
      </p:sp>
      <p:sp>
        <p:nvSpPr>
          <p:cNvPr id="167" name="Shape 16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ítulo">
    <p:spTree>
      <p:nvGrpSpPr>
        <p:cNvPr id="1" name=""/>
        <p:cNvGrpSpPr/>
        <p:nvPr/>
      </p:nvGrpSpPr>
      <p:grpSpPr>
        <a:xfrm>
          <a:off x="0" y="0"/>
          <a:ext cx="0" cy="0"/>
          <a:chOff x="0" y="0"/>
          <a:chExt cx="0" cy="0"/>
        </a:xfrm>
      </p:grpSpPr>
      <p:sp>
        <p:nvSpPr>
          <p:cNvPr id="11" name="Autor y fecha"/>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Autor y fecha</a:t>
            </a:r>
          </a:p>
        </p:txBody>
      </p:sp>
      <p:sp>
        <p:nvSpPr>
          <p:cNvPr id="12" name="Título de la presentación"/>
          <p:cNvSpPr txBox="1"/>
          <p:nvPr>
            <p:ph type="title" hasCustomPrompt="1"/>
          </p:nvPr>
        </p:nvSpPr>
        <p:spPr>
          <a:xfrm>
            <a:off x="1206496" y="2574991"/>
            <a:ext cx="21971004" cy="4648201"/>
          </a:xfrm>
          <a:prstGeom prst="rect">
            <a:avLst/>
          </a:prstGeom>
        </p:spPr>
        <p:txBody>
          <a:bodyPr anchor="b"/>
          <a:lstStyle>
            <a:lvl1pPr>
              <a:defRPr spc="-232" sz="11600"/>
            </a:lvl1pPr>
          </a:lstStyle>
          <a:p>
            <a:pPr/>
            <a:r>
              <a:t>Título de la presentación</a:t>
            </a:r>
          </a:p>
        </p:txBody>
      </p:sp>
      <p:sp>
        <p:nvSpPr>
          <p:cNvPr id="13" name="Nivel de texto 1…"/>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Subtítulo de la presentación</a:t>
            </a:r>
          </a:p>
          <a:p>
            <a:pPr lvl="1"/>
            <a:r>
              <a:t/>
            </a:r>
          </a:p>
          <a:p>
            <a:pPr lvl="2"/>
            <a:r>
              <a:t/>
            </a:r>
          </a:p>
          <a:p>
            <a:pPr lvl="3"/>
            <a:r>
              <a:t/>
            </a:r>
          </a:p>
          <a:p>
            <a:pPr lvl="4"/>
            <a:r>
              <a:t/>
            </a:r>
          </a:p>
        </p:txBody>
      </p:sp>
      <p:sp>
        <p:nvSpPr>
          <p:cNvPr id="14"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claración">
    <p:spTree>
      <p:nvGrpSpPr>
        <p:cNvPr id="1" name=""/>
        <p:cNvGrpSpPr/>
        <p:nvPr/>
      </p:nvGrpSpPr>
      <p:grpSpPr>
        <a:xfrm>
          <a:off x="0" y="0"/>
          <a:ext cx="0" cy="0"/>
          <a:chOff x="0" y="0"/>
          <a:chExt cx="0" cy="0"/>
        </a:xfrm>
      </p:grpSpPr>
      <p:sp>
        <p:nvSpPr>
          <p:cNvPr id="98" name="Nivel de texto 1…"/>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Declaración</a:t>
            </a:r>
          </a:p>
          <a:p>
            <a:pPr lvl="1"/>
            <a:r>
              <a:t/>
            </a:r>
          </a:p>
          <a:p>
            <a:pPr lvl="2"/>
            <a:r>
              <a:t/>
            </a:r>
          </a:p>
          <a:p>
            <a:pPr lvl="3"/>
            <a:r>
              <a:t/>
            </a:r>
          </a:p>
          <a:p>
            <a:pPr lvl="4"/>
            <a:r>
              <a:t/>
            </a:r>
          </a:p>
        </p:txBody>
      </p:sp>
      <p:sp>
        <p:nvSpPr>
          <p:cNvPr id="99"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ato importante">
    <p:spTree>
      <p:nvGrpSpPr>
        <p:cNvPr id="1" name=""/>
        <p:cNvGrpSpPr/>
        <p:nvPr/>
      </p:nvGrpSpPr>
      <p:grpSpPr>
        <a:xfrm>
          <a:off x="0" y="0"/>
          <a:ext cx="0" cy="0"/>
          <a:chOff x="0" y="0"/>
          <a:chExt cx="0" cy="0"/>
        </a:xfrm>
      </p:grpSpPr>
      <p:sp>
        <p:nvSpPr>
          <p:cNvPr id="106" name="Nivel de texto 1…"/>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100 %</a:t>
            </a:r>
          </a:p>
          <a:p>
            <a:pPr lvl="1"/>
            <a:r>
              <a:t/>
            </a:r>
          </a:p>
          <a:p>
            <a:pPr lvl="2"/>
            <a:r>
              <a:t/>
            </a:r>
          </a:p>
          <a:p>
            <a:pPr lvl="3"/>
            <a:r>
              <a:t/>
            </a:r>
          </a:p>
          <a:p>
            <a:pPr lvl="4"/>
            <a:r>
              <a:t/>
            </a:r>
          </a:p>
        </p:txBody>
      </p:sp>
      <p:sp>
        <p:nvSpPr>
          <p:cNvPr id="107" name="Información fáctica"/>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Información fáctica</a:t>
            </a:r>
          </a:p>
        </p:txBody>
      </p:sp>
      <p:sp>
        <p:nvSpPr>
          <p:cNvPr id="108"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
    <p:spTree>
      <p:nvGrpSpPr>
        <p:cNvPr id="1" name=""/>
        <p:cNvGrpSpPr/>
        <p:nvPr/>
      </p:nvGrpSpPr>
      <p:grpSpPr>
        <a:xfrm>
          <a:off x="0" y="0"/>
          <a:ext cx="0" cy="0"/>
          <a:chOff x="0" y="0"/>
          <a:chExt cx="0" cy="0"/>
        </a:xfrm>
      </p:grpSpPr>
      <p:sp>
        <p:nvSpPr>
          <p:cNvPr id="115" name="Atribució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Atribución</a:t>
            </a:r>
          </a:p>
        </p:txBody>
      </p:sp>
      <p:sp>
        <p:nvSpPr>
          <p:cNvPr id="116" name="Nivel de texto 1…"/>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“Cita destacable”</a:t>
            </a:r>
          </a:p>
          <a:p>
            <a:pPr lvl="1"/>
            <a:r>
              <a:t/>
            </a:r>
          </a:p>
          <a:p>
            <a:pPr lvl="2"/>
            <a:r>
              <a:t/>
            </a:r>
          </a:p>
          <a:p>
            <a:pPr lvl="3"/>
            <a:r>
              <a:t/>
            </a:r>
          </a:p>
          <a:p>
            <a:pPr lvl="4"/>
            <a:r>
              <a:t/>
            </a:r>
          </a:p>
        </p:txBody>
      </p:sp>
      <p:sp>
        <p:nvSpPr>
          <p:cNvPr id="117"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fotos">
    <p:spTree>
      <p:nvGrpSpPr>
        <p:cNvPr id="1" name=""/>
        <p:cNvGrpSpPr/>
        <p:nvPr/>
      </p:nvGrpSpPr>
      <p:grpSpPr>
        <a:xfrm>
          <a:off x="0" y="0"/>
          <a:ext cx="0" cy="0"/>
          <a:chOff x="0" y="0"/>
          <a:chExt cx="0" cy="0"/>
        </a:xfrm>
      </p:grpSpPr>
      <p:sp>
        <p:nvSpPr>
          <p:cNvPr id="124" name="Imagen"/>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Imagen"/>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Imagen"/>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p:spTree>
      <p:nvGrpSpPr>
        <p:cNvPr id="1" name=""/>
        <p:cNvGrpSpPr/>
        <p:nvPr/>
      </p:nvGrpSpPr>
      <p:grpSpPr>
        <a:xfrm>
          <a:off x="0" y="0"/>
          <a:ext cx="0" cy="0"/>
          <a:chOff x="0" y="0"/>
          <a:chExt cx="0" cy="0"/>
        </a:xfrm>
      </p:grpSpPr>
      <p:sp>
        <p:nvSpPr>
          <p:cNvPr id="134" name="Imagen"/>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Número de diapositiva"/>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n blanco">
    <p:spTree>
      <p:nvGrpSpPr>
        <p:cNvPr id="1" name=""/>
        <p:cNvGrpSpPr/>
        <p:nvPr/>
      </p:nvGrpSpPr>
      <p:grpSpPr>
        <a:xfrm>
          <a:off x="0" y="0"/>
          <a:ext cx="0" cy="0"/>
          <a:chOff x="0" y="0"/>
          <a:chExt cx="0" cy="0"/>
        </a:xfrm>
      </p:grpSpPr>
      <p:sp>
        <p:nvSpPr>
          <p:cNvPr id="142"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49" name="Texto del título"/>
          <p:cNvSpPr txBox="1"/>
          <p:nvPr>
            <p:ph type="title"/>
          </p:nvPr>
        </p:nvSpPr>
        <p:spPr>
          <a:xfrm>
            <a:off x="831221" y="1985533"/>
            <a:ext cx="22721601" cy="5473601"/>
          </a:xfrm>
          <a:prstGeom prst="rect">
            <a:avLst/>
          </a:prstGeom>
        </p:spPr>
        <p:txBody>
          <a:bodyPr lIns="243799" tIns="243799" rIns="243799" bIns="243799" anchor="b"/>
          <a:lstStyle>
            <a:lvl1pPr algn="ctr" defTabSz="2438400">
              <a:lnSpc>
                <a:spcPct val="100000"/>
              </a:lnSpc>
              <a:defRPr b="0" spc="0" sz="13800">
                <a:latin typeface="Arial"/>
                <a:ea typeface="Arial"/>
                <a:cs typeface="Arial"/>
                <a:sym typeface="Arial"/>
              </a:defRPr>
            </a:lvl1pPr>
          </a:lstStyle>
          <a:p>
            <a:pPr/>
            <a:r>
              <a:t>Texto del título</a:t>
            </a:r>
          </a:p>
        </p:txBody>
      </p:sp>
      <p:sp>
        <p:nvSpPr>
          <p:cNvPr id="150" name="Nivel de texto 1…"/>
          <p:cNvSpPr txBox="1"/>
          <p:nvPr>
            <p:ph type="body" sz="quarter" idx="1"/>
          </p:nvPr>
        </p:nvSpPr>
        <p:spPr>
          <a:xfrm>
            <a:off x="831199" y="7557666"/>
            <a:ext cx="22721602" cy="2113601"/>
          </a:xfrm>
          <a:prstGeom prst="rect">
            <a:avLst/>
          </a:prstGeom>
        </p:spPr>
        <p:txBody>
          <a:bodyPr lIns="243799" tIns="243799" rIns="243799" bIns="243799"/>
          <a:lstStyle>
            <a:lvl1pPr marL="914400" indent="-800100" algn="ctr" defTabSz="2438400">
              <a:lnSpc>
                <a:spcPct val="100000"/>
              </a:lnSpc>
              <a:spcBef>
                <a:spcPts val="0"/>
              </a:spcBef>
              <a:buSzTx/>
              <a:buNone/>
              <a:defRPr sz="7400">
                <a:solidFill>
                  <a:srgbClr val="595959"/>
                </a:solidFill>
                <a:latin typeface="Arial"/>
                <a:ea typeface="Arial"/>
                <a:cs typeface="Arial"/>
                <a:sym typeface="Arial"/>
              </a:defRPr>
            </a:lvl1pPr>
            <a:lvl2pPr marL="914400" indent="-317500" algn="ctr" defTabSz="2438400">
              <a:lnSpc>
                <a:spcPct val="100000"/>
              </a:lnSpc>
              <a:spcBef>
                <a:spcPts val="0"/>
              </a:spcBef>
              <a:buSzTx/>
              <a:buNone/>
              <a:defRPr sz="7400">
                <a:solidFill>
                  <a:srgbClr val="595959"/>
                </a:solidFill>
                <a:latin typeface="Arial"/>
                <a:ea typeface="Arial"/>
                <a:cs typeface="Arial"/>
                <a:sym typeface="Arial"/>
              </a:defRPr>
            </a:lvl2pPr>
            <a:lvl3pPr marL="914400" indent="139700" algn="ctr" defTabSz="2438400">
              <a:lnSpc>
                <a:spcPct val="100000"/>
              </a:lnSpc>
              <a:spcBef>
                <a:spcPts val="0"/>
              </a:spcBef>
              <a:buSzTx/>
              <a:buNone/>
              <a:defRPr sz="7400">
                <a:solidFill>
                  <a:srgbClr val="595959"/>
                </a:solidFill>
                <a:latin typeface="Arial"/>
                <a:ea typeface="Arial"/>
                <a:cs typeface="Arial"/>
                <a:sym typeface="Arial"/>
              </a:defRPr>
            </a:lvl3pPr>
            <a:lvl4pPr marL="914400" indent="596900" algn="ctr" defTabSz="2438400">
              <a:lnSpc>
                <a:spcPct val="100000"/>
              </a:lnSpc>
              <a:spcBef>
                <a:spcPts val="0"/>
              </a:spcBef>
              <a:buSzTx/>
              <a:buNone/>
              <a:defRPr sz="7400">
                <a:solidFill>
                  <a:srgbClr val="595959"/>
                </a:solidFill>
                <a:latin typeface="Arial"/>
                <a:ea typeface="Arial"/>
                <a:cs typeface="Arial"/>
                <a:sym typeface="Arial"/>
              </a:defRPr>
            </a:lvl4pPr>
            <a:lvl5pPr marL="914400" indent="1054100" algn="ctr" defTabSz="2438400">
              <a:lnSpc>
                <a:spcPct val="100000"/>
              </a:lnSpc>
              <a:spcBef>
                <a:spcPts val="0"/>
              </a:spcBef>
              <a:buSzTx/>
              <a:buNone/>
              <a:defRPr sz="7400">
                <a:solidFill>
                  <a:srgbClr val="595959"/>
                </a:solidFill>
                <a:latin typeface="Arial"/>
                <a:ea typeface="Arial"/>
                <a:cs typeface="Arial"/>
                <a:sym typeface="Arial"/>
              </a:defRPr>
            </a:lvl5pPr>
          </a:lstStyle>
          <a:p>
            <a:pPr/>
            <a:r>
              <a:t>Nivel de texto 1</a:t>
            </a:r>
          </a:p>
          <a:p>
            <a:pPr lvl="1"/>
            <a:r>
              <a:t>Nivel de texto 2</a:t>
            </a:r>
          </a:p>
          <a:p>
            <a:pPr lvl="2"/>
            <a:r>
              <a:t>Nivel de texto 3</a:t>
            </a:r>
          </a:p>
          <a:p>
            <a:pPr lvl="3"/>
            <a:r>
              <a:t>Nivel de texto 4</a:t>
            </a:r>
          </a:p>
          <a:p>
            <a:pPr lvl="4"/>
            <a:r>
              <a:t>Nivel de texto 5</a:t>
            </a:r>
          </a:p>
        </p:txBody>
      </p:sp>
      <p:sp>
        <p:nvSpPr>
          <p:cNvPr id="151" name="Número de diapositiva"/>
          <p:cNvSpPr txBox="1"/>
          <p:nvPr>
            <p:ph type="sldNum" sz="quarter" idx="2"/>
          </p:nvPr>
        </p:nvSpPr>
        <p:spPr>
          <a:xfrm>
            <a:off x="23188838" y="12524796"/>
            <a:ext cx="867584" cy="870499"/>
          </a:xfrm>
          <a:prstGeom prst="rect">
            <a:avLst/>
          </a:prstGeom>
        </p:spPr>
        <p:txBody>
          <a:bodyPr lIns="243799" tIns="243799" rIns="243799" bIns="243799" anchor="ctr">
            <a:normAutofit fontScale="100000" lnSpcReduction="0"/>
          </a:bodyPr>
          <a:lstStyle>
            <a:lvl1pPr algn="r" defTabSz="2438400">
              <a:defRPr sz="2600">
                <a:solidFill>
                  <a:srgbClr val="595959"/>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158" name="Texto del título"/>
          <p:cNvSpPr txBox="1"/>
          <p:nvPr>
            <p:ph type="title"/>
          </p:nvPr>
        </p:nvSpPr>
        <p:spPr>
          <a:xfrm>
            <a:off x="831199" y="1186733"/>
            <a:ext cx="22721602" cy="1527201"/>
          </a:xfrm>
          <a:prstGeom prst="rect">
            <a:avLst/>
          </a:prstGeom>
        </p:spPr>
        <p:txBody>
          <a:bodyPr lIns="243799" tIns="243799" rIns="243799" bIns="243799"/>
          <a:lstStyle>
            <a:lvl1pPr defTabSz="2438400">
              <a:lnSpc>
                <a:spcPct val="100000"/>
              </a:lnSpc>
              <a:defRPr b="0" spc="0" sz="7400">
                <a:latin typeface="Arial"/>
                <a:ea typeface="Arial"/>
                <a:cs typeface="Arial"/>
                <a:sym typeface="Arial"/>
              </a:defRPr>
            </a:lvl1pPr>
          </a:lstStyle>
          <a:p>
            <a:pPr/>
            <a:r>
              <a:t>Texto del título</a:t>
            </a:r>
          </a:p>
        </p:txBody>
      </p:sp>
      <p:sp>
        <p:nvSpPr>
          <p:cNvPr id="159" name="Nivel de texto 1…"/>
          <p:cNvSpPr txBox="1"/>
          <p:nvPr>
            <p:ph type="body" idx="1"/>
          </p:nvPr>
        </p:nvSpPr>
        <p:spPr>
          <a:xfrm>
            <a:off x="831199" y="3073266"/>
            <a:ext cx="22721602" cy="9110401"/>
          </a:xfrm>
          <a:prstGeom prst="rect">
            <a:avLst/>
          </a:prstGeom>
        </p:spPr>
        <p:txBody>
          <a:bodyPr lIns="243799" tIns="243799" rIns="243799" bIns="243799"/>
          <a:lstStyle>
            <a:lvl1pPr marL="1028700" indent="-914400" defTabSz="2438400">
              <a:lnSpc>
                <a:spcPct val="115000"/>
              </a:lnSpc>
              <a:spcBef>
                <a:spcPts val="0"/>
              </a:spcBef>
              <a:buClr>
                <a:srgbClr val="595959"/>
              </a:buClr>
              <a:buSzPts val="4800"/>
              <a:buFont typeface="Arial"/>
              <a:buChar char="●"/>
              <a:defRPr>
                <a:solidFill>
                  <a:srgbClr val="595959"/>
                </a:solidFill>
                <a:latin typeface="Arial"/>
                <a:ea typeface="Arial"/>
                <a:cs typeface="Arial"/>
                <a:sym typeface="Arial"/>
              </a:defRPr>
            </a:lvl1pPr>
            <a:lvl2pPr marL="1685471" indent="-1088571" defTabSz="2438400">
              <a:lnSpc>
                <a:spcPct val="115000"/>
              </a:lnSpc>
              <a:spcBef>
                <a:spcPts val="0"/>
              </a:spcBef>
              <a:buClr>
                <a:srgbClr val="595959"/>
              </a:buClr>
              <a:buSzPts val="4800"/>
              <a:buFont typeface="Arial"/>
              <a:buChar char="○"/>
              <a:defRPr>
                <a:solidFill>
                  <a:srgbClr val="595959"/>
                </a:solidFill>
                <a:latin typeface="Arial"/>
                <a:ea typeface="Arial"/>
                <a:cs typeface="Arial"/>
                <a:sym typeface="Arial"/>
              </a:defRPr>
            </a:lvl2pPr>
            <a:lvl3pPr marL="2142671" indent="-1088571" defTabSz="2438400">
              <a:lnSpc>
                <a:spcPct val="115000"/>
              </a:lnSpc>
              <a:spcBef>
                <a:spcPts val="0"/>
              </a:spcBef>
              <a:buClr>
                <a:srgbClr val="595959"/>
              </a:buClr>
              <a:buSzPts val="4800"/>
              <a:buFont typeface="Arial"/>
              <a:buChar char="■"/>
              <a:defRPr>
                <a:solidFill>
                  <a:srgbClr val="595959"/>
                </a:solidFill>
                <a:latin typeface="Arial"/>
                <a:ea typeface="Arial"/>
                <a:cs typeface="Arial"/>
                <a:sym typeface="Arial"/>
              </a:defRPr>
            </a:lvl3pPr>
            <a:lvl4pPr marL="2599871" indent="-1088571" defTabSz="2438400">
              <a:lnSpc>
                <a:spcPct val="115000"/>
              </a:lnSpc>
              <a:spcBef>
                <a:spcPts val="0"/>
              </a:spcBef>
              <a:buClr>
                <a:srgbClr val="595959"/>
              </a:buClr>
              <a:buSzPts val="4800"/>
              <a:buFont typeface="Arial"/>
              <a:buChar char="●"/>
              <a:defRPr>
                <a:solidFill>
                  <a:srgbClr val="595959"/>
                </a:solidFill>
                <a:latin typeface="Arial"/>
                <a:ea typeface="Arial"/>
                <a:cs typeface="Arial"/>
                <a:sym typeface="Arial"/>
              </a:defRPr>
            </a:lvl4pPr>
            <a:lvl5pPr marL="3057071" indent="-1088571" defTabSz="2438400">
              <a:lnSpc>
                <a:spcPct val="115000"/>
              </a:lnSpc>
              <a:spcBef>
                <a:spcPts val="0"/>
              </a:spcBef>
              <a:buClr>
                <a:srgbClr val="595959"/>
              </a:buClr>
              <a:buSzPts val="4800"/>
              <a:buFont typeface="Arial"/>
              <a:buChar char="○"/>
              <a:defRPr>
                <a:solidFill>
                  <a:srgbClr val="595959"/>
                </a:solidFill>
                <a:latin typeface="Arial"/>
                <a:ea typeface="Arial"/>
                <a:cs typeface="Arial"/>
                <a:sym typeface="Arial"/>
              </a:defRPr>
            </a:lvl5pPr>
          </a:lstStyle>
          <a:p>
            <a:pPr/>
            <a:r>
              <a:t>Nivel de texto 1</a:t>
            </a:r>
          </a:p>
          <a:p>
            <a:pPr lvl="1"/>
            <a:r>
              <a:t>Nivel de texto 2</a:t>
            </a:r>
          </a:p>
          <a:p>
            <a:pPr lvl="2"/>
            <a:r>
              <a:t>Nivel de texto 3</a:t>
            </a:r>
          </a:p>
          <a:p>
            <a:pPr lvl="3"/>
            <a:r>
              <a:t>Nivel de texto 4</a:t>
            </a:r>
          </a:p>
          <a:p>
            <a:pPr lvl="4"/>
            <a:r>
              <a:t>Nivel de texto 5</a:t>
            </a:r>
          </a:p>
        </p:txBody>
      </p:sp>
      <p:sp>
        <p:nvSpPr>
          <p:cNvPr id="160" name="Número de diapositiva"/>
          <p:cNvSpPr txBox="1"/>
          <p:nvPr>
            <p:ph type="sldNum" sz="quarter" idx="2"/>
          </p:nvPr>
        </p:nvSpPr>
        <p:spPr>
          <a:xfrm>
            <a:off x="23188838" y="12524796"/>
            <a:ext cx="867584" cy="870499"/>
          </a:xfrm>
          <a:prstGeom prst="rect">
            <a:avLst/>
          </a:prstGeom>
        </p:spPr>
        <p:txBody>
          <a:bodyPr lIns="243799" tIns="243799" rIns="243799" bIns="243799" anchor="ctr">
            <a:normAutofit fontScale="100000" lnSpcReduction="0"/>
          </a:bodyPr>
          <a:lstStyle>
            <a:lvl1pPr algn="r" defTabSz="2438400">
              <a:defRPr sz="2600">
                <a:solidFill>
                  <a:srgbClr val="595959"/>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y foto">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Título de la presentación"/>
          <p:cNvSpPr txBox="1"/>
          <p:nvPr>
            <p:ph type="title" hasCustomPrompt="1"/>
          </p:nvPr>
        </p:nvSpPr>
        <p:spPr>
          <a:xfrm>
            <a:off x="1206500" y="7124700"/>
            <a:ext cx="21971000" cy="4648200"/>
          </a:xfrm>
          <a:prstGeom prst="rect">
            <a:avLst/>
          </a:prstGeom>
        </p:spPr>
        <p:txBody>
          <a:bodyPr anchor="b"/>
          <a:lstStyle>
            <a:lvl1pPr>
              <a:defRPr spc="-232" sz="11600"/>
            </a:lvl1pPr>
          </a:lstStyle>
          <a:p>
            <a:pPr/>
            <a:r>
              <a:t>Título de la presentación</a:t>
            </a:r>
          </a:p>
        </p:txBody>
      </p:sp>
      <p:sp>
        <p:nvSpPr>
          <p:cNvPr id="23" name="Autor y fecha"/>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Autor y fecha</a:t>
            </a:r>
          </a:p>
        </p:txBody>
      </p:sp>
      <p:sp>
        <p:nvSpPr>
          <p:cNvPr id="24" name="Nivel de texto 1…"/>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Subtítulo de la presentación</a:t>
            </a:r>
          </a:p>
          <a:p>
            <a:pPr lvl="1"/>
            <a:r>
              <a:t/>
            </a:r>
          </a:p>
          <a:p>
            <a:pPr lvl="2"/>
            <a:r>
              <a:t/>
            </a:r>
          </a:p>
          <a:p>
            <a:pPr lvl="3"/>
            <a:r>
              <a:t/>
            </a:r>
          </a:p>
          <a:p>
            <a:pPr lvl="4"/>
            <a:r>
              <a:t/>
            </a:r>
          </a:p>
        </p:txBody>
      </p:sp>
      <p:sp>
        <p:nvSpPr>
          <p:cNvPr id="25"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y foto alt.">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Título de la diapositiva"/>
          <p:cNvSpPr txBox="1"/>
          <p:nvPr>
            <p:ph type="title" hasCustomPrompt="1"/>
          </p:nvPr>
        </p:nvSpPr>
        <p:spPr>
          <a:xfrm>
            <a:off x="1206500" y="1270000"/>
            <a:ext cx="9779000" cy="5882273"/>
          </a:xfrm>
          <a:prstGeom prst="rect">
            <a:avLst/>
          </a:prstGeom>
        </p:spPr>
        <p:txBody>
          <a:bodyPr anchor="b"/>
          <a:lstStyle/>
          <a:p>
            <a:pPr/>
            <a:r>
              <a:t>Título de la diapositiva</a:t>
            </a:r>
          </a:p>
        </p:txBody>
      </p:sp>
      <p:sp>
        <p:nvSpPr>
          <p:cNvPr id="34" name="Nivel de texto 1…"/>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Subtítulo de la diapositiva</a:t>
            </a:r>
          </a:p>
          <a:p>
            <a:pPr lvl="1"/>
            <a:r>
              <a:t/>
            </a:r>
          </a:p>
          <a:p>
            <a:pPr lvl="2"/>
            <a:r>
              <a:t/>
            </a:r>
          </a:p>
          <a:p>
            <a:pPr lvl="3"/>
            <a:r>
              <a:t/>
            </a:r>
          </a:p>
          <a:p>
            <a:pPr lvl="4"/>
            <a:r>
              <a:t/>
            </a:r>
          </a:p>
        </p:txBody>
      </p:sp>
      <p:sp>
        <p:nvSpPr>
          <p:cNvPr id="35" name="Número de diapositiva"/>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y viñetas">
    <p:spTree>
      <p:nvGrpSpPr>
        <p:cNvPr id="1" name=""/>
        <p:cNvGrpSpPr/>
        <p:nvPr/>
      </p:nvGrpSpPr>
      <p:grpSpPr>
        <a:xfrm>
          <a:off x="0" y="0"/>
          <a:ext cx="0" cy="0"/>
          <a:chOff x="0" y="0"/>
          <a:chExt cx="0" cy="0"/>
        </a:xfrm>
      </p:grpSpPr>
      <p:sp>
        <p:nvSpPr>
          <p:cNvPr id="42" name="Título de la diapositiva"/>
          <p:cNvSpPr txBox="1"/>
          <p:nvPr>
            <p:ph type="title" hasCustomPrompt="1"/>
          </p:nvPr>
        </p:nvSpPr>
        <p:spPr>
          <a:prstGeom prst="rect">
            <a:avLst/>
          </a:prstGeom>
        </p:spPr>
        <p:txBody>
          <a:bodyPr/>
          <a:lstStyle/>
          <a:p>
            <a:pPr/>
            <a:r>
              <a:t>Título de la diapositiva</a:t>
            </a:r>
          </a:p>
        </p:txBody>
      </p:sp>
      <p:sp>
        <p:nvSpPr>
          <p:cNvPr id="43" name="Subtítulo de la diapositiva"/>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Subtítulo de la diapositiva</a:t>
            </a:r>
          </a:p>
        </p:txBody>
      </p:sp>
      <p:sp>
        <p:nvSpPr>
          <p:cNvPr id="44" name="Nivel de texto 1…"/>
          <p:cNvSpPr txBox="1"/>
          <p:nvPr>
            <p:ph type="body" idx="1" hasCustomPrompt="1"/>
          </p:nvPr>
        </p:nvSpPr>
        <p:spPr>
          <a:prstGeom prst="rect">
            <a:avLst/>
          </a:prstGeom>
        </p:spPr>
        <p:txBody>
          <a:bodyPr/>
          <a:lstStyle/>
          <a:p>
            <a:pPr/>
            <a:r>
              <a:t>Texto de viñeta de la diapositiva</a:t>
            </a:r>
          </a:p>
          <a:p>
            <a:pPr lvl="1"/>
            <a:r>
              <a:t/>
            </a:r>
          </a:p>
          <a:p>
            <a:pPr lvl="2"/>
            <a:r>
              <a:t/>
            </a:r>
          </a:p>
          <a:p>
            <a:pPr lvl="3"/>
            <a:r>
              <a:t/>
            </a:r>
          </a:p>
          <a:p>
            <a:pPr lvl="4"/>
            <a:r>
              <a:t/>
            </a:r>
          </a:p>
        </p:txBody>
      </p:sp>
      <p:sp>
        <p:nvSpPr>
          <p:cNvPr id="45"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iñetas">
    <p:spTree>
      <p:nvGrpSpPr>
        <p:cNvPr id="1" name=""/>
        <p:cNvGrpSpPr/>
        <p:nvPr/>
      </p:nvGrpSpPr>
      <p:grpSpPr>
        <a:xfrm>
          <a:off x="0" y="0"/>
          <a:ext cx="0" cy="0"/>
          <a:chOff x="0" y="0"/>
          <a:chExt cx="0" cy="0"/>
        </a:xfrm>
      </p:grpSpPr>
      <p:sp>
        <p:nvSpPr>
          <p:cNvPr id="52" name="Nivel de texto 1…"/>
          <p:cNvSpPr txBox="1"/>
          <p:nvPr>
            <p:ph type="body" idx="1" hasCustomPrompt="1"/>
          </p:nvPr>
        </p:nvSpPr>
        <p:spPr>
          <a:prstGeom prst="rect">
            <a:avLst/>
          </a:prstGeom>
        </p:spPr>
        <p:txBody>
          <a:bodyPr numCol="2" spcCol="1098550"/>
          <a:lstStyle/>
          <a:p>
            <a:pPr/>
            <a:r>
              <a:t>Texto de viñeta de la diapositiva</a:t>
            </a:r>
          </a:p>
          <a:p>
            <a:pPr lvl="1"/>
            <a:r>
              <a:t/>
            </a:r>
          </a:p>
          <a:p>
            <a:pPr lvl="2"/>
            <a:r>
              <a:t/>
            </a:r>
          </a:p>
          <a:p>
            <a:pPr lvl="3"/>
            <a:r>
              <a:t/>
            </a:r>
          </a:p>
          <a:p>
            <a:pPr lvl="4"/>
            <a:r>
              <a:t/>
            </a:r>
          </a:p>
        </p:txBody>
      </p:sp>
      <p:sp>
        <p:nvSpPr>
          <p:cNvPr id="53"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viñetas y foto">
    <p:spTree>
      <p:nvGrpSpPr>
        <p:cNvPr id="1" name=""/>
        <p:cNvGrpSpPr/>
        <p:nvPr/>
      </p:nvGrpSpPr>
      <p:grpSpPr>
        <a:xfrm>
          <a:off x="0" y="0"/>
          <a:ext cx="0" cy="0"/>
          <a:chOff x="0" y="0"/>
          <a:chExt cx="0" cy="0"/>
        </a:xfrm>
      </p:grpSpPr>
      <p:sp>
        <p:nvSpPr>
          <p:cNvPr id="60" name="Subtítulo de la diapositiva"/>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Subtítulo de la diapositiva</a:t>
            </a:r>
          </a:p>
        </p:txBody>
      </p:sp>
      <p:sp>
        <p:nvSpPr>
          <p:cNvPr id="61" name="Nivel de texto 1…"/>
          <p:cNvSpPr txBox="1"/>
          <p:nvPr>
            <p:ph type="body" sz="half" idx="1" hasCustomPrompt="1"/>
          </p:nvPr>
        </p:nvSpPr>
        <p:spPr>
          <a:xfrm>
            <a:off x="1206500" y="4248504"/>
            <a:ext cx="9779000" cy="8256630"/>
          </a:xfrm>
          <a:prstGeom prst="rect">
            <a:avLst/>
          </a:prstGeom>
        </p:spPr>
        <p:txBody>
          <a:bodyPr/>
          <a:lstStyle/>
          <a:p>
            <a:pPr/>
            <a:r>
              <a:t>Texto de viñeta de la diapositiva</a:t>
            </a:r>
          </a:p>
          <a:p>
            <a:pPr lvl="1"/>
            <a:r>
              <a:t/>
            </a:r>
          </a:p>
          <a:p>
            <a:pPr lvl="2"/>
            <a:r>
              <a:t/>
            </a:r>
          </a:p>
          <a:p>
            <a:pPr lvl="3"/>
            <a:r>
              <a:t/>
            </a:r>
          </a:p>
          <a:p>
            <a:pPr lvl="4"/>
            <a:r>
              <a:t/>
            </a:r>
          </a:p>
        </p:txBody>
      </p:sp>
      <p:sp>
        <p:nvSpPr>
          <p:cNvPr id="62"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Título de la diapositiva"/>
          <p:cNvSpPr txBox="1"/>
          <p:nvPr>
            <p:ph type="title" hasCustomPrompt="1"/>
          </p:nvPr>
        </p:nvSpPr>
        <p:spPr>
          <a:xfrm>
            <a:off x="1206500" y="1079500"/>
            <a:ext cx="9779000" cy="1435100"/>
          </a:xfrm>
          <a:prstGeom prst="rect">
            <a:avLst/>
          </a:prstGeom>
        </p:spPr>
        <p:txBody>
          <a:bodyPr/>
          <a:lstStyle/>
          <a:p>
            <a:pPr/>
            <a:r>
              <a:t>Título de la diapositiva</a:t>
            </a:r>
          </a:p>
        </p:txBody>
      </p:sp>
      <p:sp>
        <p:nvSpPr>
          <p:cNvPr id="64"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ción">
    <p:spTree>
      <p:nvGrpSpPr>
        <p:cNvPr id="1" name=""/>
        <p:cNvGrpSpPr/>
        <p:nvPr/>
      </p:nvGrpSpPr>
      <p:grpSpPr>
        <a:xfrm>
          <a:off x="0" y="0"/>
          <a:ext cx="0" cy="0"/>
          <a:chOff x="0" y="0"/>
          <a:chExt cx="0" cy="0"/>
        </a:xfrm>
      </p:grpSpPr>
      <p:sp>
        <p:nvSpPr>
          <p:cNvPr id="71" name="Título de sección"/>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Título de sección</a:t>
            </a:r>
          </a:p>
        </p:txBody>
      </p:sp>
      <p:sp>
        <p:nvSpPr>
          <p:cNvPr id="72" name="Número de diapositiva"/>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olo título">
    <p:spTree>
      <p:nvGrpSpPr>
        <p:cNvPr id="1" name=""/>
        <p:cNvGrpSpPr/>
        <p:nvPr/>
      </p:nvGrpSpPr>
      <p:grpSpPr>
        <a:xfrm>
          <a:off x="0" y="0"/>
          <a:ext cx="0" cy="0"/>
          <a:chOff x="0" y="0"/>
          <a:chExt cx="0" cy="0"/>
        </a:xfrm>
      </p:grpSpPr>
      <p:sp>
        <p:nvSpPr>
          <p:cNvPr id="79" name="Título de la diapositiva"/>
          <p:cNvSpPr txBox="1"/>
          <p:nvPr>
            <p:ph type="title" hasCustomPrompt="1"/>
          </p:nvPr>
        </p:nvSpPr>
        <p:spPr>
          <a:xfrm>
            <a:off x="1206500" y="1079500"/>
            <a:ext cx="21971000" cy="1434949"/>
          </a:xfrm>
          <a:prstGeom prst="rect">
            <a:avLst/>
          </a:prstGeom>
        </p:spPr>
        <p:txBody>
          <a:bodyPr/>
          <a:lstStyle/>
          <a:p>
            <a:pPr/>
            <a:r>
              <a:t>Título de la diapositiva</a:t>
            </a:r>
          </a:p>
        </p:txBody>
      </p:sp>
      <p:sp>
        <p:nvSpPr>
          <p:cNvPr id="80" name="Subtítulo de la diapositiva"/>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Subtítulo de la diapositiva</a:t>
            </a:r>
          </a:p>
        </p:txBody>
      </p:sp>
      <p:sp>
        <p:nvSpPr>
          <p:cNvPr id="81"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Título de agenda"/>
          <p:cNvSpPr txBox="1"/>
          <p:nvPr>
            <p:ph type="title" hasCustomPrompt="1"/>
          </p:nvPr>
        </p:nvSpPr>
        <p:spPr>
          <a:xfrm>
            <a:off x="1206500" y="1079500"/>
            <a:ext cx="21971000" cy="1435100"/>
          </a:xfrm>
          <a:prstGeom prst="rect">
            <a:avLst/>
          </a:prstGeom>
        </p:spPr>
        <p:txBody>
          <a:bodyPr/>
          <a:lstStyle/>
          <a:p>
            <a:pPr/>
            <a:r>
              <a:t>Título de agenda</a:t>
            </a:r>
          </a:p>
        </p:txBody>
      </p:sp>
      <p:sp>
        <p:nvSpPr>
          <p:cNvPr id="89" name="Subtítulo de agenda"/>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Subtítulo de agenda</a:t>
            </a:r>
          </a:p>
        </p:txBody>
      </p:sp>
      <p:sp>
        <p:nvSpPr>
          <p:cNvPr id="90" name="Nivel de texto 1…"/>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Temas relacionados con la agenda</a:t>
            </a:r>
          </a:p>
          <a:p>
            <a:pPr lvl="1"/>
            <a:r>
              <a:t/>
            </a:r>
          </a:p>
          <a:p>
            <a:pPr lvl="2"/>
            <a:r>
              <a:t/>
            </a:r>
          </a:p>
          <a:p>
            <a:pPr lvl="3"/>
            <a:r>
              <a:t/>
            </a:r>
          </a:p>
          <a:p>
            <a:pPr lvl="4"/>
            <a:r>
              <a:t/>
            </a:r>
          </a:p>
        </p:txBody>
      </p:sp>
      <p:sp>
        <p:nvSpPr>
          <p:cNvPr id="91"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ítulo de la diapositiva"/>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Título de la diapositiva</a:t>
            </a:r>
          </a:p>
        </p:txBody>
      </p:sp>
      <p:sp>
        <p:nvSpPr>
          <p:cNvPr id="3" name="Nivel de texto 1…"/>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Texto de viñeta de la diapositiva</a:t>
            </a:r>
          </a:p>
          <a:p>
            <a:pPr lvl="1"/>
            <a:r>
              <a:t/>
            </a:r>
          </a:p>
          <a:p>
            <a:pPr lvl="2"/>
            <a:r>
              <a:t/>
            </a:r>
          </a:p>
          <a:p>
            <a:pPr lvl="3"/>
            <a:r>
              <a:t/>
            </a:r>
          </a:p>
          <a:p>
            <a:pPr lvl="4"/>
            <a:r>
              <a:t/>
            </a:r>
          </a:p>
        </p:txBody>
      </p:sp>
      <p:sp>
        <p:nvSpPr>
          <p:cNvPr id="4" name="Número de diapositiva"/>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jpe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jpeg"/><Relationship Id="rId3" Type="http://schemas.openxmlformats.org/officeDocument/2006/relationships/hyperlink" Target="https://dev.mysql.com/doc/sakila/en/sakila-history.html" TargetMode="Externa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jpeg"/><Relationship Id="rId3" Type="http://schemas.openxmlformats.org/officeDocument/2006/relationships/image" Target="../media/image7.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jpe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jpe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jpe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jpe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jpe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jpe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jpe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jpeg"/><Relationship Id="rId3" Type="http://schemas.openxmlformats.org/officeDocument/2006/relationships/hyperlink" Target="https://www.w3schools.com/sql/sql_wildcards.asp" TargetMode="Externa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jpe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jpe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jpe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jpe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jpeg"/></Relationships>

</file>

<file path=ppt/slides/_rels/slide28.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jpeg"/><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pic>
        <p:nvPicPr>
          <p:cNvPr id="169" name="5f461d116006137.6059ac1f3a043.jpg" descr="5f461d116006137.6059ac1f3a043.jpg"/>
          <p:cNvPicPr>
            <a:picLocks noChangeAspect="1"/>
          </p:cNvPicPr>
          <p:nvPr/>
        </p:nvPicPr>
        <p:blipFill>
          <a:blip r:embed="rId2">
            <a:extLst/>
          </a:blip>
          <a:stretch>
            <a:fillRect/>
          </a:stretch>
        </p:blipFill>
        <p:spPr>
          <a:xfrm>
            <a:off x="-77249" y="-2562010"/>
            <a:ext cx="24538498" cy="16359000"/>
          </a:xfrm>
          <a:prstGeom prst="rect">
            <a:avLst/>
          </a:prstGeom>
          <a:ln w="12700">
            <a:miter lim="400000"/>
          </a:ln>
        </p:spPr>
      </p:pic>
      <p:sp>
        <p:nvSpPr>
          <p:cNvPr id="170" name="SQL - Basics"/>
          <p:cNvSpPr txBox="1"/>
          <p:nvPr/>
        </p:nvSpPr>
        <p:spPr>
          <a:xfrm>
            <a:off x="6973569" y="5599943"/>
            <a:ext cx="10436861" cy="251611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2438400">
              <a:lnSpc>
                <a:spcPct val="90000"/>
              </a:lnSpc>
              <a:defRPr spc="-479" sz="16000">
                <a:solidFill>
                  <a:srgbClr val="F65714"/>
                </a:solidFill>
                <a:latin typeface="Big Caslon Medium"/>
                <a:ea typeface="Big Caslon Medium"/>
                <a:cs typeface="Big Caslon Medium"/>
                <a:sym typeface="Big Caslon Medium"/>
              </a:defRPr>
            </a:lvl1pPr>
          </a:lstStyle>
          <a:p>
            <a:pPr/>
            <a:r>
              <a:t>SQL - Basics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pic>
        <p:nvPicPr>
          <p:cNvPr id="208" name="5f461d116006137.6059ac1f3a043.jpg" descr="5f461d116006137.6059ac1f3a043.jpg"/>
          <p:cNvPicPr>
            <a:picLocks noChangeAspect="1"/>
          </p:cNvPicPr>
          <p:nvPr/>
        </p:nvPicPr>
        <p:blipFill>
          <a:blip r:embed="rId2">
            <a:extLst/>
          </a:blip>
          <a:stretch>
            <a:fillRect/>
          </a:stretch>
        </p:blipFill>
        <p:spPr>
          <a:xfrm>
            <a:off x="-77249" y="-2562010"/>
            <a:ext cx="24538498" cy="16359000"/>
          </a:xfrm>
          <a:prstGeom prst="rect">
            <a:avLst/>
          </a:prstGeom>
          <a:ln w="12700">
            <a:miter lim="400000"/>
          </a:ln>
        </p:spPr>
      </p:pic>
      <p:sp>
        <p:nvSpPr>
          <p:cNvPr id="209" name="Google Shape;55;p13"/>
          <p:cNvSpPr txBox="1"/>
          <p:nvPr>
            <p:ph type="title"/>
          </p:nvPr>
        </p:nvSpPr>
        <p:spPr>
          <a:xfrm>
            <a:off x="342361" y="531199"/>
            <a:ext cx="23699278" cy="2640801"/>
          </a:xfrm>
          <a:prstGeom prst="rect">
            <a:avLst/>
          </a:prstGeom>
        </p:spPr>
        <p:txBody>
          <a:bodyPr/>
          <a:lstStyle>
            <a:lvl1pPr defTabSz="2121408">
              <a:defRPr sz="12006">
                <a:solidFill>
                  <a:srgbClr val="FFFFFF"/>
                </a:solidFill>
                <a:latin typeface="Avenir Book"/>
                <a:ea typeface="Avenir Book"/>
                <a:cs typeface="Avenir Book"/>
                <a:sym typeface="Avenir Book"/>
              </a:defRPr>
            </a:lvl1pPr>
          </a:lstStyle>
          <a:p>
            <a:pPr/>
            <a:r>
              <a:t>SQL - Entity Relationship Diagram</a:t>
            </a:r>
          </a:p>
        </p:txBody>
      </p:sp>
      <p:sp>
        <p:nvSpPr>
          <p:cNvPr id="210" name="Google Shape;69;p14"/>
          <p:cNvSpPr txBox="1"/>
          <p:nvPr/>
        </p:nvSpPr>
        <p:spPr>
          <a:xfrm>
            <a:off x="1007488" y="3397316"/>
            <a:ext cx="22369023" cy="352544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marL="482600" indent="-482600" algn="l" defTabSz="2438400">
              <a:lnSpc>
                <a:spcPct val="120000"/>
              </a:lnSpc>
              <a:buSzPct val="123000"/>
              <a:buChar char="•"/>
              <a:defRPr sz="3800">
                <a:solidFill>
                  <a:srgbClr val="FFFFFF"/>
                </a:solidFill>
                <a:latin typeface="Avenir Heavy"/>
                <a:ea typeface="Avenir Heavy"/>
                <a:cs typeface="Avenir Heavy"/>
                <a:sym typeface="Avenir Heavy"/>
              </a:defRPr>
            </a:pPr>
            <a:r>
              <a:t>Cardinality: </a:t>
            </a:r>
            <a:r>
              <a:rPr>
                <a:latin typeface="Avenir Book"/>
                <a:ea typeface="Avenir Book"/>
                <a:cs typeface="Avenir Book"/>
                <a:sym typeface="Avenir Book"/>
              </a:rPr>
              <a:t>possible number of occurrences in one entity which is associated with the number of occurrences in another.</a:t>
            </a:r>
            <a:endParaRPr>
              <a:latin typeface="Avenir Book"/>
              <a:ea typeface="Avenir Book"/>
              <a:cs typeface="Avenir Book"/>
              <a:sym typeface="Avenir Book"/>
            </a:endParaRPr>
          </a:p>
          <a:p>
            <a:pPr lvl="1" marL="1092200" indent="-482600" algn="l" defTabSz="2438400">
              <a:lnSpc>
                <a:spcPct val="120000"/>
              </a:lnSpc>
              <a:buSzPct val="123000"/>
              <a:buChar char="•"/>
              <a:defRPr i="1" sz="3800">
                <a:solidFill>
                  <a:srgbClr val="FFFFFF"/>
                </a:solidFill>
                <a:latin typeface="Avenir Heavy"/>
                <a:ea typeface="Avenir Heavy"/>
                <a:cs typeface="Avenir Heavy"/>
                <a:sym typeface="Avenir Heavy"/>
              </a:defRPr>
            </a:pPr>
            <a:r>
              <a:rPr i="0">
                <a:latin typeface="Avenir Book Oblique"/>
                <a:ea typeface="Avenir Book Oblique"/>
                <a:cs typeface="Avenir Book Oblique"/>
                <a:sym typeface="Avenir Book Oblique"/>
              </a:rPr>
              <a:t>For example, ONE team has MANY players. Then Team and Player are inter-connected with a one-to-many relationship.</a:t>
            </a:r>
          </a:p>
        </p:txBody>
      </p:sp>
      <p:graphicFrame>
        <p:nvGraphicFramePr>
          <p:cNvPr id="211" name="Tabla"/>
          <p:cNvGraphicFramePr/>
          <p:nvPr/>
        </p:nvGraphicFramePr>
        <p:xfrm>
          <a:off x="2686506" y="7670854"/>
          <a:ext cx="19169022" cy="508801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385440"/>
                <a:gridCol w="6385440"/>
                <a:gridCol w="6385440"/>
              </a:tblGrid>
              <a:tr h="934881">
                <a:tc>
                  <a:txBody>
                    <a:bodyPr/>
                    <a:lstStyle/>
                    <a:p>
                      <a:pPr defTabSz="914400"/>
                      <a:r>
                        <a:rPr sz="3200">
                          <a:solidFill>
                            <a:srgbClr val="FFFFFF"/>
                          </a:solidFill>
                        </a:rPr>
                        <a:t>One to One Relationship</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defTabSz="914400"/>
                      <a:r>
                        <a:rPr sz="3200">
                          <a:solidFill>
                            <a:srgbClr val="FFFFFF"/>
                          </a:solidFill>
                        </a:rPr>
                        <a:t>One to Many Relationship</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defTabSz="914400"/>
                      <a:r>
                        <a:rPr sz="3200">
                          <a:solidFill>
                            <a:srgbClr val="FFFFFF"/>
                          </a:solidFill>
                        </a:rPr>
                        <a:t>Many to Many Relationship</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r>
              <a:tr h="4140431">
                <a:tc>
                  <a:txBody>
                    <a:bodyPr/>
                    <a:lstStyle/>
                    <a:p>
                      <a:pPr defTabSz="914400">
                        <a:defRPr sz="3200">
                          <a:solidFill>
                            <a:srgbClr val="FFFFFF"/>
                          </a:solidFill>
                        </a:defRPr>
                      </a:pP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blipFill rotWithShape="1">
                      <a:blip r:embed="rId3"/>
                      <a:srcRect l="0" t="0" r="0" b="0"/>
                      <a:stretch>
                        <a:fillRect/>
                      </a:stretch>
                    </a:blipFill>
                  </a:tcPr>
                </a:tc>
                <a:tc>
                  <a:txBody>
                    <a:bodyPr/>
                    <a:lstStyle/>
                    <a:p>
                      <a:pPr defTabSz="914400">
                        <a:defRPr sz="3200">
                          <a:solidFill>
                            <a:srgbClr val="FFFFFF"/>
                          </a:solidFill>
                        </a:defRPr>
                      </a:pP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blipFill rotWithShape="1">
                      <a:blip r:embed="rId4"/>
                      <a:srcRect l="0" t="0" r="0" b="0"/>
                      <a:stretch>
                        <a:fillRect/>
                      </a:stretch>
                    </a:blipFill>
                  </a:tcPr>
                </a:tc>
                <a:tc>
                  <a:txBody>
                    <a:bodyPr/>
                    <a:lstStyle/>
                    <a:p>
                      <a:pPr defTabSz="914400">
                        <a:defRPr sz="3200">
                          <a:solidFill>
                            <a:srgbClr val="FFFFFF"/>
                          </a:solidFill>
                        </a:defRPr>
                      </a:pP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blipFill rotWithShape="1">
                      <a:blip r:embed="rId5"/>
                      <a:srcRect l="0" t="0" r="0" b="0"/>
                      <a:stretch>
                        <a:fillRect/>
                      </a:stretch>
                    </a:blipFill>
                  </a:tcPr>
                </a:tc>
              </a:tr>
            </a:tbl>
          </a:graphicData>
        </a:graphic>
      </p:graphicFrame>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pic>
        <p:nvPicPr>
          <p:cNvPr id="213" name="5f461d116006137.6059ac1f3a043.jpg" descr="5f461d116006137.6059ac1f3a043.jpg"/>
          <p:cNvPicPr>
            <a:picLocks noChangeAspect="1"/>
          </p:cNvPicPr>
          <p:nvPr/>
        </p:nvPicPr>
        <p:blipFill>
          <a:blip r:embed="rId2">
            <a:extLst/>
          </a:blip>
          <a:stretch>
            <a:fillRect/>
          </a:stretch>
        </p:blipFill>
        <p:spPr>
          <a:xfrm>
            <a:off x="-77249" y="-2562010"/>
            <a:ext cx="24538498" cy="16359000"/>
          </a:xfrm>
          <a:prstGeom prst="rect">
            <a:avLst/>
          </a:prstGeom>
          <a:ln w="12700">
            <a:miter lim="400000"/>
          </a:ln>
        </p:spPr>
      </p:pic>
      <p:sp>
        <p:nvSpPr>
          <p:cNvPr id="214" name="Google Shape;55;p13"/>
          <p:cNvSpPr txBox="1"/>
          <p:nvPr>
            <p:ph type="title"/>
          </p:nvPr>
        </p:nvSpPr>
        <p:spPr>
          <a:xfrm>
            <a:off x="342361" y="531199"/>
            <a:ext cx="23699278"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SQL - Statements</a:t>
            </a:r>
          </a:p>
        </p:txBody>
      </p:sp>
      <p:sp>
        <p:nvSpPr>
          <p:cNvPr id="215" name="Google Shape;69;p14"/>
          <p:cNvSpPr txBox="1"/>
          <p:nvPr/>
        </p:nvSpPr>
        <p:spPr>
          <a:xfrm>
            <a:off x="1007488" y="3397316"/>
            <a:ext cx="22369023" cy="893310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marL="584200" indent="-584200" algn="l" defTabSz="914400">
              <a:lnSpc>
                <a:spcPct val="120000"/>
              </a:lnSpc>
              <a:spcBef>
                <a:spcPts val="1000"/>
              </a:spcBef>
              <a:buSzPct val="123000"/>
              <a:buChar char="•"/>
              <a:defRPr sz="4600">
                <a:solidFill>
                  <a:srgbClr val="FFFFFF"/>
                </a:solidFill>
                <a:latin typeface="Avenir Book"/>
                <a:ea typeface="Avenir Book"/>
                <a:cs typeface="Avenir Book"/>
                <a:sym typeface="Avenir Book"/>
              </a:defRPr>
            </a:pPr>
            <a:r>
              <a:t>Databases have four main statements, following the </a:t>
            </a:r>
            <a:r>
              <a:rPr>
                <a:latin typeface="Avenir Book Oblique"/>
                <a:ea typeface="Avenir Book Oblique"/>
                <a:cs typeface="Avenir Book Oblique"/>
                <a:sym typeface="Avenir Book Oblique"/>
              </a:rPr>
              <a:t>CRUD (Create, Read, Update, Delete)</a:t>
            </a:r>
            <a:r>
              <a:t> paradigm. Statements can essentially be thought of as functions we want to perform over the database. Within a given database, relevant statements could include:</a:t>
            </a:r>
          </a:p>
          <a:p>
            <a:pPr lvl="1" marL="1193800" indent="-584200" algn="l" defTabSz="914400">
              <a:lnSpc>
                <a:spcPct val="120000"/>
              </a:lnSpc>
              <a:spcBef>
                <a:spcPts val="1000"/>
              </a:spcBef>
              <a:buSzPct val="123000"/>
              <a:buChar char="•"/>
              <a:defRPr sz="3800">
                <a:solidFill>
                  <a:srgbClr val="FFFFFF"/>
                </a:solidFill>
                <a:latin typeface="Avenir Heavy"/>
                <a:ea typeface="Avenir Heavy"/>
                <a:cs typeface="Avenir Heavy"/>
                <a:sym typeface="Avenir Heavy"/>
              </a:defRPr>
            </a:pPr>
            <a:r>
              <a:t>CREATE TABLE</a:t>
            </a:r>
            <a:r>
              <a:rPr>
                <a:latin typeface="Avenir Book"/>
                <a:ea typeface="Avenir Book"/>
                <a:cs typeface="Avenir Book"/>
                <a:sym typeface="Avenir Book"/>
              </a:rPr>
              <a:t>: A statement which creates a new table in the database</a:t>
            </a:r>
            <a:endParaRPr>
              <a:latin typeface="Avenir Book"/>
              <a:ea typeface="Avenir Book"/>
              <a:cs typeface="Avenir Book"/>
              <a:sym typeface="Avenir Book"/>
            </a:endParaRPr>
          </a:p>
          <a:p>
            <a:pPr lvl="1" marL="1193800" indent="-584200" algn="l" defTabSz="914400">
              <a:lnSpc>
                <a:spcPct val="120000"/>
              </a:lnSpc>
              <a:spcBef>
                <a:spcPts val="1000"/>
              </a:spcBef>
              <a:buSzPct val="123000"/>
              <a:buChar char="•"/>
              <a:defRPr sz="3800">
                <a:solidFill>
                  <a:srgbClr val="FFFFFF"/>
                </a:solidFill>
                <a:latin typeface="Avenir Heavy"/>
                <a:ea typeface="Avenir Heavy"/>
                <a:cs typeface="Avenir Heavy"/>
                <a:sym typeface="Avenir Heavy"/>
              </a:defRPr>
            </a:pPr>
            <a:r>
              <a:t>SELECT</a:t>
            </a:r>
            <a:r>
              <a:rPr>
                <a:latin typeface="Avenir Book"/>
                <a:ea typeface="Avenir Book"/>
                <a:cs typeface="Avenir Book"/>
                <a:sym typeface="Avenir Book"/>
              </a:rPr>
              <a:t>: Allows you to read and </a:t>
            </a:r>
            <a:r>
              <a:rPr>
                <a:latin typeface="Avenir Book Oblique"/>
                <a:ea typeface="Avenir Book Oblique"/>
                <a:cs typeface="Avenir Book Oblique"/>
                <a:sym typeface="Avenir Book Oblique"/>
              </a:rPr>
              <a:t>query</a:t>
            </a:r>
            <a:r>
              <a:rPr>
                <a:latin typeface="Avenir Book"/>
                <a:ea typeface="Avenir Book"/>
                <a:cs typeface="Avenir Book"/>
                <a:sym typeface="Avenir Book"/>
              </a:rPr>
              <a:t> the database to extract records you want</a:t>
            </a:r>
            <a:endParaRPr>
              <a:latin typeface="Avenir Book"/>
              <a:ea typeface="Avenir Book"/>
              <a:cs typeface="Avenir Book"/>
              <a:sym typeface="Avenir Book"/>
            </a:endParaRPr>
          </a:p>
          <a:p>
            <a:pPr lvl="1" marL="1193800" indent="-584200" algn="l" defTabSz="914400">
              <a:lnSpc>
                <a:spcPct val="120000"/>
              </a:lnSpc>
              <a:spcBef>
                <a:spcPts val="1000"/>
              </a:spcBef>
              <a:buSzPct val="123000"/>
              <a:buChar char="•"/>
              <a:defRPr sz="3800">
                <a:solidFill>
                  <a:srgbClr val="FFFFFF"/>
                </a:solidFill>
                <a:latin typeface="Avenir Heavy"/>
                <a:ea typeface="Avenir Heavy"/>
                <a:cs typeface="Avenir Heavy"/>
                <a:sym typeface="Avenir Heavy"/>
              </a:defRPr>
            </a:pPr>
            <a:r>
              <a:t>UPDATE</a:t>
            </a:r>
            <a:r>
              <a:rPr>
                <a:latin typeface="Avenir Book"/>
                <a:ea typeface="Avenir Book"/>
                <a:cs typeface="Avenir Book"/>
                <a:sym typeface="Avenir Book"/>
              </a:rPr>
              <a:t>: Allows you to update records within a table</a:t>
            </a:r>
            <a:endParaRPr>
              <a:latin typeface="Avenir Book"/>
              <a:ea typeface="Avenir Book"/>
              <a:cs typeface="Avenir Book"/>
              <a:sym typeface="Avenir Book"/>
            </a:endParaRPr>
          </a:p>
          <a:p>
            <a:pPr lvl="1" marL="1193800" indent="-584200" algn="l" defTabSz="914400">
              <a:lnSpc>
                <a:spcPct val="120000"/>
              </a:lnSpc>
              <a:spcBef>
                <a:spcPts val="1000"/>
              </a:spcBef>
              <a:buSzPct val="123000"/>
              <a:buChar char="•"/>
              <a:defRPr sz="3800">
                <a:solidFill>
                  <a:srgbClr val="FFFFFF"/>
                </a:solidFill>
                <a:latin typeface="Avenir Heavy"/>
                <a:ea typeface="Avenir Heavy"/>
                <a:cs typeface="Avenir Heavy"/>
                <a:sym typeface="Avenir Heavy"/>
              </a:defRPr>
            </a:pPr>
            <a:r>
              <a:t>DROP TABLE</a:t>
            </a:r>
            <a:r>
              <a:rPr>
                <a:latin typeface="Avenir Book"/>
                <a:ea typeface="Avenir Book"/>
                <a:cs typeface="Avenir Book"/>
                <a:sym typeface="Avenir Book"/>
              </a:rPr>
              <a:t>: Gives you the power to remove a table from a database</a:t>
            </a:r>
            <a:endParaRPr>
              <a:latin typeface="Avenir Book"/>
              <a:ea typeface="Avenir Book"/>
              <a:cs typeface="Avenir Book"/>
              <a:sym typeface="Avenir Book"/>
            </a:endParaRPr>
          </a:p>
          <a:p>
            <a:pPr marL="584200" indent="-584200" algn="l" defTabSz="914400">
              <a:lnSpc>
                <a:spcPct val="120000"/>
              </a:lnSpc>
              <a:spcBef>
                <a:spcPts val="1000"/>
              </a:spcBef>
              <a:buSzPct val="123000"/>
              <a:buChar char="•"/>
              <a:defRPr sz="4600">
                <a:solidFill>
                  <a:srgbClr val="FFFFFF"/>
                </a:solidFill>
                <a:latin typeface="Avenir Heavy"/>
                <a:ea typeface="Avenir Heavy"/>
                <a:cs typeface="Avenir Heavy"/>
                <a:sym typeface="Avenir Heavy"/>
              </a:defRPr>
            </a:pPr>
            <a:r>
              <a:rPr>
                <a:latin typeface="Avenir Book"/>
                <a:ea typeface="Avenir Book"/>
                <a:cs typeface="Avenir Book"/>
                <a:sym typeface="Avenir Book"/>
              </a:rPr>
              <a:t>SQL Statements and Keywords are, by convention, UPPERCASE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pic>
        <p:nvPicPr>
          <p:cNvPr id="217" name="5f461d116006137.6059ac1f3a043.jpg" descr="5f461d116006137.6059ac1f3a043.jpg"/>
          <p:cNvPicPr>
            <a:picLocks noChangeAspect="1"/>
          </p:cNvPicPr>
          <p:nvPr/>
        </p:nvPicPr>
        <p:blipFill>
          <a:blip r:embed="rId2">
            <a:extLst/>
          </a:blip>
          <a:stretch>
            <a:fillRect/>
          </a:stretch>
        </p:blipFill>
        <p:spPr>
          <a:xfrm>
            <a:off x="-77249" y="-2562010"/>
            <a:ext cx="24538498" cy="16359000"/>
          </a:xfrm>
          <a:prstGeom prst="rect">
            <a:avLst/>
          </a:prstGeom>
          <a:ln w="12700">
            <a:miter lim="400000"/>
          </a:ln>
        </p:spPr>
      </p:pic>
      <p:sp>
        <p:nvSpPr>
          <p:cNvPr id="218" name="Google Shape;55;p13"/>
          <p:cNvSpPr txBox="1"/>
          <p:nvPr>
            <p:ph type="title"/>
          </p:nvPr>
        </p:nvSpPr>
        <p:spPr>
          <a:xfrm>
            <a:off x="342361" y="531199"/>
            <a:ext cx="23699278"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SQL - Use Case</a:t>
            </a:r>
          </a:p>
        </p:txBody>
      </p:sp>
      <p:sp>
        <p:nvSpPr>
          <p:cNvPr id="219" name="Google Shape;69;p14"/>
          <p:cNvSpPr txBox="1"/>
          <p:nvPr/>
        </p:nvSpPr>
        <p:spPr>
          <a:xfrm>
            <a:off x="1007488" y="3563659"/>
            <a:ext cx="22369023" cy="6588682"/>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algn="l" defTabSz="2438400">
              <a:lnSpc>
                <a:spcPct val="120000"/>
              </a:lnSpc>
              <a:defRPr sz="3800">
                <a:solidFill>
                  <a:srgbClr val="FFFFFF"/>
                </a:solidFill>
                <a:latin typeface="Avenir Book"/>
                <a:ea typeface="Avenir Book"/>
                <a:cs typeface="Avenir Book"/>
                <a:sym typeface="Avenir Book"/>
              </a:defRPr>
            </a:pPr>
            <a:r>
              <a:t>It’s time to get our hands dirty. By now you should already have PostgreSQL installed. If not, open the SQL_Setup.md in the repo and follow the steps included in the file.</a:t>
            </a:r>
          </a:p>
          <a:p>
            <a:pPr marL="228600" indent="-228600" algn="l" defTabSz="914400">
              <a:lnSpc>
                <a:spcPct val="120000"/>
              </a:lnSpc>
              <a:spcBef>
                <a:spcPts val="1000"/>
              </a:spcBef>
              <a:buSzPct val="100000"/>
              <a:buFont typeface="Arial"/>
              <a:buChar char="•"/>
              <a:defRPr sz="4200">
                <a:solidFill>
                  <a:srgbClr val="FFFFFF"/>
                </a:solidFill>
                <a:latin typeface="Avenir Book"/>
                <a:ea typeface="Avenir Book"/>
                <a:cs typeface="Avenir Book"/>
                <a:sym typeface="Avenir Book"/>
              </a:defRPr>
            </a:pPr>
            <a:r>
              <a:t>We're going to be working with a database known as Pagila</a:t>
            </a:r>
          </a:p>
          <a:p>
            <a:pPr lvl="1" marL="685800" indent="-228600" algn="l" defTabSz="914400">
              <a:lnSpc>
                <a:spcPct val="120000"/>
              </a:lnSpc>
              <a:spcBef>
                <a:spcPts val="500"/>
              </a:spcBef>
              <a:buSzPct val="100000"/>
              <a:buFont typeface="Arial"/>
              <a:buChar char="•"/>
              <a:defRPr sz="4200">
                <a:solidFill>
                  <a:srgbClr val="000000"/>
                </a:solidFill>
                <a:latin typeface="Avenir Book"/>
                <a:ea typeface="Avenir Book"/>
                <a:cs typeface="Avenir Book"/>
                <a:sym typeface="Avenir Book"/>
              </a:defRPr>
            </a:pPr>
            <a:r>
              <a:rPr>
                <a:solidFill>
                  <a:srgbClr val="FFFFFF"/>
                </a:solidFill>
              </a:rPr>
              <a:t> PostgreSQL port of an open-source sample database known as</a:t>
            </a:r>
            <a:r>
              <a:t> </a:t>
            </a:r>
            <a:r>
              <a:rPr u="sng">
                <a:solidFill>
                  <a:srgbClr val="0563C1"/>
                </a:solidFill>
                <a:uFill>
                  <a:solidFill>
                    <a:srgbClr val="0563C1"/>
                  </a:solidFill>
                </a:uFill>
                <a:hlinkClick r:id="rId3" invalidUrl="" action="" tgtFrame="" tooltip="" history="1" highlightClick="0" endSnd="0"/>
              </a:rPr>
              <a:t>Sakila</a:t>
            </a:r>
            <a:r>
              <a:rPr>
                <a:solidFill>
                  <a:srgbClr val="FFFFFF"/>
                </a:solidFill>
              </a:rPr>
              <a:t> (A sample database for learning purposes)</a:t>
            </a:r>
          </a:p>
          <a:p>
            <a:pPr marL="228600" indent="-228600" algn="l" defTabSz="914400">
              <a:lnSpc>
                <a:spcPct val="120000"/>
              </a:lnSpc>
              <a:spcBef>
                <a:spcPts val="1000"/>
              </a:spcBef>
              <a:buSzPct val="100000"/>
              <a:buFont typeface="Arial"/>
              <a:buChar char="•"/>
              <a:defRPr sz="4200">
                <a:solidFill>
                  <a:srgbClr val="FFFFFF"/>
                </a:solidFill>
                <a:latin typeface="Avenir Book"/>
                <a:ea typeface="Avenir Book"/>
                <a:cs typeface="Avenir Book"/>
                <a:sym typeface="Avenir Book"/>
              </a:defRPr>
            </a:pPr>
            <a:r>
              <a:t>Pagila is a database which models a DVD rental store. It features films, actors, film-actor relationships, and a central inventory table that connects films, stores, and rentals.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pic>
        <p:nvPicPr>
          <p:cNvPr id="221" name="5f461d116006137.6059ac1f3a043.jpg" descr="5f461d116006137.6059ac1f3a043.jpg"/>
          <p:cNvPicPr>
            <a:picLocks noChangeAspect="1"/>
          </p:cNvPicPr>
          <p:nvPr/>
        </p:nvPicPr>
        <p:blipFill>
          <a:blip r:embed="rId2">
            <a:extLst/>
          </a:blip>
          <a:stretch>
            <a:fillRect/>
          </a:stretch>
        </p:blipFill>
        <p:spPr>
          <a:xfrm>
            <a:off x="-77249" y="-2562010"/>
            <a:ext cx="24538498" cy="16359000"/>
          </a:xfrm>
          <a:prstGeom prst="rect">
            <a:avLst/>
          </a:prstGeom>
          <a:ln w="12700">
            <a:miter lim="400000"/>
          </a:ln>
        </p:spPr>
      </p:pic>
      <p:sp>
        <p:nvSpPr>
          <p:cNvPr id="222" name="Google Shape;55;p13"/>
          <p:cNvSpPr txBox="1"/>
          <p:nvPr>
            <p:ph type="title"/>
          </p:nvPr>
        </p:nvSpPr>
        <p:spPr>
          <a:xfrm>
            <a:off x="342361" y="531199"/>
            <a:ext cx="23699278"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SQL - Use Case</a:t>
            </a:r>
          </a:p>
        </p:txBody>
      </p:sp>
      <p:pic>
        <p:nvPicPr>
          <p:cNvPr id="223" name="sql6.png" descr="sql6.png"/>
          <p:cNvPicPr>
            <a:picLocks noChangeAspect="1"/>
          </p:cNvPicPr>
          <p:nvPr/>
        </p:nvPicPr>
        <p:blipFill>
          <a:blip r:embed="rId3">
            <a:extLst/>
          </a:blip>
          <a:srcRect l="15" t="0" r="15" b="0"/>
          <a:stretch>
            <a:fillRect/>
          </a:stretch>
        </p:blipFill>
        <p:spPr>
          <a:xfrm>
            <a:off x="8009686" y="4189277"/>
            <a:ext cx="8509961" cy="8855647"/>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pic>
        <p:nvPicPr>
          <p:cNvPr id="225" name="5f461d116006137.6059ac1f3a043.jpg" descr="5f461d116006137.6059ac1f3a043.jpg"/>
          <p:cNvPicPr>
            <a:picLocks noChangeAspect="1"/>
          </p:cNvPicPr>
          <p:nvPr/>
        </p:nvPicPr>
        <p:blipFill>
          <a:blip r:embed="rId2">
            <a:extLst/>
          </a:blip>
          <a:stretch>
            <a:fillRect/>
          </a:stretch>
        </p:blipFill>
        <p:spPr>
          <a:xfrm>
            <a:off x="-77249" y="-2562010"/>
            <a:ext cx="24538498" cy="16359000"/>
          </a:xfrm>
          <a:prstGeom prst="rect">
            <a:avLst/>
          </a:prstGeom>
          <a:ln w="12700">
            <a:miter lim="400000"/>
          </a:ln>
        </p:spPr>
      </p:pic>
      <p:sp>
        <p:nvSpPr>
          <p:cNvPr id="226" name="Google Shape;55;p13"/>
          <p:cNvSpPr txBox="1"/>
          <p:nvPr>
            <p:ph type="title"/>
          </p:nvPr>
        </p:nvSpPr>
        <p:spPr>
          <a:xfrm>
            <a:off x="342361" y="531199"/>
            <a:ext cx="23699278"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SQL - SELECT Statement</a:t>
            </a:r>
          </a:p>
        </p:txBody>
      </p:sp>
      <p:sp>
        <p:nvSpPr>
          <p:cNvPr id="227" name="Google Shape;69;p14"/>
          <p:cNvSpPr txBox="1"/>
          <p:nvPr/>
        </p:nvSpPr>
        <p:spPr>
          <a:xfrm>
            <a:off x="313265" y="2528523"/>
            <a:ext cx="23757470" cy="1145024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algn="l" defTabSz="2438400">
              <a:lnSpc>
                <a:spcPct val="120000"/>
              </a:lnSpc>
              <a:defRPr sz="3800">
                <a:solidFill>
                  <a:srgbClr val="FFFFFF"/>
                </a:solidFill>
                <a:latin typeface="Avenir Book"/>
                <a:ea typeface="Avenir Book"/>
                <a:cs typeface="Avenir Book"/>
                <a:sym typeface="Avenir Book"/>
              </a:defRPr>
            </a:pPr>
            <a:r>
              <a:t>The most common operation in a database is reading data from it. We can do it using the SELECT keyword. Let’s see the basic anatomy of a SELECT keyword:</a:t>
            </a:r>
          </a:p>
          <a:p>
            <a:pPr lvl="1" marL="1092200" indent="-482600" algn="l" defTabSz="2438400">
              <a:lnSpc>
                <a:spcPct val="120000"/>
              </a:lnSpc>
              <a:buSzPct val="123000"/>
              <a:buChar char="•"/>
              <a:defRPr sz="3800">
                <a:solidFill>
                  <a:srgbClr val="FFFFFF"/>
                </a:solidFill>
                <a:latin typeface="Avenir Book"/>
                <a:ea typeface="Avenir Book"/>
                <a:cs typeface="Avenir Book"/>
                <a:sym typeface="Avenir Book"/>
              </a:defRPr>
            </a:pPr>
            <a:r>
              <a:rPr u="sng">
                <a:latin typeface="Avenir Heavy"/>
                <a:ea typeface="Avenir Heavy"/>
                <a:cs typeface="Avenir Heavy"/>
                <a:sym typeface="Avenir Heavy"/>
              </a:rPr>
              <a:t>Operation</a:t>
            </a:r>
            <a:r>
              <a:rPr>
                <a:latin typeface="Avenir Heavy"/>
                <a:ea typeface="Avenir Heavy"/>
                <a:cs typeface="Avenir Heavy"/>
                <a:sym typeface="Avenir Heavy"/>
              </a:rPr>
              <a:t>:</a:t>
            </a:r>
            <a:r>
              <a:t> What is going to be done. SELECT followed by the names of columns (* indicates all columns)</a:t>
            </a:r>
          </a:p>
          <a:p>
            <a:pPr lvl="1" marL="1092200" indent="-482600" algn="l" defTabSz="2438400">
              <a:lnSpc>
                <a:spcPct val="120000"/>
              </a:lnSpc>
              <a:buSzPct val="123000"/>
              <a:buChar char="•"/>
              <a:defRPr sz="3800">
                <a:solidFill>
                  <a:srgbClr val="FFFFFF"/>
                </a:solidFill>
                <a:latin typeface="Avenir Book"/>
                <a:ea typeface="Avenir Book"/>
                <a:cs typeface="Avenir Book"/>
                <a:sym typeface="Avenir Book"/>
              </a:defRPr>
            </a:pPr>
            <a:r>
              <a:rPr u="sng">
                <a:latin typeface="Avenir Heavy"/>
                <a:ea typeface="Avenir Heavy"/>
                <a:cs typeface="Avenir Heavy"/>
                <a:sym typeface="Avenir Heavy"/>
              </a:rPr>
              <a:t>Data</a:t>
            </a:r>
            <a:r>
              <a:rPr>
                <a:latin typeface="Avenir Heavy"/>
                <a:ea typeface="Avenir Heavy"/>
                <a:cs typeface="Avenir Heavy"/>
                <a:sym typeface="Avenir Heavy"/>
              </a:rPr>
              <a:t>:</a:t>
            </a:r>
            <a:r>
              <a:t> FROM where we are getting the data (SELECT * FROM payments: select all columns from the payments entity). Data can also be obtained from the combination of existing columns using arithmetic operations</a:t>
            </a:r>
          </a:p>
          <a:p>
            <a:pPr lvl="1" marL="1092200" indent="-482600" algn="l" defTabSz="2438400">
              <a:lnSpc>
                <a:spcPct val="120000"/>
              </a:lnSpc>
              <a:buSzPct val="123000"/>
              <a:buChar char="•"/>
              <a:defRPr sz="3800">
                <a:solidFill>
                  <a:srgbClr val="FFFFFF"/>
                </a:solidFill>
                <a:latin typeface="Avenir Book"/>
                <a:ea typeface="Avenir Book"/>
                <a:cs typeface="Avenir Book"/>
                <a:sym typeface="Avenir Book"/>
              </a:defRPr>
            </a:pPr>
            <a:r>
              <a:rPr u="sng">
                <a:latin typeface="Avenir Heavy"/>
                <a:ea typeface="Avenir Heavy"/>
                <a:cs typeface="Avenir Heavy"/>
                <a:sym typeface="Avenir Heavy"/>
              </a:rPr>
              <a:t>Post-Processing:</a:t>
            </a:r>
            <a:r>
              <a:t> It takes the results of a query and sort them or limit them by using ORDER BY and LIMIT</a:t>
            </a:r>
          </a:p>
          <a:p>
            <a:pPr lvl="1" marL="1092200" indent="-482600" algn="l" defTabSz="2438400">
              <a:lnSpc>
                <a:spcPct val="120000"/>
              </a:lnSpc>
              <a:buSzPct val="123000"/>
              <a:buChar char="•"/>
              <a:defRPr sz="3800">
                <a:solidFill>
                  <a:srgbClr val="FFFFFF"/>
                </a:solidFill>
                <a:latin typeface="Avenir Book"/>
                <a:ea typeface="Avenir Book"/>
                <a:cs typeface="Avenir Book"/>
                <a:sym typeface="Avenir Book"/>
              </a:defRPr>
            </a:pPr>
            <a:r>
              <a:rPr>
                <a:latin typeface="Avenir Heavy"/>
                <a:ea typeface="Avenir Heavy"/>
                <a:cs typeface="Avenir Heavy"/>
                <a:sym typeface="Avenir Heavy"/>
              </a:rPr>
              <a:t>Conditional: </a:t>
            </a:r>
            <a:r>
              <a:t>Acts as a filter. Usually indicated by WHERE</a:t>
            </a:r>
          </a:p>
          <a:p>
            <a:pPr lvl="1" marL="1092200" indent="-482600" algn="l" defTabSz="2438400">
              <a:lnSpc>
                <a:spcPct val="120000"/>
              </a:lnSpc>
              <a:buSzPct val="123000"/>
              <a:buChar char="•"/>
              <a:defRPr sz="3800">
                <a:solidFill>
                  <a:srgbClr val="FFFFFF"/>
                </a:solidFill>
                <a:latin typeface="Avenir Book"/>
                <a:ea typeface="Avenir Book"/>
                <a:cs typeface="Avenir Book"/>
                <a:sym typeface="Avenir Book"/>
              </a:defRPr>
            </a:pPr>
            <a:r>
              <a:rPr>
                <a:latin typeface="Avenir Heavy"/>
                <a:ea typeface="Avenir Heavy"/>
                <a:cs typeface="Avenir Heavy"/>
                <a:sym typeface="Avenir Heavy"/>
              </a:rPr>
              <a:t>Grouping: </a:t>
            </a:r>
            <a:r>
              <a:t>Assemble the rows of a data source using a key created by a GROUP BY clause.</a:t>
            </a:r>
          </a:p>
          <a:p>
            <a:pPr algn="l" defTabSz="2438400">
              <a:lnSpc>
                <a:spcPct val="120000"/>
              </a:lnSpc>
              <a:defRPr sz="3800">
                <a:solidFill>
                  <a:srgbClr val="FFFFFF"/>
                </a:solidFill>
                <a:latin typeface="Avenir Book"/>
                <a:ea typeface="Avenir Book"/>
                <a:cs typeface="Avenir Book"/>
                <a:sym typeface="Avenir Book"/>
              </a:defRPr>
            </a:pPr>
            <a:r>
              <a:rPr>
                <a:latin typeface="Avenir Book Oblique"/>
                <a:ea typeface="Avenir Book Oblique"/>
                <a:cs typeface="Avenir Book Oblique"/>
                <a:sym typeface="Avenir Book Oblique"/>
              </a:rPr>
              <a:t>Two small notes: </a:t>
            </a:r>
            <a:endParaRPr>
              <a:latin typeface="Avenir Book Oblique"/>
              <a:ea typeface="Avenir Book Oblique"/>
              <a:cs typeface="Avenir Book Oblique"/>
              <a:sym typeface="Avenir Book Oblique"/>
            </a:endParaRPr>
          </a:p>
          <a:p>
            <a:pPr marL="482600" indent="-482600" algn="l" defTabSz="2438400">
              <a:lnSpc>
                <a:spcPct val="120000"/>
              </a:lnSpc>
              <a:buSzPct val="123000"/>
              <a:buChar char="•"/>
              <a:defRPr sz="3800">
                <a:solidFill>
                  <a:srgbClr val="FFFFFF"/>
                </a:solidFill>
                <a:latin typeface="Avenir Book"/>
                <a:ea typeface="Avenir Book"/>
                <a:cs typeface="Avenir Book"/>
                <a:sym typeface="Avenir Book"/>
              </a:defRPr>
            </a:pPr>
            <a:r>
              <a:rPr>
                <a:latin typeface="Avenir Book Oblique"/>
                <a:ea typeface="Avenir Book Oblique"/>
                <a:cs typeface="Avenir Book Oblique"/>
                <a:sym typeface="Avenir Book Oblique"/>
              </a:rPr>
              <a:t>Statements terminate with a semi-colon</a:t>
            </a:r>
            <a:endParaRPr>
              <a:latin typeface="Avenir Book Oblique"/>
              <a:ea typeface="Avenir Book Oblique"/>
              <a:cs typeface="Avenir Book Oblique"/>
              <a:sym typeface="Avenir Book Oblique"/>
            </a:endParaRPr>
          </a:p>
          <a:p>
            <a:pPr marL="482600" indent="-482600" algn="l" defTabSz="2438400">
              <a:lnSpc>
                <a:spcPct val="120000"/>
              </a:lnSpc>
              <a:buSzPct val="123000"/>
              <a:buChar char="•"/>
              <a:defRPr sz="3800">
                <a:solidFill>
                  <a:srgbClr val="FFFFFF"/>
                </a:solidFill>
                <a:latin typeface="Avenir Book"/>
                <a:ea typeface="Avenir Book"/>
                <a:cs typeface="Avenir Book"/>
                <a:sym typeface="Avenir Book"/>
              </a:defRPr>
            </a:pPr>
            <a:r>
              <a:rPr>
                <a:latin typeface="Avenir Book Oblique"/>
                <a:ea typeface="Avenir Book Oblique"/>
                <a:cs typeface="Avenir Book Oblique"/>
                <a:sym typeface="Avenir Book Oblique"/>
              </a:rPr>
              <a:t>SQL ignores whitespace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pic>
        <p:nvPicPr>
          <p:cNvPr id="229" name="5f461d116006137.6059ac1f3a043.jpg" descr="5f461d116006137.6059ac1f3a043.jpg"/>
          <p:cNvPicPr>
            <a:picLocks noChangeAspect="1"/>
          </p:cNvPicPr>
          <p:nvPr/>
        </p:nvPicPr>
        <p:blipFill>
          <a:blip r:embed="rId2">
            <a:extLst/>
          </a:blip>
          <a:stretch>
            <a:fillRect/>
          </a:stretch>
        </p:blipFill>
        <p:spPr>
          <a:xfrm>
            <a:off x="-77249" y="-2562010"/>
            <a:ext cx="24538498" cy="16359000"/>
          </a:xfrm>
          <a:prstGeom prst="rect">
            <a:avLst/>
          </a:prstGeom>
          <a:ln w="12700">
            <a:miter lim="400000"/>
          </a:ln>
        </p:spPr>
      </p:pic>
      <p:sp>
        <p:nvSpPr>
          <p:cNvPr id="230" name="Google Shape;55;p13"/>
          <p:cNvSpPr txBox="1"/>
          <p:nvPr>
            <p:ph type="title"/>
          </p:nvPr>
        </p:nvSpPr>
        <p:spPr>
          <a:xfrm>
            <a:off x="342361" y="531199"/>
            <a:ext cx="23699278"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SQL - Post Processing</a:t>
            </a:r>
          </a:p>
        </p:txBody>
      </p:sp>
      <p:sp>
        <p:nvSpPr>
          <p:cNvPr id="231" name="Google Shape;69;p14"/>
          <p:cNvSpPr txBox="1"/>
          <p:nvPr/>
        </p:nvSpPr>
        <p:spPr>
          <a:xfrm>
            <a:off x="3087356" y="3397316"/>
            <a:ext cx="7058801" cy="10154842"/>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algn="l" defTabSz="2438400">
              <a:lnSpc>
                <a:spcPct val="120000"/>
              </a:lnSpc>
              <a:defRPr sz="5200">
                <a:solidFill>
                  <a:srgbClr val="FFFFFF"/>
                </a:solidFill>
                <a:latin typeface="Avenir Book"/>
                <a:ea typeface="Avenir Book"/>
                <a:cs typeface="Avenir Book"/>
                <a:sym typeface="Avenir Book"/>
              </a:defRPr>
            </a:pPr>
            <a:r>
              <a:t>LIMIT</a:t>
            </a:r>
          </a:p>
          <a:p>
            <a:pPr marL="482600" indent="-482600" algn="l" defTabSz="2438400">
              <a:lnSpc>
                <a:spcPct val="120000"/>
              </a:lnSpc>
              <a:buSzPct val="123000"/>
              <a:buChar char="•"/>
              <a:defRPr sz="3800">
                <a:solidFill>
                  <a:srgbClr val="FFFFFF"/>
                </a:solidFill>
                <a:latin typeface="Avenir Book"/>
                <a:ea typeface="Avenir Book"/>
                <a:cs typeface="Avenir Book"/>
                <a:sym typeface="Avenir Book"/>
              </a:defRPr>
            </a:pPr>
            <a:r>
              <a:t>It allows us to limit the number of records </a:t>
            </a:r>
          </a:p>
          <a:p>
            <a:pPr marL="482600" indent="-482600" algn="l" defTabSz="2438400">
              <a:lnSpc>
                <a:spcPct val="120000"/>
              </a:lnSpc>
              <a:buSzPct val="123000"/>
              <a:buChar char="•"/>
              <a:defRPr sz="3800">
                <a:solidFill>
                  <a:srgbClr val="FFFFFF"/>
                </a:solidFill>
                <a:latin typeface="Avenir Book"/>
                <a:ea typeface="Avenir Book"/>
                <a:cs typeface="Avenir Book"/>
                <a:sym typeface="Avenir Book"/>
              </a:defRPr>
            </a:pPr>
            <a:r>
              <a:t>It’s the last part part of the query</a:t>
            </a:r>
          </a:p>
          <a:p>
            <a:pPr algn="l" defTabSz="2438400">
              <a:lnSpc>
                <a:spcPct val="120000"/>
              </a:lnSpc>
              <a:defRPr sz="3800">
                <a:solidFill>
                  <a:srgbClr val="FFFFFF"/>
                </a:solidFill>
                <a:latin typeface="Avenir Book"/>
                <a:ea typeface="Avenir Book"/>
                <a:cs typeface="Avenir Book"/>
                <a:sym typeface="Avenir Book"/>
              </a:defRPr>
            </a:pPr>
          </a:p>
          <a:p>
            <a:pPr algn="l" defTabSz="2438400">
              <a:lnSpc>
                <a:spcPct val="120000"/>
              </a:lnSpc>
              <a:defRPr sz="3800">
                <a:solidFill>
                  <a:srgbClr val="FFFFFF"/>
                </a:solidFill>
                <a:latin typeface="Avenir Book"/>
                <a:ea typeface="Avenir Book"/>
                <a:cs typeface="Avenir Book"/>
                <a:sym typeface="Avenir Book"/>
              </a:defRPr>
            </a:pPr>
          </a:p>
          <a:p>
            <a:pPr algn="l" defTabSz="2438400">
              <a:lnSpc>
                <a:spcPct val="120000"/>
              </a:lnSpc>
              <a:defRPr sz="3800">
                <a:solidFill>
                  <a:srgbClr val="FFFFFF"/>
                </a:solidFill>
                <a:latin typeface="Avenir Book"/>
                <a:ea typeface="Avenir Book"/>
                <a:cs typeface="Avenir Book"/>
                <a:sym typeface="Avenir Book"/>
              </a:defRPr>
            </a:pPr>
          </a:p>
          <a:p>
            <a:pPr algn="l" defTabSz="2438400">
              <a:lnSpc>
                <a:spcPct val="120000"/>
              </a:lnSpc>
              <a:defRPr sz="3800">
                <a:solidFill>
                  <a:srgbClr val="FFFFFF"/>
                </a:solidFill>
                <a:latin typeface="Avenir Book"/>
                <a:ea typeface="Avenir Book"/>
                <a:cs typeface="Avenir Book"/>
                <a:sym typeface="Avenir Book"/>
              </a:defRPr>
            </a:pPr>
            <a:r>
              <a:t>SELECT *</a:t>
            </a:r>
          </a:p>
          <a:p>
            <a:pPr algn="l" defTabSz="2438400">
              <a:lnSpc>
                <a:spcPct val="120000"/>
              </a:lnSpc>
              <a:defRPr sz="3800">
                <a:solidFill>
                  <a:srgbClr val="FFFFFF"/>
                </a:solidFill>
                <a:latin typeface="Avenir Book"/>
                <a:ea typeface="Avenir Book"/>
                <a:cs typeface="Avenir Book"/>
                <a:sym typeface="Avenir Book"/>
              </a:defRPr>
            </a:pPr>
            <a:r>
              <a:t>FROM payment</a:t>
            </a:r>
          </a:p>
          <a:p>
            <a:pPr algn="l" defTabSz="2438400">
              <a:lnSpc>
                <a:spcPct val="120000"/>
              </a:lnSpc>
              <a:defRPr sz="3800">
                <a:solidFill>
                  <a:srgbClr val="FFFFFF"/>
                </a:solidFill>
                <a:latin typeface="Avenir Book"/>
                <a:ea typeface="Avenir Book"/>
                <a:cs typeface="Avenir Book"/>
                <a:sym typeface="Avenir Book"/>
              </a:defRPr>
            </a:pPr>
            <a:r>
              <a:t>LIMIT 10;</a:t>
            </a:r>
          </a:p>
        </p:txBody>
      </p:sp>
      <p:sp>
        <p:nvSpPr>
          <p:cNvPr id="232" name="Google Shape;69;p14"/>
          <p:cNvSpPr txBox="1"/>
          <p:nvPr/>
        </p:nvSpPr>
        <p:spPr>
          <a:xfrm>
            <a:off x="11023840" y="3397316"/>
            <a:ext cx="11630247" cy="10154842"/>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algn="l" defTabSz="2438400">
              <a:lnSpc>
                <a:spcPct val="120000"/>
              </a:lnSpc>
              <a:defRPr sz="5200">
                <a:solidFill>
                  <a:srgbClr val="FFFFFF"/>
                </a:solidFill>
                <a:latin typeface="Avenir Book"/>
                <a:ea typeface="Avenir Book"/>
                <a:cs typeface="Avenir Book"/>
                <a:sym typeface="Avenir Book"/>
              </a:defRPr>
            </a:pPr>
            <a:r>
              <a:t>ORDER BY</a:t>
            </a:r>
          </a:p>
          <a:p>
            <a:pPr marL="482600" indent="-482600" algn="l" defTabSz="2438400">
              <a:lnSpc>
                <a:spcPct val="120000"/>
              </a:lnSpc>
              <a:buSzPct val="123000"/>
              <a:buChar char="•"/>
              <a:defRPr sz="3800">
                <a:solidFill>
                  <a:srgbClr val="FFFFFF"/>
                </a:solidFill>
                <a:latin typeface="Avenir Book"/>
                <a:ea typeface="Avenir Book"/>
                <a:cs typeface="Avenir Book"/>
                <a:sym typeface="Avenir Book"/>
              </a:defRPr>
            </a:pPr>
            <a:r>
              <a:t>It allows us to specify which columns we want our returned data ordered by</a:t>
            </a:r>
          </a:p>
          <a:p>
            <a:pPr marL="482600" indent="-482600" algn="l" defTabSz="2438400">
              <a:lnSpc>
                <a:spcPct val="120000"/>
              </a:lnSpc>
              <a:buSzPct val="123000"/>
              <a:buChar char="•"/>
              <a:defRPr sz="3800">
                <a:solidFill>
                  <a:srgbClr val="FFFFFF"/>
                </a:solidFill>
                <a:latin typeface="Avenir Book"/>
                <a:ea typeface="Avenir Book"/>
                <a:cs typeface="Avenir Book"/>
                <a:sym typeface="Avenir Book"/>
              </a:defRPr>
            </a:pPr>
            <a:r>
              <a:t>Ascending by default. We can specify DESC</a:t>
            </a:r>
          </a:p>
          <a:p>
            <a:pPr marL="482600" indent="-482600" algn="l" defTabSz="2438400">
              <a:lnSpc>
                <a:spcPct val="120000"/>
              </a:lnSpc>
              <a:buSzPct val="123000"/>
              <a:buChar char="•"/>
              <a:defRPr sz="3800">
                <a:solidFill>
                  <a:srgbClr val="FFFFFF"/>
                </a:solidFill>
                <a:latin typeface="Avenir Book"/>
                <a:ea typeface="Avenir Book"/>
                <a:cs typeface="Avenir Book"/>
                <a:sym typeface="Avenir Book"/>
              </a:defRPr>
            </a:pPr>
            <a:r>
              <a:t>We can also sort multiple columns, and the sorting occurs from left to right</a:t>
            </a:r>
          </a:p>
          <a:p>
            <a:pPr marL="482600" indent="-482600" algn="l" defTabSz="2438400">
              <a:lnSpc>
                <a:spcPct val="120000"/>
              </a:lnSpc>
              <a:buSzPct val="123000"/>
              <a:buChar char="•"/>
              <a:defRPr sz="3800">
                <a:solidFill>
                  <a:srgbClr val="FFFFFF"/>
                </a:solidFill>
                <a:latin typeface="Avenir Book"/>
                <a:ea typeface="Avenir Book"/>
                <a:cs typeface="Avenir Book"/>
                <a:sym typeface="Avenir Book"/>
              </a:defRPr>
            </a:pPr>
            <a:r>
              <a:t>Placed before LIMIT</a:t>
            </a:r>
          </a:p>
          <a:p>
            <a:pPr marL="482600" indent="-482600" algn="l" defTabSz="2438400">
              <a:lnSpc>
                <a:spcPct val="120000"/>
              </a:lnSpc>
              <a:buSzPct val="123000"/>
              <a:buChar char="•"/>
              <a:defRPr sz="3800">
                <a:solidFill>
                  <a:srgbClr val="FFFFFF"/>
                </a:solidFill>
                <a:latin typeface="Avenir Book"/>
                <a:ea typeface="Avenir Book"/>
                <a:cs typeface="Avenir Book"/>
                <a:sym typeface="Avenir Book"/>
              </a:defRPr>
            </a:pPr>
          </a:p>
          <a:p>
            <a:pPr algn="l" defTabSz="2438400">
              <a:lnSpc>
                <a:spcPct val="120000"/>
              </a:lnSpc>
              <a:defRPr sz="3800">
                <a:solidFill>
                  <a:srgbClr val="FFFFFF"/>
                </a:solidFill>
                <a:latin typeface="Avenir Book"/>
                <a:ea typeface="Avenir Book"/>
                <a:cs typeface="Avenir Book"/>
                <a:sym typeface="Avenir Book"/>
              </a:defRPr>
            </a:pPr>
            <a:r>
              <a:t>SELECT *</a:t>
            </a:r>
          </a:p>
          <a:p>
            <a:pPr algn="l" defTabSz="2438400">
              <a:lnSpc>
                <a:spcPct val="120000"/>
              </a:lnSpc>
              <a:defRPr sz="3800">
                <a:solidFill>
                  <a:srgbClr val="FFFFFF"/>
                </a:solidFill>
                <a:latin typeface="Avenir Book"/>
                <a:ea typeface="Avenir Book"/>
                <a:cs typeface="Avenir Book"/>
                <a:sym typeface="Avenir Book"/>
              </a:defRPr>
            </a:pPr>
            <a:r>
              <a:t>FROM film</a:t>
            </a:r>
          </a:p>
          <a:p>
            <a:pPr algn="l" defTabSz="2438400">
              <a:lnSpc>
                <a:spcPct val="120000"/>
              </a:lnSpc>
              <a:defRPr sz="3800">
                <a:solidFill>
                  <a:srgbClr val="FFFFFF"/>
                </a:solidFill>
                <a:latin typeface="Avenir Book"/>
                <a:ea typeface="Avenir Book"/>
                <a:cs typeface="Avenir Book"/>
                <a:sym typeface="Avenir Book"/>
              </a:defRPr>
            </a:pPr>
            <a:r>
              <a:t>ORDER BY rental_rate DESC, length DESC;</a:t>
            </a:r>
          </a:p>
          <a:p>
            <a:pPr algn="l" defTabSz="2438400">
              <a:lnSpc>
                <a:spcPct val="120000"/>
              </a:lnSpc>
              <a:defRPr sz="3800">
                <a:solidFill>
                  <a:srgbClr val="FFFFFF"/>
                </a:solidFill>
                <a:latin typeface="Avenir Book"/>
                <a:ea typeface="Avenir Book"/>
                <a:cs typeface="Avenir Book"/>
                <a:sym typeface="Avenir Book"/>
              </a:defRPr>
            </a:pPr>
            <a:r>
              <a:t>LIMIT 10</a:t>
            </a:r>
          </a:p>
        </p:txBody>
      </p:sp>
      <p:sp>
        <p:nvSpPr>
          <p:cNvPr id="233" name="Línea"/>
          <p:cNvSpPr/>
          <p:nvPr/>
        </p:nvSpPr>
        <p:spPr>
          <a:xfrm flipV="1">
            <a:off x="10584998" y="3680799"/>
            <a:ext cx="1" cy="10379010"/>
          </a:xfrm>
          <a:prstGeom prst="line">
            <a:avLst/>
          </a:prstGeom>
          <a:ln w="25400">
            <a:solidFill>
              <a:srgbClr val="FFFFFF"/>
            </a:solidFill>
            <a:miter lim="400000"/>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pic>
        <p:nvPicPr>
          <p:cNvPr id="235" name="5f461d116006137.6059ac1f3a043.jpg" descr="5f461d116006137.6059ac1f3a043.jpg"/>
          <p:cNvPicPr>
            <a:picLocks noChangeAspect="1"/>
          </p:cNvPicPr>
          <p:nvPr/>
        </p:nvPicPr>
        <p:blipFill>
          <a:blip r:embed="rId2">
            <a:extLst/>
          </a:blip>
          <a:stretch>
            <a:fillRect/>
          </a:stretch>
        </p:blipFill>
        <p:spPr>
          <a:xfrm>
            <a:off x="-77249" y="-2562010"/>
            <a:ext cx="24538498" cy="16359000"/>
          </a:xfrm>
          <a:prstGeom prst="rect">
            <a:avLst/>
          </a:prstGeom>
          <a:ln w="12700">
            <a:miter lim="400000"/>
          </a:ln>
        </p:spPr>
      </p:pic>
      <p:sp>
        <p:nvSpPr>
          <p:cNvPr id="236" name="Google Shape;55;p13"/>
          <p:cNvSpPr txBox="1"/>
          <p:nvPr>
            <p:ph type="title"/>
          </p:nvPr>
        </p:nvSpPr>
        <p:spPr>
          <a:xfrm>
            <a:off x="342361" y="531199"/>
            <a:ext cx="23699278"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SQL - Practicals (Part I)</a:t>
            </a:r>
          </a:p>
        </p:txBody>
      </p:sp>
      <p:sp>
        <p:nvSpPr>
          <p:cNvPr id="237" name="Google Shape;69;p14"/>
          <p:cNvSpPr txBox="1"/>
          <p:nvPr/>
        </p:nvSpPr>
        <p:spPr>
          <a:xfrm>
            <a:off x="2531794" y="5081309"/>
            <a:ext cx="19320412" cy="3553382"/>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lvl1pPr algn="l" defTabSz="2438400">
              <a:lnSpc>
                <a:spcPct val="120000"/>
              </a:lnSpc>
              <a:defRPr sz="5200">
                <a:solidFill>
                  <a:srgbClr val="FFFFFF"/>
                </a:solidFill>
                <a:latin typeface="Avenir Book"/>
                <a:ea typeface="Avenir Book"/>
                <a:cs typeface="Avenir Book"/>
                <a:sym typeface="Avenir Book"/>
              </a:defRPr>
            </a:lvl1pPr>
          </a:lstStyle>
          <a:p>
            <a:pPr/>
            <a:r>
              <a:t>Take a look at the ERD in the Pagila database and attempt the first practical (“Use the SELECT query to read the following data from the Pagila database”)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pic>
        <p:nvPicPr>
          <p:cNvPr id="239" name="5f461d116006137.6059ac1f3a043.jpg" descr="5f461d116006137.6059ac1f3a043.jpg"/>
          <p:cNvPicPr>
            <a:picLocks noChangeAspect="1"/>
          </p:cNvPicPr>
          <p:nvPr/>
        </p:nvPicPr>
        <p:blipFill>
          <a:blip r:embed="rId2">
            <a:extLst/>
          </a:blip>
          <a:stretch>
            <a:fillRect/>
          </a:stretch>
        </p:blipFill>
        <p:spPr>
          <a:xfrm>
            <a:off x="-77249" y="-2562010"/>
            <a:ext cx="24538498" cy="16359000"/>
          </a:xfrm>
          <a:prstGeom prst="rect">
            <a:avLst/>
          </a:prstGeom>
          <a:ln w="12700">
            <a:miter lim="400000"/>
          </a:ln>
        </p:spPr>
      </p:pic>
      <p:sp>
        <p:nvSpPr>
          <p:cNvPr id="240" name="Google Shape;55;p13"/>
          <p:cNvSpPr txBox="1"/>
          <p:nvPr>
            <p:ph type="title"/>
          </p:nvPr>
        </p:nvSpPr>
        <p:spPr>
          <a:xfrm>
            <a:off x="342361" y="531199"/>
            <a:ext cx="23699278"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SQL - SELECT Statement</a:t>
            </a:r>
          </a:p>
        </p:txBody>
      </p:sp>
      <p:sp>
        <p:nvSpPr>
          <p:cNvPr id="241" name="Google Shape;69;p14"/>
          <p:cNvSpPr txBox="1"/>
          <p:nvPr/>
        </p:nvSpPr>
        <p:spPr>
          <a:xfrm>
            <a:off x="313265" y="2528523"/>
            <a:ext cx="23757470" cy="1145024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algn="l" defTabSz="2438400">
              <a:lnSpc>
                <a:spcPct val="120000"/>
              </a:lnSpc>
              <a:defRPr sz="3800">
                <a:solidFill>
                  <a:srgbClr val="FFFFFF"/>
                </a:solidFill>
                <a:latin typeface="Avenir Book"/>
                <a:ea typeface="Avenir Book"/>
                <a:cs typeface="Avenir Book"/>
                <a:sym typeface="Avenir Book"/>
              </a:defRPr>
            </a:pPr>
            <a:r>
              <a:t>The most common operation in a database is reading data from it. We can do it using the SELECT keyword. Let’s see the basic anatomy of a SELECT keyword:</a:t>
            </a:r>
          </a:p>
          <a:p>
            <a:pPr lvl="1" marL="1092200" indent="-482600" algn="l" defTabSz="2438400">
              <a:lnSpc>
                <a:spcPct val="120000"/>
              </a:lnSpc>
              <a:buSzPct val="123000"/>
              <a:buChar char="•"/>
              <a:defRPr sz="3800">
                <a:solidFill>
                  <a:srgbClr val="FFFFFF"/>
                </a:solidFill>
                <a:latin typeface="Avenir Book"/>
                <a:ea typeface="Avenir Book"/>
                <a:cs typeface="Avenir Book"/>
                <a:sym typeface="Avenir Book"/>
              </a:defRPr>
            </a:pPr>
            <a:r>
              <a:rPr>
                <a:latin typeface="Avenir Heavy"/>
                <a:ea typeface="Avenir Heavy"/>
                <a:cs typeface="Avenir Heavy"/>
                <a:sym typeface="Avenir Heavy"/>
              </a:rPr>
              <a:t>Operation:</a:t>
            </a:r>
            <a:r>
              <a:t> What is going to be done. SELECT followed by the names of columns (* indicates all columns)</a:t>
            </a:r>
          </a:p>
          <a:p>
            <a:pPr lvl="1" marL="1092200" indent="-482600" algn="l" defTabSz="2438400">
              <a:lnSpc>
                <a:spcPct val="120000"/>
              </a:lnSpc>
              <a:buSzPct val="123000"/>
              <a:buChar char="•"/>
              <a:defRPr sz="3800">
                <a:solidFill>
                  <a:srgbClr val="FFFFFF"/>
                </a:solidFill>
                <a:latin typeface="Avenir Book"/>
                <a:ea typeface="Avenir Book"/>
                <a:cs typeface="Avenir Book"/>
                <a:sym typeface="Avenir Book"/>
              </a:defRPr>
            </a:pPr>
            <a:r>
              <a:rPr>
                <a:latin typeface="Avenir Heavy"/>
                <a:ea typeface="Avenir Heavy"/>
                <a:cs typeface="Avenir Heavy"/>
                <a:sym typeface="Avenir Heavy"/>
              </a:rPr>
              <a:t>Data:</a:t>
            </a:r>
            <a:r>
              <a:t> FROM where we are getting the data (SELECT * FROM payments: select all columns from the payments entity). </a:t>
            </a:r>
            <a:r>
              <a:rPr u="sng"/>
              <a:t>Data can also be obtained from the combination of existing columns using arithmetic operations</a:t>
            </a:r>
            <a:endParaRPr u="sng"/>
          </a:p>
          <a:p>
            <a:pPr lvl="1" marL="1092200" indent="-482600" algn="l" defTabSz="2438400">
              <a:lnSpc>
                <a:spcPct val="120000"/>
              </a:lnSpc>
              <a:buSzPct val="123000"/>
              <a:buChar char="•"/>
              <a:defRPr sz="3800">
                <a:solidFill>
                  <a:srgbClr val="FFFFFF"/>
                </a:solidFill>
                <a:latin typeface="Avenir Book"/>
                <a:ea typeface="Avenir Book"/>
                <a:cs typeface="Avenir Book"/>
                <a:sym typeface="Avenir Book"/>
              </a:defRPr>
            </a:pPr>
            <a:r>
              <a:rPr>
                <a:latin typeface="Avenir Heavy"/>
                <a:ea typeface="Avenir Heavy"/>
                <a:cs typeface="Avenir Heavy"/>
                <a:sym typeface="Avenir Heavy"/>
              </a:rPr>
              <a:t>Post-Processing:</a:t>
            </a:r>
            <a:r>
              <a:t> It takes the results of a query and sort them or limit them by using ORDER BY and LIMIT</a:t>
            </a:r>
          </a:p>
          <a:p>
            <a:pPr lvl="1" marL="1092200" indent="-482600" algn="l" defTabSz="2438400">
              <a:lnSpc>
                <a:spcPct val="120000"/>
              </a:lnSpc>
              <a:buSzPct val="123000"/>
              <a:buChar char="•"/>
              <a:defRPr sz="3800">
                <a:solidFill>
                  <a:srgbClr val="FFFFFF"/>
                </a:solidFill>
                <a:latin typeface="Avenir Book"/>
                <a:ea typeface="Avenir Book"/>
                <a:cs typeface="Avenir Book"/>
                <a:sym typeface="Avenir Book"/>
              </a:defRPr>
            </a:pPr>
            <a:r>
              <a:rPr u="sng">
                <a:latin typeface="Avenir Heavy"/>
                <a:ea typeface="Avenir Heavy"/>
                <a:cs typeface="Avenir Heavy"/>
                <a:sym typeface="Avenir Heavy"/>
              </a:rPr>
              <a:t>Conditional</a:t>
            </a:r>
            <a:r>
              <a:rPr>
                <a:latin typeface="Avenir Heavy"/>
                <a:ea typeface="Avenir Heavy"/>
                <a:cs typeface="Avenir Heavy"/>
                <a:sym typeface="Avenir Heavy"/>
              </a:rPr>
              <a:t>: </a:t>
            </a:r>
            <a:r>
              <a:t>Acts as a filter. Usually indicated by WHERE</a:t>
            </a:r>
          </a:p>
          <a:p>
            <a:pPr lvl="1" marL="1092200" indent="-482600" algn="l" defTabSz="2438400">
              <a:lnSpc>
                <a:spcPct val="120000"/>
              </a:lnSpc>
              <a:buSzPct val="123000"/>
              <a:buChar char="•"/>
              <a:defRPr sz="3800">
                <a:solidFill>
                  <a:srgbClr val="FFFFFF"/>
                </a:solidFill>
                <a:latin typeface="Avenir Book"/>
                <a:ea typeface="Avenir Book"/>
                <a:cs typeface="Avenir Book"/>
                <a:sym typeface="Avenir Book"/>
              </a:defRPr>
            </a:pPr>
            <a:r>
              <a:rPr>
                <a:latin typeface="Avenir Heavy"/>
                <a:ea typeface="Avenir Heavy"/>
                <a:cs typeface="Avenir Heavy"/>
                <a:sym typeface="Avenir Heavy"/>
              </a:rPr>
              <a:t>Grouping: </a:t>
            </a:r>
            <a:r>
              <a:t>Assemble the rows of a data source using a key created by a GROUP BY clause.</a:t>
            </a:r>
          </a:p>
          <a:p>
            <a:pPr algn="l" defTabSz="2438400">
              <a:lnSpc>
                <a:spcPct val="120000"/>
              </a:lnSpc>
              <a:defRPr sz="3800">
                <a:solidFill>
                  <a:srgbClr val="FFFFFF"/>
                </a:solidFill>
                <a:latin typeface="Avenir Book"/>
                <a:ea typeface="Avenir Book"/>
                <a:cs typeface="Avenir Book"/>
                <a:sym typeface="Avenir Book"/>
              </a:defRPr>
            </a:pPr>
            <a:r>
              <a:rPr>
                <a:latin typeface="Avenir Book Oblique"/>
                <a:ea typeface="Avenir Book Oblique"/>
                <a:cs typeface="Avenir Book Oblique"/>
                <a:sym typeface="Avenir Book Oblique"/>
              </a:rPr>
              <a:t>Two small notes: </a:t>
            </a:r>
            <a:endParaRPr>
              <a:latin typeface="Avenir Book Oblique"/>
              <a:ea typeface="Avenir Book Oblique"/>
              <a:cs typeface="Avenir Book Oblique"/>
              <a:sym typeface="Avenir Book Oblique"/>
            </a:endParaRPr>
          </a:p>
          <a:p>
            <a:pPr marL="482600" indent="-482600" algn="l" defTabSz="2438400">
              <a:lnSpc>
                <a:spcPct val="120000"/>
              </a:lnSpc>
              <a:buSzPct val="123000"/>
              <a:buChar char="•"/>
              <a:defRPr sz="3800">
                <a:solidFill>
                  <a:srgbClr val="FFFFFF"/>
                </a:solidFill>
                <a:latin typeface="Avenir Book"/>
                <a:ea typeface="Avenir Book"/>
                <a:cs typeface="Avenir Book"/>
                <a:sym typeface="Avenir Book"/>
              </a:defRPr>
            </a:pPr>
            <a:r>
              <a:rPr>
                <a:latin typeface="Avenir Book Oblique"/>
                <a:ea typeface="Avenir Book Oblique"/>
                <a:cs typeface="Avenir Book Oblique"/>
                <a:sym typeface="Avenir Book Oblique"/>
              </a:rPr>
              <a:t>Statements terminate with a semi-colon</a:t>
            </a:r>
            <a:endParaRPr>
              <a:latin typeface="Avenir Book Oblique"/>
              <a:ea typeface="Avenir Book Oblique"/>
              <a:cs typeface="Avenir Book Oblique"/>
              <a:sym typeface="Avenir Book Oblique"/>
            </a:endParaRPr>
          </a:p>
          <a:p>
            <a:pPr marL="482600" indent="-482600" algn="l" defTabSz="2438400">
              <a:lnSpc>
                <a:spcPct val="120000"/>
              </a:lnSpc>
              <a:buSzPct val="123000"/>
              <a:buChar char="•"/>
              <a:defRPr sz="3800">
                <a:solidFill>
                  <a:srgbClr val="FFFFFF"/>
                </a:solidFill>
                <a:latin typeface="Avenir Book"/>
                <a:ea typeface="Avenir Book"/>
                <a:cs typeface="Avenir Book"/>
                <a:sym typeface="Avenir Book"/>
              </a:defRPr>
            </a:pPr>
            <a:r>
              <a:rPr>
                <a:latin typeface="Avenir Book Oblique"/>
                <a:ea typeface="Avenir Book Oblique"/>
                <a:cs typeface="Avenir Book Oblique"/>
                <a:sym typeface="Avenir Book Oblique"/>
              </a:rPr>
              <a:t>SQL ignores whitespace</a:t>
            </a:r>
          </a:p>
        </p:txBody>
      </p:sp>
      <p:sp>
        <p:nvSpPr>
          <p:cNvPr id="242" name="Rectángulo"/>
          <p:cNvSpPr/>
          <p:nvPr/>
        </p:nvSpPr>
        <p:spPr>
          <a:xfrm>
            <a:off x="865527" y="9718236"/>
            <a:ext cx="3580057" cy="978900"/>
          </a:xfrm>
          <a:prstGeom prst="rect">
            <a:avLst/>
          </a:prstGeom>
          <a:ln w="38100">
            <a:solidFill>
              <a:schemeClr val="accent5">
                <a:hueOff val="-82419"/>
                <a:satOff val="-9513"/>
                <a:lumOff val="-16343"/>
              </a:schemeClr>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pic>
        <p:nvPicPr>
          <p:cNvPr id="244" name="5f461d116006137.6059ac1f3a043.jpg" descr="5f461d116006137.6059ac1f3a043.jpg"/>
          <p:cNvPicPr>
            <a:picLocks noChangeAspect="1"/>
          </p:cNvPicPr>
          <p:nvPr/>
        </p:nvPicPr>
        <p:blipFill>
          <a:blip r:embed="rId2">
            <a:extLst/>
          </a:blip>
          <a:stretch>
            <a:fillRect/>
          </a:stretch>
        </p:blipFill>
        <p:spPr>
          <a:xfrm>
            <a:off x="-77249" y="-2562010"/>
            <a:ext cx="24538498" cy="16359000"/>
          </a:xfrm>
          <a:prstGeom prst="rect">
            <a:avLst/>
          </a:prstGeom>
          <a:ln w="12700">
            <a:miter lim="400000"/>
          </a:ln>
        </p:spPr>
      </p:pic>
      <p:sp>
        <p:nvSpPr>
          <p:cNvPr id="245" name="Google Shape;55;p13"/>
          <p:cNvSpPr txBox="1"/>
          <p:nvPr>
            <p:ph type="title"/>
          </p:nvPr>
        </p:nvSpPr>
        <p:spPr>
          <a:xfrm>
            <a:off x="342361" y="531199"/>
            <a:ext cx="23699278"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SQL - Conditional</a:t>
            </a:r>
          </a:p>
        </p:txBody>
      </p:sp>
      <p:sp>
        <p:nvSpPr>
          <p:cNvPr id="246" name="Google Shape;69;p14"/>
          <p:cNvSpPr txBox="1"/>
          <p:nvPr/>
        </p:nvSpPr>
        <p:spPr>
          <a:xfrm>
            <a:off x="2501038" y="3965313"/>
            <a:ext cx="19527258" cy="9375582"/>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algn="l" defTabSz="2438400">
              <a:lnSpc>
                <a:spcPct val="120000"/>
              </a:lnSpc>
              <a:defRPr sz="5200">
                <a:solidFill>
                  <a:srgbClr val="FFFFFF"/>
                </a:solidFill>
                <a:latin typeface="Courier New"/>
                <a:ea typeface="Courier New"/>
                <a:cs typeface="Courier New"/>
                <a:sym typeface="Courier New"/>
              </a:defRPr>
            </a:pPr>
            <a:r>
              <a:t>WHERE:</a:t>
            </a:r>
          </a:p>
          <a:p>
            <a:pPr algn="l" defTabSz="2438400">
              <a:lnSpc>
                <a:spcPct val="120000"/>
              </a:lnSpc>
              <a:defRPr sz="5200">
                <a:solidFill>
                  <a:srgbClr val="FFFFFF"/>
                </a:solidFill>
                <a:latin typeface="Arial"/>
                <a:ea typeface="Arial"/>
                <a:cs typeface="Arial"/>
                <a:sym typeface="Arial"/>
              </a:defRPr>
            </a:pPr>
          </a:p>
          <a:p>
            <a:pPr marL="482600" indent="-482600" algn="l" defTabSz="2438400">
              <a:lnSpc>
                <a:spcPct val="120000"/>
              </a:lnSpc>
              <a:buSzPct val="123000"/>
              <a:buChar char="•"/>
              <a:defRPr sz="3800">
                <a:solidFill>
                  <a:srgbClr val="FFFFFF"/>
                </a:solidFill>
                <a:latin typeface="Arial"/>
                <a:ea typeface="Arial"/>
                <a:cs typeface="Arial"/>
                <a:sym typeface="Arial"/>
              </a:defRPr>
            </a:pPr>
            <a:r>
              <a:t>It allows us to specify which columns we want our returned data ordered by</a:t>
            </a:r>
          </a:p>
          <a:p>
            <a:pPr marL="482600" indent="-482600" algn="l" defTabSz="914400">
              <a:lnSpc>
                <a:spcPct val="120000"/>
              </a:lnSpc>
              <a:spcBef>
                <a:spcPts val="1000"/>
              </a:spcBef>
              <a:buSzPct val="123000"/>
              <a:buChar char="•"/>
              <a:defRPr sz="3800">
                <a:solidFill>
                  <a:srgbClr val="FFFFFF"/>
                </a:solidFill>
                <a:latin typeface="Arial"/>
                <a:ea typeface="Arial"/>
                <a:cs typeface="Arial"/>
                <a:sym typeface="Arial"/>
              </a:defRPr>
            </a:pPr>
            <a:r>
              <a:t>Common condition symbols are:</a:t>
            </a:r>
          </a:p>
          <a:p>
            <a:pPr lvl="1" marL="1092200" indent="-482600" algn="l" defTabSz="914400">
              <a:lnSpc>
                <a:spcPct val="120000"/>
              </a:lnSpc>
              <a:spcBef>
                <a:spcPts val="500"/>
              </a:spcBef>
              <a:buSzPct val="123000"/>
              <a:buChar char="•"/>
              <a:defRPr sz="3800">
                <a:solidFill>
                  <a:srgbClr val="FFFFFF"/>
                </a:solidFill>
                <a:latin typeface="Arial"/>
                <a:ea typeface="Arial"/>
                <a:cs typeface="Arial"/>
                <a:sym typeface="Arial"/>
              </a:defRPr>
            </a:pPr>
            <a:r>
              <a:rPr>
                <a:latin typeface="Courier New"/>
                <a:ea typeface="Courier New"/>
                <a:cs typeface="Courier New"/>
                <a:sym typeface="Courier New"/>
              </a:rPr>
              <a:t>&gt;, &gt;=</a:t>
            </a:r>
            <a:r>
              <a:t>	Greater than, greater than or equal to </a:t>
            </a:r>
          </a:p>
          <a:p>
            <a:pPr lvl="1" marL="1092200" indent="-482600" algn="l" defTabSz="914400">
              <a:lnSpc>
                <a:spcPct val="120000"/>
              </a:lnSpc>
              <a:spcBef>
                <a:spcPts val="500"/>
              </a:spcBef>
              <a:buSzPct val="123000"/>
              <a:buChar char="•"/>
              <a:defRPr sz="3800">
                <a:solidFill>
                  <a:srgbClr val="FFFFFF"/>
                </a:solidFill>
                <a:latin typeface="Arial"/>
                <a:ea typeface="Arial"/>
                <a:cs typeface="Arial"/>
                <a:sym typeface="Arial"/>
              </a:defRPr>
            </a:pPr>
            <a:r>
              <a:rPr>
                <a:latin typeface="Courier New"/>
                <a:ea typeface="Courier New"/>
                <a:cs typeface="Courier New"/>
                <a:sym typeface="Courier New"/>
              </a:rPr>
              <a:t>&lt;, &lt;=</a:t>
            </a:r>
            <a:r>
              <a:t>	Less than, less than or equal to</a:t>
            </a:r>
          </a:p>
          <a:p>
            <a:pPr lvl="1" marL="1092200" indent="-482600" algn="l" defTabSz="914400">
              <a:lnSpc>
                <a:spcPct val="120000"/>
              </a:lnSpc>
              <a:spcBef>
                <a:spcPts val="500"/>
              </a:spcBef>
              <a:buSzPct val="123000"/>
              <a:buChar char="•"/>
              <a:defRPr sz="3800">
                <a:solidFill>
                  <a:srgbClr val="FFFFFF"/>
                </a:solidFill>
                <a:latin typeface="Arial"/>
                <a:ea typeface="Arial"/>
                <a:cs typeface="Arial"/>
                <a:sym typeface="Arial"/>
              </a:defRPr>
            </a:pPr>
            <a:r>
              <a:rPr>
                <a:latin typeface="Courier New"/>
                <a:ea typeface="Courier New"/>
                <a:cs typeface="Courier New"/>
                <a:sym typeface="Courier New"/>
              </a:rPr>
              <a:t>=</a:t>
            </a:r>
            <a:r>
              <a:t>		Equal to</a:t>
            </a:r>
          </a:p>
          <a:p>
            <a:pPr lvl="1" marL="1092200" indent="-482600" algn="l" defTabSz="914400">
              <a:lnSpc>
                <a:spcPct val="120000"/>
              </a:lnSpc>
              <a:spcBef>
                <a:spcPts val="500"/>
              </a:spcBef>
              <a:buSzPct val="123000"/>
              <a:buChar char="•"/>
              <a:defRPr sz="3800">
                <a:solidFill>
                  <a:srgbClr val="FFFFFF"/>
                </a:solidFill>
                <a:latin typeface="Arial"/>
                <a:ea typeface="Arial"/>
                <a:cs typeface="Arial"/>
                <a:sym typeface="Arial"/>
              </a:defRPr>
            </a:pPr>
            <a:r>
              <a:rPr>
                <a:latin typeface="Courier New"/>
                <a:ea typeface="Courier New"/>
                <a:cs typeface="Courier New"/>
                <a:sym typeface="Courier New"/>
              </a:rPr>
              <a:t>!=</a:t>
            </a:r>
            <a:r>
              <a:t> 	       Not equal to</a:t>
            </a:r>
            <a:endParaRPr sz="2200"/>
          </a:p>
          <a:p>
            <a:pPr algn="l" defTabSz="914400">
              <a:lnSpc>
                <a:spcPct val="120000"/>
              </a:lnSpc>
              <a:spcBef>
                <a:spcPts val="500"/>
              </a:spcBef>
              <a:defRPr sz="3800">
                <a:solidFill>
                  <a:srgbClr val="FFFFFF"/>
                </a:solidFill>
                <a:latin typeface="Arial"/>
                <a:ea typeface="Arial"/>
                <a:cs typeface="Arial"/>
                <a:sym typeface="Arial"/>
              </a:defRPr>
            </a:pPr>
            <a:endParaRPr sz="2200"/>
          </a:p>
          <a:p>
            <a:pPr algn="l" defTabSz="914400">
              <a:lnSpc>
                <a:spcPct val="120000"/>
              </a:lnSpc>
              <a:spcBef>
                <a:spcPts val="500"/>
              </a:spcBef>
              <a:defRPr sz="3800">
                <a:solidFill>
                  <a:srgbClr val="FFFFFF"/>
                </a:solidFill>
                <a:latin typeface="Courier New"/>
                <a:ea typeface="Courier New"/>
                <a:cs typeface="Courier New"/>
                <a:sym typeface="Courier New"/>
              </a:defRPr>
            </a:pPr>
            <a:r>
              <a:t>SELECT * </a:t>
            </a:r>
          </a:p>
          <a:p>
            <a:pPr algn="l" defTabSz="914400">
              <a:lnSpc>
                <a:spcPct val="120000"/>
              </a:lnSpc>
              <a:spcBef>
                <a:spcPts val="500"/>
              </a:spcBef>
              <a:defRPr sz="3800">
                <a:solidFill>
                  <a:srgbClr val="FFFFFF"/>
                </a:solidFill>
                <a:latin typeface="Arial"/>
                <a:ea typeface="Arial"/>
                <a:cs typeface="Arial"/>
                <a:sym typeface="Arial"/>
              </a:defRPr>
            </a:pPr>
            <a:r>
              <a:rPr>
                <a:latin typeface="Courier New"/>
                <a:ea typeface="Courier New"/>
                <a:cs typeface="Courier New"/>
                <a:sym typeface="Courier New"/>
              </a:rPr>
              <a:t>FROM</a:t>
            </a:r>
            <a:r>
              <a:t> payments</a:t>
            </a:r>
          </a:p>
          <a:p>
            <a:pPr algn="l" defTabSz="914400">
              <a:lnSpc>
                <a:spcPct val="120000"/>
              </a:lnSpc>
              <a:spcBef>
                <a:spcPts val="500"/>
              </a:spcBef>
              <a:defRPr sz="3800">
                <a:solidFill>
                  <a:srgbClr val="FFFFFF"/>
                </a:solidFill>
                <a:latin typeface="Arial"/>
                <a:ea typeface="Arial"/>
                <a:cs typeface="Arial"/>
                <a:sym typeface="Arial"/>
              </a:defRPr>
            </a:pPr>
            <a:r>
              <a:rPr>
                <a:latin typeface="Courier New"/>
                <a:ea typeface="Courier New"/>
                <a:cs typeface="Courier New"/>
                <a:sym typeface="Courier New"/>
              </a:rPr>
              <a:t>WHERE</a:t>
            </a:r>
            <a:r>
              <a:t> customer_id = 72;</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pic>
        <p:nvPicPr>
          <p:cNvPr id="248" name="5f461d116006137.6059ac1f3a043.jpg" descr="5f461d116006137.6059ac1f3a043.jpg"/>
          <p:cNvPicPr>
            <a:picLocks noChangeAspect="1"/>
          </p:cNvPicPr>
          <p:nvPr/>
        </p:nvPicPr>
        <p:blipFill>
          <a:blip r:embed="rId2">
            <a:extLst/>
          </a:blip>
          <a:stretch>
            <a:fillRect/>
          </a:stretch>
        </p:blipFill>
        <p:spPr>
          <a:xfrm>
            <a:off x="-77249" y="-2562010"/>
            <a:ext cx="24538498" cy="16359000"/>
          </a:xfrm>
          <a:prstGeom prst="rect">
            <a:avLst/>
          </a:prstGeom>
          <a:ln w="12700">
            <a:miter lim="400000"/>
          </a:ln>
        </p:spPr>
      </p:pic>
      <p:sp>
        <p:nvSpPr>
          <p:cNvPr id="249" name="Google Shape;55;p13"/>
          <p:cNvSpPr txBox="1"/>
          <p:nvPr>
            <p:ph type="title"/>
          </p:nvPr>
        </p:nvSpPr>
        <p:spPr>
          <a:xfrm>
            <a:off x="342361" y="531199"/>
            <a:ext cx="23699278"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SQL - Arithmetic Operations</a:t>
            </a:r>
          </a:p>
        </p:txBody>
      </p:sp>
      <p:sp>
        <p:nvSpPr>
          <p:cNvPr id="250" name="Google Shape;69;p14"/>
          <p:cNvSpPr txBox="1"/>
          <p:nvPr/>
        </p:nvSpPr>
        <p:spPr>
          <a:xfrm>
            <a:off x="1725067" y="4015083"/>
            <a:ext cx="20477424" cy="837503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marL="660400" indent="-660400" algn="l" defTabSz="914400">
              <a:lnSpc>
                <a:spcPct val="120000"/>
              </a:lnSpc>
              <a:spcBef>
                <a:spcPts val="1000"/>
              </a:spcBef>
              <a:buSzPct val="123000"/>
              <a:buChar char="•"/>
              <a:defRPr sz="5200">
                <a:solidFill>
                  <a:srgbClr val="FFFFFF"/>
                </a:solidFill>
                <a:latin typeface="Arial"/>
                <a:ea typeface="Arial"/>
                <a:cs typeface="Arial"/>
                <a:sym typeface="Arial"/>
              </a:defRPr>
            </a:pPr>
            <a:r>
              <a:t>It’s possible to return a new column from a combination of existing columns</a:t>
            </a:r>
          </a:p>
          <a:p>
            <a:pPr marL="660400" indent="-660400" algn="l" defTabSz="914400">
              <a:lnSpc>
                <a:spcPct val="120000"/>
              </a:lnSpc>
              <a:spcBef>
                <a:spcPts val="1000"/>
              </a:spcBef>
              <a:buSzPct val="123000"/>
              <a:buChar char="•"/>
              <a:defRPr sz="5200">
                <a:solidFill>
                  <a:srgbClr val="FFFFFF"/>
                </a:solidFill>
                <a:latin typeface="Arial"/>
                <a:ea typeface="Arial"/>
                <a:cs typeface="Arial"/>
                <a:sym typeface="Arial"/>
              </a:defRPr>
            </a:pPr>
            <a:r>
              <a:t>We derive/compute this new column using mathematical operators: </a:t>
            </a:r>
            <a:r>
              <a:rPr>
                <a:latin typeface="Courier New"/>
                <a:ea typeface="Courier New"/>
                <a:cs typeface="Courier New"/>
                <a:sym typeface="Courier New"/>
              </a:rPr>
              <a:t>+, - , * ,  /</a:t>
            </a:r>
          </a:p>
          <a:p>
            <a:pPr marL="660400" indent="-660400" algn="l" defTabSz="914400">
              <a:lnSpc>
                <a:spcPct val="120000"/>
              </a:lnSpc>
              <a:spcBef>
                <a:spcPts val="1000"/>
              </a:spcBef>
              <a:buSzPct val="123000"/>
              <a:buChar char="•"/>
              <a:defRPr sz="5200">
                <a:solidFill>
                  <a:srgbClr val="FFFFFF"/>
                </a:solidFill>
                <a:latin typeface="Arial"/>
                <a:ea typeface="Arial"/>
                <a:cs typeface="Arial"/>
                <a:sym typeface="Arial"/>
              </a:defRPr>
            </a:pPr>
            <a:r>
              <a:t>Usually we </a:t>
            </a:r>
            <a:r>
              <a:rPr b="1"/>
              <a:t>alias</a:t>
            </a:r>
            <a:r>
              <a:t> the new column using the </a:t>
            </a:r>
            <a:r>
              <a:rPr>
                <a:latin typeface="Courier New"/>
                <a:ea typeface="Courier New"/>
                <a:cs typeface="Courier New"/>
                <a:sym typeface="Courier New"/>
              </a:rPr>
              <a:t>AS</a:t>
            </a:r>
            <a:r>
              <a:t> keyword</a:t>
            </a:r>
          </a:p>
          <a:p>
            <a:pPr algn="l" defTabSz="914400">
              <a:lnSpc>
                <a:spcPct val="120000"/>
              </a:lnSpc>
              <a:spcBef>
                <a:spcPts val="1000"/>
              </a:spcBef>
              <a:defRPr sz="5200">
                <a:solidFill>
                  <a:srgbClr val="FFFFFF"/>
                </a:solidFill>
                <a:latin typeface="Arial"/>
                <a:ea typeface="Arial"/>
                <a:cs typeface="Arial"/>
                <a:sym typeface="Arial"/>
              </a:defRPr>
            </a:pPr>
          </a:p>
          <a:p>
            <a:pPr algn="l" defTabSz="914400">
              <a:lnSpc>
                <a:spcPct val="120000"/>
              </a:lnSpc>
              <a:spcBef>
                <a:spcPts val="1000"/>
              </a:spcBef>
              <a:defRPr sz="5200">
                <a:solidFill>
                  <a:srgbClr val="FFFFFF"/>
                </a:solidFill>
                <a:latin typeface="Arial"/>
                <a:ea typeface="Arial"/>
                <a:cs typeface="Arial"/>
                <a:sym typeface="Arial"/>
              </a:defRPr>
            </a:pPr>
            <a:r>
              <a:rPr>
                <a:latin typeface="Courier New"/>
                <a:ea typeface="Courier New"/>
                <a:cs typeface="Courier New"/>
                <a:sym typeface="Courier New"/>
              </a:rPr>
              <a:t>SELECT</a:t>
            </a:r>
            <a:r>
              <a:t> title, (rental_rate/rental_duration) </a:t>
            </a:r>
            <a:r>
              <a:rPr>
                <a:latin typeface="Courier New"/>
                <a:ea typeface="Courier New"/>
                <a:cs typeface="Courier New"/>
                <a:sym typeface="Courier New"/>
              </a:rPr>
              <a:t>AS</a:t>
            </a:r>
            <a:r>
              <a:t> rental_rate_per_day</a:t>
            </a:r>
            <a:br/>
            <a:r>
              <a:rPr>
                <a:latin typeface="Courier New"/>
                <a:ea typeface="Courier New"/>
                <a:cs typeface="Courier New"/>
                <a:sym typeface="Courier New"/>
              </a:rPr>
              <a:t>FROM</a:t>
            </a:r>
            <a:r>
              <a:t> film;</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pic>
        <p:nvPicPr>
          <p:cNvPr id="172" name="5f461d116006137.6059ac1f3a043.jpg" descr="5f461d116006137.6059ac1f3a043.jpg"/>
          <p:cNvPicPr>
            <a:picLocks noChangeAspect="1"/>
          </p:cNvPicPr>
          <p:nvPr/>
        </p:nvPicPr>
        <p:blipFill>
          <a:blip r:embed="rId2">
            <a:extLst/>
          </a:blip>
          <a:stretch>
            <a:fillRect/>
          </a:stretch>
        </p:blipFill>
        <p:spPr>
          <a:xfrm>
            <a:off x="-77249" y="-2562010"/>
            <a:ext cx="24538498" cy="16359000"/>
          </a:xfrm>
          <a:prstGeom prst="rect">
            <a:avLst/>
          </a:prstGeom>
          <a:ln w="12700">
            <a:miter lim="400000"/>
          </a:ln>
        </p:spPr>
      </p:pic>
      <p:sp>
        <p:nvSpPr>
          <p:cNvPr id="173" name="Google Shape;55;p13"/>
          <p:cNvSpPr txBox="1"/>
          <p:nvPr>
            <p:ph type="title"/>
          </p:nvPr>
        </p:nvSpPr>
        <p:spPr>
          <a:xfrm>
            <a:off x="831199" y="531199"/>
            <a:ext cx="22721602"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Contents</a:t>
            </a:r>
          </a:p>
        </p:txBody>
      </p:sp>
      <p:sp>
        <p:nvSpPr>
          <p:cNvPr id="174" name="Google Shape;69;p14"/>
          <p:cNvSpPr txBox="1"/>
          <p:nvPr/>
        </p:nvSpPr>
        <p:spPr>
          <a:xfrm>
            <a:off x="5216061" y="4767022"/>
            <a:ext cx="14097211" cy="8605442"/>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marL="635000" indent="-635000" algn="l" defTabSz="2438400">
              <a:lnSpc>
                <a:spcPct val="120000"/>
              </a:lnSpc>
              <a:buSzPct val="123000"/>
              <a:buChar char="•"/>
              <a:defRPr sz="5000">
                <a:solidFill>
                  <a:srgbClr val="FFFFFF"/>
                </a:solidFill>
                <a:latin typeface="Avenir Book"/>
                <a:ea typeface="Avenir Book"/>
                <a:cs typeface="Avenir Book"/>
                <a:sym typeface="Avenir Book"/>
              </a:defRPr>
            </a:pPr>
            <a:r>
              <a:t>What is Data?</a:t>
            </a:r>
          </a:p>
          <a:p>
            <a:pPr marL="635000" indent="-635000" algn="l" defTabSz="2438400">
              <a:lnSpc>
                <a:spcPct val="120000"/>
              </a:lnSpc>
              <a:buSzPct val="123000"/>
              <a:buChar char="•"/>
              <a:defRPr sz="5000">
                <a:solidFill>
                  <a:srgbClr val="FFFFFF"/>
                </a:solidFill>
                <a:latin typeface="Avenir Book"/>
                <a:ea typeface="Avenir Book"/>
                <a:cs typeface="Avenir Book"/>
                <a:sym typeface="Avenir Book"/>
              </a:defRPr>
            </a:pPr>
            <a:r>
              <a:t>Relational Databases</a:t>
            </a:r>
          </a:p>
          <a:p>
            <a:pPr marL="635000" indent="-635000" algn="l" defTabSz="2438400">
              <a:lnSpc>
                <a:spcPct val="120000"/>
              </a:lnSpc>
              <a:buSzPct val="123000"/>
              <a:buChar char="•"/>
              <a:defRPr sz="5000">
                <a:solidFill>
                  <a:srgbClr val="FFFFFF"/>
                </a:solidFill>
                <a:latin typeface="Avenir Book"/>
                <a:ea typeface="Avenir Book"/>
                <a:cs typeface="Avenir Book"/>
                <a:sym typeface="Avenir Book"/>
              </a:defRPr>
            </a:pPr>
            <a:r>
              <a:t>SQL - A Brief Intro</a:t>
            </a:r>
          </a:p>
          <a:p>
            <a:pPr marL="635000" indent="-635000" algn="l" defTabSz="2438400">
              <a:lnSpc>
                <a:spcPct val="120000"/>
              </a:lnSpc>
              <a:buSzPct val="123000"/>
              <a:buChar char="•"/>
              <a:defRPr sz="5000">
                <a:solidFill>
                  <a:srgbClr val="FFFFFF"/>
                </a:solidFill>
                <a:latin typeface="Avenir Book"/>
                <a:ea typeface="Avenir Book"/>
                <a:cs typeface="Avenir Book"/>
                <a:sym typeface="Avenir Book"/>
              </a:defRPr>
            </a:pPr>
            <a:r>
              <a:t>Advantages and Disadvantages of SQL</a:t>
            </a:r>
          </a:p>
          <a:p>
            <a:pPr marL="635000" indent="-635000" algn="l" defTabSz="2438400">
              <a:lnSpc>
                <a:spcPct val="120000"/>
              </a:lnSpc>
              <a:buSzPct val="123000"/>
              <a:buChar char="•"/>
              <a:defRPr sz="5000">
                <a:solidFill>
                  <a:srgbClr val="FFFFFF"/>
                </a:solidFill>
                <a:latin typeface="Avenir Book"/>
                <a:ea typeface="Avenir Book"/>
                <a:cs typeface="Avenir Book"/>
                <a:sym typeface="Avenir Book"/>
              </a:defRPr>
            </a:pPr>
            <a:r>
              <a:t>Entity Relationship Diagram</a:t>
            </a:r>
          </a:p>
          <a:p>
            <a:pPr marL="635000" indent="-635000" algn="l" defTabSz="2438400">
              <a:lnSpc>
                <a:spcPct val="120000"/>
              </a:lnSpc>
              <a:buSzPct val="123000"/>
              <a:buChar char="•"/>
              <a:defRPr sz="5000">
                <a:solidFill>
                  <a:srgbClr val="FFFFFF"/>
                </a:solidFill>
                <a:latin typeface="Avenir Book"/>
                <a:ea typeface="Avenir Book"/>
                <a:cs typeface="Avenir Book"/>
                <a:sym typeface="Avenir Book"/>
              </a:defRPr>
            </a:pPr>
            <a:r>
              <a:t>SQL Statements</a:t>
            </a:r>
          </a:p>
          <a:p>
            <a:pPr marL="635000" indent="-635000" algn="l" defTabSz="2438400">
              <a:lnSpc>
                <a:spcPct val="120000"/>
              </a:lnSpc>
              <a:buSzPct val="123000"/>
              <a:buChar char="•"/>
              <a:defRPr sz="5000">
                <a:solidFill>
                  <a:srgbClr val="FFFFFF"/>
                </a:solidFill>
                <a:latin typeface="Avenir Book"/>
                <a:ea typeface="Avenir Book"/>
                <a:cs typeface="Avenir Book"/>
                <a:sym typeface="Avenir Book"/>
              </a:defRPr>
            </a:pPr>
            <a:r>
              <a:t>Read Tables: The SELECT Query</a:t>
            </a:r>
          </a:p>
          <a:p>
            <a:pPr marL="635000" indent="-635000" algn="l" defTabSz="2438400">
              <a:lnSpc>
                <a:spcPct val="120000"/>
              </a:lnSpc>
              <a:buSzPct val="123000"/>
              <a:buChar char="•"/>
              <a:defRPr sz="5000">
                <a:solidFill>
                  <a:srgbClr val="FFFFFF"/>
                </a:solidFill>
                <a:latin typeface="Avenir Book"/>
                <a:ea typeface="Avenir Book"/>
                <a:cs typeface="Avenir Book"/>
                <a:sym typeface="Avenir Book"/>
              </a:defRPr>
            </a:pPr>
            <a:r>
              <a:t>Set rules to our SELECT Queries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pic>
        <p:nvPicPr>
          <p:cNvPr id="252" name="5f461d116006137.6059ac1f3a043.jpg" descr="5f461d116006137.6059ac1f3a043.jpg"/>
          <p:cNvPicPr>
            <a:picLocks noChangeAspect="1"/>
          </p:cNvPicPr>
          <p:nvPr/>
        </p:nvPicPr>
        <p:blipFill>
          <a:blip r:embed="rId2">
            <a:extLst/>
          </a:blip>
          <a:stretch>
            <a:fillRect/>
          </a:stretch>
        </p:blipFill>
        <p:spPr>
          <a:xfrm>
            <a:off x="-77249" y="-2562010"/>
            <a:ext cx="24538498" cy="16359000"/>
          </a:xfrm>
          <a:prstGeom prst="rect">
            <a:avLst/>
          </a:prstGeom>
          <a:ln w="12700">
            <a:miter lim="400000"/>
          </a:ln>
        </p:spPr>
      </p:pic>
      <p:sp>
        <p:nvSpPr>
          <p:cNvPr id="253" name="Google Shape;55;p13"/>
          <p:cNvSpPr txBox="1"/>
          <p:nvPr>
            <p:ph type="title"/>
          </p:nvPr>
        </p:nvSpPr>
        <p:spPr>
          <a:xfrm>
            <a:off x="342361" y="531199"/>
            <a:ext cx="23699278"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SQL - Practicals (Part II)</a:t>
            </a:r>
          </a:p>
        </p:txBody>
      </p:sp>
      <p:sp>
        <p:nvSpPr>
          <p:cNvPr id="254" name="Google Shape;69;p14"/>
          <p:cNvSpPr txBox="1"/>
          <p:nvPr/>
        </p:nvSpPr>
        <p:spPr>
          <a:xfrm>
            <a:off x="2531794" y="5081309"/>
            <a:ext cx="19320412" cy="3553382"/>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lvl1pPr algn="l" defTabSz="2438400">
              <a:lnSpc>
                <a:spcPct val="120000"/>
              </a:lnSpc>
              <a:defRPr sz="5200">
                <a:solidFill>
                  <a:srgbClr val="FFFFFF"/>
                </a:solidFill>
                <a:latin typeface="Avenir Book"/>
                <a:ea typeface="Avenir Book"/>
                <a:cs typeface="Avenir Book"/>
                <a:sym typeface="Avenir Book"/>
              </a:defRPr>
            </a:lvl1pPr>
          </a:lstStyle>
          <a:p>
            <a:pPr/>
            <a:r>
              <a:t>Take a look at the ERD in the Pagila database and attempt the second practical (“Using Simple Conditional Statements to filter the data”)</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pic>
        <p:nvPicPr>
          <p:cNvPr id="256" name="5f461d116006137.6059ac1f3a043.jpg" descr="5f461d116006137.6059ac1f3a043.jpg"/>
          <p:cNvPicPr>
            <a:picLocks noChangeAspect="1"/>
          </p:cNvPicPr>
          <p:nvPr/>
        </p:nvPicPr>
        <p:blipFill>
          <a:blip r:embed="rId2">
            <a:extLst/>
          </a:blip>
          <a:stretch>
            <a:fillRect/>
          </a:stretch>
        </p:blipFill>
        <p:spPr>
          <a:xfrm>
            <a:off x="-77249" y="-2562010"/>
            <a:ext cx="24538498" cy="16359000"/>
          </a:xfrm>
          <a:prstGeom prst="rect">
            <a:avLst/>
          </a:prstGeom>
          <a:ln w="12700">
            <a:miter lim="400000"/>
          </a:ln>
        </p:spPr>
      </p:pic>
      <p:sp>
        <p:nvSpPr>
          <p:cNvPr id="257" name="Google Shape;55;p13"/>
          <p:cNvSpPr txBox="1"/>
          <p:nvPr>
            <p:ph type="title"/>
          </p:nvPr>
        </p:nvSpPr>
        <p:spPr>
          <a:xfrm>
            <a:off x="342361" y="531199"/>
            <a:ext cx="23699278"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SQL - More on Conditional</a:t>
            </a:r>
          </a:p>
        </p:txBody>
      </p:sp>
      <p:sp>
        <p:nvSpPr>
          <p:cNvPr id="258" name="Google Shape;56;p13"/>
          <p:cNvSpPr txBox="1"/>
          <p:nvPr>
            <p:ph type="body" idx="1"/>
          </p:nvPr>
        </p:nvSpPr>
        <p:spPr>
          <a:xfrm>
            <a:off x="1471292" y="4189277"/>
            <a:ext cx="22148784" cy="8525831"/>
          </a:xfrm>
          <a:prstGeom prst="rect">
            <a:avLst/>
          </a:prstGeom>
        </p:spPr>
        <p:txBody>
          <a:bodyPr lIns="45719" tIns="45719" rIns="45719" bIns="45719"/>
          <a:lstStyle/>
          <a:p>
            <a:pPr marL="0" indent="0" defTabSz="822959">
              <a:lnSpc>
                <a:spcPct val="120000"/>
              </a:lnSpc>
              <a:spcBef>
                <a:spcPts val="900"/>
              </a:spcBef>
              <a:defRPr sz="4680">
                <a:solidFill>
                  <a:srgbClr val="FFFFFF"/>
                </a:solidFill>
              </a:defRPr>
            </a:pPr>
            <a:r>
              <a:t>SQL allows us access to operations that improves the conditional statement </a:t>
            </a:r>
            <a:r>
              <a:rPr>
                <a:latin typeface="Courier New"/>
                <a:ea typeface="Courier New"/>
                <a:cs typeface="Courier New"/>
                <a:sym typeface="Courier New"/>
              </a:rPr>
              <a:t>WHERE</a:t>
            </a:r>
          </a:p>
          <a:p>
            <a:pPr marL="594359" indent="-594359" algn="l" defTabSz="822959">
              <a:lnSpc>
                <a:spcPct val="120000"/>
              </a:lnSpc>
              <a:spcBef>
                <a:spcPts val="900"/>
              </a:spcBef>
              <a:buSzPct val="123000"/>
              <a:buChar char="•"/>
              <a:defRPr sz="1710">
                <a:solidFill>
                  <a:srgbClr val="FFFFFF"/>
                </a:solidFill>
              </a:defRPr>
            </a:pPr>
          </a:p>
          <a:p>
            <a:pPr marL="594359" indent="-594359" algn="l" defTabSz="822959">
              <a:spcBef>
                <a:spcPts val="900"/>
              </a:spcBef>
              <a:buSzPct val="123000"/>
              <a:buChar char="•"/>
              <a:defRPr sz="4680">
                <a:solidFill>
                  <a:srgbClr val="FFFFFF"/>
                </a:solidFill>
              </a:defRPr>
            </a:pPr>
            <a:r>
              <a:rPr>
                <a:latin typeface="Courier New"/>
                <a:ea typeface="Courier New"/>
                <a:cs typeface="Courier New"/>
                <a:sym typeface="Courier New"/>
              </a:rPr>
              <a:t>LIKE</a:t>
            </a:r>
            <a:r>
              <a:t>: Similar to </a:t>
            </a:r>
            <a:r>
              <a:rPr>
                <a:latin typeface="Courier New"/>
                <a:ea typeface="Courier New"/>
                <a:cs typeface="Courier New"/>
                <a:sym typeface="Courier New"/>
              </a:rPr>
              <a:t>WHERE =</a:t>
            </a:r>
            <a:r>
              <a:t>, but in cases you’re not entirely sure what you’re searching for</a:t>
            </a:r>
          </a:p>
          <a:p>
            <a:pPr marL="594359" indent="-594359" algn="l" defTabSz="822959">
              <a:spcBef>
                <a:spcPts val="900"/>
              </a:spcBef>
              <a:buSzPct val="123000"/>
              <a:buChar char="•"/>
              <a:defRPr sz="4680">
                <a:solidFill>
                  <a:srgbClr val="FFFFFF"/>
                </a:solidFill>
              </a:defRPr>
            </a:pPr>
            <a:r>
              <a:rPr>
                <a:latin typeface="Courier New"/>
                <a:ea typeface="Courier New"/>
                <a:cs typeface="Courier New"/>
                <a:sym typeface="Courier New"/>
              </a:rPr>
              <a:t>IN</a:t>
            </a:r>
            <a:r>
              <a:t>: Similar to </a:t>
            </a:r>
            <a:r>
              <a:rPr>
                <a:latin typeface="Courier New"/>
                <a:ea typeface="Courier New"/>
                <a:cs typeface="Courier New"/>
                <a:sym typeface="Courier New"/>
              </a:rPr>
              <a:t>WHERE =</a:t>
            </a:r>
            <a:r>
              <a:t>, but for more than one condition</a:t>
            </a:r>
          </a:p>
          <a:p>
            <a:pPr marL="594359" indent="-594359" algn="l" defTabSz="822959">
              <a:spcBef>
                <a:spcPts val="900"/>
              </a:spcBef>
              <a:buSzPct val="123000"/>
              <a:buChar char="•"/>
              <a:defRPr sz="4680">
                <a:solidFill>
                  <a:srgbClr val="FFFFFF"/>
                </a:solidFill>
              </a:defRPr>
            </a:pPr>
            <a:r>
              <a:rPr>
                <a:latin typeface="Courier New"/>
                <a:ea typeface="Courier New"/>
                <a:cs typeface="Courier New"/>
                <a:sym typeface="Courier New"/>
              </a:rPr>
              <a:t>NOT</a:t>
            </a:r>
            <a:r>
              <a:t>: Used to return opposite results from </a:t>
            </a:r>
            <a:r>
              <a:rPr>
                <a:latin typeface="Courier New"/>
                <a:ea typeface="Courier New"/>
                <a:cs typeface="Courier New"/>
                <a:sym typeface="Courier New"/>
              </a:rPr>
              <a:t>LIKE</a:t>
            </a:r>
            <a:r>
              <a:t> or </a:t>
            </a:r>
            <a:r>
              <a:rPr>
                <a:latin typeface="Courier New"/>
                <a:ea typeface="Courier New"/>
                <a:cs typeface="Courier New"/>
                <a:sym typeface="Courier New"/>
              </a:rPr>
              <a:t>IN</a:t>
            </a:r>
            <a:r>
              <a:t> (e.g. </a:t>
            </a:r>
            <a:r>
              <a:rPr>
                <a:latin typeface="Courier New"/>
                <a:ea typeface="Courier New"/>
                <a:cs typeface="Courier New"/>
                <a:sym typeface="Courier New"/>
              </a:rPr>
              <a:t>NOT LIKE</a:t>
            </a:r>
            <a:r>
              <a:t> or </a:t>
            </a:r>
            <a:r>
              <a:rPr>
                <a:latin typeface="Courier New"/>
                <a:ea typeface="Courier New"/>
                <a:cs typeface="Courier New"/>
                <a:sym typeface="Courier New"/>
              </a:rPr>
              <a:t>NOT IN</a:t>
            </a:r>
            <a:r>
              <a:t>)</a:t>
            </a:r>
          </a:p>
          <a:p>
            <a:pPr marL="594359" indent="-594359" algn="l" defTabSz="822959">
              <a:spcBef>
                <a:spcPts val="900"/>
              </a:spcBef>
              <a:buSzPct val="123000"/>
              <a:buChar char="•"/>
              <a:defRPr sz="4680">
                <a:solidFill>
                  <a:srgbClr val="FFFFFF"/>
                </a:solidFill>
              </a:defRPr>
            </a:pPr>
            <a:r>
              <a:rPr>
                <a:latin typeface="Courier New"/>
                <a:ea typeface="Courier New"/>
                <a:cs typeface="Courier New"/>
                <a:sym typeface="Courier New"/>
              </a:rPr>
              <a:t>AND</a:t>
            </a:r>
            <a:r>
              <a:t> &amp; </a:t>
            </a:r>
            <a:r>
              <a:rPr>
                <a:latin typeface="Courier New"/>
                <a:ea typeface="Courier New"/>
                <a:cs typeface="Courier New"/>
                <a:sym typeface="Courier New"/>
              </a:rPr>
              <a:t>BETWEEN</a:t>
            </a:r>
            <a:r>
              <a:t>: Allows us to combine operations</a:t>
            </a:r>
          </a:p>
          <a:p>
            <a:pPr marL="594359" indent="-594359" algn="l" defTabSz="822959">
              <a:spcBef>
                <a:spcPts val="900"/>
              </a:spcBef>
              <a:buSzPct val="123000"/>
              <a:buChar char="•"/>
              <a:defRPr sz="4680">
                <a:solidFill>
                  <a:srgbClr val="FFFFFF"/>
                </a:solidFill>
              </a:defRPr>
            </a:pPr>
            <a:r>
              <a:rPr>
                <a:latin typeface="Courier New"/>
                <a:ea typeface="Courier New"/>
                <a:cs typeface="Courier New"/>
                <a:sym typeface="Courier New"/>
              </a:rPr>
              <a:t>OR</a:t>
            </a:r>
            <a:r>
              <a:t>: Allows us to find data where one of the conditions we provide to the query is true</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pic>
        <p:nvPicPr>
          <p:cNvPr id="260" name="5f461d116006137.6059ac1f3a043.jpg" descr="5f461d116006137.6059ac1f3a043.jpg"/>
          <p:cNvPicPr>
            <a:picLocks noChangeAspect="1"/>
          </p:cNvPicPr>
          <p:nvPr/>
        </p:nvPicPr>
        <p:blipFill>
          <a:blip r:embed="rId2">
            <a:extLst/>
          </a:blip>
          <a:stretch>
            <a:fillRect/>
          </a:stretch>
        </p:blipFill>
        <p:spPr>
          <a:xfrm>
            <a:off x="-77249" y="-2562010"/>
            <a:ext cx="24538498" cy="16359000"/>
          </a:xfrm>
          <a:prstGeom prst="rect">
            <a:avLst/>
          </a:prstGeom>
          <a:ln w="12700">
            <a:miter lim="400000"/>
          </a:ln>
        </p:spPr>
      </p:pic>
      <p:sp>
        <p:nvSpPr>
          <p:cNvPr id="261" name="Google Shape;55;p13"/>
          <p:cNvSpPr txBox="1"/>
          <p:nvPr>
            <p:ph type="title"/>
          </p:nvPr>
        </p:nvSpPr>
        <p:spPr>
          <a:xfrm>
            <a:off x="342361" y="531199"/>
            <a:ext cx="23699278"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SQL - LIKE</a:t>
            </a:r>
          </a:p>
        </p:txBody>
      </p:sp>
      <p:sp>
        <p:nvSpPr>
          <p:cNvPr id="262" name="Google Shape;56;p13"/>
          <p:cNvSpPr txBox="1"/>
          <p:nvPr>
            <p:ph type="body" idx="1"/>
          </p:nvPr>
        </p:nvSpPr>
        <p:spPr>
          <a:xfrm>
            <a:off x="1919591" y="3791118"/>
            <a:ext cx="20368418" cy="9444833"/>
          </a:xfrm>
          <a:prstGeom prst="rect">
            <a:avLst/>
          </a:prstGeom>
        </p:spPr>
        <p:txBody>
          <a:bodyPr lIns="45719" tIns="45719" rIns="45719" bIns="45719"/>
          <a:lstStyle/>
          <a:p>
            <a:pPr marL="600963" indent="-600963" algn="l" defTabSz="832104">
              <a:lnSpc>
                <a:spcPct val="120000"/>
              </a:lnSpc>
              <a:spcBef>
                <a:spcPts val="900"/>
              </a:spcBef>
              <a:buSzPct val="123000"/>
              <a:buChar char="•"/>
              <a:defRPr sz="4732">
                <a:solidFill>
                  <a:srgbClr val="FFFFFF"/>
                </a:solidFill>
              </a:defRPr>
            </a:pPr>
            <a:r>
              <a:rPr>
                <a:latin typeface="Courier New"/>
                <a:ea typeface="Courier New"/>
                <a:cs typeface="Courier New"/>
                <a:sym typeface="Courier New"/>
              </a:rPr>
              <a:t>LIKE</a:t>
            </a:r>
            <a:r>
              <a:t> </a:t>
            </a:r>
            <a:r>
              <a:rPr>
                <a:latin typeface="Avenir Book"/>
                <a:ea typeface="Avenir Book"/>
                <a:cs typeface="Avenir Book"/>
                <a:sym typeface="Avenir Book"/>
              </a:rPr>
              <a:t>is typically performed on string based columns</a:t>
            </a:r>
            <a:endParaRPr>
              <a:latin typeface="Avenir Book"/>
              <a:ea typeface="Avenir Book"/>
              <a:cs typeface="Avenir Book"/>
              <a:sym typeface="Avenir Book"/>
            </a:endParaRPr>
          </a:p>
          <a:p>
            <a:pPr marL="600963" indent="-600963" algn="l" defTabSz="832104">
              <a:lnSpc>
                <a:spcPct val="120000"/>
              </a:lnSpc>
              <a:spcBef>
                <a:spcPts val="900"/>
              </a:spcBef>
              <a:buSzPct val="123000"/>
              <a:buChar char="•"/>
              <a:defRPr sz="4732">
                <a:solidFill>
                  <a:srgbClr val="FFFFFF"/>
                </a:solidFill>
                <a:latin typeface="Avenir Book"/>
                <a:ea typeface="Avenir Book"/>
                <a:cs typeface="Avenir Book"/>
                <a:sym typeface="Avenir Book"/>
              </a:defRPr>
            </a:pPr>
            <a:r>
              <a:t>Allows us to match strings using wildcards:</a:t>
            </a:r>
          </a:p>
          <a:p>
            <a:pPr lvl="1" marL="1155700" indent="-600963" algn="l" defTabSz="832104">
              <a:lnSpc>
                <a:spcPct val="120000"/>
              </a:lnSpc>
              <a:spcBef>
                <a:spcPts val="400"/>
              </a:spcBef>
              <a:buSzPct val="123000"/>
              <a:buChar char="•"/>
              <a:defRPr sz="4732">
                <a:solidFill>
                  <a:srgbClr val="FFFFFF"/>
                </a:solidFill>
                <a:latin typeface="Avenir Book"/>
                <a:ea typeface="Avenir Book"/>
                <a:cs typeface="Avenir Book"/>
                <a:sym typeface="Avenir Book"/>
              </a:defRPr>
            </a:pPr>
            <a:r>
              <a:t>One wildcard character in SQL is %</a:t>
            </a:r>
          </a:p>
          <a:p>
            <a:pPr lvl="2" marL="1710436" indent="-600963" algn="l" defTabSz="832104">
              <a:lnSpc>
                <a:spcPct val="120000"/>
              </a:lnSpc>
              <a:spcBef>
                <a:spcPts val="400"/>
              </a:spcBef>
              <a:buSzPct val="123000"/>
              <a:buChar char="•"/>
              <a:defRPr sz="4732">
                <a:solidFill>
                  <a:schemeClr val="accent1">
                    <a:lumOff val="16847"/>
                  </a:schemeClr>
                </a:solidFill>
                <a:latin typeface="Avenir Book"/>
                <a:ea typeface="Avenir Book"/>
                <a:cs typeface="Avenir Book"/>
                <a:sym typeface="Avenir Book"/>
              </a:defRPr>
            </a:pPr>
            <a:r>
              <a:rPr u="sng">
                <a:uFill>
                  <a:solidFill>
                    <a:srgbClr val="0563C1"/>
                  </a:solidFill>
                </a:uFill>
                <a:hlinkClick r:id="rId3" invalidUrl="" action="" tgtFrame="" tooltip="" history="1" highlightClick="0" endSnd="0"/>
              </a:rPr>
              <a:t>Represents zero or more characters</a:t>
            </a:r>
          </a:p>
          <a:p>
            <a:pPr lvl="1" marL="1155700" indent="-600963" algn="l" defTabSz="832104">
              <a:lnSpc>
                <a:spcPct val="120000"/>
              </a:lnSpc>
              <a:spcBef>
                <a:spcPts val="400"/>
              </a:spcBef>
              <a:buSzPct val="123000"/>
              <a:buChar char="•"/>
              <a:defRPr sz="4732">
                <a:solidFill>
                  <a:srgbClr val="FFFFFF"/>
                </a:solidFill>
                <a:latin typeface="Avenir Book"/>
                <a:ea typeface="Avenir Book"/>
                <a:cs typeface="Avenir Book"/>
                <a:sym typeface="Avenir Book"/>
              </a:defRPr>
            </a:pPr>
            <a:r>
              <a:t>Case sensitive</a:t>
            </a:r>
          </a:p>
          <a:p>
            <a:pPr lvl="1" marL="1155700" indent="-600963" algn="l" defTabSz="832104">
              <a:lnSpc>
                <a:spcPct val="120000"/>
              </a:lnSpc>
              <a:spcBef>
                <a:spcPts val="400"/>
              </a:spcBef>
              <a:buSzPct val="123000"/>
              <a:buChar char="•"/>
              <a:defRPr sz="4732">
                <a:solidFill>
                  <a:srgbClr val="FFFFFF"/>
                </a:solidFill>
                <a:latin typeface="Avenir Book"/>
                <a:ea typeface="Avenir Book"/>
                <a:cs typeface="Avenir Book"/>
                <a:sym typeface="Avenir Book"/>
              </a:defRPr>
            </a:pPr>
            <a:r>
              <a:t>Remember to use single quotes in the query</a:t>
            </a:r>
          </a:p>
          <a:p>
            <a:pPr lvl="1" marL="0" indent="416052" algn="l" defTabSz="832104">
              <a:lnSpc>
                <a:spcPct val="90000"/>
              </a:lnSpc>
              <a:spcBef>
                <a:spcPts val="400"/>
              </a:spcBef>
              <a:defRPr sz="4732">
                <a:solidFill>
                  <a:srgbClr val="FFFFFF"/>
                </a:solidFill>
                <a:latin typeface="Calibri"/>
                <a:ea typeface="Calibri"/>
                <a:cs typeface="Calibri"/>
                <a:sym typeface="Calibri"/>
              </a:defRPr>
            </a:pPr>
          </a:p>
          <a:p>
            <a:pPr marL="0" indent="0" algn="l" defTabSz="832104">
              <a:lnSpc>
                <a:spcPct val="120000"/>
              </a:lnSpc>
              <a:spcBef>
                <a:spcPts val="900"/>
              </a:spcBef>
              <a:defRPr sz="4732">
                <a:solidFill>
                  <a:srgbClr val="FFFFFF"/>
                </a:solidFill>
                <a:latin typeface="Courier New"/>
                <a:ea typeface="Courier New"/>
                <a:cs typeface="Courier New"/>
                <a:sym typeface="Courier New"/>
              </a:defRPr>
            </a:pPr>
            <a:r>
              <a:t>SELECT *</a:t>
            </a:r>
            <a:br/>
            <a:r>
              <a:t>FROM film</a:t>
            </a:r>
            <a:br/>
            <a:r>
              <a:t>WHERE description LIKE '%Drama%'</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pic>
        <p:nvPicPr>
          <p:cNvPr id="264" name="5f461d116006137.6059ac1f3a043.jpg" descr="5f461d116006137.6059ac1f3a043.jpg"/>
          <p:cNvPicPr>
            <a:picLocks noChangeAspect="1"/>
          </p:cNvPicPr>
          <p:nvPr/>
        </p:nvPicPr>
        <p:blipFill>
          <a:blip r:embed="rId2">
            <a:extLst/>
          </a:blip>
          <a:stretch>
            <a:fillRect/>
          </a:stretch>
        </p:blipFill>
        <p:spPr>
          <a:xfrm>
            <a:off x="-77249" y="-2562010"/>
            <a:ext cx="24538498" cy="16359000"/>
          </a:xfrm>
          <a:prstGeom prst="rect">
            <a:avLst/>
          </a:prstGeom>
          <a:ln w="12700">
            <a:miter lim="400000"/>
          </a:ln>
        </p:spPr>
      </p:pic>
      <p:sp>
        <p:nvSpPr>
          <p:cNvPr id="265" name="Google Shape;55;p13"/>
          <p:cNvSpPr txBox="1"/>
          <p:nvPr>
            <p:ph type="title"/>
          </p:nvPr>
        </p:nvSpPr>
        <p:spPr>
          <a:xfrm>
            <a:off x="342361" y="531199"/>
            <a:ext cx="23699278"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SQL - IN</a:t>
            </a:r>
          </a:p>
        </p:txBody>
      </p:sp>
      <p:sp>
        <p:nvSpPr>
          <p:cNvPr id="266" name="Google Shape;56;p13"/>
          <p:cNvSpPr txBox="1"/>
          <p:nvPr>
            <p:ph type="body" idx="1"/>
          </p:nvPr>
        </p:nvSpPr>
        <p:spPr>
          <a:xfrm>
            <a:off x="1534977" y="3766648"/>
            <a:ext cx="22335297" cy="10277703"/>
          </a:xfrm>
          <a:prstGeom prst="rect">
            <a:avLst/>
          </a:prstGeom>
        </p:spPr>
        <p:txBody>
          <a:bodyPr lIns="45719" tIns="45719" rIns="45719" bIns="45719"/>
          <a:lstStyle/>
          <a:p>
            <a:pPr marL="660400" indent="-660400" algn="l" defTabSz="914400">
              <a:lnSpc>
                <a:spcPct val="120000"/>
              </a:lnSpc>
              <a:spcBef>
                <a:spcPts val="1000"/>
              </a:spcBef>
              <a:buSzPct val="123000"/>
              <a:buChar char="•"/>
              <a:defRPr sz="5200">
                <a:solidFill>
                  <a:srgbClr val="FFFFFF"/>
                </a:solidFill>
              </a:defRPr>
            </a:pPr>
            <a:r>
              <a:rPr>
                <a:latin typeface="Courier New"/>
                <a:ea typeface="Courier New"/>
                <a:cs typeface="Courier New"/>
                <a:sym typeface="Courier New"/>
              </a:rPr>
              <a:t>IN</a:t>
            </a:r>
            <a:r>
              <a:t> </a:t>
            </a:r>
            <a:r>
              <a:rPr>
                <a:latin typeface="Avenir Book"/>
                <a:ea typeface="Avenir Book"/>
                <a:cs typeface="Avenir Book"/>
                <a:sym typeface="Avenir Book"/>
              </a:rPr>
              <a:t>can be used with both string and numeric data types</a:t>
            </a:r>
            <a:endParaRPr>
              <a:latin typeface="Avenir Book"/>
              <a:ea typeface="Avenir Book"/>
              <a:cs typeface="Avenir Book"/>
              <a:sym typeface="Avenir Book"/>
            </a:endParaRPr>
          </a:p>
          <a:p>
            <a:pPr marL="660400" indent="-660400" algn="l" defTabSz="914400">
              <a:spcBef>
                <a:spcPts val="1000"/>
              </a:spcBef>
              <a:buSzPct val="123000"/>
              <a:buChar char="•"/>
              <a:defRPr sz="5200">
                <a:solidFill>
                  <a:srgbClr val="FFFFFF"/>
                </a:solidFill>
                <a:latin typeface="Avenir Book"/>
                <a:ea typeface="Avenir Book"/>
                <a:cs typeface="Avenir Book"/>
                <a:sym typeface="Avenir Book"/>
              </a:defRPr>
            </a:pPr>
            <a:r>
              <a:t>Essentially allows us to use an =, but over more than one condition</a:t>
            </a:r>
          </a:p>
          <a:p>
            <a:pPr marL="228600" indent="-228600" algn="l" defTabSz="914400">
              <a:lnSpc>
                <a:spcPct val="81000"/>
              </a:lnSpc>
              <a:spcBef>
                <a:spcPts val="1000"/>
              </a:spcBef>
              <a:buSzPct val="100000"/>
              <a:buFont typeface="Arial"/>
              <a:buChar char="•"/>
              <a:defRPr sz="5200">
                <a:solidFill>
                  <a:srgbClr val="FFFFFF"/>
                </a:solidFill>
                <a:latin typeface="Calibri"/>
                <a:ea typeface="Calibri"/>
                <a:cs typeface="Calibri"/>
                <a:sym typeface="Calibri"/>
              </a:defRPr>
            </a:pPr>
          </a:p>
          <a:p>
            <a:pPr marL="0" indent="0" algn="l" defTabSz="914400">
              <a:lnSpc>
                <a:spcPct val="81000"/>
              </a:lnSpc>
              <a:spcBef>
                <a:spcPts val="1000"/>
              </a:spcBef>
              <a:defRPr sz="5200">
                <a:solidFill>
                  <a:srgbClr val="FFFFFF"/>
                </a:solidFill>
                <a:latin typeface="Courier New"/>
                <a:ea typeface="Courier New"/>
                <a:cs typeface="Courier New"/>
                <a:sym typeface="Courier New"/>
              </a:defRPr>
            </a:pPr>
            <a:r>
              <a:t>SELECT *</a:t>
            </a:r>
            <a:br/>
            <a:r>
              <a:t>FROM language</a:t>
            </a:r>
            <a:br/>
            <a:r>
              <a:t>WHERE name IN ('English', 'Italian')</a:t>
            </a:r>
          </a:p>
          <a:p>
            <a:pPr marL="0" indent="0" algn="l" defTabSz="914400">
              <a:lnSpc>
                <a:spcPct val="81000"/>
              </a:lnSpc>
              <a:spcBef>
                <a:spcPts val="1000"/>
              </a:spcBef>
              <a:defRPr sz="5200">
                <a:solidFill>
                  <a:srgbClr val="FFFFFF"/>
                </a:solidFill>
                <a:latin typeface="Calibri"/>
                <a:ea typeface="Calibri"/>
                <a:cs typeface="Calibri"/>
                <a:sym typeface="Calibri"/>
              </a:defRPr>
            </a:pPr>
          </a:p>
          <a:p>
            <a:pPr marL="0" indent="0" algn="l" defTabSz="914400">
              <a:lnSpc>
                <a:spcPct val="81000"/>
              </a:lnSpc>
              <a:spcBef>
                <a:spcPts val="1000"/>
              </a:spcBef>
              <a:defRPr sz="5200">
                <a:solidFill>
                  <a:srgbClr val="FFFFFF"/>
                </a:solidFill>
                <a:latin typeface="Courier New"/>
                <a:ea typeface="Courier New"/>
                <a:cs typeface="Courier New"/>
                <a:sym typeface="Courier New"/>
              </a:defRPr>
            </a:pPr>
            <a:r>
              <a:t>SELECT *</a:t>
            </a:r>
            <a:br/>
            <a:r>
              <a:t>FROM film</a:t>
            </a:r>
            <a:br/>
            <a:r>
              <a:t>WHERE language_id IN (1, 2)</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pic>
        <p:nvPicPr>
          <p:cNvPr id="268" name="5f461d116006137.6059ac1f3a043.jpg" descr="5f461d116006137.6059ac1f3a043.jpg"/>
          <p:cNvPicPr>
            <a:picLocks noChangeAspect="1"/>
          </p:cNvPicPr>
          <p:nvPr/>
        </p:nvPicPr>
        <p:blipFill>
          <a:blip r:embed="rId2">
            <a:extLst/>
          </a:blip>
          <a:stretch>
            <a:fillRect/>
          </a:stretch>
        </p:blipFill>
        <p:spPr>
          <a:xfrm>
            <a:off x="-77249" y="-2562010"/>
            <a:ext cx="24538498" cy="16359000"/>
          </a:xfrm>
          <a:prstGeom prst="rect">
            <a:avLst/>
          </a:prstGeom>
          <a:ln w="12700">
            <a:miter lim="400000"/>
          </a:ln>
        </p:spPr>
      </p:pic>
      <p:sp>
        <p:nvSpPr>
          <p:cNvPr id="269" name="Google Shape;55;p13"/>
          <p:cNvSpPr txBox="1"/>
          <p:nvPr>
            <p:ph type="title"/>
          </p:nvPr>
        </p:nvSpPr>
        <p:spPr>
          <a:xfrm>
            <a:off x="342361" y="531199"/>
            <a:ext cx="23699278"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SQL - NOT</a:t>
            </a:r>
          </a:p>
        </p:txBody>
      </p:sp>
      <p:sp>
        <p:nvSpPr>
          <p:cNvPr id="270" name="Google Shape;56;p13"/>
          <p:cNvSpPr txBox="1"/>
          <p:nvPr>
            <p:ph type="body" idx="1"/>
          </p:nvPr>
        </p:nvSpPr>
        <p:spPr>
          <a:xfrm>
            <a:off x="2889642" y="4762045"/>
            <a:ext cx="19128979" cy="7039098"/>
          </a:xfrm>
          <a:prstGeom prst="rect">
            <a:avLst/>
          </a:prstGeom>
        </p:spPr>
        <p:txBody>
          <a:bodyPr lIns="45719" tIns="45719" rIns="45719" bIns="45719"/>
          <a:lstStyle/>
          <a:p>
            <a:pPr marL="574548" indent="-574548" algn="l" defTabSz="795527">
              <a:lnSpc>
                <a:spcPct val="90000"/>
              </a:lnSpc>
              <a:spcBef>
                <a:spcPts val="800"/>
              </a:spcBef>
              <a:buSzPct val="123000"/>
              <a:buChar char="•"/>
              <a:defRPr sz="5220">
                <a:solidFill>
                  <a:srgbClr val="FFFFFF"/>
                </a:solidFill>
              </a:defRPr>
            </a:pPr>
            <a:r>
              <a:rPr>
                <a:latin typeface="Courier New"/>
                <a:ea typeface="Courier New"/>
                <a:cs typeface="Courier New"/>
                <a:sym typeface="Courier New"/>
              </a:rPr>
              <a:t>NOT</a:t>
            </a:r>
            <a:r>
              <a:t> </a:t>
            </a:r>
            <a:r>
              <a:rPr>
                <a:latin typeface="Avenir Book"/>
                <a:ea typeface="Avenir Book"/>
                <a:cs typeface="Avenir Book"/>
                <a:sym typeface="Avenir Book"/>
              </a:rPr>
              <a:t>allows us to inverse the results of the previous queries</a:t>
            </a:r>
            <a:endParaRPr>
              <a:latin typeface="Avenir Book"/>
              <a:ea typeface="Avenir Book"/>
              <a:cs typeface="Avenir Book"/>
              <a:sym typeface="Avenir Book"/>
            </a:endParaRPr>
          </a:p>
          <a:p>
            <a:pPr marL="0" indent="0" algn="l" defTabSz="795527">
              <a:lnSpc>
                <a:spcPct val="90000"/>
              </a:lnSpc>
              <a:spcBef>
                <a:spcPts val="800"/>
              </a:spcBef>
              <a:defRPr sz="5220">
                <a:solidFill>
                  <a:srgbClr val="FFFFFF"/>
                </a:solidFill>
                <a:latin typeface="Calibri"/>
                <a:ea typeface="Calibri"/>
                <a:cs typeface="Calibri"/>
                <a:sym typeface="Calibri"/>
              </a:defRPr>
            </a:pPr>
          </a:p>
          <a:p>
            <a:pPr marL="0" indent="0" algn="l" defTabSz="795527">
              <a:lnSpc>
                <a:spcPct val="90000"/>
              </a:lnSpc>
              <a:spcBef>
                <a:spcPts val="800"/>
              </a:spcBef>
              <a:defRPr sz="5220">
                <a:solidFill>
                  <a:srgbClr val="FFFFFF"/>
                </a:solidFill>
                <a:latin typeface="Courier New"/>
                <a:ea typeface="Courier New"/>
                <a:cs typeface="Courier New"/>
                <a:sym typeface="Courier New"/>
              </a:defRPr>
            </a:pPr>
            <a:r>
              <a:t>SELECT *</a:t>
            </a:r>
            <a:br/>
            <a:r>
              <a:t>FROM category</a:t>
            </a:r>
            <a:br/>
            <a:r>
              <a:t>WHERE name NOT IN ('Action', 'Animation')</a:t>
            </a:r>
          </a:p>
          <a:p>
            <a:pPr marL="0" indent="0" algn="l" defTabSz="795527">
              <a:lnSpc>
                <a:spcPct val="90000"/>
              </a:lnSpc>
              <a:spcBef>
                <a:spcPts val="800"/>
              </a:spcBef>
              <a:defRPr sz="5220">
                <a:solidFill>
                  <a:srgbClr val="FFFFFF"/>
                </a:solidFill>
                <a:latin typeface="Calibri"/>
                <a:ea typeface="Calibri"/>
                <a:cs typeface="Calibri"/>
                <a:sym typeface="Calibri"/>
              </a:defRPr>
            </a:pPr>
          </a:p>
          <a:p>
            <a:pPr marL="0" indent="0" algn="l" defTabSz="795527">
              <a:lnSpc>
                <a:spcPct val="90000"/>
              </a:lnSpc>
              <a:spcBef>
                <a:spcPts val="800"/>
              </a:spcBef>
              <a:defRPr sz="5220">
                <a:solidFill>
                  <a:srgbClr val="FFFFFF"/>
                </a:solidFill>
                <a:latin typeface="Courier New"/>
                <a:ea typeface="Courier New"/>
                <a:cs typeface="Courier New"/>
                <a:sym typeface="Courier New"/>
              </a:defRPr>
            </a:pPr>
            <a:r>
              <a:t>SELECT *</a:t>
            </a:r>
            <a:br/>
            <a:r>
              <a:t>FROM actor</a:t>
            </a:r>
            <a:br/>
            <a:r>
              <a:t>WHERE last_name NOT LIKE '%SON'</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pic>
        <p:nvPicPr>
          <p:cNvPr id="272" name="5f461d116006137.6059ac1f3a043.jpg" descr="5f461d116006137.6059ac1f3a043.jpg"/>
          <p:cNvPicPr>
            <a:picLocks noChangeAspect="1"/>
          </p:cNvPicPr>
          <p:nvPr/>
        </p:nvPicPr>
        <p:blipFill>
          <a:blip r:embed="rId2">
            <a:extLst/>
          </a:blip>
          <a:stretch>
            <a:fillRect/>
          </a:stretch>
        </p:blipFill>
        <p:spPr>
          <a:xfrm>
            <a:off x="-77249" y="-2562010"/>
            <a:ext cx="24538498" cy="16359000"/>
          </a:xfrm>
          <a:prstGeom prst="rect">
            <a:avLst/>
          </a:prstGeom>
          <a:ln w="12700">
            <a:miter lim="400000"/>
          </a:ln>
        </p:spPr>
      </p:pic>
      <p:sp>
        <p:nvSpPr>
          <p:cNvPr id="273" name="Google Shape;55;p13"/>
          <p:cNvSpPr txBox="1"/>
          <p:nvPr>
            <p:ph type="title"/>
          </p:nvPr>
        </p:nvSpPr>
        <p:spPr>
          <a:xfrm>
            <a:off x="342361" y="531199"/>
            <a:ext cx="23699278"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SQL - AND</a:t>
            </a:r>
          </a:p>
        </p:txBody>
      </p:sp>
      <p:sp>
        <p:nvSpPr>
          <p:cNvPr id="274" name="Google Shape;56;p13"/>
          <p:cNvSpPr txBox="1"/>
          <p:nvPr>
            <p:ph type="body" idx="1"/>
          </p:nvPr>
        </p:nvSpPr>
        <p:spPr>
          <a:xfrm>
            <a:off x="2689722" y="3841684"/>
            <a:ext cx="19004556" cy="8208796"/>
          </a:xfrm>
          <a:prstGeom prst="rect">
            <a:avLst/>
          </a:prstGeom>
        </p:spPr>
        <p:txBody>
          <a:bodyPr lIns="45719" tIns="45719" rIns="45719" bIns="45719"/>
          <a:lstStyle/>
          <a:p>
            <a:pPr marL="501904" indent="-501904" algn="l" defTabSz="694944">
              <a:lnSpc>
                <a:spcPct val="120000"/>
              </a:lnSpc>
              <a:spcBef>
                <a:spcPts val="700"/>
              </a:spcBef>
              <a:buSzPct val="123000"/>
              <a:buChar char="•"/>
              <a:defRPr sz="4560">
                <a:solidFill>
                  <a:srgbClr val="FFFFFF"/>
                </a:solidFill>
              </a:defRPr>
            </a:pPr>
            <a:r>
              <a:rPr>
                <a:latin typeface="Avenir Book"/>
                <a:ea typeface="Avenir Book"/>
                <a:cs typeface="Avenir Book"/>
                <a:sym typeface="Avenir Book"/>
              </a:rPr>
              <a:t>We use </a:t>
            </a:r>
            <a:r>
              <a:rPr>
                <a:latin typeface="Courier New"/>
                <a:ea typeface="Courier New"/>
                <a:cs typeface="Courier New"/>
                <a:sym typeface="Courier New"/>
              </a:rPr>
              <a:t>AND</a:t>
            </a:r>
            <a:r>
              <a:t> </a:t>
            </a:r>
            <a:r>
              <a:rPr>
                <a:latin typeface="Avenir Book"/>
                <a:ea typeface="Avenir Book"/>
                <a:cs typeface="Avenir Book"/>
                <a:sym typeface="Avenir Book"/>
              </a:rPr>
              <a:t>when we want to run/check against multiple conditions</a:t>
            </a:r>
            <a:endParaRPr>
              <a:latin typeface="Avenir Book"/>
              <a:ea typeface="Avenir Book"/>
              <a:cs typeface="Avenir Book"/>
              <a:sym typeface="Avenir Book"/>
            </a:endParaRPr>
          </a:p>
          <a:p>
            <a:pPr marL="501904" indent="-501904" algn="l" defTabSz="694944">
              <a:lnSpc>
                <a:spcPct val="120000"/>
              </a:lnSpc>
              <a:spcBef>
                <a:spcPts val="700"/>
              </a:spcBef>
              <a:buSzPct val="123000"/>
              <a:buChar char="•"/>
              <a:defRPr sz="4560">
                <a:solidFill>
                  <a:srgbClr val="FFFFFF"/>
                </a:solidFill>
                <a:latin typeface="Avenir Book"/>
                <a:ea typeface="Avenir Book"/>
                <a:cs typeface="Avenir Book"/>
                <a:sym typeface="Avenir Book"/>
              </a:defRPr>
            </a:pPr>
            <a:r>
              <a:t>We can link as many expressions as we want</a:t>
            </a:r>
          </a:p>
          <a:p>
            <a:pPr lvl="1" marL="965200" indent="-501904" algn="l" defTabSz="694944">
              <a:lnSpc>
                <a:spcPct val="120000"/>
              </a:lnSpc>
              <a:spcBef>
                <a:spcPts val="300"/>
              </a:spcBef>
              <a:buSzPct val="123000"/>
              <a:buChar char="•"/>
              <a:defRPr sz="4560">
                <a:solidFill>
                  <a:srgbClr val="FFFFFF"/>
                </a:solidFill>
              </a:defRPr>
            </a:pPr>
            <a:r>
              <a:rPr>
                <a:latin typeface="Avenir Book"/>
                <a:ea typeface="Avenir Book"/>
                <a:cs typeface="Avenir Book"/>
                <a:sym typeface="Avenir Book"/>
              </a:rPr>
              <a:t>Of different types too…</a:t>
            </a:r>
            <a:r>
              <a:t> </a:t>
            </a:r>
            <a:r>
              <a:rPr>
                <a:latin typeface="Courier New"/>
                <a:ea typeface="Courier New"/>
                <a:cs typeface="Courier New"/>
                <a:sym typeface="Courier New"/>
              </a:rPr>
              <a:t>LIKE</a:t>
            </a:r>
            <a:r>
              <a:t>, </a:t>
            </a:r>
            <a:r>
              <a:rPr>
                <a:latin typeface="Courier New"/>
                <a:ea typeface="Courier New"/>
                <a:cs typeface="Courier New"/>
                <a:sym typeface="Courier New"/>
              </a:rPr>
              <a:t>IN</a:t>
            </a:r>
            <a:r>
              <a:t>,</a:t>
            </a:r>
            <a:r>
              <a:rPr>
                <a:latin typeface="Avenir Book"/>
                <a:ea typeface="Avenir Book"/>
                <a:cs typeface="Avenir Book"/>
                <a:sym typeface="Avenir Book"/>
              </a:rPr>
              <a:t> and </a:t>
            </a:r>
            <a:r>
              <a:rPr>
                <a:latin typeface="Courier New"/>
                <a:ea typeface="Courier New"/>
                <a:cs typeface="Courier New"/>
                <a:sym typeface="Courier New"/>
              </a:rPr>
              <a:t>NOT</a:t>
            </a:r>
            <a:r>
              <a:t> </a:t>
            </a:r>
            <a:r>
              <a:rPr>
                <a:latin typeface="Avenir Book"/>
                <a:ea typeface="Avenir Book"/>
                <a:cs typeface="Avenir Book"/>
                <a:sym typeface="Avenir Book"/>
              </a:rPr>
              <a:t>can all be linked by</a:t>
            </a:r>
            <a:r>
              <a:t> </a:t>
            </a:r>
            <a:r>
              <a:rPr>
                <a:latin typeface="Courier New"/>
                <a:ea typeface="Courier New"/>
                <a:cs typeface="Courier New"/>
                <a:sym typeface="Courier New"/>
              </a:rPr>
              <a:t>AND</a:t>
            </a:r>
          </a:p>
          <a:p>
            <a:pPr lvl="1" marL="521208" indent="-173736" algn="l" defTabSz="694944">
              <a:lnSpc>
                <a:spcPct val="72000"/>
              </a:lnSpc>
              <a:spcBef>
                <a:spcPts val="300"/>
              </a:spcBef>
              <a:buSzPct val="100000"/>
              <a:buFont typeface="Arial"/>
              <a:buChar char="•"/>
              <a:defRPr sz="4560">
                <a:solidFill>
                  <a:srgbClr val="FFFFFF"/>
                </a:solidFill>
                <a:latin typeface="Calibri"/>
                <a:ea typeface="Calibri"/>
                <a:cs typeface="Calibri"/>
                <a:sym typeface="Calibri"/>
              </a:defRPr>
            </a:pPr>
          </a:p>
          <a:p>
            <a:pPr marL="0" indent="0" algn="l" defTabSz="694944">
              <a:lnSpc>
                <a:spcPct val="72000"/>
              </a:lnSpc>
              <a:spcBef>
                <a:spcPts val="700"/>
              </a:spcBef>
              <a:defRPr sz="4560">
                <a:solidFill>
                  <a:srgbClr val="FFFFFF"/>
                </a:solidFill>
                <a:latin typeface="Courier New"/>
                <a:ea typeface="Courier New"/>
                <a:cs typeface="Courier New"/>
                <a:sym typeface="Courier New"/>
              </a:defRPr>
            </a:pPr>
            <a:r>
              <a:t>SELECT *</a:t>
            </a:r>
            <a:br/>
            <a:r>
              <a:t>FROM payment</a:t>
            </a:r>
            <a:br/>
            <a:r>
              <a:t>WHERE payment_date &gt;= '2017-01-25'</a:t>
            </a:r>
          </a:p>
          <a:p>
            <a:pPr marL="0" indent="0" algn="l" defTabSz="694944">
              <a:lnSpc>
                <a:spcPct val="72000"/>
              </a:lnSpc>
              <a:spcBef>
                <a:spcPts val="700"/>
              </a:spcBef>
              <a:defRPr sz="4560">
                <a:solidFill>
                  <a:srgbClr val="FFFFFF"/>
                </a:solidFill>
                <a:latin typeface="Courier New"/>
                <a:ea typeface="Courier New"/>
                <a:cs typeface="Courier New"/>
                <a:sym typeface="Courier New"/>
              </a:defRPr>
            </a:pPr>
            <a:r>
              <a:t>AND payment_date &lt;= '2017-01-29'</a:t>
            </a:r>
          </a:p>
          <a:p>
            <a:pPr marL="0" indent="0" algn="l" defTabSz="694944">
              <a:lnSpc>
                <a:spcPct val="72000"/>
              </a:lnSpc>
              <a:spcBef>
                <a:spcPts val="700"/>
              </a:spcBef>
              <a:defRPr sz="4560">
                <a:solidFill>
                  <a:srgbClr val="FFFFFF"/>
                </a:solidFill>
                <a:latin typeface="Calibri"/>
                <a:ea typeface="Calibri"/>
                <a:cs typeface="Calibri"/>
                <a:sym typeface="Calibri"/>
              </a:defRPr>
            </a:pPr>
          </a:p>
          <a:p>
            <a:pPr marL="0" indent="0" algn="l" defTabSz="694944">
              <a:lnSpc>
                <a:spcPct val="72000"/>
              </a:lnSpc>
              <a:spcBef>
                <a:spcPts val="700"/>
              </a:spcBef>
              <a:defRPr sz="4560">
                <a:solidFill>
                  <a:srgbClr val="FFFFFF"/>
                </a:solidFill>
                <a:latin typeface="Courier New"/>
                <a:ea typeface="Courier New"/>
                <a:cs typeface="Courier New"/>
                <a:sym typeface="Courier New"/>
              </a:defRPr>
            </a:pPr>
            <a:r>
              <a:t>SELECT *</a:t>
            </a:r>
            <a:br/>
            <a:r>
              <a:t>FROM payment</a:t>
            </a:r>
            <a:br/>
            <a:r>
              <a:t>WHERE payment_date &lt; '2017-01-25' AND staff_id = 2</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pic>
        <p:nvPicPr>
          <p:cNvPr id="276" name="5f461d116006137.6059ac1f3a043.jpg" descr="5f461d116006137.6059ac1f3a043.jpg"/>
          <p:cNvPicPr>
            <a:picLocks noChangeAspect="1"/>
          </p:cNvPicPr>
          <p:nvPr/>
        </p:nvPicPr>
        <p:blipFill>
          <a:blip r:embed="rId2">
            <a:extLst/>
          </a:blip>
          <a:stretch>
            <a:fillRect/>
          </a:stretch>
        </p:blipFill>
        <p:spPr>
          <a:xfrm>
            <a:off x="-77249" y="-2562010"/>
            <a:ext cx="24538498" cy="16359000"/>
          </a:xfrm>
          <a:prstGeom prst="rect">
            <a:avLst/>
          </a:prstGeom>
          <a:ln w="12700">
            <a:miter lim="400000"/>
          </a:ln>
        </p:spPr>
      </p:pic>
      <p:sp>
        <p:nvSpPr>
          <p:cNvPr id="277" name="Google Shape;55;p13"/>
          <p:cNvSpPr txBox="1"/>
          <p:nvPr>
            <p:ph type="title"/>
          </p:nvPr>
        </p:nvSpPr>
        <p:spPr>
          <a:xfrm>
            <a:off x="342361" y="531199"/>
            <a:ext cx="23699278"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SQL - OR</a:t>
            </a:r>
          </a:p>
        </p:txBody>
      </p:sp>
      <p:sp>
        <p:nvSpPr>
          <p:cNvPr id="278" name="Google Shape;56;p13"/>
          <p:cNvSpPr txBox="1"/>
          <p:nvPr>
            <p:ph type="body" sz="half" idx="1"/>
          </p:nvPr>
        </p:nvSpPr>
        <p:spPr>
          <a:xfrm>
            <a:off x="3028177" y="4214958"/>
            <a:ext cx="18327646" cy="7033526"/>
          </a:xfrm>
          <a:prstGeom prst="rect">
            <a:avLst/>
          </a:prstGeom>
        </p:spPr>
        <p:txBody>
          <a:bodyPr lIns="45719" tIns="45719" rIns="45719" bIns="45719"/>
          <a:lstStyle/>
          <a:p>
            <a:pPr marL="660400" indent="-660400" algn="l" defTabSz="914400">
              <a:lnSpc>
                <a:spcPct val="90000"/>
              </a:lnSpc>
              <a:spcBef>
                <a:spcPts val="1000"/>
              </a:spcBef>
              <a:buSzPct val="123000"/>
              <a:buChar char="•"/>
              <a:defRPr sz="5200">
                <a:solidFill>
                  <a:srgbClr val="FFFFFF"/>
                </a:solidFill>
              </a:defRPr>
            </a:pPr>
            <a:r>
              <a:rPr>
                <a:latin typeface="Avenir Book"/>
                <a:ea typeface="Avenir Book"/>
                <a:cs typeface="Avenir Book"/>
                <a:sym typeface="Avenir Book"/>
              </a:rPr>
              <a:t>Similar to </a:t>
            </a:r>
            <a:r>
              <a:rPr>
                <a:latin typeface="Courier New"/>
                <a:ea typeface="Courier New"/>
                <a:cs typeface="Courier New"/>
                <a:sym typeface="Courier New"/>
              </a:rPr>
              <a:t>AND, OR</a:t>
            </a:r>
            <a:r>
              <a:t> </a:t>
            </a:r>
            <a:r>
              <a:rPr>
                <a:latin typeface="Avenir Book"/>
                <a:ea typeface="Avenir Book"/>
                <a:cs typeface="Avenir Book"/>
                <a:sym typeface="Avenir Book"/>
              </a:rPr>
              <a:t>combines multiple statements. However, with</a:t>
            </a:r>
            <a:r>
              <a:t> </a:t>
            </a:r>
            <a:r>
              <a:rPr>
                <a:latin typeface="Courier New"/>
                <a:ea typeface="Courier New"/>
                <a:cs typeface="Courier New"/>
                <a:sym typeface="Courier New"/>
              </a:rPr>
              <a:t>OR</a:t>
            </a:r>
            <a:r>
              <a:t>, </a:t>
            </a:r>
            <a:r>
              <a:rPr>
                <a:latin typeface="Avenir Book"/>
                <a:ea typeface="Avenir Book"/>
                <a:cs typeface="Avenir Book"/>
                <a:sym typeface="Avenir Book"/>
              </a:rPr>
              <a:t>only one of the conditions we specify needs to be true (instead of all cases as is the case with </a:t>
            </a:r>
            <a:r>
              <a:rPr>
                <a:latin typeface="Courier New"/>
                <a:ea typeface="Courier New"/>
                <a:cs typeface="Courier New"/>
                <a:sym typeface="Courier New"/>
              </a:rPr>
              <a:t>AND</a:t>
            </a:r>
            <a:r>
              <a:t>)</a:t>
            </a:r>
          </a:p>
          <a:p>
            <a:pPr marL="0" indent="0" algn="l" defTabSz="914400">
              <a:lnSpc>
                <a:spcPct val="90000"/>
              </a:lnSpc>
              <a:spcBef>
                <a:spcPts val="1000"/>
              </a:spcBef>
              <a:defRPr sz="5200">
                <a:solidFill>
                  <a:srgbClr val="FFFFFF"/>
                </a:solidFill>
                <a:latin typeface="Calibri"/>
                <a:ea typeface="Calibri"/>
                <a:cs typeface="Calibri"/>
                <a:sym typeface="Calibri"/>
              </a:defRPr>
            </a:pPr>
          </a:p>
          <a:p>
            <a:pPr marL="0" indent="0" algn="l" defTabSz="914400">
              <a:lnSpc>
                <a:spcPct val="90000"/>
              </a:lnSpc>
              <a:spcBef>
                <a:spcPts val="1000"/>
              </a:spcBef>
              <a:defRPr sz="5200">
                <a:solidFill>
                  <a:srgbClr val="FFFFFF"/>
                </a:solidFill>
                <a:latin typeface="Courier New"/>
                <a:ea typeface="Courier New"/>
                <a:cs typeface="Courier New"/>
                <a:sym typeface="Courier New"/>
              </a:defRPr>
            </a:pPr>
            <a:r>
              <a:t>SELECT *</a:t>
            </a:r>
            <a:br/>
            <a:r>
              <a:t>FROM film</a:t>
            </a:r>
            <a:br/>
            <a:r>
              <a:t>WHERE rental_duration &lt; 5 OR length &gt; 120</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pic>
        <p:nvPicPr>
          <p:cNvPr id="280" name="5f461d116006137.6059ac1f3a043.jpg" descr="5f461d116006137.6059ac1f3a043.jpg"/>
          <p:cNvPicPr>
            <a:picLocks noChangeAspect="1"/>
          </p:cNvPicPr>
          <p:nvPr/>
        </p:nvPicPr>
        <p:blipFill>
          <a:blip r:embed="rId2">
            <a:extLst/>
          </a:blip>
          <a:stretch>
            <a:fillRect/>
          </a:stretch>
        </p:blipFill>
        <p:spPr>
          <a:xfrm>
            <a:off x="-77249" y="-2562010"/>
            <a:ext cx="24538498" cy="16359000"/>
          </a:xfrm>
          <a:prstGeom prst="rect">
            <a:avLst/>
          </a:prstGeom>
          <a:ln w="12700">
            <a:miter lim="400000"/>
          </a:ln>
        </p:spPr>
      </p:pic>
      <p:sp>
        <p:nvSpPr>
          <p:cNvPr id="281" name="Google Shape;55;p13"/>
          <p:cNvSpPr txBox="1"/>
          <p:nvPr>
            <p:ph type="title"/>
          </p:nvPr>
        </p:nvSpPr>
        <p:spPr>
          <a:xfrm>
            <a:off x="342361" y="531199"/>
            <a:ext cx="23699278"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SQL - BETWEEN</a:t>
            </a:r>
          </a:p>
        </p:txBody>
      </p:sp>
      <p:sp>
        <p:nvSpPr>
          <p:cNvPr id="282" name="Google Shape;56;p13"/>
          <p:cNvSpPr txBox="1"/>
          <p:nvPr>
            <p:ph type="body" idx="1"/>
          </p:nvPr>
        </p:nvSpPr>
        <p:spPr>
          <a:xfrm>
            <a:off x="838200" y="4189278"/>
            <a:ext cx="22984611" cy="9509744"/>
          </a:xfrm>
          <a:prstGeom prst="rect">
            <a:avLst/>
          </a:prstGeom>
        </p:spPr>
        <p:txBody>
          <a:bodyPr lIns="45719" tIns="45719" rIns="45719" bIns="45719"/>
          <a:lstStyle/>
          <a:p>
            <a:pPr marL="653795" indent="-653795" algn="l" defTabSz="905255">
              <a:lnSpc>
                <a:spcPct val="120000"/>
              </a:lnSpc>
              <a:spcBef>
                <a:spcPts val="900"/>
              </a:spcBef>
              <a:buSzPct val="123000"/>
              <a:buChar char="•"/>
              <a:defRPr sz="5148">
                <a:solidFill>
                  <a:srgbClr val="FFFFFF"/>
                </a:solidFill>
                <a:latin typeface="Avenir Book"/>
                <a:ea typeface="Avenir Book"/>
                <a:cs typeface="Avenir Book"/>
                <a:sym typeface="Avenir Book"/>
              </a:defRPr>
            </a:pPr>
            <a:r>
              <a:t>When we want to specify a range between data on the same column (like we did in the previous slide), it is easier and cleaner to use BETWEEN</a:t>
            </a:r>
          </a:p>
          <a:p>
            <a:pPr lvl="1" marL="1257300" indent="-653795" algn="l" defTabSz="905255">
              <a:lnSpc>
                <a:spcPct val="120000"/>
              </a:lnSpc>
              <a:spcBef>
                <a:spcPts val="400"/>
              </a:spcBef>
              <a:buSzPct val="123000"/>
              <a:buChar char="•"/>
              <a:defRPr sz="5148">
                <a:solidFill>
                  <a:srgbClr val="FFFFFF"/>
                </a:solidFill>
                <a:latin typeface="Avenir Book"/>
                <a:ea typeface="Avenir Book"/>
                <a:cs typeface="Avenir Book"/>
                <a:sym typeface="Avenir Book"/>
              </a:defRPr>
            </a:pPr>
            <a:r>
              <a:t>Works with dates, strings and numbers</a:t>
            </a:r>
          </a:p>
          <a:p>
            <a:pPr marL="0" indent="0" algn="l" defTabSz="905255">
              <a:lnSpc>
                <a:spcPct val="90000"/>
              </a:lnSpc>
              <a:spcBef>
                <a:spcPts val="900"/>
              </a:spcBef>
              <a:defRPr sz="5148">
                <a:solidFill>
                  <a:srgbClr val="FFFFFF"/>
                </a:solidFill>
                <a:latin typeface="Calibri"/>
                <a:ea typeface="Calibri"/>
                <a:cs typeface="Calibri"/>
                <a:sym typeface="Calibri"/>
              </a:defRPr>
            </a:pPr>
          </a:p>
          <a:p>
            <a:pPr marL="0" indent="0" algn="l" defTabSz="905255">
              <a:lnSpc>
                <a:spcPct val="90000"/>
              </a:lnSpc>
              <a:spcBef>
                <a:spcPts val="900"/>
              </a:spcBef>
              <a:defRPr sz="4158">
                <a:solidFill>
                  <a:srgbClr val="FFFFFF"/>
                </a:solidFill>
                <a:latin typeface="Courier New"/>
                <a:ea typeface="Courier New"/>
                <a:cs typeface="Courier New"/>
                <a:sym typeface="Courier New"/>
              </a:defRPr>
            </a:pPr>
            <a:r>
              <a:t>SELECT *</a:t>
            </a:r>
            <a:br/>
            <a:r>
              <a:t>FROM payment</a:t>
            </a:r>
            <a:br/>
            <a:r>
              <a:t>WHERE payment_date BETWEEN '2017-01-25' AND '2017-01-29';</a:t>
            </a:r>
          </a:p>
          <a:p>
            <a:pPr marL="0" indent="0" algn="l" defTabSz="905255">
              <a:lnSpc>
                <a:spcPct val="90000"/>
              </a:lnSpc>
              <a:spcBef>
                <a:spcPts val="900"/>
              </a:spcBef>
              <a:defRPr sz="4158">
                <a:solidFill>
                  <a:srgbClr val="FFFFFF"/>
                </a:solidFill>
                <a:latin typeface="Courier New"/>
                <a:ea typeface="Courier New"/>
                <a:cs typeface="Courier New"/>
                <a:sym typeface="Courier New"/>
              </a:defRPr>
            </a:pPr>
          </a:p>
          <a:p>
            <a:pPr marL="0" indent="0" algn="l" defTabSz="905255">
              <a:lnSpc>
                <a:spcPct val="90000"/>
              </a:lnSpc>
              <a:spcBef>
                <a:spcPts val="900"/>
              </a:spcBef>
              <a:defRPr sz="4158">
                <a:solidFill>
                  <a:srgbClr val="FFFFFF"/>
                </a:solidFill>
                <a:latin typeface="Courier New"/>
                <a:ea typeface="Courier New"/>
                <a:cs typeface="Courier New"/>
                <a:sym typeface="Courier New"/>
              </a:defRPr>
            </a:pPr>
            <a:r>
              <a:t>SELECT customer_id, payment_date, amount</a:t>
            </a:r>
          </a:p>
          <a:p>
            <a:pPr marL="0" indent="0" algn="l" defTabSz="905255">
              <a:lnSpc>
                <a:spcPct val="90000"/>
              </a:lnSpc>
              <a:spcBef>
                <a:spcPts val="900"/>
              </a:spcBef>
              <a:defRPr sz="4158">
                <a:solidFill>
                  <a:srgbClr val="FFFFFF"/>
                </a:solidFill>
                <a:latin typeface="Courier New"/>
                <a:ea typeface="Courier New"/>
                <a:cs typeface="Courier New"/>
                <a:sym typeface="Courier New"/>
              </a:defRPr>
            </a:pPr>
            <a:r>
              <a:t>FROM payment</a:t>
            </a:r>
          </a:p>
          <a:p>
            <a:pPr marL="0" indent="0" algn="l" defTabSz="905255">
              <a:lnSpc>
                <a:spcPct val="90000"/>
              </a:lnSpc>
              <a:spcBef>
                <a:spcPts val="900"/>
              </a:spcBef>
              <a:defRPr sz="4158">
                <a:solidFill>
                  <a:srgbClr val="FFFFFF"/>
                </a:solidFill>
                <a:latin typeface="Courier New"/>
                <a:ea typeface="Courier New"/>
                <a:cs typeface="Courier New"/>
                <a:sym typeface="Courier New"/>
              </a:defRPr>
            </a:pPr>
            <a:r>
              <a:t>WHERE amount BETWEEN 10.0 AND 11.99;</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pic>
        <p:nvPicPr>
          <p:cNvPr id="284" name="5f461d116006137.6059ac1f3a043.jpg" descr="5f461d116006137.6059ac1f3a043.jpg"/>
          <p:cNvPicPr>
            <a:picLocks noChangeAspect="1"/>
          </p:cNvPicPr>
          <p:nvPr/>
        </p:nvPicPr>
        <p:blipFill>
          <a:blip r:embed="rId2">
            <a:extLst/>
          </a:blip>
          <a:stretch>
            <a:fillRect/>
          </a:stretch>
        </p:blipFill>
        <p:spPr>
          <a:xfrm>
            <a:off x="-77249" y="-2562010"/>
            <a:ext cx="24538498" cy="16359000"/>
          </a:xfrm>
          <a:prstGeom prst="rect">
            <a:avLst/>
          </a:prstGeom>
          <a:ln w="12700">
            <a:miter lim="400000"/>
          </a:ln>
        </p:spPr>
      </p:pic>
      <p:sp>
        <p:nvSpPr>
          <p:cNvPr id="285" name="Google Shape;55;p13"/>
          <p:cNvSpPr txBox="1"/>
          <p:nvPr>
            <p:ph type="title"/>
          </p:nvPr>
        </p:nvSpPr>
        <p:spPr>
          <a:xfrm>
            <a:off x="342361" y="531199"/>
            <a:ext cx="23699278"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SQL - Practicals (Part III)</a:t>
            </a:r>
          </a:p>
        </p:txBody>
      </p:sp>
      <p:sp>
        <p:nvSpPr>
          <p:cNvPr id="286" name="Google Shape;69;p14"/>
          <p:cNvSpPr txBox="1"/>
          <p:nvPr/>
        </p:nvSpPr>
        <p:spPr>
          <a:xfrm>
            <a:off x="2531794" y="5081309"/>
            <a:ext cx="19320412" cy="2471342"/>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lvl1pPr algn="l" defTabSz="2438400">
              <a:lnSpc>
                <a:spcPct val="120000"/>
              </a:lnSpc>
              <a:defRPr sz="5200">
                <a:solidFill>
                  <a:srgbClr val="FFFFFF"/>
                </a:solidFill>
                <a:latin typeface="Avenir Book"/>
                <a:ea typeface="Avenir Book"/>
                <a:cs typeface="Avenir Book"/>
                <a:sym typeface="Avenir Book"/>
              </a:defRPr>
            </a:lvl1pPr>
          </a:lstStyle>
          <a:p>
            <a:pPr/>
            <a:r>
              <a:t>Take a look at the ERD in the Pagila database and attempt the third practical (“Applying filters to SQL queries”)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pic>
        <p:nvPicPr>
          <p:cNvPr id="176" name="5f461d116006137.6059ac1f3a043.jpg" descr="5f461d116006137.6059ac1f3a043.jpg"/>
          <p:cNvPicPr>
            <a:picLocks noChangeAspect="1"/>
          </p:cNvPicPr>
          <p:nvPr/>
        </p:nvPicPr>
        <p:blipFill>
          <a:blip r:embed="rId2">
            <a:extLst/>
          </a:blip>
          <a:stretch>
            <a:fillRect/>
          </a:stretch>
        </p:blipFill>
        <p:spPr>
          <a:xfrm>
            <a:off x="-77249" y="-2562010"/>
            <a:ext cx="24538498" cy="16359000"/>
          </a:xfrm>
          <a:prstGeom prst="rect">
            <a:avLst/>
          </a:prstGeom>
          <a:ln w="12700">
            <a:miter lim="400000"/>
          </a:ln>
        </p:spPr>
      </p:pic>
      <p:sp>
        <p:nvSpPr>
          <p:cNvPr id="177" name="Google Shape;55;p13"/>
          <p:cNvSpPr txBox="1"/>
          <p:nvPr>
            <p:ph type="title"/>
          </p:nvPr>
        </p:nvSpPr>
        <p:spPr>
          <a:xfrm>
            <a:off x="831199" y="531199"/>
            <a:ext cx="22721602"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What is Data</a:t>
            </a:r>
          </a:p>
        </p:txBody>
      </p:sp>
      <p:sp>
        <p:nvSpPr>
          <p:cNvPr id="178" name="Google Shape;69;p14"/>
          <p:cNvSpPr txBox="1"/>
          <p:nvPr/>
        </p:nvSpPr>
        <p:spPr>
          <a:xfrm>
            <a:off x="1622511" y="3139103"/>
            <a:ext cx="21138978" cy="1002657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algn="l" defTabSz="2438400">
              <a:lnSpc>
                <a:spcPct val="150000"/>
              </a:lnSpc>
              <a:defRPr sz="4000">
                <a:solidFill>
                  <a:srgbClr val="FFFFFF"/>
                </a:solidFill>
                <a:latin typeface="Avenir Book"/>
                <a:ea typeface="Avenir Book"/>
                <a:cs typeface="Avenir Book"/>
                <a:sym typeface="Avenir Book"/>
              </a:defRPr>
            </a:pPr>
            <a:r>
              <a:t>First of all, what is data? </a:t>
            </a:r>
            <a:r>
              <a:rPr sz="2400"/>
              <a:t>This course covers Data Science after all, we need to know a brief definition of data</a:t>
            </a:r>
          </a:p>
          <a:p>
            <a:pPr marL="660400" indent="-660400" algn="l" defTabSz="2438400">
              <a:lnSpc>
                <a:spcPct val="120000"/>
              </a:lnSpc>
              <a:buSzPct val="123000"/>
              <a:buChar char="•"/>
              <a:defRPr sz="5200">
                <a:solidFill>
                  <a:srgbClr val="FFFFFF"/>
                </a:solidFill>
                <a:latin typeface="Avenir Book"/>
                <a:ea typeface="Avenir Book"/>
                <a:cs typeface="Avenir Book"/>
                <a:sym typeface="Avenir Book"/>
              </a:defRPr>
            </a:pPr>
            <a:r>
              <a:rPr>
                <a:latin typeface="Avenir Heavy"/>
                <a:ea typeface="Avenir Heavy"/>
                <a:cs typeface="Avenir Heavy"/>
                <a:sym typeface="Avenir Heavy"/>
              </a:rPr>
              <a:t>Data</a:t>
            </a:r>
            <a:r>
              <a:t> can be thought of as recorded measurements of something in the real world. This </a:t>
            </a:r>
            <a:r>
              <a:rPr>
                <a:latin typeface="Avenir Book Oblique"/>
                <a:ea typeface="Avenir Book Oblique"/>
                <a:cs typeface="Avenir Book Oblique"/>
                <a:sym typeface="Avenir Book Oblique"/>
              </a:rPr>
              <a:t>something</a:t>
            </a:r>
            <a:r>
              <a:t> is a </a:t>
            </a:r>
            <a:r>
              <a:rPr u="sng">
                <a:latin typeface="Avenir Book Oblique"/>
                <a:ea typeface="Avenir Book Oblique"/>
                <a:cs typeface="Avenir Book Oblique"/>
                <a:sym typeface="Avenir Book Oblique"/>
              </a:rPr>
              <a:t>unit of observation.</a:t>
            </a:r>
          </a:p>
          <a:p>
            <a:pPr lvl="1" marL="1143000" indent="-533400" algn="l" defTabSz="2438400">
              <a:lnSpc>
                <a:spcPct val="120000"/>
              </a:lnSpc>
              <a:buSzPct val="123000"/>
              <a:buChar char="•"/>
              <a:defRPr sz="4200">
                <a:solidFill>
                  <a:srgbClr val="FFFFFF"/>
                </a:solidFill>
                <a:latin typeface="Avenir Book Oblique"/>
                <a:ea typeface="Avenir Book Oblique"/>
                <a:cs typeface="Avenir Book Oblique"/>
                <a:sym typeface="Avenir Book Oblique"/>
              </a:defRPr>
            </a:pPr>
            <a:r>
              <a:t>For example, a list of people’s height is data.</a:t>
            </a:r>
          </a:p>
          <a:p>
            <a:pPr lvl="1" marL="1143000" indent="-533400" algn="l" defTabSz="2438400">
              <a:lnSpc>
                <a:spcPct val="120000"/>
              </a:lnSpc>
              <a:buSzPct val="123000"/>
              <a:buChar char="•"/>
              <a:defRPr sz="4200">
                <a:solidFill>
                  <a:srgbClr val="FFFFFF"/>
                </a:solidFill>
                <a:latin typeface="Avenir Book Oblique"/>
                <a:ea typeface="Avenir Book Oblique"/>
                <a:cs typeface="Avenir Book Oblique"/>
                <a:sym typeface="Avenir Book Oblique"/>
              </a:defRPr>
            </a:pPr>
            <a:r>
              <a:t>A person would be the unit of observation </a:t>
            </a:r>
            <a:r>
              <a:rPr i="1">
                <a:latin typeface="Avenir Heavy"/>
                <a:ea typeface="Avenir Heavy"/>
                <a:cs typeface="Avenir Heavy"/>
                <a:sym typeface="Avenir Heavy"/>
              </a:rPr>
              <a:t>(sample)</a:t>
            </a:r>
            <a:endParaRPr u="sng"/>
          </a:p>
          <a:p>
            <a:pPr marL="660400" indent="-660400" algn="l" defTabSz="2438400">
              <a:lnSpc>
                <a:spcPct val="120000"/>
              </a:lnSpc>
              <a:buSzPct val="123000"/>
              <a:buChar char="•"/>
              <a:defRPr sz="5200">
                <a:solidFill>
                  <a:srgbClr val="FFFFFF"/>
                </a:solidFill>
                <a:latin typeface="Avenir Book"/>
                <a:ea typeface="Avenir Book"/>
                <a:cs typeface="Avenir Book"/>
                <a:sym typeface="Avenir Book"/>
              </a:defRPr>
            </a:pPr>
            <a:r>
              <a:t>Data can describe a vast amount of different things. </a:t>
            </a:r>
          </a:p>
          <a:p>
            <a:pPr lvl="1" marL="1143000" indent="-533400" algn="l" defTabSz="2438400">
              <a:lnSpc>
                <a:spcPct val="120000"/>
              </a:lnSpc>
              <a:buSzPct val="123000"/>
              <a:buChar char="•"/>
              <a:defRPr sz="4200">
                <a:solidFill>
                  <a:srgbClr val="FFFFFF"/>
                </a:solidFill>
                <a:latin typeface="Avenir Book Oblique"/>
                <a:ea typeface="Avenir Book Oblique"/>
                <a:cs typeface="Avenir Book Oblique"/>
                <a:sym typeface="Avenir Book Oblique"/>
              </a:defRPr>
            </a:pPr>
            <a:r>
              <a:t>For example, there is a lot of data we can use to describe a person.</a:t>
            </a:r>
          </a:p>
          <a:p>
            <a:pPr lvl="1" marL="1143000" indent="-533400" algn="l" defTabSz="2438400">
              <a:lnSpc>
                <a:spcPct val="120000"/>
              </a:lnSpc>
              <a:buSzPct val="123000"/>
              <a:buChar char="•"/>
              <a:defRPr sz="4200">
                <a:solidFill>
                  <a:srgbClr val="FFFFFF"/>
                </a:solidFill>
                <a:latin typeface="Avenir Book Oblique"/>
                <a:ea typeface="Avenir Book Oblique"/>
                <a:cs typeface="Avenir Book Oblique"/>
                <a:sym typeface="Avenir Book Oblique"/>
              </a:defRPr>
            </a:pPr>
            <a:r>
              <a:t>Each measurement is called a variable </a:t>
            </a:r>
            <a:r>
              <a:rPr i="1">
                <a:latin typeface="Avenir Heavy"/>
                <a:ea typeface="Avenir Heavy"/>
                <a:cs typeface="Avenir Heavy"/>
                <a:sym typeface="Avenir Heavy"/>
              </a:rPr>
              <a:t>(feature)</a:t>
            </a:r>
          </a:p>
          <a:p>
            <a:pPr lvl="1" marL="1143000" indent="-533400" algn="l" defTabSz="2438400">
              <a:lnSpc>
                <a:spcPct val="120000"/>
              </a:lnSpc>
              <a:buSzPct val="123000"/>
              <a:buChar char="•"/>
              <a:defRPr sz="4200">
                <a:solidFill>
                  <a:srgbClr val="FFFFFF"/>
                </a:solidFill>
                <a:latin typeface="Avenir Book Oblique"/>
                <a:ea typeface="Avenir Book Oblique"/>
                <a:cs typeface="Avenir Book Oblique"/>
                <a:sym typeface="Avenir Book Oblique"/>
              </a:defRPr>
            </a:pPr>
            <a:r>
              <a:t>Each observation (the hight of a person) is a </a:t>
            </a:r>
            <a:r>
              <a:rPr i="1">
                <a:latin typeface="Avenir Heavy"/>
                <a:ea typeface="Avenir Heavy"/>
                <a:cs typeface="Avenir Heavy"/>
                <a:sym typeface="Avenir Heavy"/>
              </a:rPr>
              <a:t>data point</a:t>
            </a:r>
            <a:endParaRPr i="1">
              <a:latin typeface="Avenir Heavy"/>
              <a:ea typeface="Avenir Heavy"/>
              <a:cs typeface="Avenir Heavy"/>
              <a:sym typeface="Avenir Heavy"/>
            </a:endParaRPr>
          </a:p>
          <a:p>
            <a:pPr marL="660400" indent="-660400" algn="l" defTabSz="2438400">
              <a:lnSpc>
                <a:spcPct val="120000"/>
              </a:lnSpc>
              <a:buSzPct val="123000"/>
              <a:buChar char="•"/>
              <a:defRPr sz="5200">
                <a:solidFill>
                  <a:srgbClr val="FFFFFF"/>
                </a:solidFill>
                <a:latin typeface="Avenir Book"/>
                <a:ea typeface="Avenir Book"/>
                <a:cs typeface="Avenir Book"/>
                <a:sym typeface="Avenir Book"/>
              </a:defRPr>
            </a:pPr>
            <a:r>
              <a:t>Several data points together create a </a:t>
            </a:r>
            <a:r>
              <a:rPr i="1" u="sng">
                <a:latin typeface="Avenir Heavy"/>
                <a:ea typeface="Avenir Heavy"/>
                <a:cs typeface="Avenir Heavy"/>
                <a:sym typeface="Avenir Heavy"/>
              </a:rPr>
              <a:t>Dataset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pic>
        <p:nvPicPr>
          <p:cNvPr id="180" name="5f461d116006137.6059ac1f3a043.jpg" descr="5f461d116006137.6059ac1f3a043.jpg"/>
          <p:cNvPicPr>
            <a:picLocks noChangeAspect="1"/>
          </p:cNvPicPr>
          <p:nvPr/>
        </p:nvPicPr>
        <p:blipFill>
          <a:blip r:embed="rId2">
            <a:extLst/>
          </a:blip>
          <a:stretch>
            <a:fillRect/>
          </a:stretch>
        </p:blipFill>
        <p:spPr>
          <a:xfrm>
            <a:off x="-77249" y="-2562010"/>
            <a:ext cx="24538498" cy="16359000"/>
          </a:xfrm>
          <a:prstGeom prst="rect">
            <a:avLst/>
          </a:prstGeom>
          <a:ln w="12700">
            <a:miter lim="400000"/>
          </a:ln>
        </p:spPr>
      </p:pic>
      <p:sp>
        <p:nvSpPr>
          <p:cNvPr id="181" name="Google Shape;55;p13"/>
          <p:cNvSpPr txBox="1"/>
          <p:nvPr>
            <p:ph type="title"/>
          </p:nvPr>
        </p:nvSpPr>
        <p:spPr>
          <a:xfrm>
            <a:off x="831199" y="531199"/>
            <a:ext cx="22721602"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Relational Database</a:t>
            </a:r>
          </a:p>
        </p:txBody>
      </p:sp>
      <p:sp>
        <p:nvSpPr>
          <p:cNvPr id="182" name="Google Shape;69;p14"/>
          <p:cNvSpPr txBox="1"/>
          <p:nvPr/>
        </p:nvSpPr>
        <p:spPr>
          <a:xfrm>
            <a:off x="945897" y="2963111"/>
            <a:ext cx="22492206" cy="1083810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algn="l" defTabSz="2438400">
              <a:defRPr sz="2800">
                <a:solidFill>
                  <a:srgbClr val="FFFFFF"/>
                </a:solidFill>
                <a:latin typeface="Avenir Book"/>
                <a:ea typeface="Avenir Book"/>
                <a:cs typeface="Avenir Book"/>
                <a:sym typeface="Avenir Book"/>
              </a:defRPr>
            </a:pPr>
            <a:r>
              <a:t>Data is useful to obtain valuable information. We could analyze now that data by hand, but of course, computers can analyze much more information than humans. There are two tools for storing, organizing, and processing data in a computer. The first one is:</a:t>
            </a:r>
          </a:p>
          <a:p>
            <a:pPr algn="l" defTabSz="2438400">
              <a:defRPr sz="2800">
                <a:solidFill>
                  <a:srgbClr val="FFFFFF"/>
                </a:solidFill>
                <a:latin typeface="Avenir Book"/>
                <a:ea typeface="Avenir Book"/>
                <a:cs typeface="Avenir Book"/>
                <a:sym typeface="Avenir Book"/>
              </a:defRPr>
            </a:pPr>
          </a:p>
          <a:p>
            <a:pPr marL="482600" indent="-482600" algn="l" defTabSz="2438400">
              <a:buSzPct val="123000"/>
              <a:buChar char="•"/>
              <a:defRPr sz="5200">
                <a:solidFill>
                  <a:srgbClr val="FFFFFF"/>
                </a:solidFill>
                <a:latin typeface="Avenir Book"/>
                <a:ea typeface="Avenir Book"/>
                <a:cs typeface="Avenir Book"/>
                <a:sym typeface="Avenir Book"/>
              </a:defRPr>
            </a:pPr>
            <a:r>
              <a:t>Relational Database:</a:t>
            </a:r>
          </a:p>
          <a:p>
            <a:pPr lvl="1" marL="1092200" indent="-482600" algn="l" defTabSz="2438400">
              <a:buSzPct val="123000"/>
              <a:buChar char="•"/>
              <a:defRPr sz="4600">
                <a:solidFill>
                  <a:srgbClr val="FFFFFF"/>
                </a:solidFill>
                <a:latin typeface="Avenir Book"/>
                <a:ea typeface="Avenir Book"/>
                <a:cs typeface="Avenir Book"/>
                <a:sym typeface="Avenir Book"/>
              </a:defRPr>
            </a:pPr>
            <a:r>
              <a:t>Utilizes the relation model of data: </a:t>
            </a:r>
            <a:r>
              <a:rPr i="1" u="sng">
                <a:latin typeface="Avenir Heavy"/>
                <a:ea typeface="Avenir Heavy"/>
                <a:cs typeface="Avenir Heavy"/>
                <a:sym typeface="Avenir Heavy"/>
              </a:rPr>
              <a:t>Redundant data is used to link records in different tables</a:t>
            </a:r>
            <a:endParaRPr i="1" u="sng">
              <a:latin typeface="Avenir Heavy"/>
              <a:ea typeface="Avenir Heavy"/>
              <a:cs typeface="Avenir Heavy"/>
              <a:sym typeface="Avenir Heavy"/>
            </a:endParaRPr>
          </a:p>
          <a:p>
            <a:pPr lvl="1" marL="1092200" indent="-482600" algn="l" defTabSz="2438400">
              <a:buSzPct val="123000"/>
              <a:buChar char="•"/>
              <a:defRPr sz="4600">
                <a:solidFill>
                  <a:srgbClr val="FFFFFF"/>
                </a:solidFill>
                <a:latin typeface="Avenir Book"/>
                <a:ea typeface="Avenir Book"/>
                <a:cs typeface="Avenir Book"/>
                <a:sym typeface="Avenir Book"/>
              </a:defRPr>
            </a:pPr>
            <a:r>
              <a:t>Data is organized as relations, containing a </a:t>
            </a:r>
            <a:r>
              <a:rPr i="1" u="sng">
                <a:latin typeface="Avenir Heavy"/>
                <a:ea typeface="Avenir Heavy"/>
                <a:cs typeface="Avenir Heavy"/>
                <a:sym typeface="Avenir Heavy"/>
              </a:rPr>
              <a:t>relation key</a:t>
            </a:r>
            <a:r>
              <a:t> </a:t>
            </a:r>
            <a:r>
              <a:rPr>
                <a:latin typeface="Avenir Book Oblique"/>
                <a:ea typeface="Avenir Book Oblique"/>
                <a:cs typeface="Avenir Book Oblique"/>
                <a:sym typeface="Avenir Book Oblique"/>
              </a:rPr>
              <a:t>(ID)</a:t>
            </a:r>
            <a:endParaRPr>
              <a:latin typeface="Avenir Book Oblique"/>
              <a:ea typeface="Avenir Book Oblique"/>
              <a:cs typeface="Avenir Book Oblique"/>
              <a:sym typeface="Avenir Book Oblique"/>
            </a:endParaRPr>
          </a:p>
          <a:p>
            <a:pPr lvl="1" marL="1092200" indent="-482600" algn="l" defTabSz="2438400">
              <a:buSzPct val="123000"/>
              <a:buChar char="•"/>
              <a:defRPr sz="4600">
                <a:solidFill>
                  <a:srgbClr val="FFFFFF"/>
                </a:solidFill>
                <a:latin typeface="Avenir Book"/>
                <a:ea typeface="Avenir Book"/>
                <a:cs typeface="Avenir Book"/>
                <a:sym typeface="Avenir Book"/>
              </a:defRPr>
            </a:pPr>
            <a:r>
              <a:rPr>
                <a:latin typeface="Avenir Book Oblique"/>
                <a:ea typeface="Avenir Book Oblique"/>
                <a:cs typeface="Avenir Book Oblique"/>
                <a:sym typeface="Avenir Book Oblique"/>
              </a:rPr>
              <a:t>Relations are usually implemented as </a:t>
            </a:r>
            <a:r>
              <a:rPr i="1" u="sng">
                <a:latin typeface="Avenir Heavy"/>
                <a:ea typeface="Avenir Heavy"/>
                <a:cs typeface="Avenir Heavy"/>
                <a:sym typeface="Avenir Heavy"/>
              </a:rPr>
              <a:t>Tables</a:t>
            </a:r>
            <a:endParaRPr>
              <a:latin typeface="Avenir Book Oblique"/>
              <a:ea typeface="Avenir Book Oblique"/>
              <a:cs typeface="Avenir Book Oblique"/>
              <a:sym typeface="Avenir Book Oblique"/>
            </a:endParaRPr>
          </a:p>
          <a:p>
            <a:pPr lvl="1" marL="1092200" indent="-482600" algn="l" defTabSz="2438400">
              <a:buSzPct val="123000"/>
              <a:buChar char="•"/>
              <a:defRPr sz="4600">
                <a:solidFill>
                  <a:srgbClr val="FFFFFF"/>
                </a:solidFill>
                <a:latin typeface="Avenir Book"/>
                <a:ea typeface="Avenir Book"/>
                <a:cs typeface="Avenir Book"/>
                <a:sym typeface="Avenir Book"/>
              </a:defRPr>
            </a:pPr>
            <a:r>
              <a:rPr>
                <a:latin typeface="Avenir Book Oblique"/>
                <a:ea typeface="Avenir Book Oblique"/>
                <a:cs typeface="Avenir Book Oblique"/>
                <a:sym typeface="Avenir Book Oblique"/>
              </a:rPr>
              <a:t>Tables are assimilated in common collections in databases called </a:t>
            </a:r>
            <a:r>
              <a:rPr i="1" u="sng">
                <a:latin typeface="Avenir Heavy"/>
                <a:ea typeface="Avenir Heavy"/>
                <a:cs typeface="Avenir Heavy"/>
                <a:sym typeface="Avenir Heavy"/>
              </a:rPr>
              <a:t>Schemas</a:t>
            </a:r>
            <a:endParaRPr>
              <a:latin typeface="Avenir Book Oblique"/>
              <a:ea typeface="Avenir Book Oblique"/>
              <a:cs typeface="Avenir Book Oblique"/>
              <a:sym typeface="Avenir Book Oblique"/>
            </a:endParaRPr>
          </a:p>
          <a:p>
            <a:pPr lvl="2" marL="1701800" indent="-482600" algn="l" defTabSz="2438400">
              <a:buSzPct val="123000"/>
              <a:buChar char="•"/>
              <a:defRPr sz="4600">
                <a:solidFill>
                  <a:srgbClr val="FFFFFF"/>
                </a:solidFill>
                <a:latin typeface="Avenir Book"/>
                <a:ea typeface="Avenir Book"/>
                <a:cs typeface="Avenir Book"/>
                <a:sym typeface="Avenir Book"/>
              </a:defRPr>
            </a:pPr>
            <a:r>
              <a:rPr>
                <a:latin typeface="Avenir Book Oblique"/>
                <a:ea typeface="Avenir Book Oblique"/>
                <a:cs typeface="Avenir Book Oblique"/>
                <a:sym typeface="Avenir Book Oblique"/>
              </a:rPr>
              <a:t>For example: One Table contains (ID, Name, Last Name, Age)</a:t>
            </a:r>
            <a:endParaRPr>
              <a:latin typeface="Avenir Book Oblique"/>
              <a:ea typeface="Avenir Book Oblique"/>
              <a:cs typeface="Avenir Book Oblique"/>
              <a:sym typeface="Avenir Book Oblique"/>
            </a:endParaRPr>
          </a:p>
          <a:p>
            <a:pPr lvl="2" marL="1701800" indent="-482600" algn="l" defTabSz="2438400">
              <a:buSzPct val="123000"/>
              <a:buChar char="•"/>
              <a:defRPr sz="4600">
                <a:solidFill>
                  <a:srgbClr val="FFFFFF"/>
                </a:solidFill>
                <a:latin typeface="Avenir Book"/>
                <a:ea typeface="Avenir Book"/>
                <a:cs typeface="Avenir Book"/>
                <a:sym typeface="Avenir Book"/>
              </a:defRPr>
            </a:pPr>
            <a:r>
              <a:rPr>
                <a:latin typeface="Avenir Book Oblique"/>
                <a:ea typeface="Avenir Book Oblique"/>
                <a:cs typeface="Avenir Book Oblique"/>
                <a:sym typeface="Avenir Book Oblique"/>
              </a:rPr>
              <a:t>Another Table contains (ID, Height, Smoker?)</a:t>
            </a:r>
            <a:endParaRPr>
              <a:latin typeface="Avenir Book Oblique"/>
              <a:ea typeface="Avenir Book Oblique"/>
              <a:cs typeface="Avenir Book Oblique"/>
              <a:sym typeface="Avenir Book Oblique"/>
            </a:endParaRPr>
          </a:p>
          <a:p>
            <a:pPr lvl="2" marL="1701800" indent="-482600" algn="l" defTabSz="2438400">
              <a:buSzPct val="123000"/>
              <a:buChar char="•"/>
              <a:defRPr sz="4600">
                <a:solidFill>
                  <a:srgbClr val="FFFFFF"/>
                </a:solidFill>
                <a:latin typeface="Avenir Book"/>
                <a:ea typeface="Avenir Book"/>
                <a:cs typeface="Avenir Book"/>
                <a:sym typeface="Avenir Book"/>
              </a:defRPr>
            </a:pPr>
            <a:r>
              <a:rPr>
                <a:latin typeface="Avenir Book Oblique"/>
                <a:ea typeface="Avenir Book Oblique"/>
                <a:cs typeface="Avenir Book Oblique"/>
                <a:sym typeface="Avenir Book Oblique"/>
              </a:rPr>
              <a:t>And another Table contains (Smoker?, Cancer Development)</a:t>
            </a:r>
            <a:endParaRPr>
              <a:latin typeface="Avenir Book Oblique"/>
              <a:ea typeface="Avenir Book Oblique"/>
              <a:cs typeface="Avenir Book Oblique"/>
              <a:sym typeface="Avenir Book Oblique"/>
            </a:endParaRPr>
          </a:p>
          <a:p>
            <a:pPr marL="482600" indent="-482600" algn="l" defTabSz="2438400">
              <a:buSzPct val="123000"/>
              <a:buChar char="•"/>
              <a:defRPr sz="4600">
                <a:solidFill>
                  <a:srgbClr val="FFFFFF"/>
                </a:solidFill>
                <a:latin typeface="Avenir Book"/>
                <a:ea typeface="Avenir Book"/>
                <a:cs typeface="Avenir Book"/>
                <a:sym typeface="Avenir Book"/>
              </a:defRPr>
            </a:pPr>
            <a:r>
              <a:t>The software used to manage relational databases is referred to as a </a:t>
            </a:r>
            <a:r>
              <a:rPr i="1" u="sng">
                <a:latin typeface="Avenir Heavy"/>
                <a:ea typeface="Avenir Heavy"/>
                <a:cs typeface="Avenir Heavy"/>
                <a:sym typeface="Avenir Heavy"/>
              </a:rPr>
              <a:t>Relational DataBase Management System (RDBMS)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pic>
        <p:nvPicPr>
          <p:cNvPr id="184" name="5f461d116006137.6059ac1f3a043.jpg" descr="5f461d116006137.6059ac1f3a043.jpg"/>
          <p:cNvPicPr>
            <a:picLocks noChangeAspect="1"/>
          </p:cNvPicPr>
          <p:nvPr/>
        </p:nvPicPr>
        <p:blipFill>
          <a:blip r:embed="rId2">
            <a:extLst/>
          </a:blip>
          <a:stretch>
            <a:fillRect/>
          </a:stretch>
        </p:blipFill>
        <p:spPr>
          <a:xfrm>
            <a:off x="-77249" y="-2562010"/>
            <a:ext cx="24538498" cy="16359000"/>
          </a:xfrm>
          <a:prstGeom prst="rect">
            <a:avLst/>
          </a:prstGeom>
          <a:ln w="12700">
            <a:miter lim="400000"/>
          </a:ln>
        </p:spPr>
      </p:pic>
      <p:sp>
        <p:nvSpPr>
          <p:cNvPr id="185" name="Google Shape;55;p13"/>
          <p:cNvSpPr txBox="1"/>
          <p:nvPr>
            <p:ph type="title"/>
          </p:nvPr>
        </p:nvSpPr>
        <p:spPr>
          <a:xfrm>
            <a:off x="831199" y="531199"/>
            <a:ext cx="22721602"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Relational Database</a:t>
            </a:r>
          </a:p>
        </p:txBody>
      </p:sp>
      <p:sp>
        <p:nvSpPr>
          <p:cNvPr id="186" name="Google Shape;69;p14"/>
          <p:cNvSpPr txBox="1"/>
          <p:nvPr/>
        </p:nvSpPr>
        <p:spPr>
          <a:xfrm>
            <a:off x="1007488" y="3750377"/>
            <a:ext cx="21782447" cy="128770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lvl="1" marL="1092200" indent="-482600" algn="l" defTabSz="2438400">
              <a:lnSpc>
                <a:spcPct val="120000"/>
              </a:lnSpc>
              <a:buSzPct val="123000"/>
              <a:buChar char="•"/>
              <a:defRPr sz="4600">
                <a:solidFill>
                  <a:srgbClr val="FFFFFF"/>
                </a:solidFill>
                <a:latin typeface="Avenir Book"/>
                <a:ea typeface="Avenir Book"/>
                <a:cs typeface="Avenir Book"/>
                <a:sym typeface="Avenir Book"/>
              </a:defRPr>
            </a:pPr>
            <a:r>
              <a:rPr i="1" u="sng">
                <a:latin typeface="Avenir Heavy"/>
                <a:ea typeface="Avenir Heavy"/>
                <a:cs typeface="Avenir Heavy"/>
                <a:sym typeface="Avenir Heavy"/>
              </a:rPr>
              <a:t>Redundant data is used to link records in different tables</a:t>
            </a:r>
          </a:p>
        </p:txBody>
      </p:sp>
      <p:pic>
        <p:nvPicPr>
          <p:cNvPr id="187" name="sql1.png" descr="sql1.png"/>
          <p:cNvPicPr>
            <a:picLocks noChangeAspect="1"/>
          </p:cNvPicPr>
          <p:nvPr/>
        </p:nvPicPr>
        <p:blipFill>
          <a:blip r:embed="rId3">
            <a:extLst/>
          </a:blip>
          <a:stretch>
            <a:fillRect/>
          </a:stretch>
        </p:blipFill>
        <p:spPr>
          <a:xfrm>
            <a:off x="2135378" y="4972943"/>
            <a:ext cx="8735750" cy="8450754"/>
          </a:xfrm>
          <a:prstGeom prst="rect">
            <a:avLst/>
          </a:prstGeom>
          <a:ln w="12700">
            <a:miter lim="400000"/>
          </a:ln>
        </p:spPr>
      </p:pic>
      <p:pic>
        <p:nvPicPr>
          <p:cNvPr id="188" name="Captura de pantalla 2021-07-13 a las 21.00.18.png" descr="Captura de pantalla 2021-07-13 a las 21.00.18.png"/>
          <p:cNvPicPr>
            <a:picLocks noChangeAspect="1"/>
          </p:cNvPicPr>
          <p:nvPr/>
        </p:nvPicPr>
        <p:blipFill>
          <a:blip r:embed="rId4">
            <a:extLst/>
          </a:blip>
          <a:stretch>
            <a:fillRect/>
          </a:stretch>
        </p:blipFill>
        <p:spPr>
          <a:xfrm>
            <a:off x="12322221" y="5088343"/>
            <a:ext cx="9523865" cy="7707685"/>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pic>
        <p:nvPicPr>
          <p:cNvPr id="190" name="5f461d116006137.6059ac1f3a043.jpg" descr="5f461d116006137.6059ac1f3a043.jpg"/>
          <p:cNvPicPr>
            <a:picLocks noChangeAspect="1"/>
          </p:cNvPicPr>
          <p:nvPr/>
        </p:nvPicPr>
        <p:blipFill>
          <a:blip r:embed="rId2">
            <a:extLst/>
          </a:blip>
          <a:stretch>
            <a:fillRect/>
          </a:stretch>
        </p:blipFill>
        <p:spPr>
          <a:xfrm>
            <a:off x="-77249" y="-2562010"/>
            <a:ext cx="24538498" cy="16359000"/>
          </a:xfrm>
          <a:prstGeom prst="rect">
            <a:avLst/>
          </a:prstGeom>
          <a:ln w="12700">
            <a:miter lim="400000"/>
          </a:ln>
        </p:spPr>
      </p:pic>
      <p:sp>
        <p:nvSpPr>
          <p:cNvPr id="191" name="Google Shape;55;p13"/>
          <p:cNvSpPr txBox="1"/>
          <p:nvPr>
            <p:ph type="title"/>
          </p:nvPr>
        </p:nvSpPr>
        <p:spPr>
          <a:xfrm>
            <a:off x="831199" y="531199"/>
            <a:ext cx="22721602"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SQL - A brief intro</a:t>
            </a:r>
          </a:p>
        </p:txBody>
      </p:sp>
      <p:sp>
        <p:nvSpPr>
          <p:cNvPr id="192" name="Google Shape;69;p14"/>
          <p:cNvSpPr txBox="1"/>
          <p:nvPr/>
        </p:nvSpPr>
        <p:spPr>
          <a:xfrm>
            <a:off x="945897" y="3799070"/>
            <a:ext cx="22492206" cy="857750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lvl="1" defTabSz="2438400">
              <a:defRPr sz="3600">
                <a:solidFill>
                  <a:srgbClr val="FFFFFF"/>
                </a:solidFill>
                <a:latin typeface="Avenir Book Oblique"/>
                <a:ea typeface="Avenir Book Oblique"/>
                <a:cs typeface="Avenir Book Oblique"/>
                <a:sym typeface="Avenir Book Oblique"/>
              </a:defRPr>
            </a:pPr>
            <a:r>
              <a:t>“Along with Codd’s definition of the relational model, he proposed a language called </a:t>
            </a:r>
            <a:r>
              <a:rPr i="1">
                <a:latin typeface="Avenir Heavy"/>
                <a:ea typeface="Avenir Heavy"/>
                <a:cs typeface="Avenir Heavy"/>
                <a:sym typeface="Avenir Heavy"/>
              </a:rPr>
              <a:t>DSL/Alpha for manipulating the data in relational tables</a:t>
            </a:r>
            <a:r>
              <a:t>. Shortly after Codd’s paper was released, IBM commissioned a group to build a prototype based on Codd’s ideas. This group created a </a:t>
            </a:r>
            <a:r>
              <a:rPr i="1">
                <a:latin typeface="Avenir Heavy"/>
                <a:ea typeface="Avenir Heavy"/>
                <a:cs typeface="Avenir Heavy"/>
                <a:sym typeface="Avenir Heavy"/>
              </a:rPr>
              <a:t>simplified version of DSL/Alpha that they called SQUARE</a:t>
            </a:r>
            <a:r>
              <a:t>. Refinements to SQUARE led to a language called SEQUEL, which was, finally, </a:t>
            </a:r>
            <a:r>
              <a:rPr i="1">
                <a:latin typeface="Avenir Heavy"/>
                <a:ea typeface="Avenir Heavy"/>
                <a:cs typeface="Avenir Heavy"/>
                <a:sym typeface="Avenir Heavy"/>
              </a:rPr>
              <a:t>shortened to SQL</a:t>
            </a:r>
            <a:r>
              <a:t>. While SQL began as a language used to manipulate data in relational databases, it has evolved […] to be a </a:t>
            </a:r>
            <a:r>
              <a:rPr i="1" u="sng">
                <a:latin typeface="Avenir Heavy"/>
                <a:ea typeface="Avenir Heavy"/>
                <a:cs typeface="Avenir Heavy"/>
                <a:sym typeface="Avenir Heavy"/>
              </a:rPr>
              <a:t>language for manipulating data across various database technologies</a:t>
            </a:r>
            <a:r>
              <a:t> […]</a:t>
            </a:r>
          </a:p>
          <a:p>
            <a:pPr lvl="1" defTabSz="2438400">
              <a:defRPr sz="3600">
                <a:solidFill>
                  <a:srgbClr val="FFFFFF"/>
                </a:solidFill>
                <a:latin typeface="Avenir Book Oblique"/>
                <a:ea typeface="Avenir Book Oblique"/>
                <a:cs typeface="Avenir Book Oblique"/>
                <a:sym typeface="Avenir Book Oblique"/>
              </a:defRPr>
            </a:pPr>
          </a:p>
          <a:p>
            <a:pPr lvl="1" defTabSz="2438400">
              <a:defRPr sz="3600">
                <a:solidFill>
                  <a:srgbClr val="FFFFFF"/>
                </a:solidFill>
                <a:latin typeface="Avenir Book Oblique"/>
                <a:ea typeface="Avenir Book Oblique"/>
                <a:cs typeface="Avenir Book Oblique"/>
                <a:sym typeface="Avenir Book Oblique"/>
              </a:defRPr>
            </a:pPr>
            <a:r>
              <a:t>One final note: SQL is not an acronym for anything (although many people will insist it stands for “Structured Query Language”). When referring to the language, it is equally acceptable to say the letters individually (i.e., S. Q. L.) or to use the word sequel.”</a:t>
            </a:r>
          </a:p>
          <a:p>
            <a:pPr lvl="1" defTabSz="2438400">
              <a:defRPr sz="3600">
                <a:solidFill>
                  <a:srgbClr val="FFFFFF"/>
                </a:solidFill>
                <a:latin typeface="Avenir Book Oblique"/>
                <a:ea typeface="Avenir Book Oblique"/>
                <a:cs typeface="Avenir Book Oblique"/>
                <a:sym typeface="Avenir Book Oblique"/>
              </a:defRPr>
            </a:pPr>
          </a:p>
          <a:p>
            <a:pPr lvl="1" defTabSz="2438400">
              <a:defRPr sz="3600">
                <a:solidFill>
                  <a:srgbClr val="FFFFFF"/>
                </a:solidFill>
                <a:latin typeface="Avenir Book Oblique"/>
                <a:ea typeface="Avenir Book Oblique"/>
                <a:cs typeface="Avenir Book Oblique"/>
                <a:sym typeface="Avenir Book Oblique"/>
              </a:defRPr>
            </a:pPr>
            <a:r>
              <a:t>Extracted from ‘Learning SQL’ by Alan Beaulieu</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pic>
        <p:nvPicPr>
          <p:cNvPr id="194" name="5f461d116006137.6059ac1f3a043.jpg" descr="5f461d116006137.6059ac1f3a043.jpg"/>
          <p:cNvPicPr>
            <a:picLocks noChangeAspect="1"/>
          </p:cNvPicPr>
          <p:nvPr/>
        </p:nvPicPr>
        <p:blipFill>
          <a:blip r:embed="rId2">
            <a:extLst/>
          </a:blip>
          <a:stretch>
            <a:fillRect/>
          </a:stretch>
        </p:blipFill>
        <p:spPr>
          <a:xfrm>
            <a:off x="-77249" y="-2562010"/>
            <a:ext cx="24538498" cy="16359000"/>
          </a:xfrm>
          <a:prstGeom prst="rect">
            <a:avLst/>
          </a:prstGeom>
          <a:ln w="12700">
            <a:miter lim="400000"/>
          </a:ln>
        </p:spPr>
      </p:pic>
      <p:sp>
        <p:nvSpPr>
          <p:cNvPr id="195" name="Google Shape;55;p13"/>
          <p:cNvSpPr txBox="1"/>
          <p:nvPr>
            <p:ph type="title"/>
          </p:nvPr>
        </p:nvSpPr>
        <p:spPr>
          <a:xfrm>
            <a:off x="831199" y="531199"/>
            <a:ext cx="22721602"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SQL - Pros and Cons</a:t>
            </a:r>
          </a:p>
        </p:txBody>
      </p:sp>
      <p:sp>
        <p:nvSpPr>
          <p:cNvPr id="196" name="Google Shape;69;p14"/>
          <p:cNvSpPr txBox="1"/>
          <p:nvPr/>
        </p:nvSpPr>
        <p:spPr>
          <a:xfrm>
            <a:off x="945897" y="4156811"/>
            <a:ext cx="22492206" cy="6393102"/>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algn="l" defTabSz="2438400">
              <a:lnSpc>
                <a:spcPct val="120000"/>
              </a:lnSpc>
              <a:defRPr sz="3800">
                <a:solidFill>
                  <a:srgbClr val="FFFFFF"/>
                </a:solidFill>
                <a:latin typeface="Avenir Book"/>
                <a:ea typeface="Avenir Book"/>
                <a:cs typeface="Avenir Book"/>
                <a:sym typeface="Avenir Book"/>
              </a:defRPr>
            </a:pPr>
            <a:r>
              <a:t>SQL Databases provide a ton of </a:t>
            </a:r>
            <a:r>
              <a:rPr i="1" sz="4000" u="sng">
                <a:latin typeface="Avenir Heavy"/>
                <a:ea typeface="Avenir Heavy"/>
                <a:cs typeface="Avenir Heavy"/>
                <a:sym typeface="Avenir Heavy"/>
              </a:rPr>
              <a:t>Advantages</a:t>
            </a:r>
            <a:r>
              <a:t> that may it the de facto choice for many applications</a:t>
            </a:r>
          </a:p>
          <a:p>
            <a:pPr lvl="1" marL="1066800" indent="-457200" algn="l" defTabSz="2438400">
              <a:lnSpc>
                <a:spcPct val="120000"/>
              </a:lnSpc>
              <a:buSzPct val="123000"/>
              <a:buChar char="•"/>
              <a:defRPr sz="4200" u="sng">
                <a:solidFill>
                  <a:srgbClr val="FFFFFF"/>
                </a:solidFill>
                <a:latin typeface="Avenir Heavy"/>
                <a:ea typeface="Avenir Heavy"/>
                <a:cs typeface="Avenir Heavy"/>
                <a:sym typeface="Avenir Heavy"/>
              </a:defRPr>
            </a:pPr>
            <a:r>
              <a:t>Intuitive: </a:t>
            </a:r>
            <a:r>
              <a:rPr u="none">
                <a:latin typeface="Avenir Book"/>
                <a:ea typeface="Avenir Book"/>
                <a:cs typeface="Avenir Book"/>
                <a:sym typeface="Avenir Book"/>
              </a:rPr>
              <a:t>Relations that almost anyone can understand</a:t>
            </a:r>
          </a:p>
          <a:p>
            <a:pPr lvl="1" marL="1066800" indent="-457200" algn="l" defTabSz="2438400">
              <a:lnSpc>
                <a:spcPct val="120000"/>
              </a:lnSpc>
              <a:buSzPct val="123000"/>
              <a:buChar char="•"/>
              <a:defRPr sz="4200" u="sng">
                <a:solidFill>
                  <a:srgbClr val="FFFFFF"/>
                </a:solidFill>
                <a:latin typeface="Avenir Heavy"/>
                <a:ea typeface="Avenir Heavy"/>
                <a:cs typeface="Avenir Heavy"/>
                <a:sym typeface="Avenir Heavy"/>
              </a:defRPr>
            </a:pPr>
            <a:r>
              <a:t>Efficient: </a:t>
            </a:r>
            <a:r>
              <a:rPr u="none">
                <a:latin typeface="Avenir Book"/>
                <a:ea typeface="Avenir Book"/>
                <a:cs typeface="Avenir Book"/>
                <a:sym typeface="Avenir Book"/>
              </a:rPr>
              <a:t>They use normalization so it doesn’t repeat its representation (less space)</a:t>
            </a:r>
          </a:p>
          <a:p>
            <a:pPr lvl="1" marL="1066800" indent="-457200" algn="l" defTabSz="2438400">
              <a:lnSpc>
                <a:spcPct val="120000"/>
              </a:lnSpc>
              <a:buSzPct val="123000"/>
              <a:buChar char="•"/>
              <a:defRPr sz="4200" u="sng">
                <a:solidFill>
                  <a:srgbClr val="FFFFFF"/>
                </a:solidFill>
                <a:latin typeface="Avenir Heavy"/>
                <a:ea typeface="Avenir Heavy"/>
                <a:cs typeface="Avenir Heavy"/>
                <a:sym typeface="Avenir Heavy"/>
              </a:defRPr>
            </a:pPr>
            <a:r>
              <a:t>Declarative: </a:t>
            </a:r>
            <a:r>
              <a:rPr u="none">
                <a:latin typeface="Avenir Book"/>
                <a:ea typeface="Avenir Book"/>
                <a:cs typeface="Avenir Book"/>
                <a:sym typeface="Avenir Book"/>
              </a:rPr>
              <a:t>You tell the data that you want, and the system takes care of how to execute the query</a:t>
            </a:r>
          </a:p>
          <a:p>
            <a:pPr lvl="1" marL="1066800" indent="-457200" algn="l" defTabSz="2438400">
              <a:lnSpc>
                <a:spcPct val="120000"/>
              </a:lnSpc>
              <a:buSzPct val="123000"/>
              <a:buChar char="•"/>
              <a:defRPr sz="4200" u="sng">
                <a:solidFill>
                  <a:srgbClr val="FFFFFF"/>
                </a:solidFill>
                <a:latin typeface="Avenir Heavy"/>
                <a:ea typeface="Avenir Heavy"/>
                <a:cs typeface="Avenir Heavy"/>
                <a:sym typeface="Avenir Heavy"/>
              </a:defRPr>
            </a:pPr>
            <a:r>
              <a:t>Robust:</a:t>
            </a:r>
            <a:r>
              <a:rPr u="none">
                <a:latin typeface="Avenir Book"/>
                <a:ea typeface="Avenir Book"/>
                <a:cs typeface="Avenir Book"/>
                <a:sym typeface="Avenir Book"/>
              </a:rPr>
              <a:t> Most databases have the ACID compliance (Atomicity, Consistency, Isolation, and Durability), guaranteeing the validity of data even if the hardware fails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pic>
        <p:nvPicPr>
          <p:cNvPr id="198" name="5f461d116006137.6059ac1f3a043.jpg" descr="5f461d116006137.6059ac1f3a043.jpg"/>
          <p:cNvPicPr>
            <a:picLocks noChangeAspect="1"/>
          </p:cNvPicPr>
          <p:nvPr/>
        </p:nvPicPr>
        <p:blipFill>
          <a:blip r:embed="rId2">
            <a:extLst/>
          </a:blip>
          <a:stretch>
            <a:fillRect/>
          </a:stretch>
        </p:blipFill>
        <p:spPr>
          <a:xfrm>
            <a:off x="-77249" y="-2562010"/>
            <a:ext cx="24538498" cy="16359000"/>
          </a:xfrm>
          <a:prstGeom prst="rect">
            <a:avLst/>
          </a:prstGeom>
          <a:ln w="12700">
            <a:miter lim="400000"/>
          </a:ln>
        </p:spPr>
      </p:pic>
      <p:sp>
        <p:nvSpPr>
          <p:cNvPr id="199" name="Google Shape;55;p13"/>
          <p:cNvSpPr txBox="1"/>
          <p:nvPr>
            <p:ph type="title"/>
          </p:nvPr>
        </p:nvSpPr>
        <p:spPr>
          <a:xfrm>
            <a:off x="831199" y="531199"/>
            <a:ext cx="22721602"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SQL - Pros and Cons</a:t>
            </a:r>
          </a:p>
        </p:txBody>
      </p:sp>
      <p:sp>
        <p:nvSpPr>
          <p:cNvPr id="200" name="Google Shape;69;p14"/>
          <p:cNvSpPr txBox="1"/>
          <p:nvPr/>
        </p:nvSpPr>
        <p:spPr>
          <a:xfrm>
            <a:off x="945897" y="4156811"/>
            <a:ext cx="22492206" cy="639310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algn="l" defTabSz="2438400">
              <a:lnSpc>
                <a:spcPct val="120000"/>
              </a:lnSpc>
              <a:defRPr sz="3800">
                <a:solidFill>
                  <a:srgbClr val="FFFFFF"/>
                </a:solidFill>
                <a:latin typeface="Avenir Book"/>
                <a:ea typeface="Avenir Book"/>
                <a:cs typeface="Avenir Book"/>
                <a:sym typeface="Avenir Book"/>
              </a:defRPr>
            </a:pPr>
            <a:r>
              <a:t>However, we might find some </a:t>
            </a:r>
            <a:r>
              <a:rPr i="1" sz="4000" u="sng">
                <a:latin typeface="Avenir Heavy"/>
                <a:ea typeface="Avenir Heavy"/>
                <a:cs typeface="Avenir Heavy"/>
                <a:sym typeface="Avenir Heavy"/>
              </a:rPr>
              <a:t>Downsides</a:t>
            </a:r>
            <a:r>
              <a:t> when working with SQL databases:</a:t>
            </a:r>
          </a:p>
          <a:p>
            <a:pPr lvl="1" marL="1092200" indent="-482600" algn="l" defTabSz="2438400">
              <a:lnSpc>
                <a:spcPct val="120000"/>
              </a:lnSpc>
              <a:buSzPct val="123000"/>
              <a:buChar char="•"/>
              <a:defRPr sz="4200" u="sng">
                <a:solidFill>
                  <a:srgbClr val="FFFFFF"/>
                </a:solidFill>
                <a:latin typeface="Avenir Heavy"/>
                <a:ea typeface="Avenir Heavy"/>
                <a:cs typeface="Avenir Heavy"/>
                <a:sym typeface="Avenir Heavy"/>
              </a:defRPr>
            </a:pPr>
            <a:r>
              <a:t>Lower specificity: </a:t>
            </a:r>
            <a:r>
              <a:rPr u="none">
                <a:latin typeface="Avenir Book"/>
                <a:ea typeface="Avenir Book"/>
                <a:cs typeface="Avenir Book"/>
                <a:sym typeface="Avenir Book"/>
              </a:rPr>
              <a:t>Sometimes, SQL’s functionality is limited to what it has been programmed to do. Not common though, since it management systems get updated</a:t>
            </a:r>
          </a:p>
          <a:p>
            <a:pPr lvl="1" marL="1092200" indent="-482600" algn="l" defTabSz="2438400">
              <a:lnSpc>
                <a:spcPct val="120000"/>
              </a:lnSpc>
              <a:buSzPct val="123000"/>
              <a:buChar char="•"/>
              <a:defRPr sz="4200" u="sng">
                <a:solidFill>
                  <a:srgbClr val="FFFFFF"/>
                </a:solidFill>
                <a:latin typeface="Avenir Heavy"/>
                <a:ea typeface="Avenir Heavy"/>
                <a:cs typeface="Avenir Heavy"/>
                <a:sym typeface="Avenir Heavy"/>
              </a:defRPr>
            </a:pPr>
            <a:r>
              <a:t>Limited Scalability: </a:t>
            </a:r>
            <a:r>
              <a:rPr u="none">
                <a:latin typeface="Avenir Book"/>
                <a:ea typeface="Avenir Book"/>
                <a:cs typeface="Avenir Book"/>
                <a:sym typeface="Avenir Book"/>
              </a:rPr>
              <a:t>Due to the robustness might be an impediment for scaling data.</a:t>
            </a:r>
          </a:p>
          <a:p>
            <a:pPr lvl="1" marL="1092200" indent="-482600" algn="l" defTabSz="2438400">
              <a:lnSpc>
                <a:spcPct val="120000"/>
              </a:lnSpc>
              <a:buSzPct val="123000"/>
              <a:buChar char="•"/>
              <a:defRPr sz="4200" u="sng">
                <a:solidFill>
                  <a:srgbClr val="FFFFFF"/>
                </a:solidFill>
                <a:latin typeface="Avenir Heavy"/>
                <a:ea typeface="Avenir Heavy"/>
                <a:cs typeface="Avenir Heavy"/>
                <a:sym typeface="Avenir Heavy"/>
              </a:defRPr>
            </a:pPr>
            <a:r>
              <a:t>Object-relation mismatch impedance: </a:t>
            </a:r>
            <a:r>
              <a:rPr u="none">
                <a:latin typeface="Avenir Book"/>
                <a:ea typeface="Avenir Book"/>
                <a:cs typeface="Avenir Book"/>
                <a:sym typeface="Avenir Book"/>
              </a:rPr>
              <a:t>Sometimes objects have attributes with many-to-many relationships. For example, a costumer may own multiple products, but each product may have multiple objects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pic>
        <p:nvPicPr>
          <p:cNvPr id="202" name="5f461d116006137.6059ac1f3a043.jpg" descr="5f461d116006137.6059ac1f3a043.jpg"/>
          <p:cNvPicPr>
            <a:picLocks noChangeAspect="1"/>
          </p:cNvPicPr>
          <p:nvPr/>
        </p:nvPicPr>
        <p:blipFill>
          <a:blip r:embed="rId2">
            <a:extLst/>
          </a:blip>
          <a:stretch>
            <a:fillRect/>
          </a:stretch>
        </p:blipFill>
        <p:spPr>
          <a:xfrm>
            <a:off x="-77249" y="-2562010"/>
            <a:ext cx="24538498" cy="16359000"/>
          </a:xfrm>
          <a:prstGeom prst="rect">
            <a:avLst/>
          </a:prstGeom>
          <a:ln w="12700">
            <a:miter lim="400000"/>
          </a:ln>
        </p:spPr>
      </p:pic>
      <p:sp>
        <p:nvSpPr>
          <p:cNvPr id="203" name="Google Shape;55;p13"/>
          <p:cNvSpPr txBox="1"/>
          <p:nvPr>
            <p:ph type="title"/>
          </p:nvPr>
        </p:nvSpPr>
        <p:spPr>
          <a:xfrm>
            <a:off x="342361" y="531199"/>
            <a:ext cx="23699278" cy="2640801"/>
          </a:xfrm>
          <a:prstGeom prst="rect">
            <a:avLst/>
          </a:prstGeom>
        </p:spPr>
        <p:txBody>
          <a:bodyPr/>
          <a:lstStyle>
            <a:lvl1pPr defTabSz="2121408">
              <a:defRPr sz="12006">
                <a:solidFill>
                  <a:srgbClr val="FFFFFF"/>
                </a:solidFill>
                <a:latin typeface="Avenir Book"/>
                <a:ea typeface="Avenir Book"/>
                <a:cs typeface="Avenir Book"/>
                <a:sym typeface="Avenir Book"/>
              </a:defRPr>
            </a:lvl1pPr>
          </a:lstStyle>
          <a:p>
            <a:pPr/>
            <a:r>
              <a:t>SQL - Entity Relationship Diagram</a:t>
            </a:r>
          </a:p>
        </p:txBody>
      </p:sp>
      <p:sp>
        <p:nvSpPr>
          <p:cNvPr id="204" name="Google Shape;69;p14"/>
          <p:cNvSpPr txBox="1"/>
          <p:nvPr/>
        </p:nvSpPr>
        <p:spPr>
          <a:xfrm>
            <a:off x="1080155" y="2798167"/>
            <a:ext cx="22369023" cy="2732962"/>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algn="l" defTabSz="2438400">
              <a:lnSpc>
                <a:spcPct val="120000"/>
              </a:lnSpc>
              <a:defRPr sz="3800">
                <a:solidFill>
                  <a:srgbClr val="FFFFFF"/>
                </a:solidFill>
                <a:latin typeface="Avenir Book"/>
                <a:ea typeface="Avenir Book"/>
                <a:cs typeface="Avenir Book"/>
                <a:sym typeface="Avenir Book"/>
              </a:defRPr>
            </a:pPr>
            <a:r>
              <a:t>Entity Relationship Diagram (ERD) is a type of structural diagram for use in database design. An ERD contains different symbols and connectors that visualize two important information: </a:t>
            </a:r>
            <a:r>
              <a:rPr>
                <a:latin typeface="Avenir Heavy"/>
                <a:ea typeface="Avenir Heavy"/>
                <a:cs typeface="Avenir Heavy"/>
                <a:sym typeface="Avenir Heavy"/>
              </a:rPr>
              <a:t>The major entities within the system scope</a:t>
            </a:r>
            <a:r>
              <a:t>, and the </a:t>
            </a:r>
            <a:r>
              <a:rPr>
                <a:latin typeface="Avenir Heavy"/>
                <a:ea typeface="Avenir Heavy"/>
                <a:cs typeface="Avenir Heavy"/>
                <a:sym typeface="Avenir Heavy"/>
              </a:rPr>
              <a:t>inter-relationships among these entities</a:t>
            </a:r>
            <a:r>
              <a:t>.</a:t>
            </a:r>
          </a:p>
        </p:txBody>
      </p:sp>
      <p:sp>
        <p:nvSpPr>
          <p:cNvPr id="205" name="Primary Keys: uniquely defines a record in a database table.…"/>
          <p:cNvSpPr txBox="1"/>
          <p:nvPr/>
        </p:nvSpPr>
        <p:spPr>
          <a:xfrm>
            <a:off x="1273060" y="5748923"/>
            <a:ext cx="13235540" cy="71018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82600" indent="-482600" algn="l" defTabSz="2438400">
              <a:lnSpc>
                <a:spcPct val="120000"/>
              </a:lnSpc>
              <a:buSzPct val="123000"/>
              <a:buChar char="•"/>
              <a:defRPr sz="3800">
                <a:solidFill>
                  <a:srgbClr val="FFFFFF"/>
                </a:solidFill>
                <a:latin typeface="Avenir Book"/>
                <a:ea typeface="Avenir Book"/>
                <a:cs typeface="Avenir Book"/>
                <a:sym typeface="Avenir Book"/>
              </a:defRPr>
            </a:pPr>
            <a:r>
              <a:rPr i="1">
                <a:latin typeface="Avenir Heavy"/>
                <a:ea typeface="Avenir Heavy"/>
                <a:cs typeface="Avenir Heavy"/>
                <a:sym typeface="Avenir Heavy"/>
              </a:rPr>
              <a:t>Primary Keys:</a:t>
            </a:r>
            <a:r>
              <a:t> uniquely defines a record in a database table.</a:t>
            </a:r>
          </a:p>
          <a:p>
            <a:pPr lvl="1" marL="1092200" indent="-482600" algn="l" defTabSz="2438400">
              <a:lnSpc>
                <a:spcPct val="120000"/>
              </a:lnSpc>
              <a:buSzPct val="123000"/>
              <a:buChar char="•"/>
              <a:defRPr sz="3800">
                <a:solidFill>
                  <a:srgbClr val="FFFFFF"/>
                </a:solidFill>
                <a:latin typeface="Avenir Book"/>
                <a:ea typeface="Avenir Book"/>
                <a:cs typeface="Avenir Book"/>
                <a:sym typeface="Avenir Book"/>
              </a:defRPr>
            </a:pPr>
            <a:r>
              <a:t>There must not be two (or more) records that share the same value for the primary key attribute.</a:t>
            </a:r>
          </a:p>
          <a:p>
            <a:pPr lvl="1" marL="1092200" indent="-482600" algn="l" defTabSz="2438400">
              <a:lnSpc>
                <a:spcPct val="120000"/>
              </a:lnSpc>
              <a:buSzPct val="123000"/>
              <a:buChar char="•"/>
              <a:defRPr sz="3800">
                <a:solidFill>
                  <a:srgbClr val="FFFFFF"/>
                </a:solidFill>
                <a:latin typeface="Avenir Book"/>
                <a:ea typeface="Avenir Book"/>
                <a:cs typeface="Avenir Book"/>
                <a:sym typeface="Avenir Book"/>
              </a:defRPr>
            </a:pPr>
            <a:r>
              <a:t>For example </a:t>
            </a:r>
            <a:r>
              <a:rPr>
                <a:latin typeface="Avenir Book Oblique"/>
                <a:ea typeface="Avenir Book Oblique"/>
                <a:cs typeface="Avenir Book Oblique"/>
                <a:sym typeface="Avenir Book Oblique"/>
              </a:rPr>
              <a:t>(ID)</a:t>
            </a:r>
            <a:endParaRPr>
              <a:latin typeface="Avenir Book Oblique"/>
              <a:ea typeface="Avenir Book Oblique"/>
              <a:cs typeface="Avenir Book Oblique"/>
              <a:sym typeface="Avenir Book Oblique"/>
            </a:endParaRPr>
          </a:p>
          <a:p>
            <a:pPr marL="482600" indent="-482600" algn="l" defTabSz="2438400">
              <a:lnSpc>
                <a:spcPct val="120000"/>
              </a:lnSpc>
              <a:buSzPct val="123000"/>
              <a:buChar char="•"/>
              <a:defRPr i="1" sz="3800">
                <a:solidFill>
                  <a:srgbClr val="FFFFFF"/>
                </a:solidFill>
                <a:latin typeface="Avenir Heavy"/>
                <a:ea typeface="Avenir Heavy"/>
                <a:cs typeface="Avenir Heavy"/>
                <a:sym typeface="Avenir Heavy"/>
              </a:defRPr>
            </a:pPr>
            <a:r>
              <a:t>Foreign Keys: </a:t>
            </a:r>
            <a:r>
              <a:rPr i="0">
                <a:latin typeface="Avenir Book"/>
                <a:ea typeface="Avenir Book"/>
                <a:cs typeface="Avenir Book"/>
                <a:sym typeface="Avenir Book"/>
              </a:rPr>
              <a:t>reference to a primary key in another table. It is used to identify the relationships between entities.</a:t>
            </a:r>
            <a:endParaRPr i="0">
              <a:latin typeface="Avenir Book"/>
              <a:ea typeface="Avenir Book"/>
              <a:cs typeface="Avenir Book"/>
              <a:sym typeface="Avenir Book"/>
            </a:endParaRPr>
          </a:p>
          <a:p>
            <a:pPr lvl="1" marL="1092200" indent="-482600" algn="l" defTabSz="2438400">
              <a:lnSpc>
                <a:spcPct val="120000"/>
              </a:lnSpc>
              <a:buSzPct val="123000"/>
              <a:buChar char="•"/>
              <a:defRPr i="1" sz="3800">
                <a:solidFill>
                  <a:srgbClr val="FFFFFF"/>
                </a:solidFill>
                <a:latin typeface="Avenir Heavy"/>
                <a:ea typeface="Avenir Heavy"/>
                <a:cs typeface="Avenir Heavy"/>
                <a:sym typeface="Avenir Heavy"/>
              </a:defRPr>
            </a:pPr>
            <a:r>
              <a:rPr i="0">
                <a:latin typeface="Avenir Book"/>
                <a:ea typeface="Avenir Book"/>
                <a:cs typeface="Avenir Book"/>
                <a:sym typeface="Avenir Book"/>
              </a:rPr>
              <a:t>They don’t need to be unique</a:t>
            </a:r>
            <a:endParaRPr i="0">
              <a:latin typeface="Avenir Book"/>
              <a:ea typeface="Avenir Book"/>
              <a:cs typeface="Avenir Book"/>
              <a:sym typeface="Avenir Book"/>
            </a:endParaRPr>
          </a:p>
          <a:p>
            <a:pPr lvl="1" marL="1092200" indent="-482600" algn="l" defTabSz="2438400">
              <a:lnSpc>
                <a:spcPct val="120000"/>
              </a:lnSpc>
              <a:buSzPct val="123000"/>
              <a:buChar char="•"/>
              <a:defRPr i="1" sz="3800">
                <a:solidFill>
                  <a:srgbClr val="FFFFFF"/>
                </a:solidFill>
                <a:latin typeface="Avenir Heavy"/>
                <a:ea typeface="Avenir Heavy"/>
                <a:cs typeface="Avenir Heavy"/>
                <a:sym typeface="Avenir Heavy"/>
              </a:defRPr>
            </a:pPr>
            <a:r>
              <a:rPr i="0">
                <a:latin typeface="Avenir Book"/>
                <a:ea typeface="Avenir Book"/>
                <a:cs typeface="Avenir Book"/>
                <a:sym typeface="Avenir Book"/>
              </a:rPr>
              <a:t>For example </a:t>
            </a:r>
            <a:r>
              <a:rPr i="0">
                <a:latin typeface="Avenir Book Oblique"/>
                <a:ea typeface="Avenir Book Oblique"/>
                <a:cs typeface="Avenir Book Oblique"/>
                <a:sym typeface="Avenir Book Oblique"/>
              </a:rPr>
              <a:t>(ShipmentID, CourierID)</a:t>
            </a:r>
          </a:p>
        </p:txBody>
      </p:sp>
      <p:pic>
        <p:nvPicPr>
          <p:cNvPr id="206" name="sql2.png" descr="sql2.png"/>
          <p:cNvPicPr>
            <a:picLocks noChangeAspect="1"/>
          </p:cNvPicPr>
          <p:nvPr/>
        </p:nvPicPr>
        <p:blipFill>
          <a:blip r:embed="rId3">
            <a:extLst/>
          </a:blip>
          <a:srcRect l="29" t="0" r="29" b="0"/>
          <a:stretch>
            <a:fillRect/>
          </a:stretch>
        </p:blipFill>
        <p:spPr>
          <a:xfrm>
            <a:off x="14370601" y="5891877"/>
            <a:ext cx="9399974" cy="681609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