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la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fáctica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n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el título"/>
          <p:cNvSpPr txBox="1"/>
          <p:nvPr>
            <p:ph type="title"/>
          </p:nvPr>
        </p:nvSpPr>
        <p:spPr>
          <a:xfrm>
            <a:off x="831221" y="1985533"/>
            <a:ext cx="22721601" cy="5473601"/>
          </a:xfrm>
          <a:prstGeom prst="rect">
            <a:avLst/>
          </a:prstGeom>
        </p:spPr>
        <p:txBody>
          <a:bodyPr lIns="243799" tIns="243799" rIns="243799" bIns="243799" anchor="b"/>
          <a:lstStyle>
            <a:lvl1pPr algn="ctr" defTabSz="2438400">
              <a:lnSpc>
                <a:spcPct val="100000"/>
              </a:lnSpc>
              <a:defRPr b="0" spc="0" sz="1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50" name="Nivel de texto 1…"/>
          <p:cNvSpPr txBox="1"/>
          <p:nvPr>
            <p:ph type="body" sz="quarter" idx="1"/>
          </p:nvPr>
        </p:nvSpPr>
        <p:spPr>
          <a:xfrm>
            <a:off x="831199" y="7557666"/>
            <a:ext cx="22721602" cy="2113601"/>
          </a:xfrm>
          <a:prstGeom prst="rect">
            <a:avLst/>
          </a:prstGeom>
        </p:spPr>
        <p:txBody>
          <a:bodyPr lIns="243799" tIns="243799" rIns="243799" bIns="243799"/>
          <a:lstStyle>
            <a:lvl1pPr marL="914400" indent="-8001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indent="-3175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indent="1397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indent="5969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14400" indent="10541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1" name="Número de diapositiva"/>
          <p:cNvSpPr txBox="1"/>
          <p:nvPr>
            <p:ph type="sldNum" sz="quarter" idx="2"/>
          </p:nvPr>
        </p:nvSpPr>
        <p:spPr>
          <a:xfrm>
            <a:off x="23217091" y="12543431"/>
            <a:ext cx="839331" cy="833229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 del título"/>
          <p:cNvSpPr txBox="1"/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/>
          <a:lstStyle>
            <a:lvl1pPr defTabSz="2438400">
              <a:lnSpc>
                <a:spcPct val="100000"/>
              </a:lnSpc>
              <a:defRPr b="0" spc="0" sz="7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59" name="Nivel de texto 1…"/>
          <p:cNvSpPr txBox="1"/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</p:spPr>
        <p:txBody>
          <a:bodyPr lIns="243799" tIns="243799" rIns="243799" bIns="243799"/>
          <a:lstStyle>
            <a:lvl1pPr marL="1028700" indent="-914400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854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426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■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98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570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0" name="Número de diapositiva"/>
          <p:cNvSpPr txBox="1"/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o del título"/>
          <p:cNvSpPr txBox="1"/>
          <p:nvPr>
            <p:ph type="title"/>
          </p:nvPr>
        </p:nvSpPr>
        <p:spPr>
          <a:xfrm>
            <a:off x="831221" y="1985533"/>
            <a:ext cx="22721601" cy="5473601"/>
          </a:xfrm>
          <a:prstGeom prst="rect">
            <a:avLst/>
          </a:prstGeom>
        </p:spPr>
        <p:txBody>
          <a:bodyPr lIns="243799" tIns="243799" rIns="243799" bIns="243799" anchor="b"/>
          <a:lstStyle>
            <a:lvl1pPr algn="ctr" defTabSz="2438400">
              <a:lnSpc>
                <a:spcPct val="100000"/>
              </a:lnSpc>
              <a:defRPr b="0" spc="0" sz="1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68" name="Nivel de texto 1…"/>
          <p:cNvSpPr txBox="1"/>
          <p:nvPr>
            <p:ph type="body" sz="quarter" idx="1"/>
          </p:nvPr>
        </p:nvSpPr>
        <p:spPr>
          <a:xfrm>
            <a:off x="831199" y="7557666"/>
            <a:ext cx="22721602" cy="2113601"/>
          </a:xfrm>
          <a:prstGeom prst="rect">
            <a:avLst/>
          </a:prstGeom>
        </p:spPr>
        <p:txBody>
          <a:bodyPr lIns="243799" tIns="243799" rIns="243799" bIns="243799"/>
          <a:lstStyle>
            <a:lvl1pPr marL="914400" indent="-8001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indent="-3175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indent="1397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indent="5969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14400" indent="1054100" algn="ctr" defTabSz="2438400">
              <a:lnSpc>
                <a:spcPct val="100000"/>
              </a:lnSpc>
              <a:spcBef>
                <a:spcPts val="0"/>
              </a:spcBef>
              <a:buSzTx/>
              <a:buNone/>
              <a:defRPr sz="7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9" name="Número de diapositiva"/>
          <p:cNvSpPr txBox="1"/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la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Relationship Id="rId3" Type="http://schemas.openxmlformats.org/officeDocument/2006/relationships/hyperlink" Target="https://www.w3schools.com/sql/sql_datatypes.asp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Relationship Id="rId3" Type="http://schemas.openxmlformats.org/officeDocument/2006/relationships/hyperlink" Target="https://www.w3schools.com/sql/sql_constraints.asp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54;p13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b="1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9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SQL - CRUD</a:t>
            </a:r>
          </a:p>
        </p:txBody>
      </p:sp>
      <p:sp>
        <p:nvSpPr>
          <p:cNvPr id="180" name="Google Shape;57;p13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1" name="CRUD (Create, Read, Update, Delete)…"/>
          <p:cNvSpPr txBox="1"/>
          <p:nvPr/>
        </p:nvSpPr>
        <p:spPr>
          <a:xfrm>
            <a:off x="5563307" y="6065645"/>
            <a:ext cx="13932470" cy="4364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1021033" indent="-932133" algn="l" defTabSz="2438400">
              <a:lnSpc>
                <a:spcPct val="120000"/>
              </a:lnSpc>
              <a:buClr>
                <a:srgbClr val="000000"/>
              </a:buClr>
              <a:buSzPts val="4800"/>
              <a:buFont typeface="Arial"/>
              <a:buChar char="●"/>
              <a:defRPr b="1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CRUD (Create, Read, Update, Delete)</a:t>
            </a:r>
          </a:p>
          <a:p>
            <a:pPr marL="1021033" indent="-932133" algn="l" defTabSz="2438400">
              <a:lnSpc>
                <a:spcPct val="120000"/>
              </a:lnSpc>
              <a:buClr>
                <a:srgbClr val="000000"/>
              </a:buClr>
              <a:buSzPts val="4800"/>
              <a:buFont typeface="Arial"/>
              <a:buChar char="●"/>
              <a:defRPr b="1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Create: Using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marL="1021033" indent="-932133" algn="l" defTabSz="2438400">
              <a:lnSpc>
                <a:spcPct val="120000"/>
              </a:lnSpc>
              <a:buClr>
                <a:srgbClr val="000000"/>
              </a:buClr>
              <a:buSzPts val="4800"/>
              <a:buFont typeface="Arial"/>
              <a:buChar char="●"/>
              <a:defRPr b="1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Read: Using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(we already know this!)</a:t>
            </a:r>
          </a:p>
          <a:p>
            <a:pPr marL="1021033" indent="-932133" algn="l" defTabSz="2438400">
              <a:lnSpc>
                <a:spcPct val="120000"/>
              </a:lnSpc>
              <a:buClr>
                <a:srgbClr val="000000"/>
              </a:buClr>
              <a:buSzPts val="4800"/>
              <a:buFont typeface="Arial"/>
              <a:buChar char="●"/>
              <a:defRPr b="1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Update: Using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ALTER TABLE</a:t>
            </a:r>
          </a:p>
          <a:p>
            <a:pPr marL="1021033" indent="-932133" algn="l" defTabSz="2438400">
              <a:lnSpc>
                <a:spcPct val="120000"/>
              </a:lnSpc>
              <a:buClr>
                <a:srgbClr val="000000"/>
              </a:buClr>
              <a:buSzPts val="4800"/>
              <a:buFont typeface="Arial"/>
              <a:buChar char="●"/>
              <a:defRPr b="1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Delete: Using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DROP TABLE</a:t>
            </a:r>
          </a:p>
        </p:txBody>
      </p:sp>
      <p:pic>
        <p:nvPicPr>
          <p:cNvPr id="182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QL - CRUD"/>
          <p:cNvSpPr txBox="1"/>
          <p:nvPr/>
        </p:nvSpPr>
        <p:spPr>
          <a:xfrm>
            <a:off x="1725731" y="4958345"/>
            <a:ext cx="20932538" cy="379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2438400">
              <a:lnSpc>
                <a:spcPct val="90000"/>
              </a:lnSpc>
              <a:defRPr spc="-600" sz="20000">
                <a:solidFill>
                  <a:srgbClr val="F65714"/>
                </a:solidFill>
                <a:latin typeface="Big Caslon Medium"/>
                <a:ea typeface="Big Caslon Medium"/>
                <a:cs typeface="Big Caslon Medium"/>
                <a:sym typeface="Big Caslon Medium"/>
              </a:defRPr>
            </a:lvl1pPr>
          </a:lstStyle>
          <a:p>
            <a:pPr/>
            <a:r>
              <a:t>SQL - CRUD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Constraints - UNIQUE</a:t>
            </a:r>
          </a:p>
        </p:txBody>
      </p:sp>
      <p:sp>
        <p:nvSpPr>
          <p:cNvPr id="219" name="Google Shape;69;p14"/>
          <p:cNvSpPr txBox="1"/>
          <p:nvPr/>
        </p:nvSpPr>
        <p:spPr>
          <a:xfrm>
            <a:off x="1105416" y="3652449"/>
            <a:ext cx="22886231" cy="714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UNIQUE: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Ensure that all values are different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title VARCHAR(30) UNIQUE NOT NULL,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release_date DATE NOT NULL,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premier_access DATE,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minutes INT CONSTRAINT positive CHECK (minutes &gt; 0)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CONSTRAINT valid_premier CHECK (release_date &gt; premier_access)</a:t>
            </a: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Constraints - PRIMARY KEY</a:t>
            </a:r>
          </a:p>
        </p:txBody>
      </p:sp>
      <p:sp>
        <p:nvSpPr>
          <p:cNvPr id="223" name="Google Shape;69;p14"/>
          <p:cNvSpPr txBox="1"/>
          <p:nvPr/>
        </p:nvSpPr>
        <p:spPr>
          <a:xfrm>
            <a:off x="1105416" y="3652449"/>
            <a:ext cx="21996769" cy="982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: a column, or group of columns, can be used as a unique identifier for rows in the table. This requires that the values be both unique and not null</a:t>
            </a:r>
          </a:p>
          <a:p>
            <a:pPr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title VARCHAR(30) PRIMARY KEY,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release_date DATE NOT NULL,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premier_access DATE,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minutes INT CONSTRAINT positive CHECK (minutes &gt; 0),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CONSTRAINT valid_premier CHECK (release_date &gt; premier_access)</a:t>
            </a: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Creating Tables from SELECT</a:t>
            </a:r>
          </a:p>
        </p:txBody>
      </p:sp>
      <p:sp>
        <p:nvSpPr>
          <p:cNvPr id="227" name="Google Shape;69;p14"/>
          <p:cNvSpPr txBox="1"/>
          <p:nvPr/>
        </p:nvSpPr>
        <p:spPr>
          <a:xfrm>
            <a:off x="1105416" y="3652449"/>
            <a:ext cx="21996769" cy="919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When creating a table, we could use an existing one by making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t> query on it. The syntax is: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{table_name} AS (</a:t>
            </a:r>
          </a:p>
          <a:p>
            <a:pPr lvl="1"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{SELECT_QUERY}</a:t>
            </a: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actor_short AS (</a:t>
            </a:r>
          </a:p>
          <a:p>
            <a:pPr lvl="1"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actor</a:t>
            </a:r>
          </a:p>
          <a:p>
            <a:pPr lvl="1"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LIMIT 10</a:t>
            </a: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Updating Tables</a:t>
            </a:r>
          </a:p>
        </p:txBody>
      </p:sp>
      <p:sp>
        <p:nvSpPr>
          <p:cNvPr id="231" name="Google Shape;69;p14"/>
          <p:cNvSpPr txBox="1"/>
          <p:nvPr/>
        </p:nvSpPr>
        <p:spPr>
          <a:xfrm>
            <a:off x="1105416" y="3652449"/>
            <a:ext cx="22955042" cy="9184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When updating a table, you can add or drop columns, add rows, or change data points.</a:t>
            </a:r>
          </a:p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Manipulating columns is done using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ALTER TABLE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statement. The syntax is as follows: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ALTER TABLE {table_name}</a:t>
            </a: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ADD COLUMN {column name} {data_type} {constraint};</a:t>
            </a: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ALTER TABLE {table_name}</a:t>
            </a:r>
          </a:p>
          <a:p>
            <a:pPr algn="l" defTabSz="2438400">
              <a:defRPr sz="5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DROP COLUMN {column name};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Adding Rows</a:t>
            </a:r>
          </a:p>
        </p:txBody>
      </p:sp>
      <p:sp>
        <p:nvSpPr>
          <p:cNvPr id="235" name="Google Shape;69;p14"/>
          <p:cNvSpPr txBox="1"/>
          <p:nvPr/>
        </p:nvSpPr>
        <p:spPr>
          <a:xfrm>
            <a:off x="1105416" y="3652449"/>
            <a:ext cx="22955042" cy="906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We can add rows using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statement. The syntax is: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INSERT INTO {table_name} ({column_1}, {column_2}, …)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VALUES ({column_1}, {column_2}, …);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INSERT INTO {table_name} ({column_1}, {column_2}, …)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{SELECT QUERY};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INSERT INTO actor_short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 * FROM actor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first_name LIKE '%EN';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Updating Rows</a:t>
            </a:r>
          </a:p>
        </p:txBody>
      </p:sp>
      <p:sp>
        <p:nvSpPr>
          <p:cNvPr id="239" name="Google Shape;69;p14"/>
          <p:cNvSpPr txBox="1"/>
          <p:nvPr/>
        </p:nvSpPr>
        <p:spPr>
          <a:xfrm>
            <a:off x="1105416" y="3652449"/>
            <a:ext cx="22955042" cy="9344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We can update rows using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statement. We need to tell the query what column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given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condition: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UPDATE {table_name}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 {column_1} = {column_value_1}</a:t>
            </a:r>
          </a:p>
          <a:p>
            <a:pPr lvl="3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{column_2} = {column_value_2}</a:t>
            </a:r>
          </a:p>
          <a:p>
            <a:pPr lvl="3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…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{condition}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UPDATE actor_short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 last_name = ‘AFFLECK’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first_name = ‘BEN’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Updating Rows</a:t>
            </a:r>
          </a:p>
        </p:txBody>
      </p:sp>
      <p:sp>
        <p:nvSpPr>
          <p:cNvPr id="243" name="Google Shape;69;p14"/>
          <p:cNvSpPr txBox="1"/>
          <p:nvPr/>
        </p:nvSpPr>
        <p:spPr>
          <a:xfrm>
            <a:off x="1105416" y="3652449"/>
            <a:ext cx="22955042" cy="628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You can use the same statement to delete values in a row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UPDATE {table_name}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 {column_1} = NULL</a:t>
            </a:r>
          </a:p>
          <a:p>
            <a:pPr lvl="3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{column_2} = NULL</a:t>
            </a:r>
          </a:p>
          <a:p>
            <a:pPr lvl="3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…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{condition}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Deleting Rows</a:t>
            </a:r>
          </a:p>
        </p:txBody>
      </p:sp>
      <p:sp>
        <p:nvSpPr>
          <p:cNvPr id="247" name="Google Shape;69;p14"/>
          <p:cNvSpPr txBox="1"/>
          <p:nvPr/>
        </p:nvSpPr>
        <p:spPr>
          <a:xfrm>
            <a:off x="1105416" y="3652449"/>
            <a:ext cx="22955042" cy="6702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You can delete rows, the content of a table, or a whole table</a:t>
            </a:r>
          </a:p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syntax for deleting a row is: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DELETE FROM {table_name}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{conditional};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DELETE FROM actor_short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actor_id = 83;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Deleting</a:t>
            </a:r>
          </a:p>
        </p:txBody>
      </p:sp>
      <p:sp>
        <p:nvSpPr>
          <p:cNvPr id="251" name="Google Shape;69;p14"/>
          <p:cNvSpPr txBox="1"/>
          <p:nvPr/>
        </p:nvSpPr>
        <p:spPr>
          <a:xfrm>
            <a:off x="1105416" y="3652449"/>
            <a:ext cx="22955042" cy="8933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syntax for deleting the content of the table is:</a:t>
            </a: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DELETE FROM {table name}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DELETE FROM actor_short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syntax for deleting the whole table is:</a:t>
            </a:r>
          </a:p>
          <a:p>
            <a:pPr algn="l" defTabSz="2438400">
              <a:lnSpc>
                <a:spcPct val="120000"/>
              </a:lnSpc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DROP TABLE {table name}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DROP TABLE actor_short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Practical</a:t>
            </a:r>
          </a:p>
        </p:txBody>
      </p:sp>
      <p:sp>
        <p:nvSpPr>
          <p:cNvPr id="255" name="Google Shape;69;p14"/>
          <p:cNvSpPr txBox="1"/>
          <p:nvPr/>
        </p:nvSpPr>
        <p:spPr>
          <a:xfrm>
            <a:off x="1105416" y="3652449"/>
            <a:ext cx="22955042" cy="355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Go to pgAdmin4 and create a new Database</a:t>
            </a:r>
          </a:p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Create a table named employee_details with the following values</a:t>
            </a:r>
          </a:p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Take into account the constraints</a:t>
            </a:r>
          </a:p>
        </p:txBody>
      </p:sp>
      <p:pic>
        <p:nvPicPr>
          <p:cNvPr id="256" name="Captura de pantalla 2021-07-17 a las 14.21.39.png" descr="Captura de pantalla 2021-07-17 a las 14.21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0209" y="7071880"/>
            <a:ext cx="9203582" cy="6522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87" name="CRUD (Create, Read, Update, Delete)…"/>
          <p:cNvSpPr txBox="1"/>
          <p:nvPr/>
        </p:nvSpPr>
        <p:spPr>
          <a:xfrm>
            <a:off x="4490426" y="4044949"/>
            <a:ext cx="15403148" cy="562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 defTabSz="2438400">
              <a:lnSpc>
                <a:spcPct val="120000"/>
              </a:lnSpc>
              <a:buSzPct val="123000"/>
              <a:buChar char="•"/>
              <a:defRPr sz="5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CRUD (Create, Read, Update, Delete)</a:t>
            </a:r>
          </a:p>
          <a:p>
            <a:pPr lvl="1" marL="1219200" indent="-609600" algn="l" defTabSz="2438400">
              <a:lnSpc>
                <a:spcPct val="120000"/>
              </a:lnSpc>
              <a:buSzPct val="123000"/>
              <a:buChar char="•"/>
              <a:defRPr sz="5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Create: Using CREATE TABLE</a:t>
            </a:r>
          </a:p>
          <a:p>
            <a:pPr lvl="1" marL="1219200" indent="-609600" algn="l" defTabSz="2438400">
              <a:lnSpc>
                <a:spcPct val="120000"/>
              </a:lnSpc>
              <a:buSzPct val="123000"/>
              <a:buChar char="•"/>
              <a:defRPr sz="5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Read: Using SELECT (we already know this!)</a:t>
            </a:r>
          </a:p>
          <a:p>
            <a:pPr lvl="1" marL="1219200" indent="-609600" algn="l" defTabSz="2438400">
              <a:lnSpc>
                <a:spcPct val="120000"/>
              </a:lnSpc>
              <a:buSzPct val="123000"/>
              <a:buChar char="•"/>
              <a:defRPr sz="5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Update: Using ALTER TABLE</a:t>
            </a:r>
          </a:p>
          <a:p>
            <a:pPr lvl="1" marL="1219200" indent="-609600" algn="l" defTabSz="2438400">
              <a:lnSpc>
                <a:spcPct val="120000"/>
              </a:lnSpc>
              <a:buSzPct val="123000"/>
              <a:buChar char="•"/>
              <a:defRPr sz="55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Delete: Using DROP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Practical</a:t>
            </a:r>
          </a:p>
        </p:txBody>
      </p:sp>
      <p:sp>
        <p:nvSpPr>
          <p:cNvPr id="260" name="Google Shape;69;p14"/>
          <p:cNvSpPr txBox="1"/>
          <p:nvPr/>
        </p:nvSpPr>
        <p:spPr>
          <a:xfrm>
            <a:off x="1105416" y="3652449"/>
            <a:ext cx="22955042" cy="247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Create a table named employee_salary with the following values</a:t>
            </a:r>
          </a:p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Take into account the constraints</a:t>
            </a:r>
          </a:p>
        </p:txBody>
      </p:sp>
      <p:pic>
        <p:nvPicPr>
          <p:cNvPr id="261" name="Captura de pantalla 2021-07-17 a las 14.23.40.png" descr="Captura de pantalla 2021-07-17 a las 14.23.4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5514" y="6604239"/>
            <a:ext cx="11852972" cy="5804918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Google Shape;69;p14"/>
          <p:cNvSpPr txBox="1"/>
          <p:nvPr/>
        </p:nvSpPr>
        <p:spPr>
          <a:xfrm>
            <a:off x="5697295" y="12668875"/>
            <a:ext cx="12989410" cy="1006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>
            <a:lvl1pPr algn="l" defTabSz="2438400">
              <a:lnSpc>
                <a:spcPct val="120000"/>
              </a:lnSpc>
              <a:defRPr i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Don’t delete the database! We will use it in the next lesson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Creating Tables</a:t>
            </a:r>
          </a:p>
        </p:txBody>
      </p:sp>
      <p:sp>
        <p:nvSpPr>
          <p:cNvPr id="191" name="Google Shape;69;p14"/>
          <p:cNvSpPr txBox="1"/>
          <p:nvPr/>
        </p:nvSpPr>
        <p:spPr>
          <a:xfrm>
            <a:off x="1105416" y="3652449"/>
            <a:ext cx="22955042" cy="10231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algn="l" defTabSz="2438400">
              <a:lnSpc>
                <a:spcPct val="120000"/>
              </a:lnSpc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We can create a new blank table or create a new one from existing tables using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SELECT</a:t>
            </a:r>
          </a:p>
          <a:p>
            <a:pPr marL="660400" indent="-660400" algn="l" defTabSz="2438400">
              <a:lnSpc>
                <a:spcPct val="12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Avenir Book"/>
                <a:ea typeface="Avenir Book"/>
                <a:cs typeface="Avenir Book"/>
                <a:sym typeface="Avenir Book"/>
              </a:rPr>
              <a:t>Blank tables can be created using the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statement. The syntax is as follows: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algn="l" defTabSz="2438400"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{table_name} (</a:t>
            </a:r>
          </a:p>
          <a:p>
            <a:pPr lvl="1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{column_name_1} {data_type_1} {column_constraint_1},</a:t>
            </a:r>
          </a:p>
          <a:p>
            <a:pPr lvl="1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{column_name_2} {data_type_2} {column_constraint_2},</a:t>
            </a:r>
          </a:p>
          <a:p>
            <a:pPr lvl="1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…</a:t>
            </a:r>
          </a:p>
          <a:p>
            <a:pPr lvl="1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{column_name_last} {data_type_last} {column_constraint_last},</a:t>
            </a:r>
          </a:p>
          <a:p>
            <a:pPr lvl="1"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{additional_contraints}</a:t>
            </a:r>
          </a:p>
          <a:p>
            <a:pPr algn="l" defTabSz="2438400">
              <a:defRPr sz="4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Creating Tables</a:t>
            </a:r>
          </a:p>
        </p:txBody>
      </p:sp>
      <p:sp>
        <p:nvSpPr>
          <p:cNvPr id="195" name="Google Shape;69;p14"/>
          <p:cNvSpPr txBox="1"/>
          <p:nvPr/>
        </p:nvSpPr>
        <p:spPr>
          <a:xfrm>
            <a:off x="1193616" y="3860053"/>
            <a:ext cx="21996769" cy="9475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{table_name}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is the name of the table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{column_name}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is the name of the column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{data_type}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is the data type of the column: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INT: </a:t>
            </a:r>
            <a:r>
              <a:rPr>
                <a:latin typeface="Arial"/>
                <a:ea typeface="Arial"/>
                <a:cs typeface="Arial"/>
                <a:sym typeface="Arial"/>
              </a:rPr>
              <a:t>−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2,147,483,648 to 2,147,483,647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text: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Holds a string with a maximum length of 65,535 bytes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CHAR(size)</a:t>
            </a:r>
            <a:r>
              <a:rPr>
                <a:latin typeface="Arial"/>
                <a:ea typeface="Arial"/>
                <a:cs typeface="Arial"/>
                <a:sym typeface="Arial"/>
              </a:rPr>
              <a:t>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A fixed length string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VARCHAR(size)</a:t>
            </a:r>
            <a:r>
              <a:rPr>
                <a:latin typeface="Arial"/>
                <a:ea typeface="Arial"/>
                <a:cs typeface="Arial"/>
                <a:sym typeface="Arial"/>
              </a:rPr>
              <a:t>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A fixed length string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DATE: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YYYY-MM-DD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To see more data types, go to this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rPr>
              <a:t>link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Creating Tables - Constraints</a:t>
            </a:r>
          </a:p>
        </p:txBody>
      </p:sp>
      <p:sp>
        <p:nvSpPr>
          <p:cNvPr id="199" name="Google Shape;69;p14"/>
          <p:cNvSpPr txBox="1"/>
          <p:nvPr/>
        </p:nvSpPr>
        <p:spPr>
          <a:xfrm>
            <a:off x="1105416" y="2832048"/>
            <a:ext cx="21996769" cy="11159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{column_constraint}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one or more optional keywords giving special properties to the column: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2" marL="18796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CHECK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: Ensure that a boolean condition is met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2" marL="18796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NOT_NULL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: Ensure that no row has a NULL value</a:t>
            </a:r>
          </a:p>
          <a:p>
            <a:pPr lvl="2" marL="18796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UNIQUE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: Ensure that all values are different</a:t>
            </a:r>
          </a:p>
          <a:p>
            <a:pPr lvl="2" marL="18796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PRIMARY KEY: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Combination of </a:t>
            </a:r>
            <a:r>
              <a:t>NOT_NULL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 and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UNIQUE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. Helps the RDBSM finding the key quicker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lvl="2" marL="18796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For more constraints, visit this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rPr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  <a:hlinkClick r:id="rId3" invalidUrl="" action="" tgtFrame="" tooltip="" history="1" highlightClick="0" endSnd="0"/>
              </a:rPr>
              <a:t>link</a:t>
            </a:r>
          </a:p>
          <a:p>
            <a:pPr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</a:p>
          <a:p>
            <a:pPr algn="l" defTabSz="2438400">
              <a:lnSpc>
                <a:spcPct val="110000"/>
              </a:lnSpc>
              <a:defRPr sz="4600">
                <a:solidFill>
                  <a:srgbClr val="FFFFFF"/>
                </a:solidFill>
                <a:latin typeface="Avenir Book Oblique"/>
                <a:ea typeface="Avenir Book Oblique"/>
                <a:cs typeface="Avenir Book Oblique"/>
                <a:sym typeface="Avenir Book Oblique"/>
              </a:defRPr>
            </a:pPr>
            <a:r>
              <a:t>Remember that the table starts blank, and then we populate data. The added data will be limited by the data type constraints we set now.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Constraints - CHECK</a:t>
            </a:r>
          </a:p>
        </p:txBody>
      </p:sp>
      <p:sp>
        <p:nvSpPr>
          <p:cNvPr id="203" name="Google Shape;69;p14"/>
          <p:cNvSpPr txBox="1"/>
          <p:nvPr/>
        </p:nvSpPr>
        <p:spPr>
          <a:xfrm>
            <a:off x="1105416" y="5633745"/>
            <a:ext cx="21996769" cy="636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CHECK: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Ensures that a boolean condition is met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1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3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title VARCHAR(30),</a:t>
            </a:r>
          </a:p>
          <a:p>
            <a:pPr lvl="3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release_date DATE,</a:t>
            </a:r>
          </a:p>
          <a:p>
            <a:pPr lvl="3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minutes INT CHECK (minutes &gt; 0)</a:t>
            </a:r>
          </a:p>
          <a:p>
            <a:pPr lvl="2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Constraints - CHECK</a:t>
            </a:r>
          </a:p>
        </p:txBody>
      </p:sp>
      <p:sp>
        <p:nvSpPr>
          <p:cNvPr id="207" name="Google Shape;69;p14"/>
          <p:cNvSpPr txBox="1"/>
          <p:nvPr/>
        </p:nvSpPr>
        <p:spPr>
          <a:xfrm>
            <a:off x="289898" y="5144434"/>
            <a:ext cx="23303504" cy="735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CONSTRAINT: 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You can give a name to a condition, so error messages are descriptive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2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3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title VARCHAR(30),</a:t>
            </a:r>
          </a:p>
          <a:p>
            <a:pPr lvl="3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release_date DATE,</a:t>
            </a:r>
          </a:p>
          <a:p>
            <a:pPr lvl="4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minutes INT CONSTRAINT positive CHECK (minutes &gt; 0)</a:t>
            </a:r>
          </a:p>
          <a:p>
            <a:pPr lvl="2"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Constraints - CHECK</a:t>
            </a:r>
          </a:p>
        </p:txBody>
      </p:sp>
      <p:sp>
        <p:nvSpPr>
          <p:cNvPr id="211" name="Google Shape;69;p14"/>
          <p:cNvSpPr txBox="1"/>
          <p:nvPr/>
        </p:nvSpPr>
        <p:spPr>
          <a:xfrm>
            <a:off x="289898" y="5144434"/>
            <a:ext cx="23303504" cy="714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lvl="1" marL="12700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pPr>
            <a:r>
              <a:t>We can also add constraints between columns</a:t>
            </a:r>
          </a:p>
          <a:p>
            <a:pPr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3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title VARCHAR(30),</a:t>
            </a:r>
          </a:p>
          <a:p>
            <a:pPr lvl="3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release_date DATE,</a:t>
            </a:r>
          </a:p>
          <a:p>
            <a:pPr lvl="3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premier_access DATE,</a:t>
            </a:r>
          </a:p>
          <a:p>
            <a:pPr lvl="3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minutes INT CONSTRAINT positive CHECK (minutes &gt; 0)</a:t>
            </a:r>
          </a:p>
          <a:p>
            <a:pPr lvl="3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CONSTRAINT valid_premier CHECK (release_date &gt; premier_access)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5f461d116006137.6059ac1f3a043.jpg" descr="5f461d116006137.6059ac1f3a04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7249" y="-2562010"/>
            <a:ext cx="24538498" cy="16359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Google Shape;55;p13"/>
          <p:cNvSpPr txBox="1"/>
          <p:nvPr>
            <p:ph type="title"/>
          </p:nvPr>
        </p:nvSpPr>
        <p:spPr>
          <a:xfrm>
            <a:off x="831199" y="531199"/>
            <a:ext cx="22721602" cy="2640801"/>
          </a:xfrm>
          <a:prstGeom prst="rect">
            <a:avLst/>
          </a:prstGeom>
        </p:spPr>
        <p:txBody>
          <a:bodyPr/>
          <a:lstStyle>
            <a:lvl1pPr defTabSz="2194559">
              <a:defRPr sz="1242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Constraints - NOT NULL</a:t>
            </a:r>
          </a:p>
        </p:txBody>
      </p:sp>
      <p:sp>
        <p:nvSpPr>
          <p:cNvPr id="215" name="Google Shape;69;p14"/>
          <p:cNvSpPr txBox="1"/>
          <p:nvPr/>
        </p:nvSpPr>
        <p:spPr>
          <a:xfrm>
            <a:off x="1105416" y="3652449"/>
            <a:ext cx="22721602" cy="714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spAutoFit/>
          </a:bodyPr>
          <a:lstStyle/>
          <a:p>
            <a:pPr marL="660400" indent="-660400" algn="l" defTabSz="2438400">
              <a:lnSpc>
                <a:spcPct val="110000"/>
              </a:lnSpc>
              <a:buSzPct val="123000"/>
              <a:buChar char="•"/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NOT_NULL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: Ensures that no row has a NULL value</a:t>
            </a:r>
            <a:endParaRPr>
              <a:latin typeface="Avenir Book"/>
              <a:ea typeface="Avenir Book"/>
              <a:cs typeface="Avenir Book"/>
              <a:sym typeface="Avenir Book"/>
            </a:endParaRPr>
          </a:p>
          <a:p>
            <a:pPr algn="l" defTabSz="2438400">
              <a:lnSpc>
                <a:spcPct val="110000"/>
              </a:lnSpc>
              <a:defRPr sz="5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CREATE TABLE movies (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title VARCHAR(30) NOT NULL,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release_date DATE NOT NULL,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premier_access DATE,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minutes INT NOT NULL CHECK (minutes &gt; 0)</a:t>
            </a:r>
          </a:p>
          <a:p>
            <a:pPr lvl="2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CONSTRAINT valid_premier CHECK (release_date &gt; premier_access)</a:t>
            </a:r>
          </a:p>
          <a:p>
            <a:pPr lvl="1" algn="l" defTabSz="2438400">
              <a:lnSpc>
                <a:spcPct val="110000"/>
              </a:lnSpc>
              <a:defRPr sz="4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