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hyperlink" Target="https://www.postgresql.org/docs/9.1/functions-datetime.htm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hyperlink" Target="https://www.postgresql.org/docs/9.1/functions-datetime.html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hyperlink" Target="https://www.postgresql.org/docs/9.5/functions-aggregate.htm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QL - Aggregations"/>
          <p:cNvSpPr txBox="1"/>
          <p:nvPr/>
        </p:nvSpPr>
        <p:spPr>
          <a:xfrm>
            <a:off x="2118105" y="2796796"/>
            <a:ext cx="7955790" cy="126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219200">
              <a:lnSpc>
                <a:spcPct val="90000"/>
              </a:lnSpc>
              <a:defRPr spc="-239" sz="8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Aggregations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49" name="Google Shape;69;p14"/>
          <p:cNvSpPr txBox="1"/>
          <p:nvPr/>
        </p:nvSpPr>
        <p:spPr>
          <a:xfrm>
            <a:off x="852142" y="2096274"/>
            <a:ext cx="10182171" cy="4128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syntax of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query is usually: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}, {aggregation}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{table)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GROUP BY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When using aggregates, any column in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which is not an aggregate must also be specified in the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(It doesn’t have to be the other way around)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Note that the aggregation is not mandatory.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53" name="Google Shape;69;p14"/>
          <p:cNvSpPr txBox="1"/>
          <p:nvPr/>
        </p:nvSpPr>
        <p:spPr>
          <a:xfrm>
            <a:off x="865333" y="2235975"/>
            <a:ext cx="10461334" cy="41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Imagine you want to find the best customers, those who have rented more than 30 movies.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1;</a:t>
            </a:r>
          </a:p>
          <a:p>
            <a:pPr algn="ctr">
              <a:spcBef>
                <a:spcPts val="1000"/>
              </a:spcBef>
              <a:defRPr i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?? What do you think it means?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57" name="Google Shape;69;p14"/>
          <p:cNvSpPr txBox="1"/>
          <p:nvPr/>
        </p:nvSpPr>
        <p:spPr>
          <a:xfrm>
            <a:off x="865333" y="2235975"/>
            <a:ext cx="10461334" cy="266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You can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with different columns: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customer_id. inventory_id;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61" name="Google Shape;69;p14"/>
          <p:cNvSpPr txBox="1"/>
          <p:nvPr/>
        </p:nvSpPr>
        <p:spPr>
          <a:xfrm>
            <a:off x="865333" y="2235975"/>
            <a:ext cx="10461334" cy="315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wanted to check the customers with more than 30 rentals: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 AS c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/*What condition should I add?*/;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</a:p>
        </p:txBody>
      </p:sp>
      <p:sp>
        <p:nvSpPr>
          <p:cNvPr id="165" name="Google Shape;69;p14"/>
          <p:cNvSpPr txBox="1"/>
          <p:nvPr/>
        </p:nvSpPr>
        <p:spPr>
          <a:xfrm>
            <a:off x="865333" y="2235975"/>
            <a:ext cx="10461334" cy="409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tried to evaluate that column,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has not generated the groups yet. 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For these cases, we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which is specifically designed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queries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}, {aggregation}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GROUP BY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 {aggregation_condition}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</a:p>
        </p:txBody>
      </p:sp>
      <p:sp>
        <p:nvSpPr>
          <p:cNvPr id="169" name="Google Shape;69;p14"/>
          <p:cNvSpPr txBox="1"/>
          <p:nvPr/>
        </p:nvSpPr>
        <p:spPr>
          <a:xfrm>
            <a:off x="865333" y="2235975"/>
            <a:ext cx="10461334" cy="315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wanted to check the customers with more than 30 rentals: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 COUNT(*) &gt;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85088">
              <a:defRPr sz="605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II)</a:t>
            </a:r>
          </a:p>
        </p:txBody>
      </p:sp>
      <p:sp>
        <p:nvSpPr>
          <p:cNvPr id="173" name="Google Shape;69;p14"/>
          <p:cNvSpPr txBox="1"/>
          <p:nvPr/>
        </p:nvSpPr>
        <p:spPr>
          <a:xfrm>
            <a:off x="1952340" y="2537842"/>
            <a:ext cx="8287320" cy="278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second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Using Aggregated Functions</a:t>
            </a: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You could use other SQL commands for this practical, but use aggregations to get some practice!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97279">
              <a:defRPr sz="6119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Useful Functions</a:t>
            </a:r>
          </a:p>
        </p:txBody>
      </p:sp>
      <p:sp>
        <p:nvSpPr>
          <p:cNvPr id="177" name="Google Shape;69;p14"/>
          <p:cNvSpPr txBox="1"/>
          <p:nvPr/>
        </p:nvSpPr>
        <p:spPr>
          <a:xfrm>
            <a:off x="865333" y="1996488"/>
            <a:ext cx="10461334" cy="44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SQL offers useful functions for data analysis</a:t>
            </a: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These functions can be used along aggregations</a:t>
            </a: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For example, count the </a:t>
            </a: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unique</a:t>
            </a:r>
            <a:r>
              <a:t> values of a column, or count the rentals </a:t>
            </a: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per day</a:t>
            </a:r>
            <a:endParaRPr u="sng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Some common functions are: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DISTINCT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DATE_TRUNC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DATE_PART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</a:p>
        </p:txBody>
      </p:sp>
      <p:sp>
        <p:nvSpPr>
          <p:cNvPr id="181" name="Google Shape;69;p14"/>
          <p:cNvSpPr txBox="1"/>
          <p:nvPr/>
        </p:nvSpPr>
        <p:spPr>
          <a:xfrm>
            <a:off x="865333" y="1682037"/>
            <a:ext cx="10461334" cy="5084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returns the unique instances over a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Used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Multiple columns evaluates unique combinations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DISTINCT rental_rate</a:t>
            </a:r>
            <a:br/>
            <a:r>
              <a:t>FROM film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DISTINCT rental_rate, rating</a:t>
            </a:r>
            <a:br/>
            <a:r>
              <a:t>FROM film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Can you think of a way to count the unique values?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</a:p>
        </p:txBody>
      </p:sp>
      <p:sp>
        <p:nvSpPr>
          <p:cNvPr id="185" name="Google Shape;69;p14"/>
          <p:cNvSpPr txBox="1"/>
          <p:nvPr/>
        </p:nvSpPr>
        <p:spPr>
          <a:xfrm>
            <a:off x="526917" y="1861653"/>
            <a:ext cx="11049966" cy="4575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Try the following query: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payment_date, COUNT(*)</a:t>
            </a:r>
            <a:br/>
            <a:r>
              <a:t>FROM payment</a:t>
            </a:r>
            <a:br/>
            <a:r>
              <a:t>GROUP BY payment_date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length of the output is (almost) the same as the original table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2800" u="sng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WHY??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7" name="Google Shape;69;p14"/>
          <p:cNvSpPr txBox="1"/>
          <p:nvPr/>
        </p:nvSpPr>
        <p:spPr>
          <a:xfrm>
            <a:off x="2608030" y="1645091"/>
            <a:ext cx="7048606" cy="511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Aggregation Functions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- SUM - MIN - MAX - AVG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Functions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DISTINCT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DATE_TRUNC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DATE_PART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Flow Control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CASE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NULLIF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</a:p>
        </p:txBody>
      </p:sp>
      <p:sp>
        <p:nvSpPr>
          <p:cNvPr id="189" name="Google Shape;69;p14"/>
          <p:cNvSpPr txBox="1"/>
          <p:nvPr/>
        </p:nvSpPr>
        <p:spPr>
          <a:xfrm>
            <a:off x="526917" y="1602208"/>
            <a:ext cx="11360802" cy="51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reason is the date format: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YYYY-MM-DD HH:MM:SS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It’s very unlikely that two operations take place at the same second</a:t>
            </a: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to TRUNCate part of the date: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DATE_TRUNC({field}, {column})</a:t>
            </a:r>
            <a: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t> is the precision to truncate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DATE_TRUNC(‘day’, payment_date) AS day, COUNT(*)</a:t>
            </a:r>
            <a:br/>
            <a:r>
              <a:t>FROM payment</a:t>
            </a:r>
            <a:br/>
            <a:r>
              <a:t>GROUP BY 1</a:t>
            </a:r>
          </a:p>
          <a:p>
            <a:pPr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1;</a:t>
            </a:r>
          </a:p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check the available fields in this </a:t>
            </a:r>
            <a:r>
              <a:rPr u="sng">
                <a:solidFill>
                  <a:schemeClr val="accent1">
                    <a:lumOff val="12058"/>
                  </a:schemeClr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DATE_PART</a:t>
            </a:r>
          </a:p>
        </p:txBody>
      </p:sp>
      <p:sp>
        <p:nvSpPr>
          <p:cNvPr id="193" name="Google Shape;69;p14"/>
          <p:cNvSpPr txBox="1"/>
          <p:nvPr/>
        </p:nvSpPr>
        <p:spPr>
          <a:xfrm>
            <a:off x="526917" y="1841695"/>
            <a:ext cx="11360802" cy="512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DATE_PART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function retrieves subfields such as year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t>),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month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t>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or hour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HOUR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 from date/time values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also extract Day Of the Week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DOW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), Day Of the Year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DOY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), or even millennium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MILLENNIUM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DATE_PART(‘{field}’, {column})</a:t>
            </a:r>
            <a: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t> is the date/time element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DATE_PART(‘DOW’, payment_date) AS day, COUNT(*)</a:t>
            </a:r>
            <a:br/>
            <a:r>
              <a:t>FROM payment</a:t>
            </a:r>
            <a:br/>
            <a:r>
              <a:t>GROUP BY 1;</a:t>
            </a:r>
          </a:p>
          <a:p>
            <a:pPr algn="ctr"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FFF"/>
                </a:solidFill>
              </a:rPr>
              <a:t>Go to the this</a:t>
            </a:r>
            <a:r>
              <a:t> </a:t>
            </a:r>
            <a:r>
              <a: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  <a:r>
              <a:t> </a:t>
            </a:r>
            <a:r>
              <a:rPr>
                <a:solidFill>
                  <a:srgbClr val="FFFFFF"/>
                </a:solidFill>
              </a:rPr>
              <a:t>to know more about date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60704">
              <a:defRPr sz="5916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III)</a:t>
            </a:r>
          </a:p>
        </p:txBody>
      </p:sp>
      <p:sp>
        <p:nvSpPr>
          <p:cNvPr id="197" name="Google Shape;69;p14"/>
          <p:cNvSpPr txBox="1"/>
          <p:nvPr/>
        </p:nvSpPr>
        <p:spPr>
          <a:xfrm>
            <a:off x="1952340" y="2537842"/>
            <a:ext cx="8287320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third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Dates in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Flow Control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</p:txBody>
      </p:sp>
      <p:sp>
        <p:nvSpPr>
          <p:cNvPr id="201" name="Google Shape;69;p14"/>
          <p:cNvSpPr txBox="1"/>
          <p:nvPr/>
        </p:nvSpPr>
        <p:spPr>
          <a:xfrm>
            <a:off x="451933" y="1662080"/>
            <a:ext cx="11360801" cy="53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creates a new column based on the conditions we declare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It has to include the keywords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and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t>,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and optionally ELSE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It usually goes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Pythonic way to see it: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condition_1: </a:t>
            </a:r>
          </a:p>
          <a:p>
            <a:pPr lvl="4" indent="9144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value_1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condition_2: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return value_2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lvl="4" indent="9144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Flow Control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</p:txBody>
      </p:sp>
      <p:sp>
        <p:nvSpPr>
          <p:cNvPr id="205" name="Google Shape;69;p14"/>
          <p:cNvSpPr txBox="1"/>
          <p:nvPr/>
        </p:nvSpPr>
        <p:spPr>
          <a:xfrm>
            <a:off x="36333" y="2360586"/>
            <a:ext cx="12192001" cy="33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ELECT title, release_year, rental_rate,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WHEN rental_rate &gt; 0 AND rental_rate &lt; 2.99 THEN 'discount'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WHEN rental_rate &gt;= 2.99 AND rental_rate &lt; 4.99 THEN 'regular'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ELSE 'premium'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 AS quality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48511">
              <a:defRPr sz="584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IV)</a:t>
            </a:r>
          </a:p>
        </p:txBody>
      </p:sp>
      <p:sp>
        <p:nvSpPr>
          <p:cNvPr id="209" name="Google Shape;69;p14"/>
          <p:cNvSpPr txBox="1"/>
          <p:nvPr/>
        </p:nvSpPr>
        <p:spPr>
          <a:xfrm>
            <a:off x="1952340" y="2537842"/>
            <a:ext cx="8287320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fourth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Additional Functions in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14" name="Google Shape;69;p14"/>
          <p:cNvSpPr txBox="1"/>
          <p:nvPr/>
        </p:nvSpPr>
        <p:spPr>
          <a:xfrm>
            <a:off x="36333" y="1861653"/>
            <a:ext cx="12192001" cy="486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Find the average amount spent per film rating. Return the film rating and the amount.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 many rented films have yet to be returned?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 many copies of the film ‘HUNCHBACK IMPOSSIBLE’ exist in the inventory system? Return the film id and title.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Advanced: Find the total income per store. Return the income per store, the first line of the store’s address and the first and last name of the store manager.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Advanced: Return the names of the cities, along with the total amount spent, where over $150 has been spent over the course of the resident’s membership. Order the results alphabetically on the city name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Return a table which counts the number of customers making a low, medium, or high value transaction. A low payment is anything under $3, a medium anything between $3 and $7, and a high order anything above $7.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</a:t>
            </a:r>
          </a:p>
        </p:txBody>
      </p:sp>
      <p:sp>
        <p:nvSpPr>
          <p:cNvPr id="121" name="Google Shape;69;p14"/>
          <p:cNvSpPr txBox="1"/>
          <p:nvPr/>
        </p:nvSpPr>
        <p:spPr>
          <a:xfrm>
            <a:off x="552708" y="2124263"/>
            <a:ext cx="11086584" cy="485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know how to prepare the data, now we can analyze the data.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As a Data Scientist, you will try to understand the data by summarizing it and finding high-level patterns.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SQL will help you with this task using </a:t>
            </a:r>
            <a:r>
              <a:rPr i="1" u="sng">
                <a:latin typeface="Avenir Heavy"/>
                <a:ea typeface="Avenir Heavy"/>
                <a:cs typeface="Avenir Heavy"/>
                <a:sym typeface="Avenir Heavy"/>
              </a:rPr>
              <a:t>Aggregation functions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t>– How many rows are in a particular column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t> – Add all values in a particular column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MIN/MAX</a:t>
            </a:r>
            <a:r>
              <a:t> – Lowest and highest values in a particular column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t> – Average values in a particular column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lnSpc>
                <a:spcPct val="81000"/>
              </a:lnSpc>
              <a:spcBef>
                <a:spcPts val="500"/>
              </a:spcBef>
              <a:defRPr sz="20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rPr>
                <a:solidFill>
                  <a:srgbClr val="FFFFFF"/>
                </a:solidFill>
              </a:rPr>
              <a:t>There are a lot! Go to this </a:t>
            </a:r>
            <a:r>
              <a:rPr u="sng">
                <a:solidFill>
                  <a:schemeClr val="accent4">
                    <a:lumOff val="12500"/>
                  </a:schemeClr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  <a:r>
              <a:t> </a:t>
            </a:r>
            <a:r>
              <a:rPr>
                <a:solidFill>
                  <a:srgbClr val="FFFFFF"/>
                </a:solidFill>
              </a:rPr>
              <a:t>to check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  <p:sp>
        <p:nvSpPr>
          <p:cNvPr id="125" name="Google Shape;69;p14"/>
          <p:cNvSpPr txBox="1"/>
          <p:nvPr/>
        </p:nvSpPr>
        <p:spPr>
          <a:xfrm>
            <a:off x="36333" y="1881610"/>
            <a:ext cx="12192001" cy="483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COUNT(column)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counts the number of non-NULL values over a table or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Using COUNT, can you tell how many NULL values are in a column?</a:t>
            </a:r>
          </a:p>
          <a:p>
            <a:pPr>
              <a:spcBef>
                <a:spcPts val="500"/>
              </a:spcBef>
              <a:defRPr sz="2600">
                <a:solidFill>
                  <a:srgbClr val="FFFFFF"/>
                </a:solidFill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COUNT(*)</a:t>
            </a:r>
            <a:br/>
            <a:r>
              <a:t>FROM address</a:t>
            </a: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COUNT(address_id)</a:t>
            </a:r>
            <a:br/>
            <a:r>
              <a:t>FROM address</a:t>
            </a: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COUNT(address2)</a:t>
            </a:r>
            <a:br/>
            <a:r>
              <a:t>FROM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</p:txBody>
      </p:sp>
      <p:sp>
        <p:nvSpPr>
          <p:cNvPr id="129" name="Google Shape;69;p14"/>
          <p:cNvSpPr txBox="1"/>
          <p:nvPr/>
        </p:nvSpPr>
        <p:spPr>
          <a:xfrm>
            <a:off x="1303918" y="2395634"/>
            <a:ext cx="9656831" cy="328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SUM(column)</a:t>
            </a:r>
            <a:r>
              <a:t> -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Returns the sum of all values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Only works on numerical data (unlike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t>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Ignores NULL values (treats them as 0)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SUM(replacement_cost)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MIN/MAX</a:t>
            </a:r>
          </a:p>
        </p:txBody>
      </p:sp>
      <p:sp>
        <p:nvSpPr>
          <p:cNvPr id="133" name="Google Shape;69;p14"/>
          <p:cNvSpPr txBox="1"/>
          <p:nvPr/>
        </p:nvSpPr>
        <p:spPr>
          <a:xfrm>
            <a:off x="213508" y="2096274"/>
            <a:ext cx="11837651" cy="4465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MIN(column)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- Returns the MINimum value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 returns the lowest number, earliest date, or first character from the alphabet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MAX(column)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Returns the MAXimum value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 returns the highest number, latest date, or last character from the alphabet</a:t>
            </a: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MIN(replacement_cost), MAX(replacement_cost)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</a:t>
            </a:r>
          </a:p>
        </p:txBody>
      </p:sp>
      <p:sp>
        <p:nvSpPr>
          <p:cNvPr id="137" name="Google Shape;69;p14"/>
          <p:cNvSpPr txBox="1"/>
          <p:nvPr/>
        </p:nvSpPr>
        <p:spPr>
          <a:xfrm>
            <a:off x="1167877" y="2515378"/>
            <a:ext cx="9928913" cy="304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AVG(column)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Returns the AVeraGe of all values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Ignores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 in the numerator and denominator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Only works with numerical values</a:t>
            </a:r>
          </a:p>
          <a:p>
            <a:pPr lvl="2" indent="457200"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AVG(replacement_cost)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97279">
              <a:defRPr sz="6119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I)</a:t>
            </a:r>
          </a:p>
        </p:txBody>
      </p:sp>
      <p:sp>
        <p:nvSpPr>
          <p:cNvPr id="141" name="Google Shape;69;p14"/>
          <p:cNvSpPr txBox="1"/>
          <p:nvPr/>
        </p:nvSpPr>
        <p:spPr>
          <a:xfrm>
            <a:off x="2101574" y="2557800"/>
            <a:ext cx="7988852" cy="17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first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Basic Aggregation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25" y="-1281005"/>
            <a:ext cx="12269250" cy="81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45" name="Google Shape;69;p14"/>
          <p:cNvSpPr txBox="1"/>
          <p:nvPr/>
        </p:nvSpPr>
        <p:spPr>
          <a:xfrm>
            <a:off x="213508" y="2096274"/>
            <a:ext cx="11837651" cy="421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Sometimes we don’t want to find the aggregate value of a whole column, but for smaller groups in the table. 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Imagine you want to find the best customers, those who have rented more than 30 movies.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If we try to look at the whole table, and count each customer, it will take forever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t>t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o divide the rows of a dataset into multiple groups based on some sort of key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An aggregate function is then applied to all the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