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7869C1-C618-4147-BAFE-990515F8E163}">
  <a:tblStyle styleId="{9D7869C1-C618-4147-BAFE-990515F8E163}"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27" name="Google Shape;27;p2"/>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8" name="Google Shape;28;p2"/>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sp>
        <p:nvSpPr>
          <p:cNvPr id="81" name="Google Shape;81;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3" name="Google Shape;83;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7" name="Shape 87"/>
        <p:cNvGrpSpPr/>
        <p:nvPr/>
      </p:nvGrpSpPr>
      <p:grpSpPr>
        <a:xfrm>
          <a:off x="0" y="0"/>
          <a:ext cx="0" cy="0"/>
          <a:chOff x="0" y="0"/>
          <a:chExt cx="0" cy="0"/>
        </a:xfrm>
      </p:grpSpPr>
      <p:sp>
        <p:nvSpPr>
          <p:cNvPr id="88" name="Google Shape;88;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sp>
        <p:nvSpPr>
          <p:cNvPr id="94" name="Google Shape;94;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6" name="Google Shape;96;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0" name="Google Shape;100;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101" name="Google Shape;101;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2" name="Shape 102"/>
        <p:cNvGrpSpPr/>
        <p:nvPr/>
      </p:nvGrpSpPr>
      <p:grpSpPr>
        <a:xfrm>
          <a:off x="0" y="0"/>
          <a:ext cx="0" cy="0"/>
          <a:chOff x="0" y="0"/>
          <a:chExt cx="0" cy="0"/>
        </a:xfrm>
      </p:grpSpPr>
      <p:sp>
        <p:nvSpPr>
          <p:cNvPr id="103" name="Google Shape;103;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5" name="Google Shape;105;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8" name="Shape 108"/>
        <p:cNvGrpSpPr/>
        <p:nvPr/>
      </p:nvGrpSpPr>
      <p:grpSpPr>
        <a:xfrm>
          <a:off x="0" y="0"/>
          <a:ext cx="0" cy="0"/>
          <a:chOff x="0" y="0"/>
          <a:chExt cx="0" cy="0"/>
        </a:xfrm>
      </p:grpSpPr>
      <p:sp>
        <p:nvSpPr>
          <p:cNvPr id="109" name="Google Shape;109;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4" name="Google Shape;114;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5" name="Google Shape;115;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6" name="Google Shape;116;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7" name="Google Shape;117;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8" name="Google Shape;118;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1" name="Shape 121"/>
        <p:cNvGrpSpPr/>
        <p:nvPr/>
      </p:nvGrpSpPr>
      <p:grpSpPr>
        <a:xfrm>
          <a:off x="0" y="0"/>
          <a:ext cx="0" cy="0"/>
          <a:chOff x="0" y="0"/>
          <a:chExt cx="0" cy="0"/>
        </a:xfrm>
      </p:grpSpPr>
      <p:sp>
        <p:nvSpPr>
          <p:cNvPr id="122" name="Google Shape;122;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6" name="Google Shape;126;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7" name="Google Shape;127;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8" name="Google Shape;128;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9" name="Google Shape;129;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0" name="Google Shape;130;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1" name="Google Shape;131;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2" name="Google Shape;132;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3" name="Google Shape;133;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4" name="Google Shape;134;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6" name="Google Shape;146;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2" name="Google Shape;32;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3" name="Google Shape;43;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9" name="Google Shape;49;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6" name="Google Shape;56;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7" name="Google Shape;57;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8" name="Google Shape;58;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9" name="Google Shape;69;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0" name="Google Shape;70;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6" name="Google Shape;76;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7" name="Google Shape;77;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8.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youtube.com/watch?v=Trwrl9aPmno&amp;t=9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nevonprojects.com/raspberry-pi-based-weather-reporting-over-iot/" TargetMode="External"/><Relationship Id="rId4" Type="http://schemas.openxmlformats.org/officeDocument/2006/relationships/hyperlink" Target="http://synopsis.nevemtech.com/index.aspx?Id=N420" TargetMode="External"/><Relationship Id="rId5" Type="http://schemas.openxmlformats.org/officeDocument/2006/relationships/hyperlink" Target="https://youtu.be/Trwrl9aPmn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000"/>
              <a:buFont typeface="Times New Roman"/>
              <a:buNone/>
            </a:pPr>
            <a:r>
              <a:rPr b="1" lang="en-US" sz="4000">
                <a:latin typeface="Times New Roman"/>
                <a:ea typeface="Times New Roman"/>
                <a:cs typeface="Times New Roman"/>
                <a:sym typeface="Times New Roman"/>
              </a:rPr>
              <a:t>Raspberry pi based weather Reporting over IOT</a:t>
            </a:r>
            <a:endParaRPr/>
          </a:p>
        </p:txBody>
      </p:sp>
      <p:sp>
        <p:nvSpPr>
          <p:cNvPr id="154" name="Google Shape;154;p19"/>
          <p:cNvSpPr txBox="1"/>
          <p:nvPr>
            <p:ph idx="1" type="subTitle"/>
          </p:nvPr>
        </p:nvSpPr>
        <p:spPr>
          <a:xfrm>
            <a:off x="889819" y="4105275"/>
            <a:ext cx="3593690" cy="165576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lang="en-US" sz="2200">
                <a:latin typeface="Times New Roman"/>
                <a:ea typeface="Times New Roman"/>
                <a:cs typeface="Times New Roman"/>
                <a:sym typeface="Times New Roman"/>
              </a:rPr>
              <a:t>202IT107 – AKASH S</a:t>
            </a:r>
            <a:endParaRPr/>
          </a:p>
          <a:p>
            <a:pPr indent="0" lvl="0" marL="0" rtl="0" algn="l">
              <a:spcBef>
                <a:spcPts val="1000"/>
              </a:spcBef>
              <a:spcAft>
                <a:spcPts val="0"/>
              </a:spcAft>
              <a:buSzPct val="80000"/>
              <a:buNone/>
            </a:pPr>
            <a:r>
              <a:rPr lang="en-US" sz="2200">
                <a:latin typeface="Times New Roman"/>
                <a:ea typeface="Times New Roman"/>
                <a:cs typeface="Times New Roman"/>
                <a:sym typeface="Times New Roman"/>
              </a:rPr>
              <a:t>202IT183 – NITYASREE G C</a:t>
            </a:r>
            <a:endParaRPr/>
          </a:p>
          <a:p>
            <a:pPr indent="0" lvl="0" marL="0" rtl="0" algn="l">
              <a:spcBef>
                <a:spcPts val="1000"/>
              </a:spcBef>
              <a:spcAft>
                <a:spcPts val="0"/>
              </a:spcAft>
              <a:buSzPct val="80000"/>
              <a:buNone/>
            </a:pPr>
            <a:r>
              <a:rPr lang="en-US" sz="2200">
                <a:latin typeface="Times New Roman"/>
                <a:ea typeface="Times New Roman"/>
                <a:cs typeface="Times New Roman"/>
                <a:sym typeface="Times New Roman"/>
              </a:rPr>
              <a:t>202IT197 – RAGAVI R</a:t>
            </a:r>
            <a:endParaRPr/>
          </a:p>
          <a:p>
            <a:pPr indent="0" lvl="0" marL="0" rtl="0" algn="l">
              <a:spcBef>
                <a:spcPts val="1000"/>
              </a:spcBef>
              <a:spcAft>
                <a:spcPts val="0"/>
              </a:spcAft>
              <a:buSzPct val="80000"/>
              <a:buNone/>
            </a:pPr>
            <a:r>
              <a:rPr lang="en-US" sz="2200">
                <a:latin typeface="Times New Roman"/>
                <a:ea typeface="Times New Roman"/>
                <a:cs typeface="Times New Roman"/>
                <a:sym typeface="Times New Roman"/>
              </a:rPr>
              <a:t>202IT196 – RAAHUL P S </a:t>
            </a:r>
            <a:endParaRPr/>
          </a:p>
          <a:p>
            <a:pPr indent="0" lvl="0" marL="0" rtl="0" algn="l">
              <a:spcBef>
                <a:spcPts val="1000"/>
              </a:spcBef>
              <a:spcAft>
                <a:spcPts val="0"/>
              </a:spcAft>
              <a:buSzPct val="80000"/>
              <a:buNone/>
            </a:pPr>
            <a:r>
              <a:t/>
            </a:r>
            <a:endParaRPr/>
          </a:p>
        </p:txBody>
      </p:sp>
      <p:sp>
        <p:nvSpPr>
          <p:cNvPr id="155" name="Google Shape;155;p19"/>
          <p:cNvSpPr txBox="1"/>
          <p:nvPr/>
        </p:nvSpPr>
        <p:spPr>
          <a:xfrm>
            <a:off x="7890387" y="3859882"/>
            <a:ext cx="3878700" cy="22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Under guidance of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Mr. GopalKrishnan,</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Asst.Prof IT,</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BIT,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Sathy. </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6" name="Google Shape;156;p19"/>
          <p:cNvSpPr/>
          <p:nvPr/>
        </p:nvSpPr>
        <p:spPr>
          <a:xfrm>
            <a:off x="10432473" y="249382"/>
            <a:ext cx="1537854" cy="1233054"/>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500"/>
                                        <p:tgtEl>
                                          <p:spTgt spid="15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500"/>
                                        <p:tgtEl>
                                          <p:spTgt spid="15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 calcmode="lin" valueType="num">
                                      <p:cBhvr additive="base">
                                        <p:cTn dur="500"/>
                                        <p:tgtEl>
                                          <p:spTgt spid="15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 calcmode="lin" valueType="num">
                                      <p:cBhvr additive="base">
                                        <p:cTn dur="500"/>
                                        <p:tgtEl>
                                          <p:spTgt spid="15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 calcmode="lin" valueType="num">
                                      <p:cBhvr additive="base">
                                        <p:cTn dur="500"/>
                                        <p:tgtEl>
                                          <p:spTgt spid="15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500"/>
                                        <p:tgtEl>
                                          <p:spTgt spid="1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500"/>
                                        <p:tgtEl>
                                          <p:spTgt spid="15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500"/>
                                        <p:tgtEl>
                                          <p:spTgt spid="15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500"/>
                                        <p:tgtEl>
                                          <p:spTgt spid="15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 calcmode="lin" valueType="num">
                                      <p:cBhvr additive="base">
                                        <p:cTn dur="500"/>
                                        <p:tgtEl>
                                          <p:spTgt spid="15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 calcmode="lin" valueType="num">
                                      <p:cBhvr additive="base">
                                        <p:cTn dur="500"/>
                                        <p:tgtEl>
                                          <p:spTgt spid="15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sz="3600"/>
              <a:t>Technology stack &amp; use case</a:t>
            </a:r>
            <a:endParaRPr sz="3600"/>
          </a:p>
        </p:txBody>
      </p:sp>
      <p:pic>
        <p:nvPicPr>
          <p:cNvPr id="233" name="Google Shape;233;p28"/>
          <p:cNvPicPr preferRelativeResize="0"/>
          <p:nvPr/>
        </p:nvPicPr>
        <p:blipFill rotWithShape="1">
          <a:blip r:embed="rId3">
            <a:alphaModFix/>
          </a:blip>
          <a:srcRect b="0" l="0" r="0" t="0"/>
          <a:stretch/>
        </p:blipFill>
        <p:spPr>
          <a:xfrm>
            <a:off x="299229" y="2074862"/>
            <a:ext cx="6344826" cy="3287713"/>
          </a:xfrm>
          <a:prstGeom prst="rect">
            <a:avLst/>
          </a:prstGeom>
          <a:noFill/>
          <a:ln>
            <a:noFill/>
          </a:ln>
        </p:spPr>
      </p:pic>
      <p:pic>
        <p:nvPicPr>
          <p:cNvPr id="234" name="Google Shape;234;p28"/>
          <p:cNvPicPr preferRelativeResize="0"/>
          <p:nvPr/>
        </p:nvPicPr>
        <p:blipFill rotWithShape="1">
          <a:blip r:embed="rId4">
            <a:alphaModFix/>
          </a:blip>
          <a:srcRect b="0" l="0" r="0" t="0"/>
          <a:stretch/>
        </p:blipFill>
        <p:spPr>
          <a:xfrm>
            <a:off x="6867526" y="2118574"/>
            <a:ext cx="5200650" cy="32050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Prototype &amp; Sample Output</a:t>
            </a:r>
            <a:endParaRPr/>
          </a:p>
        </p:txBody>
      </p:sp>
      <p:pic>
        <p:nvPicPr>
          <p:cNvPr id="240" name="Google Shape;240;p29"/>
          <p:cNvPicPr preferRelativeResize="0"/>
          <p:nvPr>
            <p:ph idx="1" type="body"/>
          </p:nvPr>
        </p:nvPicPr>
        <p:blipFill rotWithShape="1">
          <a:blip r:embed="rId3">
            <a:alphaModFix/>
          </a:blip>
          <a:srcRect b="0" l="0" r="0" t="0"/>
          <a:stretch/>
        </p:blipFill>
        <p:spPr>
          <a:xfrm>
            <a:off x="1552014" y="2511990"/>
            <a:ext cx="8049748" cy="32770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Analysis of Results &amp; Discussions </a:t>
            </a:r>
            <a:endParaRPr/>
          </a:p>
        </p:txBody>
      </p:sp>
      <p:sp>
        <p:nvSpPr>
          <p:cNvPr id="246" name="Google Shape;246;p30"/>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Advantages:</a:t>
            </a:r>
            <a:endParaRPr/>
          </a:p>
          <a:p>
            <a:pPr indent="0" lvl="0" marL="0" rtl="0" algn="l">
              <a:spcBef>
                <a:spcPts val="1000"/>
              </a:spcBef>
              <a:spcAft>
                <a:spcPts val="0"/>
              </a:spcAft>
              <a:buSzPts val="1600"/>
              <a:buNone/>
            </a:pPr>
            <a:r>
              <a:rPr lang="en-US"/>
              <a:t>          By using this system user can easily predict the weather condition from their place</a:t>
            </a:r>
            <a:endParaRPr/>
          </a:p>
          <a:p>
            <a:pPr indent="-342900" lvl="0" marL="342900" rtl="0" algn="l">
              <a:spcBef>
                <a:spcPts val="1000"/>
              </a:spcBef>
              <a:spcAft>
                <a:spcPts val="0"/>
              </a:spcAft>
              <a:buSzPts val="1600"/>
              <a:buChar char="►"/>
            </a:pPr>
            <a:r>
              <a:rPr lang="en-US"/>
              <a:t>DisAdvantages:</a:t>
            </a:r>
            <a:endParaRPr/>
          </a:p>
          <a:p>
            <a:pPr indent="0" lvl="0" marL="0" rtl="0" algn="l">
              <a:spcBef>
                <a:spcPts val="1000"/>
              </a:spcBef>
              <a:spcAft>
                <a:spcPts val="0"/>
              </a:spcAft>
              <a:buSzPts val="1600"/>
              <a:buNone/>
            </a:pPr>
            <a:r>
              <a:rPr lang="en-US"/>
              <a:t>         From this device for the same temperature and humidity it may not able predict the correct output</a:t>
            </a:r>
            <a:endParaRPr/>
          </a:p>
          <a:p>
            <a:pPr indent="-342900" lvl="0" marL="342900" rtl="0" algn="l">
              <a:spcBef>
                <a:spcPts val="1000"/>
              </a:spcBef>
              <a:spcAft>
                <a:spcPts val="0"/>
              </a:spcAft>
              <a:buSzPts val="1600"/>
              <a:buChar char="►"/>
            </a:pPr>
            <a:r>
              <a:rPr lang="en-US"/>
              <a:t>Conclusion:</a:t>
            </a:r>
            <a:endParaRPr/>
          </a:p>
          <a:p>
            <a:pPr indent="0" lvl="0" marL="0" rtl="0" algn="l">
              <a:spcBef>
                <a:spcPts val="1000"/>
              </a:spcBef>
              <a:spcAft>
                <a:spcPts val="0"/>
              </a:spcAft>
              <a:buSzPts val="1600"/>
              <a:buNone/>
            </a:pPr>
            <a:r>
              <a:rPr lang="en-US"/>
              <a:t>          This system is very usefull for every users.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0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0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1000"/>
                                        <p:tgtEl>
                                          <p:spTgt spid="24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Cost Benefit Analysis  (List of Components / Service Used)</a:t>
            </a:r>
            <a:endParaRPr/>
          </a:p>
        </p:txBody>
      </p:sp>
      <p:sp>
        <p:nvSpPr>
          <p:cNvPr id="252" name="Google Shape;252;p3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None/>
            </a:pPr>
            <a:r>
              <a:rPr i="1" lang="en-US">
                <a:solidFill>
                  <a:srgbClr val="FF0000"/>
                </a:solidFill>
              </a:rPr>
              <a:t>(Budget) </a:t>
            </a:r>
            <a:endParaRPr/>
          </a:p>
        </p:txBody>
      </p:sp>
      <p:graphicFrame>
        <p:nvGraphicFramePr>
          <p:cNvPr id="253" name="Google Shape;253;p31"/>
          <p:cNvGraphicFramePr/>
          <p:nvPr/>
        </p:nvGraphicFramePr>
        <p:xfrm>
          <a:off x="993384" y="2200276"/>
          <a:ext cx="3000000" cy="3000000"/>
        </p:xfrm>
        <a:graphic>
          <a:graphicData uri="http://schemas.openxmlformats.org/drawingml/2006/table">
            <a:tbl>
              <a:tblPr bandRow="1" firstRow="1">
                <a:noFill/>
                <a:tableStyleId>{9D7869C1-C618-4147-BAFE-990515F8E163}</a:tableStyleId>
              </a:tblPr>
              <a:tblGrid>
                <a:gridCol w="778900"/>
                <a:gridCol w="3532500"/>
                <a:gridCol w="2863325"/>
                <a:gridCol w="1388850"/>
                <a:gridCol w="1388850"/>
              </a:tblGrid>
              <a:tr h="977025">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Component Name</a:t>
                      </a:r>
                      <a:endParaRPr/>
                    </a:p>
                  </a:txBody>
                  <a:tcPr marT="45725" marB="45725" marR="91450" marL="91450"/>
                </a:tc>
                <a:tc>
                  <a:txBody>
                    <a:bodyPr/>
                    <a:lstStyle/>
                    <a:p>
                      <a:pPr indent="0" lvl="0" marL="0" marR="0" rtl="0" algn="l">
                        <a:spcBef>
                          <a:spcPts val="0"/>
                        </a:spcBef>
                        <a:spcAft>
                          <a:spcPts val="0"/>
                        </a:spcAft>
                        <a:buNone/>
                      </a:pPr>
                      <a:r>
                        <a:rPr lang="en-US" sz="1800"/>
                        <a:t>Specification (IC</a:t>
                      </a:r>
                      <a:r>
                        <a:rPr lang="en-US" sz="1800"/>
                        <a:t> number or Range or Value)</a:t>
                      </a:r>
                      <a:endParaRPr sz="1800"/>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Unit Cost</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Total Cost</a:t>
                      </a:r>
                      <a:endParaRPr/>
                    </a:p>
                  </a:txBody>
                  <a:tcPr marT="45725" marB="45725" marR="91450" marL="91450"/>
                </a:tc>
              </a:tr>
              <a:tr h="683925">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Raspberry pi 3 model B RAC Motherboard</a:t>
                      </a:r>
                      <a:endParaRPr/>
                    </a:p>
                  </a:txBody>
                  <a:tcPr marT="45725" marB="45725" marR="91450" marL="91450"/>
                </a:tc>
                <a:tc>
                  <a:txBody>
                    <a:bodyPr/>
                    <a:lstStyle/>
                    <a:p>
                      <a:pPr indent="0" lvl="0" marL="0" marR="0" rtl="0" algn="l">
                        <a:spcBef>
                          <a:spcPts val="0"/>
                        </a:spcBef>
                        <a:spcAft>
                          <a:spcPts val="0"/>
                        </a:spcAft>
                        <a:buNone/>
                      </a:pPr>
                      <a:r>
                        <a:rPr lang="en-US" sz="1800"/>
                        <a:t>12.28x7.6x3.4cm</a:t>
                      </a:r>
                      <a:endParaRPr/>
                    </a:p>
                  </a:txBody>
                  <a:tcPr marT="45725" marB="45725" marR="91450" marL="91450"/>
                </a:tc>
                <a:tc>
                  <a:txBody>
                    <a:bodyPr/>
                    <a:lstStyle/>
                    <a:p>
                      <a:pPr indent="0" lvl="0" marL="0" marR="0" rtl="0" algn="l">
                        <a:spcBef>
                          <a:spcPts val="0"/>
                        </a:spcBef>
                        <a:spcAft>
                          <a:spcPts val="0"/>
                        </a:spcAft>
                        <a:buNone/>
                      </a:pPr>
                      <a:r>
                        <a:rPr lang="en-US" sz="1800"/>
                        <a:t>3400</a:t>
                      </a:r>
                      <a:endParaRPr/>
                    </a:p>
                  </a:txBody>
                  <a:tcPr marT="45725" marB="45725" marR="91450" marL="91450"/>
                </a:tc>
                <a:tc>
                  <a:txBody>
                    <a:bodyPr/>
                    <a:lstStyle/>
                    <a:p>
                      <a:pPr indent="0" lvl="0" marL="0" marR="0" rtl="0" algn="l">
                        <a:spcBef>
                          <a:spcPts val="0"/>
                        </a:spcBef>
                        <a:spcAft>
                          <a:spcPts val="0"/>
                        </a:spcAft>
                        <a:buNone/>
                      </a:pPr>
                      <a:r>
                        <a:rPr lang="en-US" sz="1800"/>
                        <a:t>3400</a:t>
                      </a:r>
                      <a:endParaRPr/>
                    </a:p>
                  </a:txBody>
                  <a:tcPr marT="45725" marB="45725" marR="91450" marL="91450"/>
                </a:tc>
              </a:tr>
              <a:tr h="977025">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DHT11 Digital Temperature Humidity sensor module arudino compatibility</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entury Gothic"/>
                          <a:ea typeface="Century Gothic"/>
                          <a:cs typeface="Century Gothic"/>
                          <a:sym typeface="Century Gothic"/>
                        </a:rPr>
                        <a:t>40 x 20 x 10 Millimeters</a:t>
                      </a:r>
                      <a:endParaRPr sz="1800"/>
                    </a:p>
                  </a:txBody>
                  <a:tcPr marT="45725" marB="45725" marR="91450" marL="91450"/>
                </a:tc>
                <a:tc>
                  <a:txBody>
                    <a:bodyPr/>
                    <a:lstStyle/>
                    <a:p>
                      <a:pPr indent="0" lvl="0" marL="0" marR="0" rtl="0" algn="l">
                        <a:spcBef>
                          <a:spcPts val="0"/>
                        </a:spcBef>
                        <a:spcAft>
                          <a:spcPts val="0"/>
                        </a:spcAft>
                        <a:buNone/>
                      </a:pPr>
                      <a:r>
                        <a:rPr lang="en-US" sz="1800"/>
                        <a:t>160</a:t>
                      </a:r>
                      <a:endParaRPr/>
                    </a:p>
                  </a:txBody>
                  <a:tcPr marT="45725" marB="45725" marR="91450" marL="91450"/>
                </a:tc>
                <a:tc>
                  <a:txBody>
                    <a:bodyPr/>
                    <a:lstStyle/>
                    <a:p>
                      <a:pPr indent="0" lvl="0" marL="0" marR="0" rtl="0" algn="l">
                        <a:spcBef>
                          <a:spcPts val="0"/>
                        </a:spcBef>
                        <a:spcAft>
                          <a:spcPts val="0"/>
                        </a:spcAft>
                        <a:buNone/>
                      </a:pPr>
                      <a:r>
                        <a:rPr lang="en-US" sz="1800"/>
                        <a:t>160</a:t>
                      </a:r>
                      <a:endParaRPr/>
                    </a:p>
                  </a:txBody>
                  <a:tcPr marT="45725" marB="45725" marR="91450" marL="91450"/>
                </a:tc>
              </a:tr>
              <a:tr h="56602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Raindrop sensor</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entury Gothic"/>
                          <a:ea typeface="Century Gothic"/>
                          <a:cs typeface="Century Gothic"/>
                          <a:sym typeface="Century Gothic"/>
                        </a:rPr>
                        <a:t>3.2cm x 1.4cm</a:t>
                      </a:r>
                      <a:endParaRPr sz="1800"/>
                    </a:p>
                  </a:txBody>
                  <a:tcPr marT="45725" marB="45725" marR="91450" marL="91450"/>
                </a:tc>
                <a:tc>
                  <a:txBody>
                    <a:bodyPr/>
                    <a:lstStyle/>
                    <a:p>
                      <a:pPr indent="0" lvl="0" marL="0" marR="0" rtl="0" algn="l">
                        <a:spcBef>
                          <a:spcPts val="0"/>
                        </a:spcBef>
                        <a:spcAft>
                          <a:spcPts val="0"/>
                        </a:spcAft>
                        <a:buNone/>
                      </a:pPr>
                      <a:r>
                        <a:rPr lang="en-US" sz="1800"/>
                        <a:t>130</a:t>
                      </a:r>
                      <a:endParaRPr/>
                    </a:p>
                  </a:txBody>
                  <a:tcPr marT="45725" marB="45725" marR="91450" marL="91450"/>
                </a:tc>
                <a:tc>
                  <a:txBody>
                    <a:bodyPr/>
                    <a:lstStyle/>
                    <a:p>
                      <a:pPr indent="0" lvl="0" marL="0" marR="0" rtl="0" algn="l">
                        <a:spcBef>
                          <a:spcPts val="0"/>
                        </a:spcBef>
                        <a:spcAft>
                          <a:spcPts val="0"/>
                        </a:spcAft>
                        <a:buNone/>
                      </a:pPr>
                      <a:r>
                        <a:rPr lang="en-US" sz="1800"/>
                        <a:t>130</a:t>
                      </a:r>
                      <a:endParaRPr/>
                    </a:p>
                  </a:txBody>
                  <a:tcPr marT="45725" marB="45725" marR="91450" marL="91450"/>
                </a:tc>
              </a:tr>
              <a:tr h="683925">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16 x 2 LCD display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b="0" i="0" lang="en-US" sz="1800">
                          <a:solidFill>
                            <a:schemeClr val="dk1"/>
                          </a:solidFill>
                          <a:latin typeface="Century Gothic"/>
                          <a:ea typeface="Century Gothic"/>
                          <a:cs typeface="Century Gothic"/>
                          <a:sym typeface="Century Gothic"/>
                        </a:rPr>
                        <a:t>16 Characters x 2 Lines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130</a:t>
                      </a:r>
                      <a:endParaRPr/>
                    </a:p>
                  </a:txBody>
                  <a:tcPr marT="45725" marB="45725" marR="91450" marL="91450"/>
                </a:tc>
                <a:tc>
                  <a:txBody>
                    <a:bodyPr/>
                    <a:lstStyle/>
                    <a:p>
                      <a:pPr indent="0" lvl="0" marL="0" marR="0" rtl="0" algn="l">
                        <a:spcBef>
                          <a:spcPts val="0"/>
                        </a:spcBef>
                        <a:spcAft>
                          <a:spcPts val="0"/>
                        </a:spcAft>
                        <a:buNone/>
                      </a:pPr>
                      <a:r>
                        <a:rPr lang="en-US" sz="1800"/>
                        <a:t>130</a:t>
                      </a:r>
                      <a:endParaRPr/>
                    </a:p>
                  </a:txBody>
                  <a:tcPr marT="45725" marB="45725" marR="91450" marL="91450"/>
                </a:tc>
              </a:tr>
              <a:tr h="5660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Working video Link (If available)</a:t>
            </a:r>
            <a:endParaRPr/>
          </a:p>
        </p:txBody>
      </p:sp>
      <p:sp>
        <p:nvSpPr>
          <p:cNvPr id="259" name="Google Shape;259;p32"/>
          <p:cNvSpPr txBox="1"/>
          <p:nvPr>
            <p:ph idx="1" type="body"/>
          </p:nvPr>
        </p:nvSpPr>
        <p:spPr>
          <a:xfrm>
            <a:off x="1503362" y="185324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None/>
            </a:pPr>
            <a:r>
              <a:rPr i="1" lang="en-US" u="sng">
                <a:solidFill>
                  <a:srgbClr val="FAF0D2"/>
                </a:solidFill>
                <a:hlinkClick r:id="rId3">
                  <a:extLst>
                    <a:ext uri="{A12FA001-AC4F-418D-AE19-62706E023703}">
                      <ahyp:hlinkClr val="tx"/>
                    </a:ext>
                  </a:extLst>
                </a:hlinkClick>
              </a:rPr>
              <a:t>https://www.youtube.com/watch?v=Trwrl9aPmno&amp;t=9s</a:t>
            </a:r>
            <a:endParaRPr i="1">
              <a:solidFill>
                <a:srgbClr val="FAF0D2"/>
              </a:solidFill>
            </a:endParaRPr>
          </a:p>
          <a:p>
            <a:pPr indent="-342900" lvl="0" marL="342900" rtl="0" algn="l">
              <a:spcBef>
                <a:spcPts val="1000"/>
              </a:spcBef>
              <a:spcAft>
                <a:spcPts val="0"/>
              </a:spcAft>
              <a:buSzPts val="1600"/>
              <a:buNone/>
            </a:pPr>
            <a:r>
              <a:t/>
            </a:r>
            <a:endParaRPr i="1">
              <a:solidFill>
                <a:srgbClr val="FAF0D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References</a:t>
            </a:r>
            <a:endParaRPr b="1" sz="2800">
              <a:solidFill>
                <a:srgbClr val="FF0000"/>
              </a:solidFill>
            </a:endParaRPr>
          </a:p>
        </p:txBody>
      </p:sp>
      <p:sp>
        <p:nvSpPr>
          <p:cNvPr id="265" name="Google Shape;265;p33"/>
          <p:cNvSpPr txBox="1"/>
          <p:nvPr>
            <p:ph idx="1" type="body"/>
          </p:nvPr>
        </p:nvSpPr>
        <p:spPr>
          <a:xfrm>
            <a:off x="838200" y="188277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u="sng">
                <a:solidFill>
                  <a:schemeClr val="hlink"/>
                </a:solidFill>
                <a:hlinkClick r:id="rId3"/>
              </a:rPr>
              <a:t>https://nevonprojects.com/raspberry-pi-based-weather-reporting-over-iot/</a:t>
            </a:r>
            <a:r>
              <a:rPr lang="en-US"/>
              <a:t> </a:t>
            </a:r>
            <a:endParaRPr/>
          </a:p>
          <a:p>
            <a:pPr indent="-342900" lvl="0" marL="342900" rtl="0" algn="just">
              <a:spcBef>
                <a:spcPts val="1000"/>
              </a:spcBef>
              <a:spcAft>
                <a:spcPts val="0"/>
              </a:spcAft>
              <a:buSzPts val="1600"/>
              <a:buChar char="►"/>
            </a:pPr>
            <a:r>
              <a:rPr lang="en-US" u="sng">
                <a:solidFill>
                  <a:schemeClr val="hlink"/>
                </a:solidFill>
                <a:hlinkClick r:id="rId4"/>
              </a:rPr>
              <a:t>http://synopsis.nevemtech.com/index.aspx?Id=N420</a:t>
            </a:r>
            <a:r>
              <a:rPr lang="en-US"/>
              <a:t> </a:t>
            </a:r>
            <a:endParaRPr/>
          </a:p>
          <a:p>
            <a:pPr indent="-342900" lvl="0" marL="342900" rtl="0" algn="just">
              <a:spcBef>
                <a:spcPts val="1000"/>
              </a:spcBef>
              <a:spcAft>
                <a:spcPts val="0"/>
              </a:spcAft>
              <a:buSzPts val="1600"/>
              <a:buChar char="►"/>
            </a:pPr>
            <a:r>
              <a:rPr lang="en-US" u="sng">
                <a:solidFill>
                  <a:srgbClr val="FF0000"/>
                </a:solidFill>
                <a:hlinkClick r:id="rId5">
                  <a:extLst>
                    <a:ext uri="{A12FA001-AC4F-418D-AE19-62706E023703}">
                      <ahyp:hlinkClr val="tx"/>
                    </a:ext>
                  </a:extLst>
                </a:hlinkClick>
              </a:rPr>
              <a:t>https://youtu.be/Trwrl9aPmno</a:t>
            </a:r>
            <a:r>
              <a:rPr lang="en-US">
                <a:solidFill>
                  <a:srgbClr val="FF0000"/>
                </a:solidFill>
              </a:rPr>
              <a:t>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866192" y="279983"/>
            <a:ext cx="10515600" cy="1325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Abstract</a:t>
            </a:r>
            <a:endParaRPr/>
          </a:p>
        </p:txBody>
      </p:sp>
      <p:sp>
        <p:nvSpPr>
          <p:cNvPr id="162" name="Google Shape;162;p20"/>
          <p:cNvSpPr txBox="1"/>
          <p:nvPr>
            <p:ph idx="1" type="body"/>
          </p:nvPr>
        </p:nvSpPr>
        <p:spPr>
          <a:xfrm>
            <a:off x="985838" y="1343026"/>
            <a:ext cx="9395311" cy="4905374"/>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b="0" i="0" lang="en-US" sz="2000">
                <a:solidFill>
                  <a:srgbClr val="FAF0D2"/>
                </a:solidFill>
                <a:latin typeface="Times New Roman"/>
                <a:ea typeface="Times New Roman"/>
                <a:cs typeface="Times New Roman"/>
                <a:sym typeface="Times New Roman"/>
              </a:rPr>
              <a:t>                      Our team has given the brief explaination about this project in ppt. Our output of this project idea can be used to monitor and update weather conditions over the internet. This system monitors 3 parameters namely temperature, humidity and rainfall these values are then displayed on LCD and also updated over the IoT gecko. By readings, the user can get a fair idea of the weather of a particular area on the monitor. This system proves to be useful for knowing the weather of the localized area. The system is powered by Raspberry Pi it includes a raindrop sensor, a temperature sensor, LCD and a buzzer. After turning the system on, the system gets connected to the website by using WIFI. The system keeps track of 3 parameters like temperature, humidity, and rain. As the weather changes the system to monitor and updates the status over the IOT when the area is dry it shows zero value. When the system detects raindrop, it shows the value of the increase in rainfall. When the temperature increases the value gets updated. The user can observe the weather status of a particular area from any remote location.</a:t>
            </a:r>
            <a:endParaRPr/>
          </a:p>
          <a:p>
            <a:pPr indent="-342900" lvl="0" marL="342900" rtl="0" algn="l">
              <a:spcBef>
                <a:spcPts val="1000"/>
              </a:spcBef>
              <a:spcAft>
                <a:spcPts val="0"/>
              </a:spcAft>
              <a:buSzPts val="1600"/>
              <a:buNone/>
            </a:pPr>
            <a:r>
              <a:rPr b="1" i="1" lang="en-US" sz="2000">
                <a:solidFill>
                  <a:srgbClr val="FF0000"/>
                </a:solidFill>
                <a:latin typeface="Times New Roman"/>
                <a:ea typeface="Times New Roman"/>
                <a:cs typeface="Times New Roman"/>
                <a:sym typeface="Times New Roman"/>
              </a:rPr>
              <a:t> </a:t>
            </a:r>
            <a:endParaRPr/>
          </a:p>
        </p:txBody>
      </p:sp>
      <p:sp>
        <p:nvSpPr>
          <p:cNvPr id="163" name="Google Shape;163;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866192" y="337133"/>
            <a:ext cx="10515600" cy="1325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Problem Statement Addressed</a:t>
            </a:r>
            <a:endParaRPr/>
          </a:p>
        </p:txBody>
      </p:sp>
      <p:sp>
        <p:nvSpPr>
          <p:cNvPr id="169" name="Google Shape;169;p21"/>
          <p:cNvSpPr txBox="1"/>
          <p:nvPr>
            <p:ph idx="1" type="body"/>
          </p:nvPr>
        </p:nvSpPr>
        <p:spPr>
          <a:xfrm>
            <a:off x="966787" y="1662696"/>
            <a:ext cx="9457482"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None/>
            </a:pPr>
            <a:r>
              <a:t/>
            </a:r>
            <a:endParaRPr b="1" i="1">
              <a:solidFill>
                <a:srgbClr val="FF0000"/>
              </a:solidFill>
            </a:endParaRPr>
          </a:p>
          <a:p>
            <a:pPr indent="-342900" lvl="0" marL="342900" rtl="0" algn="l">
              <a:spcBef>
                <a:spcPts val="1000"/>
              </a:spcBef>
              <a:spcAft>
                <a:spcPts val="0"/>
              </a:spcAft>
              <a:buSzPts val="1600"/>
              <a:buNone/>
            </a:pPr>
            <a:r>
              <a:rPr lang="en-US"/>
              <a:t>* Our aim is to predict the weather condition of particular area with the usage of temperature, humidity and rainfall parameters </a:t>
            </a:r>
            <a:endParaRPr/>
          </a:p>
        </p:txBody>
      </p:sp>
      <p:sp>
        <p:nvSpPr>
          <p:cNvPr id="170" name="Google Shape;170;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866192" y="337133"/>
            <a:ext cx="10515600" cy="1325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Existing Solution to the Problem Addressed</a:t>
            </a:r>
            <a:endParaRPr/>
          </a:p>
        </p:txBody>
      </p:sp>
      <p:sp>
        <p:nvSpPr>
          <p:cNvPr id="176" name="Google Shape;176;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None/>
            </a:pPr>
            <a:r>
              <a:rPr lang="en-US"/>
              <a:t> our final output will be displayed on the system with the usage of hardware components. </a:t>
            </a:r>
            <a:endParaRPr/>
          </a:p>
          <a:p>
            <a:pPr indent="-342900" lvl="0" marL="342900" rtl="0" algn="l">
              <a:spcBef>
                <a:spcPts val="1000"/>
              </a:spcBef>
              <a:spcAft>
                <a:spcPts val="0"/>
              </a:spcAft>
              <a:buSzPts val="1600"/>
              <a:buNone/>
            </a:pPr>
            <a:r>
              <a:t/>
            </a:r>
            <a:endParaRPr b="1" i="1">
              <a:solidFill>
                <a:srgbClr val="FF0000"/>
              </a:solidFill>
            </a:endParaRPr>
          </a:p>
        </p:txBody>
      </p:sp>
      <p:sp>
        <p:nvSpPr>
          <p:cNvPr id="177" name="Google Shape;177;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pic>
        <p:nvPicPr>
          <p:cNvPr id="178" name="Google Shape;178;p22"/>
          <p:cNvPicPr preferRelativeResize="0"/>
          <p:nvPr/>
        </p:nvPicPr>
        <p:blipFill rotWithShape="1">
          <a:blip r:embed="rId3">
            <a:alphaModFix/>
          </a:blip>
          <a:srcRect b="0" l="0" r="0" t="0"/>
          <a:stretch/>
        </p:blipFill>
        <p:spPr>
          <a:xfrm>
            <a:off x="2935800" y="3008840"/>
            <a:ext cx="6320399" cy="25730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866192" y="337133"/>
            <a:ext cx="10515600" cy="1325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Proposed Solution to the Problem Addressed</a:t>
            </a:r>
            <a:endParaRPr/>
          </a:p>
        </p:txBody>
      </p:sp>
      <p:sp>
        <p:nvSpPr>
          <p:cNvPr id="184" name="Google Shape;184;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80000"/>
              <a:buFont typeface="Noto Sans Symbols"/>
              <a:buChar char="⮚"/>
            </a:pPr>
            <a:r>
              <a:rPr b="0" i="0" lang="en-US" sz="2800">
                <a:solidFill>
                  <a:srgbClr val="FAF0D2"/>
                </a:solidFill>
                <a:latin typeface="Times New Roman"/>
                <a:ea typeface="Times New Roman"/>
                <a:cs typeface="Times New Roman"/>
                <a:sym typeface="Times New Roman"/>
              </a:rPr>
              <a:t> This system monitors 3 parameters namely temperature, humidity and rainfall these values are then displayed on LCD and also updated over the IoT gecko.</a:t>
            </a:r>
            <a:endParaRPr/>
          </a:p>
          <a:p>
            <a:pPr indent="-342900" lvl="0" marL="342900" rtl="0" algn="l">
              <a:spcBef>
                <a:spcPts val="1000"/>
              </a:spcBef>
              <a:spcAft>
                <a:spcPts val="0"/>
              </a:spcAft>
              <a:buSzPct val="80000"/>
              <a:buFont typeface="Noto Sans Symbols"/>
              <a:buChar char="⮚"/>
            </a:pPr>
            <a:r>
              <a:rPr b="0" i="0" lang="en-US" sz="2800">
                <a:solidFill>
                  <a:srgbClr val="FAF0D2"/>
                </a:solidFill>
                <a:latin typeface="Times New Roman"/>
                <a:ea typeface="Times New Roman"/>
                <a:cs typeface="Times New Roman"/>
                <a:sym typeface="Times New Roman"/>
              </a:rPr>
              <a:t> By readings, the user can get a fair idea of the weather of a particular area on the monitor. </a:t>
            </a:r>
            <a:endParaRPr/>
          </a:p>
          <a:p>
            <a:pPr indent="-342900" lvl="0" marL="342900" rtl="0" algn="l">
              <a:spcBef>
                <a:spcPts val="1000"/>
              </a:spcBef>
              <a:spcAft>
                <a:spcPts val="0"/>
              </a:spcAft>
              <a:buSzPct val="80000"/>
              <a:buFont typeface="Noto Sans Symbols"/>
              <a:buChar char="⮚"/>
            </a:pPr>
            <a:r>
              <a:rPr b="0" i="0" lang="en-US" sz="2800">
                <a:solidFill>
                  <a:srgbClr val="FAF0D2"/>
                </a:solidFill>
                <a:latin typeface="Times New Roman"/>
                <a:ea typeface="Times New Roman"/>
                <a:cs typeface="Times New Roman"/>
                <a:sym typeface="Times New Roman"/>
              </a:rPr>
              <a:t>This system proves to be useful for knowing the weather of the localized area. The system is powered by Raspberry Pi it includes a raindrop sensor, a temperature sensor, LCD and a buzzer.</a:t>
            </a:r>
            <a:endParaRPr/>
          </a:p>
          <a:p>
            <a:pPr indent="-342900" lvl="0" marL="342900" rtl="0" algn="l">
              <a:spcBef>
                <a:spcPts val="1000"/>
              </a:spcBef>
              <a:spcAft>
                <a:spcPts val="0"/>
              </a:spcAft>
              <a:buSzPct val="80000"/>
              <a:buFont typeface="Noto Sans Symbols"/>
              <a:buChar char="⮚"/>
            </a:pPr>
            <a:r>
              <a:rPr b="0" i="0" lang="en-US" sz="2800">
                <a:solidFill>
                  <a:srgbClr val="FAF0D2"/>
                </a:solidFill>
                <a:latin typeface="Times New Roman"/>
                <a:ea typeface="Times New Roman"/>
                <a:cs typeface="Times New Roman"/>
                <a:sym typeface="Times New Roman"/>
              </a:rPr>
              <a:t> After turning the system on, the system gets connected to the website by using WIFI.</a:t>
            </a:r>
            <a:endParaRPr/>
          </a:p>
          <a:p>
            <a:pPr indent="-342900" lvl="0" marL="342900" rtl="0" algn="l">
              <a:spcBef>
                <a:spcPts val="1000"/>
              </a:spcBef>
              <a:spcAft>
                <a:spcPts val="0"/>
              </a:spcAft>
              <a:buSzPct val="80000"/>
              <a:buFont typeface="Noto Sans Symbols"/>
              <a:buChar char="⮚"/>
            </a:pPr>
            <a:r>
              <a:rPr b="0" i="0" lang="en-US" sz="2800">
                <a:solidFill>
                  <a:srgbClr val="FAF0D2"/>
                </a:solidFill>
                <a:latin typeface="Times New Roman"/>
                <a:ea typeface="Times New Roman"/>
                <a:cs typeface="Times New Roman"/>
                <a:sym typeface="Times New Roman"/>
              </a:rPr>
              <a:t> The system keeps track of 3 parameters like temperature, humidity, and rain. </a:t>
            </a:r>
            <a:endParaRPr b="1" i="1">
              <a:solidFill>
                <a:srgbClr val="FAF0D2"/>
              </a:solidFill>
            </a:endParaRPr>
          </a:p>
        </p:txBody>
      </p:sp>
      <p:sp>
        <p:nvSpPr>
          <p:cNvPr id="185" name="Google Shape;185;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191" name="Google Shape;191;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Font typeface="Noto Sans Symbols"/>
              <a:buChar char="⮚"/>
            </a:pPr>
            <a:r>
              <a:rPr b="0" i="0" lang="en-US" sz="2800">
                <a:solidFill>
                  <a:srgbClr val="FAF0D2"/>
                </a:solidFill>
                <a:latin typeface="Times New Roman"/>
                <a:ea typeface="Times New Roman"/>
                <a:cs typeface="Times New Roman"/>
                <a:sym typeface="Times New Roman"/>
              </a:rPr>
              <a:t>As the weather changes the system to monitor and updates the status over the IOT when the area is dry it shows zero value.</a:t>
            </a:r>
            <a:endParaRPr/>
          </a:p>
          <a:p>
            <a:pPr indent="-342900" lvl="0" marL="342900" rtl="0" algn="l">
              <a:spcBef>
                <a:spcPts val="1000"/>
              </a:spcBef>
              <a:spcAft>
                <a:spcPts val="0"/>
              </a:spcAft>
              <a:buSzPts val="2240"/>
              <a:buFont typeface="Noto Sans Symbols"/>
              <a:buChar char="⮚"/>
            </a:pPr>
            <a:r>
              <a:rPr b="0" i="0" lang="en-US" sz="2800">
                <a:solidFill>
                  <a:srgbClr val="FAF0D2"/>
                </a:solidFill>
                <a:latin typeface="Times New Roman"/>
                <a:ea typeface="Times New Roman"/>
                <a:cs typeface="Times New Roman"/>
                <a:sym typeface="Times New Roman"/>
              </a:rPr>
              <a:t> When the system detects raindrop, it shows the value of the increase in rainfall. </a:t>
            </a:r>
            <a:endParaRPr/>
          </a:p>
          <a:p>
            <a:pPr indent="-342900" lvl="0" marL="342900" rtl="0" algn="l">
              <a:spcBef>
                <a:spcPts val="1000"/>
              </a:spcBef>
              <a:spcAft>
                <a:spcPts val="0"/>
              </a:spcAft>
              <a:buSzPts val="2240"/>
              <a:buFont typeface="Noto Sans Symbols"/>
              <a:buChar char="⮚"/>
            </a:pPr>
            <a:r>
              <a:rPr b="0" i="0" lang="en-US" sz="2800">
                <a:solidFill>
                  <a:srgbClr val="FAF0D2"/>
                </a:solidFill>
                <a:latin typeface="Times New Roman"/>
                <a:ea typeface="Times New Roman"/>
                <a:cs typeface="Times New Roman"/>
                <a:sym typeface="Times New Roman"/>
              </a:rPr>
              <a:t>When the temperature increases the value gets updated. The user can observe the weather status of a particular area from any remote location.</a:t>
            </a:r>
            <a:endParaRPr/>
          </a:p>
          <a:p>
            <a:pPr indent="0" lvl="0" marL="0" rtl="0" algn="l">
              <a:spcBef>
                <a:spcPts val="1000"/>
              </a:spcBef>
              <a:spcAft>
                <a:spcPts val="0"/>
              </a:spcAft>
              <a:buSzPts val="1600"/>
              <a:buNone/>
            </a:pPr>
            <a:r>
              <a:t/>
            </a:r>
            <a:endParaRPr/>
          </a:p>
        </p:txBody>
      </p:sp>
      <p:sp>
        <p:nvSpPr>
          <p:cNvPr id="192" name="Google Shape;192;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Project Work Plan  </a:t>
            </a:r>
            <a:endParaRPr/>
          </a:p>
        </p:txBody>
      </p:sp>
      <p:sp>
        <p:nvSpPr>
          <p:cNvPr id="198" name="Google Shape;198;p25"/>
          <p:cNvSpPr txBox="1"/>
          <p:nvPr>
            <p:ph idx="1" type="body"/>
          </p:nvPr>
        </p:nvSpPr>
        <p:spPr>
          <a:xfrm>
            <a:off x="1471612" y="2343149"/>
            <a:ext cx="9882187" cy="38338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Noto Sans Symbols"/>
              <a:buChar char="✔"/>
            </a:pPr>
            <a:r>
              <a:rPr b="1" i="1" lang="en-US"/>
              <a:t>    First collect the hardware components with each specification that needed for our project.</a:t>
            </a:r>
            <a:endParaRPr/>
          </a:p>
          <a:p>
            <a:pPr indent="-342900" lvl="0" marL="342900" rtl="0" algn="l">
              <a:spcBef>
                <a:spcPts val="1000"/>
              </a:spcBef>
              <a:spcAft>
                <a:spcPts val="0"/>
              </a:spcAft>
              <a:buSzPts val="1600"/>
              <a:buFont typeface="Noto Sans Symbols"/>
              <a:buChar char="✔"/>
            </a:pPr>
            <a:r>
              <a:rPr b="1" i="1" lang="en-US"/>
              <a:t> Integrate the each components together to get final output.</a:t>
            </a:r>
            <a:endParaRPr/>
          </a:p>
          <a:p>
            <a:pPr indent="-342900" lvl="0" marL="342900" rtl="0" algn="l">
              <a:spcBef>
                <a:spcPts val="1000"/>
              </a:spcBef>
              <a:spcAft>
                <a:spcPts val="0"/>
              </a:spcAft>
              <a:buSzPts val="1600"/>
              <a:buFont typeface="Noto Sans Symbols"/>
              <a:buChar char="✔"/>
            </a:pPr>
            <a:r>
              <a:rPr b="1" i="1" lang="en-US"/>
              <a:t> By working with this the output will be displayed on the monitor. </a:t>
            </a:r>
            <a:endParaRPr/>
          </a:p>
        </p:txBody>
      </p:sp>
      <p:sp>
        <p:nvSpPr>
          <p:cNvPr id="199" name="Google Shape;199;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Block Diagram and/or Circuit Diagram</a:t>
            </a:r>
            <a:endParaRPr/>
          </a:p>
        </p:txBody>
      </p:sp>
      <p:sp>
        <p:nvSpPr>
          <p:cNvPr id="205" name="Google Shape;205;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
        <p:nvSpPr>
          <p:cNvPr id="206" name="Google Shape;206;p26"/>
          <p:cNvSpPr/>
          <p:nvPr/>
        </p:nvSpPr>
        <p:spPr>
          <a:xfrm>
            <a:off x="4237598" y="136525"/>
            <a:ext cx="9883214" cy="350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Raspberry Pi based Weather Reporting Over IOT" id="207" name="Google Shape;207;p26"/>
          <p:cNvPicPr preferRelativeResize="0"/>
          <p:nvPr/>
        </p:nvPicPr>
        <p:blipFill rotWithShape="1">
          <a:blip r:embed="rId3">
            <a:alphaModFix/>
          </a:blip>
          <a:srcRect b="0" l="0" r="0" t="0"/>
          <a:stretch/>
        </p:blipFill>
        <p:spPr>
          <a:xfrm>
            <a:off x="3771900" y="1795045"/>
            <a:ext cx="4648199" cy="4408840"/>
          </a:xfrm>
          <a:prstGeom prst="rect">
            <a:avLst/>
          </a:prstGeom>
          <a:noFill/>
          <a:ln>
            <a:noFill/>
          </a:ln>
        </p:spPr>
      </p:pic>
      <p:sp>
        <p:nvSpPr>
          <p:cNvPr id="208" name="Google Shape;208;p26"/>
          <p:cNvSpPr/>
          <p:nvPr/>
        </p:nvSpPr>
        <p:spPr>
          <a:xfrm>
            <a:off x="4274111" y="6032500"/>
            <a:ext cx="9883214" cy="350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38200" y="307975"/>
            <a:ext cx="10515600" cy="1325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Flow Chart</a:t>
            </a:r>
            <a:endParaRPr/>
          </a:p>
        </p:txBody>
      </p:sp>
      <p:sp>
        <p:nvSpPr>
          <p:cNvPr id="214" name="Google Shape;214;p27"/>
          <p:cNvSpPr txBox="1"/>
          <p:nvPr>
            <p:ph idx="1" type="body"/>
          </p:nvPr>
        </p:nvSpPr>
        <p:spPr>
          <a:xfrm>
            <a:off x="597096" y="1663580"/>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None/>
            </a:pPr>
            <a:r>
              <a:rPr lang="en-US"/>
              <a:t> </a:t>
            </a:r>
            <a:endParaRPr b="1" i="1">
              <a:solidFill>
                <a:srgbClr val="FF0000"/>
              </a:solidFill>
            </a:endParaRPr>
          </a:p>
        </p:txBody>
      </p:sp>
      <p:sp>
        <p:nvSpPr>
          <p:cNvPr id="215" name="Google Shape;21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15MC804 - Project work - Review 2</a:t>
            </a:r>
            <a:endParaRPr/>
          </a:p>
        </p:txBody>
      </p:sp>
      <p:sp>
        <p:nvSpPr>
          <p:cNvPr id="216" name="Google Shape;216;p27"/>
          <p:cNvSpPr/>
          <p:nvPr/>
        </p:nvSpPr>
        <p:spPr>
          <a:xfrm>
            <a:off x="781049" y="2605642"/>
            <a:ext cx="1857376" cy="963854"/>
          </a:xfrm>
          <a:prstGeom prst="roundRect">
            <a:avLst>
              <a:gd fmla="val 16667" name="adj"/>
            </a:avLst>
          </a:prstGeom>
          <a:gradFill>
            <a:gsLst>
              <a:gs pos="0">
                <a:srgbClr val="DCE9E3"/>
              </a:gs>
              <a:gs pos="100000">
                <a:srgbClr val="91BFAB"/>
              </a:gs>
            </a:gsLst>
            <a:lin ang="5400000" scaled="0"/>
          </a:gra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7" name="Google Shape;217;p27"/>
          <p:cNvSpPr/>
          <p:nvPr/>
        </p:nvSpPr>
        <p:spPr>
          <a:xfrm>
            <a:off x="3044794" y="2618344"/>
            <a:ext cx="1957388" cy="998652"/>
          </a:xfrm>
          <a:prstGeom prst="roundRect">
            <a:avLst>
              <a:gd fmla="val 16667" name="adj"/>
            </a:avLst>
          </a:prstGeom>
          <a:gradFill>
            <a:gsLst>
              <a:gs pos="0">
                <a:srgbClr val="DCE9E3"/>
              </a:gs>
              <a:gs pos="100000">
                <a:srgbClr val="91BFAB"/>
              </a:gs>
            </a:gsLst>
            <a:lin ang="5400000" scaled="0"/>
          </a:gra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8" name="Google Shape;218;p27"/>
          <p:cNvSpPr/>
          <p:nvPr/>
        </p:nvSpPr>
        <p:spPr>
          <a:xfrm>
            <a:off x="5364592" y="2538691"/>
            <a:ext cx="1825228" cy="1097756"/>
          </a:xfrm>
          <a:prstGeom prst="roundRect">
            <a:avLst>
              <a:gd fmla="val 16667" name="adj"/>
            </a:avLst>
          </a:prstGeom>
          <a:gradFill>
            <a:gsLst>
              <a:gs pos="0">
                <a:srgbClr val="DCE9E3"/>
              </a:gs>
              <a:gs pos="100000">
                <a:srgbClr val="91BFAB"/>
              </a:gs>
            </a:gsLst>
            <a:lin ang="5400000" scaled="0"/>
          </a:gra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5V Regulator</a:t>
            </a:r>
            <a:endParaRPr/>
          </a:p>
        </p:txBody>
      </p:sp>
      <p:sp>
        <p:nvSpPr>
          <p:cNvPr id="219" name="Google Shape;219;p27"/>
          <p:cNvSpPr/>
          <p:nvPr/>
        </p:nvSpPr>
        <p:spPr>
          <a:xfrm>
            <a:off x="7564772" y="2555918"/>
            <a:ext cx="1935360" cy="1097756"/>
          </a:xfrm>
          <a:prstGeom prst="roundRect">
            <a:avLst>
              <a:gd fmla="val 16667" name="adj"/>
            </a:avLst>
          </a:prstGeom>
          <a:gradFill>
            <a:gsLst>
              <a:gs pos="0">
                <a:srgbClr val="DCE9E3"/>
              </a:gs>
              <a:gs pos="100000">
                <a:srgbClr val="91BFAB"/>
              </a:gs>
            </a:gsLst>
            <a:lin ang="5400000" scaled="0"/>
          </a:gra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20" name="Google Shape;220;p27"/>
          <p:cNvSpPr txBox="1"/>
          <p:nvPr/>
        </p:nvSpPr>
        <p:spPr>
          <a:xfrm>
            <a:off x="929007" y="2931236"/>
            <a:ext cx="18573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Power</a:t>
            </a:r>
            <a:r>
              <a:rPr lang="en-US" sz="1800">
                <a:solidFill>
                  <a:schemeClr val="lt1"/>
                </a:solidFill>
                <a:latin typeface="Century Gothic"/>
                <a:ea typeface="Century Gothic"/>
                <a:cs typeface="Century Gothic"/>
                <a:sym typeface="Century Gothic"/>
              </a:rPr>
              <a:t> </a:t>
            </a:r>
            <a:r>
              <a:rPr lang="en-US" sz="1800">
                <a:solidFill>
                  <a:schemeClr val="dk1"/>
                </a:solidFill>
                <a:latin typeface="Century Gothic"/>
                <a:ea typeface="Century Gothic"/>
                <a:cs typeface="Century Gothic"/>
                <a:sym typeface="Century Gothic"/>
              </a:rPr>
              <a:t>supply</a:t>
            </a:r>
            <a:endParaRPr/>
          </a:p>
        </p:txBody>
      </p:sp>
      <p:sp>
        <p:nvSpPr>
          <p:cNvPr id="221" name="Google Shape;221;p27"/>
          <p:cNvSpPr txBox="1"/>
          <p:nvPr/>
        </p:nvSpPr>
        <p:spPr>
          <a:xfrm>
            <a:off x="3451163" y="2920130"/>
            <a:ext cx="19573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Rectifier</a:t>
            </a:r>
            <a:endParaRPr/>
          </a:p>
        </p:txBody>
      </p:sp>
      <p:sp>
        <p:nvSpPr>
          <p:cNvPr id="222" name="Google Shape;222;p27"/>
          <p:cNvSpPr txBox="1"/>
          <p:nvPr/>
        </p:nvSpPr>
        <p:spPr>
          <a:xfrm>
            <a:off x="7696077" y="2902903"/>
            <a:ext cx="1690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Motherboard</a:t>
            </a:r>
            <a:endParaRPr/>
          </a:p>
        </p:txBody>
      </p:sp>
      <p:sp>
        <p:nvSpPr>
          <p:cNvPr id="223" name="Google Shape;223;p27"/>
          <p:cNvSpPr/>
          <p:nvPr/>
        </p:nvSpPr>
        <p:spPr>
          <a:xfrm>
            <a:off x="9866847" y="2567418"/>
            <a:ext cx="1935360" cy="1086256"/>
          </a:xfrm>
          <a:prstGeom prst="roundRect">
            <a:avLst>
              <a:gd fmla="val 16667" name="adj"/>
            </a:avLst>
          </a:prstGeom>
          <a:gradFill>
            <a:gsLst>
              <a:gs pos="0">
                <a:srgbClr val="DCE9E3"/>
              </a:gs>
              <a:gs pos="100000">
                <a:srgbClr val="91BFAB"/>
              </a:gs>
            </a:gsLst>
            <a:lin ang="5400000" scaled="0"/>
          </a:gra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Display</a:t>
            </a:r>
            <a:endParaRPr/>
          </a:p>
        </p:txBody>
      </p:sp>
      <p:cxnSp>
        <p:nvCxnSpPr>
          <p:cNvPr id="224" name="Google Shape;224;p27"/>
          <p:cNvCxnSpPr/>
          <p:nvPr/>
        </p:nvCxnSpPr>
        <p:spPr>
          <a:xfrm>
            <a:off x="2638425" y="3117670"/>
            <a:ext cx="406369" cy="0"/>
          </a:xfrm>
          <a:prstGeom prst="straightConnector1">
            <a:avLst/>
          </a:prstGeom>
          <a:noFill/>
          <a:ln cap="rnd" cmpd="sng" w="9525">
            <a:solidFill>
              <a:schemeClr val="accent1"/>
            </a:solidFill>
            <a:prstDash val="solid"/>
            <a:round/>
            <a:headEnd len="sm" w="sm" type="none"/>
            <a:tailEnd len="med" w="med" type="triangle"/>
          </a:ln>
        </p:spPr>
      </p:cxnSp>
      <p:cxnSp>
        <p:nvCxnSpPr>
          <p:cNvPr id="225" name="Google Shape;225;p27"/>
          <p:cNvCxnSpPr/>
          <p:nvPr/>
        </p:nvCxnSpPr>
        <p:spPr>
          <a:xfrm>
            <a:off x="5002182" y="3115902"/>
            <a:ext cx="406369" cy="0"/>
          </a:xfrm>
          <a:prstGeom prst="straightConnector1">
            <a:avLst/>
          </a:prstGeom>
          <a:noFill/>
          <a:ln cap="rnd" cmpd="sng" w="9525">
            <a:solidFill>
              <a:schemeClr val="accent1"/>
            </a:solidFill>
            <a:prstDash val="solid"/>
            <a:round/>
            <a:headEnd len="sm" w="sm" type="none"/>
            <a:tailEnd len="med" w="med" type="triangle"/>
          </a:ln>
        </p:spPr>
      </p:cxnSp>
      <p:cxnSp>
        <p:nvCxnSpPr>
          <p:cNvPr id="226" name="Google Shape;226;p27"/>
          <p:cNvCxnSpPr/>
          <p:nvPr/>
        </p:nvCxnSpPr>
        <p:spPr>
          <a:xfrm>
            <a:off x="7158403" y="3152234"/>
            <a:ext cx="406369" cy="0"/>
          </a:xfrm>
          <a:prstGeom prst="straightConnector1">
            <a:avLst/>
          </a:prstGeom>
          <a:noFill/>
          <a:ln cap="rnd" cmpd="sng" w="9525">
            <a:solidFill>
              <a:schemeClr val="accent1"/>
            </a:solidFill>
            <a:prstDash val="solid"/>
            <a:round/>
            <a:headEnd len="sm" w="sm" type="none"/>
            <a:tailEnd len="med" w="med" type="triangle"/>
          </a:ln>
        </p:spPr>
      </p:cxnSp>
      <p:cxnSp>
        <p:nvCxnSpPr>
          <p:cNvPr id="227" name="Google Shape;227;p27"/>
          <p:cNvCxnSpPr/>
          <p:nvPr/>
        </p:nvCxnSpPr>
        <p:spPr>
          <a:xfrm>
            <a:off x="9500132" y="3133426"/>
            <a:ext cx="406369" cy="0"/>
          </a:xfrm>
          <a:prstGeom prst="straightConnector1">
            <a:avLst/>
          </a:prstGeom>
          <a:noFill/>
          <a:ln cap="rnd" cmpd="sng" w="9525">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