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19" roundtripDataSignature="AMtx7mgVkAYMjXcC7N7v4I/1KDpZFZSh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7DFD726-A638-4C47-8FEA-EF37FCA60F1E}">
  <a:tblStyle styleId="{97DFD726-A638-4C47-8FEA-EF37FCA60F1E}"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b="off" i="off"/>
      <a:tcStyle>
        <a:fill>
          <a:solidFill>
            <a:srgbClr val="D0DEEF"/>
          </a:solidFill>
        </a:fill>
      </a:tcStyle>
    </a:band1H>
    <a:band2H>
      <a:tcTxStyle b="off" i="off"/>
    </a:band2H>
    <a:band1V>
      <a:tcTxStyle b="off" i="off"/>
      <a:tcStyle>
        <a:fill>
          <a:solidFill>
            <a:srgbClr val="D0DEEF"/>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customschemas.google.com/relationships/presentationmetadata" Target="meta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 name="Google Shape;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21" name="Google Shape;21;p17"/>
          <p:cNvPicPr preferRelativeResize="0"/>
          <p:nvPr/>
        </p:nvPicPr>
        <p:blipFill rotWithShape="1">
          <a:blip r:embed="rId2">
            <a:alphaModFix/>
          </a:blip>
          <a:srcRect b="0" l="0" r="0" t="0"/>
          <a:stretch/>
        </p:blipFill>
        <p:spPr>
          <a:xfrm>
            <a:off x="10451530" y="132594"/>
            <a:ext cx="1411266" cy="1363792"/>
          </a:xfrm>
          <a:prstGeom prst="rect">
            <a:avLst/>
          </a:prstGeom>
          <a:noFill/>
          <a:ln>
            <a:noFill/>
          </a:ln>
        </p:spPr>
      </p:pic>
      <p:pic>
        <p:nvPicPr>
          <p:cNvPr id="22" name="Google Shape;22;p17"/>
          <p:cNvPicPr preferRelativeResize="0"/>
          <p:nvPr/>
        </p:nvPicPr>
        <p:blipFill rotWithShape="1">
          <a:blip r:embed="rId3">
            <a:alphaModFix/>
          </a:blip>
          <a:srcRect b="0" l="0" r="0" t="0"/>
          <a:stretch/>
        </p:blipFill>
        <p:spPr>
          <a:xfrm>
            <a:off x="203579" y="438642"/>
            <a:ext cx="1269242" cy="104734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2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2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2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2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2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2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2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5"/>
          <p:cNvSpPr/>
          <p:nvPr>
            <p:ph idx="2" type="pic"/>
          </p:nvPr>
        </p:nvSpPr>
        <p:spPr>
          <a:xfrm>
            <a:off x="5183188" y="987425"/>
            <a:ext cx="6172200" cy="4873625"/>
          </a:xfrm>
          <a:prstGeom prst="rect">
            <a:avLst/>
          </a:prstGeom>
          <a:noFill/>
          <a:ln>
            <a:noFill/>
          </a:ln>
        </p:spPr>
      </p:sp>
      <p:sp>
        <p:nvSpPr>
          <p:cNvPr id="70" name="Google Shape;70;p2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12.png"/><Relationship Id="rId7"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ph type="ctrTitle"/>
          </p:nvPr>
        </p:nvSpPr>
        <p:spPr>
          <a:xfrm>
            <a:off x="1450258" y="1516113"/>
            <a:ext cx="9144000" cy="1179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latin typeface="Times New Roman"/>
                <a:ea typeface="Times New Roman"/>
                <a:cs typeface="Times New Roman"/>
                <a:sym typeface="Times New Roman"/>
              </a:rPr>
              <a:t>MEDICARD</a:t>
            </a:r>
            <a:endParaRPr>
              <a:latin typeface="Times New Roman"/>
              <a:ea typeface="Times New Roman"/>
              <a:cs typeface="Times New Roman"/>
              <a:sym typeface="Times New Roman"/>
            </a:endParaRPr>
          </a:p>
        </p:txBody>
      </p:sp>
      <p:sp>
        <p:nvSpPr>
          <p:cNvPr id="91" name="Google Shape;91;p1"/>
          <p:cNvSpPr txBox="1"/>
          <p:nvPr>
            <p:ph idx="1" type="subTitle"/>
          </p:nvPr>
        </p:nvSpPr>
        <p:spPr>
          <a:xfrm>
            <a:off x="1024600" y="4022650"/>
            <a:ext cx="4875000" cy="1655700"/>
          </a:xfrm>
          <a:prstGeom prst="rect">
            <a:avLst/>
          </a:prstGeom>
          <a:noFill/>
          <a:ln>
            <a:noFill/>
          </a:ln>
        </p:spPr>
        <p:txBody>
          <a:bodyPr anchorCtr="0" anchor="t" bIns="45700" lIns="91425" spcFirstLastPara="1" rIns="91425" wrap="square" tIns="45700">
            <a:normAutofit fontScale="85000"/>
          </a:bodyPr>
          <a:lstStyle/>
          <a:p>
            <a:pPr indent="0" lvl="0" marL="0" rtl="0" algn="l">
              <a:lnSpc>
                <a:spcPct val="90000"/>
              </a:lnSpc>
              <a:spcBef>
                <a:spcPts val="0"/>
              </a:spcBef>
              <a:spcAft>
                <a:spcPts val="0"/>
              </a:spcAft>
              <a:buClr>
                <a:schemeClr val="dk1"/>
              </a:buClr>
              <a:buSzPct val="100000"/>
              <a:buNone/>
            </a:pPr>
            <a:r>
              <a:rPr lang="en-US">
                <a:latin typeface="Times New Roman"/>
                <a:ea typeface="Times New Roman"/>
                <a:cs typeface="Times New Roman"/>
                <a:sym typeface="Times New Roman"/>
              </a:rPr>
              <a:t>Student 1 (191EC176 - KALAIARASI M)</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Student 2 (191EC163 - JAISRI V)</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Student 3 (191EC287 - SUBHA R)</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ct val="100000"/>
              <a:buNone/>
            </a:pPr>
            <a:r>
              <a:t/>
            </a:r>
            <a:endParaRPr>
              <a:latin typeface="Times New Roman"/>
              <a:ea typeface="Times New Roman"/>
              <a:cs typeface="Times New Roman"/>
              <a:sym typeface="Times New Roman"/>
            </a:endParaRPr>
          </a:p>
        </p:txBody>
      </p:sp>
      <p:sp>
        <p:nvSpPr>
          <p:cNvPr id="92" name="Google Shape;92;p1"/>
          <p:cNvSpPr/>
          <p:nvPr/>
        </p:nvSpPr>
        <p:spPr>
          <a:xfrm>
            <a:off x="10436525" y="185625"/>
            <a:ext cx="1454100" cy="1330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3" name="Google Shape;93;p1"/>
          <p:cNvPicPr preferRelativeResize="0"/>
          <p:nvPr/>
        </p:nvPicPr>
        <p:blipFill>
          <a:blip r:embed="rId3">
            <a:alphaModFix/>
          </a:blip>
          <a:stretch>
            <a:fillRect/>
          </a:stretch>
        </p:blipFill>
        <p:spPr>
          <a:xfrm>
            <a:off x="7805126" y="2971988"/>
            <a:ext cx="3442625" cy="2266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Analysis of Results &amp; Discussions </a:t>
            </a:r>
            <a:endParaRPr>
              <a:latin typeface="Times New Roman"/>
              <a:ea typeface="Times New Roman"/>
              <a:cs typeface="Times New Roman"/>
              <a:sym typeface="Times New Roman"/>
            </a:endParaRPr>
          </a:p>
        </p:txBody>
      </p:sp>
      <p:sp>
        <p:nvSpPr>
          <p:cNvPr id="160" name="Google Shape;160;p12"/>
          <p:cNvSpPr txBox="1"/>
          <p:nvPr>
            <p:ph idx="1" type="body"/>
          </p:nvPr>
        </p:nvSpPr>
        <p:spPr>
          <a:xfrm>
            <a:off x="838200" y="1690700"/>
            <a:ext cx="10515600" cy="4486200"/>
          </a:xfrm>
          <a:prstGeom prst="rect">
            <a:avLst/>
          </a:prstGeom>
          <a:noFill/>
          <a:ln>
            <a:noFill/>
          </a:ln>
        </p:spPr>
        <p:txBody>
          <a:bodyPr anchorCtr="0" anchor="t" bIns="45700" lIns="91425" spcFirstLastPara="1" rIns="91425" wrap="square" tIns="45700">
            <a:normAutofit/>
          </a:bodyPr>
          <a:lstStyle/>
          <a:p>
            <a:pPr indent="-368300" lvl="0" marL="457200" rtl="0" algn="just">
              <a:lnSpc>
                <a:spcPct val="115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Proper diagnosis and establishing a standardized in medical databases can be achieved.</a:t>
            </a:r>
            <a:endParaRPr sz="2200">
              <a:latin typeface="Times New Roman"/>
              <a:ea typeface="Times New Roman"/>
              <a:cs typeface="Times New Roman"/>
              <a:sym typeface="Times New Roman"/>
            </a:endParaRPr>
          </a:p>
          <a:p>
            <a:pPr indent="-368300" lvl="0" marL="457200" rtl="0" algn="just">
              <a:lnSpc>
                <a:spcPct val="115000"/>
              </a:lnSpc>
              <a:spcBef>
                <a:spcPts val="1000"/>
              </a:spcBef>
              <a:spcAft>
                <a:spcPts val="0"/>
              </a:spcAft>
              <a:buSzPts val="2200"/>
              <a:buFont typeface="Times New Roman"/>
              <a:buChar char="•"/>
            </a:pPr>
            <a:r>
              <a:rPr lang="en-US" sz="2200">
                <a:latin typeface="Times New Roman"/>
                <a:ea typeface="Times New Roman"/>
                <a:cs typeface="Times New Roman"/>
                <a:sym typeface="Times New Roman"/>
              </a:rPr>
              <a:t>It should be monitored by Central organization for better monitoring and control.</a:t>
            </a:r>
            <a:endParaRPr sz="2200">
              <a:latin typeface="Times New Roman"/>
              <a:ea typeface="Times New Roman"/>
              <a:cs typeface="Times New Roman"/>
              <a:sym typeface="Times New Roman"/>
            </a:endParaRPr>
          </a:p>
          <a:p>
            <a:pPr indent="-368300" lvl="0" marL="457200" rtl="0" algn="just">
              <a:lnSpc>
                <a:spcPct val="115000"/>
              </a:lnSpc>
              <a:spcBef>
                <a:spcPts val="1000"/>
              </a:spcBef>
              <a:spcAft>
                <a:spcPts val="0"/>
              </a:spcAft>
              <a:buSzPts val="2200"/>
              <a:buFont typeface="Times New Roman"/>
              <a:buChar char="•"/>
            </a:pPr>
            <a:r>
              <a:rPr lang="en-US" sz="2200">
                <a:latin typeface="Times New Roman"/>
                <a:ea typeface="Times New Roman"/>
                <a:cs typeface="Times New Roman"/>
                <a:sym typeface="Times New Roman"/>
              </a:rPr>
              <a:t>By implementing this so medical crime rate can be reduced, proper database management is achieved, easy identification of fast spread disease can be noted.</a:t>
            </a:r>
            <a:endParaRPr sz="2200">
              <a:latin typeface="Times New Roman"/>
              <a:ea typeface="Times New Roman"/>
              <a:cs typeface="Times New Roman"/>
              <a:sym typeface="Times New Roman"/>
            </a:endParaRPr>
          </a:p>
          <a:p>
            <a:pPr indent="-368300" lvl="0" marL="457200" rtl="0" algn="just">
              <a:lnSpc>
                <a:spcPct val="115000"/>
              </a:lnSpc>
              <a:spcBef>
                <a:spcPts val="1000"/>
              </a:spcBef>
              <a:spcAft>
                <a:spcPts val="0"/>
              </a:spcAft>
              <a:buSzPts val="2200"/>
              <a:buFont typeface="Times New Roman"/>
              <a:buChar char="•"/>
            </a:pPr>
            <a:r>
              <a:rPr lang="en-US" sz="2200">
                <a:latin typeface="Times New Roman"/>
                <a:ea typeface="Times New Roman"/>
                <a:cs typeface="Times New Roman"/>
                <a:sym typeface="Times New Roman"/>
              </a:rPr>
              <a:t>On analysing the pharmacy database, the fast spreading disease can be identified. Hence the preventive measures can be taken at rapid speed.</a:t>
            </a:r>
            <a:endParaRPr sz="2200">
              <a:latin typeface="Times New Roman"/>
              <a:ea typeface="Times New Roman"/>
              <a:cs typeface="Times New Roman"/>
              <a:sym typeface="Times New Roman"/>
            </a:endParaRPr>
          </a:p>
          <a:p>
            <a:pPr indent="-368300" lvl="0" marL="457200" rtl="0" algn="just">
              <a:lnSpc>
                <a:spcPct val="115000"/>
              </a:lnSpc>
              <a:spcBef>
                <a:spcPts val="1000"/>
              </a:spcBef>
              <a:spcAft>
                <a:spcPts val="0"/>
              </a:spcAft>
              <a:buSzPts val="2200"/>
              <a:buFont typeface="Times New Roman"/>
              <a:buChar char="•"/>
            </a:pPr>
            <a:r>
              <a:rPr lang="en-US" sz="2200">
                <a:latin typeface="Times New Roman"/>
                <a:ea typeface="Times New Roman"/>
                <a:cs typeface="Times New Roman"/>
                <a:sym typeface="Times New Roman"/>
              </a:rPr>
              <a:t>Network is an dependent factor.</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rgbClr val="FF0000"/>
              </a:buClr>
              <a:buSzPts val="2800"/>
              <a:buNone/>
            </a:pPr>
            <a:r>
              <a:t/>
            </a:r>
            <a:endParaRPr i="1">
              <a:solidFill>
                <a:srgbClr val="FF0000"/>
              </a:solidFill>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3"/>
          <p:cNvSpPr txBox="1"/>
          <p:nvPr>
            <p:ph type="title"/>
          </p:nvPr>
        </p:nvSpPr>
        <p:spPr>
          <a:xfrm>
            <a:off x="838200" y="4999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Cost Benefit Analysis  (List of Components / Service Used)</a:t>
            </a:r>
            <a:endParaRPr>
              <a:latin typeface="Times New Roman"/>
              <a:ea typeface="Times New Roman"/>
              <a:cs typeface="Times New Roman"/>
              <a:sym typeface="Times New Roman"/>
            </a:endParaRPr>
          </a:p>
        </p:txBody>
      </p:sp>
      <p:sp>
        <p:nvSpPr>
          <p:cNvPr id="166" name="Google Shape;166;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2800"/>
              <a:buNone/>
            </a:pPr>
            <a:r>
              <a:rPr lang="en-US"/>
              <a:t> </a:t>
            </a:r>
            <a:endParaRPr/>
          </a:p>
        </p:txBody>
      </p:sp>
      <p:graphicFrame>
        <p:nvGraphicFramePr>
          <p:cNvPr id="167" name="Google Shape;167;p13"/>
          <p:cNvGraphicFramePr/>
          <p:nvPr/>
        </p:nvGraphicFramePr>
        <p:xfrm>
          <a:off x="1090059" y="2327051"/>
          <a:ext cx="3000000" cy="3000000"/>
        </p:xfrm>
        <a:graphic>
          <a:graphicData uri="http://schemas.openxmlformats.org/drawingml/2006/table">
            <a:tbl>
              <a:tblPr bandRow="1" firstRow="1">
                <a:noFill/>
                <a:tableStyleId>{97DFD726-A638-4C47-8FEA-EF37FCA60F1E}</a:tableStyleId>
              </a:tblPr>
              <a:tblGrid>
                <a:gridCol w="711200"/>
                <a:gridCol w="3517650"/>
                <a:gridCol w="2808525"/>
                <a:gridCol w="1362275"/>
                <a:gridCol w="1362275"/>
              </a:tblGrid>
              <a:tr h="7191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S.No</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Component Name</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Specification (IC number or Range or Value)</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Unit Cost</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Total Cost</a:t>
                      </a:r>
                      <a:endParaRPr sz="1800" u="none" cap="none" strike="noStrike">
                        <a:latin typeface="Times New Roman"/>
                        <a:ea typeface="Times New Roman"/>
                        <a:cs typeface="Times New Roman"/>
                        <a:sym typeface="Times New Roman"/>
                      </a:endParaRPr>
                    </a:p>
                  </a:txBody>
                  <a:tcPr marT="45725" marB="45725" marR="91450" marL="91450"/>
                </a:tc>
              </a:tr>
              <a:tr h="595200">
                <a:tc>
                  <a:txBody>
                    <a:bodyPr/>
                    <a:lstStyle/>
                    <a:p>
                      <a:pPr indent="0" lvl="0" marL="0" marR="0" rtl="0" algn="l">
                        <a:lnSpc>
                          <a:spcPct val="100000"/>
                        </a:lnSpc>
                        <a:spcBef>
                          <a:spcPts val="0"/>
                        </a:spcBef>
                        <a:spcAft>
                          <a:spcPts val="0"/>
                        </a:spcAft>
                        <a:buClr>
                          <a:srgbClr val="000000"/>
                        </a:buClr>
                        <a:buSzPts val="1800"/>
                        <a:buFont typeface="Arial"/>
                        <a:buNone/>
                      </a:pPr>
                      <a:r>
                        <a:rPr lang="en-US" sz="1800">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a:latin typeface="Times New Roman"/>
                          <a:ea typeface="Times New Roman"/>
                          <a:cs typeface="Times New Roman"/>
                          <a:sym typeface="Times New Roman"/>
                        </a:rPr>
                        <a:t>RFID Tag and scanner</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a:latin typeface="Times New Roman"/>
                          <a:ea typeface="Times New Roman"/>
                          <a:cs typeface="Times New Roman"/>
                          <a:sym typeface="Times New Roman"/>
                        </a:rPr>
                        <a:t>-</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a:latin typeface="Times New Roman"/>
                          <a:ea typeface="Times New Roman"/>
                          <a:cs typeface="Times New Roman"/>
                          <a:sym typeface="Times New Roman"/>
                        </a:rPr>
                        <a:t>Rs 200/-</a:t>
                      </a:r>
                      <a:endParaRPr sz="1800" u="none" cap="none" strike="noStrike">
                        <a:latin typeface="Times New Roman"/>
                        <a:ea typeface="Times New Roman"/>
                        <a:cs typeface="Times New Roman"/>
                        <a:sym typeface="Times New Roman"/>
                      </a:endParaRPr>
                    </a:p>
                  </a:txBody>
                  <a:tcPr marT="45725" marB="45725" marR="91450" marL="91450"/>
                </a:tc>
              </a:tr>
              <a:tr h="595200">
                <a:tc>
                  <a:txBody>
                    <a:bodyPr/>
                    <a:lstStyle/>
                    <a:p>
                      <a:pPr indent="0" lvl="0" marL="0" marR="0" rtl="0" algn="l">
                        <a:lnSpc>
                          <a:spcPct val="100000"/>
                        </a:lnSpc>
                        <a:spcBef>
                          <a:spcPts val="0"/>
                        </a:spcBef>
                        <a:spcAft>
                          <a:spcPts val="0"/>
                        </a:spcAft>
                        <a:buClr>
                          <a:srgbClr val="000000"/>
                        </a:buClr>
                        <a:buSzPts val="1800"/>
                        <a:buFont typeface="Arial"/>
                        <a:buNone/>
                      </a:pPr>
                      <a:r>
                        <a:rPr lang="en-US" sz="1800">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a:latin typeface="Times New Roman"/>
                          <a:ea typeface="Times New Roman"/>
                          <a:cs typeface="Times New Roman"/>
                          <a:sym typeface="Times New Roman"/>
                        </a:rPr>
                        <a:t>FingerPrint sensor</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a:latin typeface="Times New Roman"/>
                          <a:ea typeface="Times New Roman"/>
                          <a:cs typeface="Times New Roman"/>
                          <a:sym typeface="Times New Roman"/>
                        </a:rPr>
                        <a:t>-</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a:latin typeface="Times New Roman"/>
                          <a:ea typeface="Times New Roman"/>
                          <a:cs typeface="Times New Roman"/>
                          <a:sym typeface="Times New Roman"/>
                        </a:rPr>
                        <a:t>Rs 1500/-</a:t>
                      </a:r>
                      <a:endParaRPr sz="1800" u="none" cap="none" strike="noStrike">
                        <a:latin typeface="Times New Roman"/>
                        <a:ea typeface="Times New Roman"/>
                        <a:cs typeface="Times New Roman"/>
                        <a:sym typeface="Times New Roman"/>
                      </a:endParaRPr>
                    </a:p>
                  </a:txBody>
                  <a:tcPr marT="45725" marB="45725" marR="91450" marL="91450"/>
                </a:tc>
              </a:tr>
              <a:tr h="595200">
                <a:tc>
                  <a:txBody>
                    <a:bodyPr/>
                    <a:lstStyle/>
                    <a:p>
                      <a:pPr indent="0" lvl="0" marL="0" marR="0" rtl="0" algn="l">
                        <a:lnSpc>
                          <a:spcPct val="100000"/>
                        </a:lnSpc>
                        <a:spcBef>
                          <a:spcPts val="0"/>
                        </a:spcBef>
                        <a:spcAft>
                          <a:spcPts val="0"/>
                        </a:spcAft>
                        <a:buClr>
                          <a:srgbClr val="000000"/>
                        </a:buClr>
                        <a:buSzPts val="1800"/>
                        <a:buFont typeface="Arial"/>
                        <a:buNone/>
                      </a:pPr>
                      <a:r>
                        <a:rPr lang="en-US" sz="1800">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a:latin typeface="Times New Roman"/>
                          <a:ea typeface="Times New Roman"/>
                          <a:cs typeface="Times New Roman"/>
                          <a:sym typeface="Times New Roman"/>
                        </a:rPr>
                        <a:t>Cloud Storage</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a:latin typeface="Times New Roman"/>
                          <a:ea typeface="Times New Roman"/>
                          <a:cs typeface="Times New Roman"/>
                          <a:sym typeface="Times New Roman"/>
                        </a:rPr>
                        <a:t>For a month</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a:latin typeface="Times New Roman"/>
                          <a:ea typeface="Times New Roman"/>
                          <a:cs typeface="Times New Roman"/>
                          <a:sym typeface="Times New Roman"/>
                        </a:rPr>
                        <a:t>5 TB</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a:latin typeface="Times New Roman"/>
                          <a:ea typeface="Times New Roman"/>
                          <a:cs typeface="Times New Roman"/>
                          <a:sym typeface="Times New Roman"/>
                        </a:rPr>
                        <a:t>Rs 150/-</a:t>
                      </a:r>
                      <a:endParaRPr sz="1800" u="none" cap="none" strike="noStrike">
                        <a:latin typeface="Times New Roman"/>
                        <a:ea typeface="Times New Roman"/>
                        <a:cs typeface="Times New Roman"/>
                        <a:sym typeface="Times New Roman"/>
                      </a:endParaRPr>
                    </a:p>
                  </a:txBody>
                  <a:tcPr marT="45725" marB="45725" marR="91450" marL="91450"/>
                </a:tc>
              </a:tr>
              <a:tr h="595200">
                <a:tc>
                  <a:txBody>
                    <a:bodyPr/>
                    <a:lstStyle/>
                    <a:p>
                      <a:pPr indent="0" lvl="0" marL="0" marR="0" rtl="0" algn="l">
                        <a:lnSpc>
                          <a:spcPct val="100000"/>
                        </a:lnSpc>
                        <a:spcBef>
                          <a:spcPts val="0"/>
                        </a:spcBef>
                        <a:spcAft>
                          <a:spcPts val="0"/>
                        </a:spcAft>
                        <a:buClr>
                          <a:srgbClr val="000000"/>
                        </a:buClr>
                        <a:buSzPts val="1800"/>
                        <a:buFont typeface="Arial"/>
                        <a:buNone/>
                      </a:pPr>
                      <a:r>
                        <a:rPr lang="en-US" sz="1800">
                          <a:latin typeface="Times New Roman"/>
                          <a:ea typeface="Times New Roman"/>
                          <a:cs typeface="Times New Roman"/>
                          <a:sym typeface="Times New Roman"/>
                        </a:rPr>
                        <a:t>4.</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a:latin typeface="Times New Roman"/>
                          <a:ea typeface="Times New Roman"/>
                          <a:cs typeface="Times New Roman"/>
                          <a:sym typeface="Times New Roman"/>
                        </a:rPr>
                        <a:t>Arduino UNO</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a:latin typeface="Times New Roman"/>
                          <a:ea typeface="Times New Roman"/>
                          <a:cs typeface="Times New Roman"/>
                          <a:sym typeface="Times New Roman"/>
                        </a:rPr>
                        <a:t>-</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a:latin typeface="Times New Roman"/>
                          <a:ea typeface="Times New Roman"/>
                          <a:cs typeface="Times New Roman"/>
                          <a:sym typeface="Times New Roman"/>
                        </a:rPr>
                        <a:t>Rs 400/-</a:t>
                      </a:r>
                      <a:endParaRPr sz="1800" u="none" cap="none" strike="noStrike">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References</a:t>
            </a:r>
            <a:endParaRPr sz="2800">
              <a:solidFill>
                <a:srgbClr val="FF0000"/>
              </a:solidFill>
              <a:latin typeface="Times New Roman"/>
              <a:ea typeface="Times New Roman"/>
              <a:cs typeface="Times New Roman"/>
              <a:sym typeface="Times New Roman"/>
            </a:endParaRPr>
          </a:p>
        </p:txBody>
      </p:sp>
      <p:sp>
        <p:nvSpPr>
          <p:cNvPr id="173" name="Google Shape;173;p15"/>
          <p:cNvSpPr txBox="1"/>
          <p:nvPr>
            <p:ph idx="1" type="body"/>
          </p:nvPr>
        </p:nvSpPr>
        <p:spPr>
          <a:xfrm>
            <a:off x="838200" y="1560050"/>
            <a:ext cx="10515600" cy="4351200"/>
          </a:xfrm>
          <a:prstGeom prst="rect">
            <a:avLst/>
          </a:prstGeom>
          <a:noFill/>
          <a:ln>
            <a:noFill/>
          </a:ln>
        </p:spPr>
        <p:txBody>
          <a:bodyPr anchorCtr="0" anchor="t" bIns="45700" lIns="91425" spcFirstLastPara="1" rIns="91425" wrap="square" tIns="45700">
            <a:normAutofit/>
          </a:bodyPr>
          <a:lstStyle/>
          <a:p>
            <a:pPr indent="-368300" lvl="0" marL="914400" marR="966038" rtl="0" algn="just">
              <a:lnSpc>
                <a:spcPct val="115000"/>
              </a:lnSpc>
              <a:spcBef>
                <a:spcPts val="0"/>
              </a:spcBef>
              <a:spcAft>
                <a:spcPts val="0"/>
              </a:spcAft>
              <a:buClr>
                <a:srgbClr val="222222"/>
              </a:buClr>
              <a:buSzPts val="2200"/>
              <a:buFont typeface="Times New Roman"/>
              <a:buAutoNum type="arabicPeriod"/>
            </a:pPr>
            <a:r>
              <a:rPr lang="en-US" sz="2200">
                <a:solidFill>
                  <a:srgbClr val="222222"/>
                </a:solidFill>
                <a:latin typeface="Times New Roman"/>
                <a:ea typeface="Times New Roman"/>
                <a:cs typeface="Times New Roman"/>
                <a:sym typeface="Times New Roman"/>
              </a:rPr>
              <a:t>M. K. Shahin, "Wireless communication and RFID based handheld database and medical diagnostic system," 2014 Cairo International Biomedical Engineering Conference (CIBEC), Giza, 2014, pp. 6-9, doi: 10.1109/CIBEC.2014.7020922.</a:t>
            </a:r>
            <a:endParaRPr sz="2200">
              <a:solidFill>
                <a:srgbClr val="222222"/>
              </a:solidFill>
              <a:latin typeface="Times New Roman"/>
              <a:ea typeface="Times New Roman"/>
              <a:cs typeface="Times New Roman"/>
              <a:sym typeface="Times New Roman"/>
            </a:endParaRPr>
          </a:p>
          <a:p>
            <a:pPr indent="-368300" lvl="0" marL="914400" marR="966038" rtl="0" algn="just">
              <a:lnSpc>
                <a:spcPct val="115000"/>
              </a:lnSpc>
              <a:spcBef>
                <a:spcPts val="0"/>
              </a:spcBef>
              <a:spcAft>
                <a:spcPts val="0"/>
              </a:spcAft>
              <a:buClr>
                <a:srgbClr val="222222"/>
              </a:buClr>
              <a:buSzPts val="2200"/>
              <a:buFont typeface="Times New Roman"/>
              <a:buAutoNum type="arabicPeriod"/>
            </a:pPr>
            <a:r>
              <a:rPr lang="en-US" sz="2200">
                <a:solidFill>
                  <a:srgbClr val="222222"/>
                </a:solidFill>
                <a:latin typeface="Times New Roman"/>
                <a:ea typeface="Times New Roman"/>
                <a:cs typeface="Times New Roman"/>
                <a:sym typeface="Times New Roman"/>
              </a:rPr>
              <a:t>Yang Jin, Tang Deyu and Zheng Xianrong, "Research on the distributed electronic medical records storage model," 2011 IEEE International Symposium on IT in Medicine and Education, Cuangzhou, 2011, pp. 288-292, doi: 10.1109/ITiME.2011.6132041.</a:t>
            </a:r>
            <a:endParaRPr sz="2200">
              <a:solidFill>
                <a:srgbClr val="222222"/>
              </a:solidFill>
              <a:latin typeface="Times New Roman"/>
              <a:ea typeface="Times New Roman"/>
              <a:cs typeface="Times New Roman"/>
              <a:sym typeface="Times New Roman"/>
            </a:endParaRPr>
          </a:p>
          <a:p>
            <a:pPr indent="0" lvl="0" marL="0" rtl="0" algn="just">
              <a:lnSpc>
                <a:spcPct val="90000"/>
              </a:lnSpc>
              <a:spcBef>
                <a:spcPts val="1000"/>
              </a:spcBef>
              <a:spcAft>
                <a:spcPts val="0"/>
              </a:spcAft>
              <a:buClr>
                <a:srgbClr val="FF0000"/>
              </a:buClr>
              <a:buSzPts val="2800"/>
              <a:buNone/>
            </a:pPr>
            <a:r>
              <a:t/>
            </a:r>
            <a:endParaRPr sz="19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title"/>
          </p:nvPr>
        </p:nvSpPr>
        <p:spPr>
          <a:xfrm>
            <a:off x="866192" y="33713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Abstract</a:t>
            </a:r>
            <a:endParaRPr>
              <a:latin typeface="Times New Roman"/>
              <a:ea typeface="Times New Roman"/>
              <a:cs typeface="Times New Roman"/>
              <a:sym typeface="Times New Roman"/>
            </a:endParaRPr>
          </a:p>
        </p:txBody>
      </p:sp>
      <p:sp>
        <p:nvSpPr>
          <p:cNvPr id="99" name="Google Shape;99;p2"/>
          <p:cNvSpPr txBox="1"/>
          <p:nvPr>
            <p:ph idx="1" type="body"/>
          </p:nvPr>
        </p:nvSpPr>
        <p:spPr>
          <a:xfrm>
            <a:off x="866200" y="1544425"/>
            <a:ext cx="10515600" cy="4351200"/>
          </a:xfrm>
          <a:prstGeom prst="rect">
            <a:avLst/>
          </a:prstGeom>
          <a:noFill/>
          <a:ln>
            <a:noFill/>
          </a:ln>
        </p:spPr>
        <p:txBody>
          <a:bodyPr anchorCtr="0" anchor="t" bIns="45700" lIns="91425" spcFirstLastPara="1" rIns="91425" wrap="square" tIns="45700">
            <a:normAutofit/>
          </a:bodyPr>
          <a:lstStyle/>
          <a:p>
            <a:pPr indent="-374650" lvl="0" marL="457200" rtl="0" algn="just">
              <a:lnSpc>
                <a:spcPct val="115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There is a need for proper database management in all fields and medical field it is very important because it deals with the life of people’s.</a:t>
            </a:r>
            <a:endParaRPr sz="2300">
              <a:latin typeface="Times New Roman"/>
              <a:ea typeface="Times New Roman"/>
              <a:cs typeface="Times New Roman"/>
              <a:sym typeface="Times New Roman"/>
            </a:endParaRPr>
          </a:p>
          <a:p>
            <a:pPr indent="-374650" lvl="0" marL="457200" rtl="0" algn="just">
              <a:lnSpc>
                <a:spcPct val="115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Medicard is a device which is used to access the medical data which are stored in the cloud database</a:t>
            </a:r>
            <a:endParaRPr sz="2300">
              <a:latin typeface="Times New Roman"/>
              <a:ea typeface="Times New Roman"/>
              <a:cs typeface="Times New Roman"/>
              <a:sym typeface="Times New Roman"/>
            </a:endParaRPr>
          </a:p>
          <a:p>
            <a:pPr indent="-374650" lvl="0" marL="457200" rtl="0" algn="just">
              <a:lnSpc>
                <a:spcPct val="115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All the medical database are stored in the cloud and it is accessed under 3 modes of operation</a:t>
            </a:r>
            <a:endParaRPr sz="2300">
              <a:latin typeface="Times New Roman"/>
              <a:ea typeface="Times New Roman"/>
              <a:cs typeface="Times New Roman"/>
              <a:sym typeface="Times New Roman"/>
            </a:endParaRPr>
          </a:p>
          <a:p>
            <a:pPr indent="-374650" lvl="0" marL="457200" rtl="0" algn="just">
              <a:lnSpc>
                <a:spcPct val="115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This is very useful in the identification of a fast spread disease in short period of time.</a:t>
            </a:r>
            <a:endParaRPr sz="23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2800"/>
              <a:buNone/>
            </a:pPr>
            <a:r>
              <a:t/>
            </a:r>
            <a:endParaRPr i="1" sz="2300">
              <a:solidFill>
                <a:srgbClr val="FF0000"/>
              </a:solidFill>
              <a:latin typeface="Times New Roman"/>
              <a:ea typeface="Times New Roman"/>
              <a:cs typeface="Times New Roman"/>
              <a:sym typeface="Times New Roman"/>
            </a:endParaRPr>
          </a:p>
        </p:txBody>
      </p:sp>
      <p:sp>
        <p:nvSpPr>
          <p:cNvPr id="100" name="Google Shape;10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866192" y="33713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Problem Statement Addressed</a:t>
            </a:r>
            <a:endParaRPr>
              <a:latin typeface="Times New Roman"/>
              <a:ea typeface="Times New Roman"/>
              <a:cs typeface="Times New Roman"/>
              <a:sym typeface="Times New Roman"/>
            </a:endParaRPr>
          </a:p>
        </p:txBody>
      </p:sp>
      <p:sp>
        <p:nvSpPr>
          <p:cNvPr id="106" name="Google Shape;106;p3"/>
          <p:cNvSpPr txBox="1"/>
          <p:nvPr>
            <p:ph idx="1" type="body"/>
          </p:nvPr>
        </p:nvSpPr>
        <p:spPr>
          <a:xfrm>
            <a:off x="1031450" y="1662700"/>
            <a:ext cx="10515600" cy="5195100"/>
          </a:xfrm>
          <a:prstGeom prst="rect">
            <a:avLst/>
          </a:prstGeom>
          <a:noFill/>
          <a:ln>
            <a:noFill/>
          </a:ln>
        </p:spPr>
        <p:txBody>
          <a:bodyPr anchorCtr="0" anchor="t" bIns="45700" lIns="91425" spcFirstLastPara="1" rIns="91425" wrap="square" tIns="45700">
            <a:normAutofit/>
          </a:bodyPr>
          <a:lstStyle/>
          <a:p>
            <a:pPr indent="-374650" lvl="0" marL="457200" rtl="0" algn="just">
              <a:lnSpc>
                <a:spcPct val="115000"/>
              </a:lnSpc>
              <a:spcBef>
                <a:spcPts val="0"/>
              </a:spcBef>
              <a:spcAft>
                <a:spcPts val="0"/>
              </a:spcAft>
              <a:buSzPts val="2300"/>
              <a:buChar char="•"/>
            </a:pPr>
            <a:r>
              <a:rPr lang="en-US" sz="2300">
                <a:highlight>
                  <a:srgbClr val="FFFFFF"/>
                </a:highlight>
                <a:latin typeface="Times New Roman"/>
                <a:ea typeface="Times New Roman"/>
                <a:cs typeface="Times New Roman"/>
                <a:sym typeface="Times New Roman"/>
              </a:rPr>
              <a:t>Maintaining sequential order of medical reports and carrying it is the major problem.</a:t>
            </a:r>
            <a:endParaRPr sz="2300">
              <a:highlight>
                <a:srgbClr val="FFFFFF"/>
              </a:highlight>
              <a:latin typeface="Times New Roman"/>
              <a:ea typeface="Times New Roman"/>
              <a:cs typeface="Times New Roman"/>
              <a:sym typeface="Times New Roman"/>
            </a:endParaRPr>
          </a:p>
          <a:p>
            <a:pPr indent="-374650" lvl="0" marL="457200" rtl="0" algn="just">
              <a:lnSpc>
                <a:spcPct val="115000"/>
              </a:lnSpc>
              <a:spcBef>
                <a:spcPts val="0"/>
              </a:spcBef>
              <a:spcAft>
                <a:spcPts val="0"/>
              </a:spcAft>
              <a:buSzPts val="2300"/>
              <a:buFont typeface="Times New Roman"/>
              <a:buChar char="•"/>
            </a:pPr>
            <a:r>
              <a:rPr lang="en-US" sz="2300">
                <a:highlight>
                  <a:srgbClr val="FFFFFF"/>
                </a:highlight>
                <a:latin typeface="Times New Roman"/>
                <a:ea typeface="Times New Roman"/>
                <a:cs typeface="Times New Roman"/>
                <a:sym typeface="Times New Roman"/>
              </a:rPr>
              <a:t>Improper</a:t>
            </a:r>
            <a:r>
              <a:rPr lang="en-US" sz="2300">
                <a:highlight>
                  <a:srgbClr val="FFFFFF"/>
                </a:highlight>
                <a:latin typeface="Times New Roman"/>
                <a:ea typeface="Times New Roman"/>
                <a:cs typeface="Times New Roman"/>
                <a:sym typeface="Times New Roman"/>
              </a:rPr>
              <a:t> </a:t>
            </a:r>
            <a:r>
              <a:rPr lang="en-US" sz="2300">
                <a:highlight>
                  <a:srgbClr val="FFFFFF"/>
                </a:highlight>
                <a:latin typeface="Times New Roman"/>
                <a:ea typeface="Times New Roman"/>
                <a:cs typeface="Times New Roman"/>
                <a:sym typeface="Times New Roman"/>
              </a:rPr>
              <a:t>medication at emergency cases without knowing the drugs they are consumed  also lead to loss of lives.</a:t>
            </a:r>
            <a:endParaRPr sz="2300">
              <a:highlight>
                <a:srgbClr val="FFFFFF"/>
              </a:highlight>
              <a:latin typeface="Times New Roman"/>
              <a:ea typeface="Times New Roman"/>
              <a:cs typeface="Times New Roman"/>
              <a:sym typeface="Times New Roman"/>
            </a:endParaRPr>
          </a:p>
          <a:p>
            <a:pPr indent="-374650" lvl="0" marL="457200" rtl="0" algn="just">
              <a:lnSpc>
                <a:spcPct val="115000"/>
              </a:lnSpc>
              <a:spcBef>
                <a:spcPts val="0"/>
              </a:spcBef>
              <a:spcAft>
                <a:spcPts val="0"/>
              </a:spcAft>
              <a:buSzPts val="2300"/>
              <a:buFont typeface="Times New Roman"/>
              <a:buChar char="•"/>
            </a:pPr>
            <a:r>
              <a:rPr lang="en-US" sz="2300">
                <a:highlight>
                  <a:srgbClr val="FFFFFF"/>
                </a:highlight>
                <a:latin typeface="Times New Roman"/>
                <a:ea typeface="Times New Roman"/>
                <a:cs typeface="Times New Roman"/>
                <a:sym typeface="Times New Roman"/>
              </a:rPr>
              <a:t>There is no awareness  about the fast spreading disease because of late analysis of the disease.</a:t>
            </a:r>
            <a:endParaRPr i="1" sz="2300">
              <a:solidFill>
                <a:srgbClr val="FF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type="title"/>
          </p:nvPr>
        </p:nvSpPr>
        <p:spPr>
          <a:xfrm>
            <a:off x="866192" y="33713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Existing Solution to the Problem Addressed</a:t>
            </a:r>
            <a:endParaRPr>
              <a:latin typeface="Times New Roman"/>
              <a:ea typeface="Times New Roman"/>
              <a:cs typeface="Times New Roman"/>
              <a:sym typeface="Times New Roman"/>
            </a:endParaRPr>
          </a:p>
        </p:txBody>
      </p:sp>
      <p:sp>
        <p:nvSpPr>
          <p:cNvPr id="112" name="Google Shape;112;p4"/>
          <p:cNvSpPr txBox="1"/>
          <p:nvPr>
            <p:ph idx="1" type="body"/>
          </p:nvPr>
        </p:nvSpPr>
        <p:spPr>
          <a:xfrm>
            <a:off x="838200" y="1546576"/>
            <a:ext cx="10515600" cy="4630500"/>
          </a:xfrm>
          <a:prstGeom prst="rect">
            <a:avLst/>
          </a:prstGeom>
          <a:noFill/>
          <a:ln>
            <a:noFill/>
          </a:ln>
        </p:spPr>
        <p:txBody>
          <a:bodyPr anchorCtr="0" anchor="t" bIns="45700" lIns="91425" spcFirstLastPara="1" rIns="91425" wrap="square" tIns="45700">
            <a:noAutofit/>
          </a:bodyPr>
          <a:lstStyle/>
          <a:p>
            <a:pPr indent="-368300" lvl="0" marL="457200" rtl="0" algn="l">
              <a:lnSpc>
                <a:spcPct val="15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Existing techniques : RFID storage,   hospital database.</a:t>
            </a:r>
            <a:endParaRPr sz="2200">
              <a:latin typeface="Times New Roman"/>
              <a:ea typeface="Times New Roman"/>
              <a:cs typeface="Times New Roman"/>
              <a:sym typeface="Times New Roman"/>
            </a:endParaRPr>
          </a:p>
          <a:p>
            <a:pPr indent="-368300" lvl="0" marL="457200" rtl="0" algn="just">
              <a:lnSpc>
                <a:spcPct val="15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Literature survey : In most cases, information is only restricted to medical authorities such as chairman, doctor.This may lead to malpractices, illegal medical practices.</a:t>
            </a:r>
            <a:endParaRPr sz="2200">
              <a:latin typeface="Times New Roman"/>
              <a:ea typeface="Times New Roman"/>
              <a:cs typeface="Times New Roman"/>
              <a:sym typeface="Times New Roman"/>
            </a:endParaRPr>
          </a:p>
          <a:p>
            <a:pPr indent="-368300" lvl="0" marL="457200" rtl="0" algn="just">
              <a:lnSpc>
                <a:spcPct val="15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Proposed works : Medical data are stored in cloud database. Medicard and fingerprint is used for authentication. By using the pharmaceutical database,we will know about fast spreading disease and we can take prevention methods and aware people about that disease.</a:t>
            </a:r>
            <a:endParaRPr sz="2200">
              <a:latin typeface="Times New Roman"/>
              <a:ea typeface="Times New Roman"/>
              <a:cs typeface="Times New Roman"/>
              <a:sym typeface="Times New Roman"/>
            </a:endParaRPr>
          </a:p>
          <a:p>
            <a:pPr indent="-228600" lvl="0" marL="228600" rtl="0" algn="l">
              <a:lnSpc>
                <a:spcPct val="90000"/>
              </a:lnSpc>
              <a:spcBef>
                <a:spcPts val="0"/>
              </a:spcBef>
              <a:spcAft>
                <a:spcPts val="0"/>
              </a:spcAft>
              <a:buClr>
                <a:schemeClr val="dk1"/>
              </a:buClr>
              <a:buSzPts val="2800"/>
              <a:buNone/>
            </a:pPr>
            <a:r>
              <a:t/>
            </a:r>
            <a:endParaRPr i="1" sz="2200">
              <a:solidFill>
                <a:srgbClr val="FF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5"/>
          <p:cNvSpPr txBox="1"/>
          <p:nvPr>
            <p:ph type="title"/>
          </p:nvPr>
        </p:nvSpPr>
        <p:spPr>
          <a:xfrm>
            <a:off x="866192" y="33713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Proposed Solution to the Problem Addressed</a:t>
            </a:r>
            <a:endParaRPr>
              <a:latin typeface="Times New Roman"/>
              <a:ea typeface="Times New Roman"/>
              <a:cs typeface="Times New Roman"/>
              <a:sym typeface="Times New Roman"/>
            </a:endParaRPr>
          </a:p>
        </p:txBody>
      </p:sp>
      <p:sp>
        <p:nvSpPr>
          <p:cNvPr id="118" name="Google Shape;118;p5"/>
          <p:cNvSpPr txBox="1"/>
          <p:nvPr>
            <p:ph idx="1" type="body"/>
          </p:nvPr>
        </p:nvSpPr>
        <p:spPr>
          <a:xfrm>
            <a:off x="866200" y="1662700"/>
            <a:ext cx="10515600" cy="4351200"/>
          </a:xfrm>
          <a:prstGeom prst="rect">
            <a:avLst/>
          </a:prstGeom>
          <a:noFill/>
          <a:ln>
            <a:noFill/>
          </a:ln>
        </p:spPr>
        <p:txBody>
          <a:bodyPr anchorCtr="0" anchor="t" bIns="45700" lIns="91425" spcFirstLastPara="1" rIns="91425" wrap="square" tIns="45700">
            <a:normAutofit/>
          </a:bodyPr>
          <a:lstStyle/>
          <a:p>
            <a:pPr indent="-254000" lvl="0" marL="228600" rtl="0" algn="just">
              <a:lnSpc>
                <a:spcPct val="115000"/>
              </a:lnSpc>
              <a:spcBef>
                <a:spcPts val="0"/>
              </a:spcBef>
              <a:spcAft>
                <a:spcPts val="0"/>
              </a:spcAft>
              <a:buSzPts val="2200"/>
              <a:buChar char="•"/>
            </a:pPr>
            <a:r>
              <a:rPr lang="en-US" sz="2200">
                <a:latin typeface="Times New Roman"/>
                <a:ea typeface="Times New Roman"/>
                <a:cs typeface="Times New Roman"/>
                <a:sym typeface="Times New Roman"/>
              </a:rPr>
              <a:t>Emergency- in this mode the doctor can access the medical report without the patient. In the emergency situation the medical reports can be viewed and necessary treatment can be done. Non editable mode</a:t>
            </a:r>
            <a:endParaRPr sz="2200">
              <a:latin typeface="Times New Roman"/>
              <a:ea typeface="Times New Roman"/>
              <a:cs typeface="Times New Roman"/>
              <a:sym typeface="Times New Roman"/>
            </a:endParaRPr>
          </a:p>
          <a:p>
            <a:pPr indent="-254000" lvl="0" marL="228600" rtl="0" algn="just">
              <a:lnSpc>
                <a:spcPct val="115000"/>
              </a:lnSpc>
              <a:spcBef>
                <a:spcPts val="1000"/>
              </a:spcBef>
              <a:spcAft>
                <a:spcPts val="0"/>
              </a:spcAft>
              <a:buSzPts val="2200"/>
              <a:buFont typeface="Times New Roman"/>
              <a:buChar char="•"/>
            </a:pPr>
            <a:r>
              <a:rPr lang="en-US" sz="2200">
                <a:latin typeface="Times New Roman"/>
                <a:ea typeface="Times New Roman"/>
                <a:cs typeface="Times New Roman"/>
                <a:sym typeface="Times New Roman"/>
              </a:rPr>
              <a:t>Non-emergency- in this mode of operation the doctor along with the patient can access the medical report. The updation can be done in this mode of operation. </a:t>
            </a:r>
            <a:endParaRPr sz="2200">
              <a:latin typeface="Times New Roman"/>
              <a:ea typeface="Times New Roman"/>
              <a:cs typeface="Times New Roman"/>
              <a:sym typeface="Times New Roman"/>
            </a:endParaRPr>
          </a:p>
          <a:p>
            <a:pPr indent="-254000" lvl="0" marL="228600" rtl="0" algn="just">
              <a:lnSpc>
                <a:spcPct val="115000"/>
              </a:lnSpc>
              <a:spcBef>
                <a:spcPts val="1000"/>
              </a:spcBef>
              <a:spcAft>
                <a:spcPts val="0"/>
              </a:spcAft>
              <a:buSzPts val="2200"/>
              <a:buFont typeface="Times New Roman"/>
              <a:buChar char="•"/>
            </a:pPr>
            <a:r>
              <a:rPr lang="en-US" sz="2200">
                <a:latin typeface="Times New Roman"/>
                <a:ea typeface="Times New Roman"/>
                <a:cs typeface="Times New Roman"/>
                <a:sym typeface="Times New Roman"/>
              </a:rPr>
              <a:t>Pharmaceutical and scanning centers- in pharmaceutical sites the prescribed drugs can be viewed and help in the supply. In scanning centers the medical reports can be uploaded.</a:t>
            </a:r>
            <a:endParaRPr sz="2200">
              <a:latin typeface="Times New Roman"/>
              <a:ea typeface="Times New Roman"/>
              <a:cs typeface="Times New Roman"/>
              <a:sym typeface="Times New Roman"/>
            </a:endParaRPr>
          </a:p>
          <a:p>
            <a:pPr indent="-228600" lvl="0" marL="228600" rtl="0" algn="just">
              <a:lnSpc>
                <a:spcPct val="115000"/>
              </a:lnSpc>
              <a:spcBef>
                <a:spcPts val="0"/>
              </a:spcBef>
              <a:spcAft>
                <a:spcPts val="0"/>
              </a:spcAft>
              <a:buClr>
                <a:schemeClr val="dk1"/>
              </a:buClr>
              <a:buSzPts val="2800"/>
              <a:buNone/>
            </a:pPr>
            <a:r>
              <a:t/>
            </a:r>
            <a:endParaRPr i="1" sz="220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Project Work Plan  </a:t>
            </a:r>
            <a:endParaRPr>
              <a:latin typeface="Times New Roman"/>
              <a:ea typeface="Times New Roman"/>
              <a:cs typeface="Times New Roman"/>
              <a:sym typeface="Times New Roman"/>
            </a:endParaRPr>
          </a:p>
        </p:txBody>
      </p:sp>
      <p:sp>
        <p:nvSpPr>
          <p:cNvPr id="124" name="Google Shape;124;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1000"/>
              </a:spcBef>
              <a:spcAft>
                <a:spcPts val="0"/>
              </a:spcAft>
              <a:buClr>
                <a:srgbClr val="FF0000"/>
              </a:buClr>
              <a:buSzPts val="2800"/>
              <a:buNone/>
            </a:pPr>
            <a:r>
              <a:rPr lang="en-US"/>
              <a:t> </a:t>
            </a:r>
            <a:endParaRPr/>
          </a:p>
        </p:txBody>
      </p:sp>
      <p:sp>
        <p:nvSpPr>
          <p:cNvPr id="125" name="Google Shape;12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 </a:t>
            </a:r>
            <a:endParaRPr/>
          </a:p>
        </p:txBody>
      </p:sp>
      <p:pic>
        <p:nvPicPr>
          <p:cNvPr id="126" name="Google Shape;126;p6"/>
          <p:cNvPicPr preferRelativeResize="0"/>
          <p:nvPr/>
        </p:nvPicPr>
        <p:blipFill>
          <a:blip r:embed="rId3">
            <a:alphaModFix/>
          </a:blip>
          <a:stretch>
            <a:fillRect/>
          </a:stretch>
        </p:blipFill>
        <p:spPr>
          <a:xfrm>
            <a:off x="2108475" y="1288850"/>
            <a:ext cx="9128551" cy="3499200"/>
          </a:xfrm>
          <a:prstGeom prst="rect">
            <a:avLst/>
          </a:prstGeom>
          <a:noFill/>
          <a:ln>
            <a:noFill/>
          </a:ln>
        </p:spPr>
      </p:pic>
      <p:pic>
        <p:nvPicPr>
          <p:cNvPr id="127" name="Google Shape;127;p6"/>
          <p:cNvPicPr preferRelativeResize="0"/>
          <p:nvPr/>
        </p:nvPicPr>
        <p:blipFill>
          <a:blip r:embed="rId4">
            <a:alphaModFix/>
          </a:blip>
          <a:stretch>
            <a:fillRect/>
          </a:stretch>
        </p:blipFill>
        <p:spPr>
          <a:xfrm>
            <a:off x="905650" y="2552700"/>
            <a:ext cx="3476625" cy="3499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Flow Chart</a:t>
            </a:r>
            <a:endParaRPr>
              <a:latin typeface="Times New Roman"/>
              <a:ea typeface="Times New Roman"/>
              <a:cs typeface="Times New Roman"/>
              <a:sym typeface="Times New Roman"/>
            </a:endParaRPr>
          </a:p>
        </p:txBody>
      </p:sp>
      <p:sp>
        <p:nvSpPr>
          <p:cNvPr id="133" name="Google Shape;133;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en-US"/>
              <a:t> </a:t>
            </a:r>
            <a:endParaRPr/>
          </a:p>
        </p:txBody>
      </p:sp>
      <p:pic>
        <p:nvPicPr>
          <p:cNvPr descr="https://lh6.googleusercontent.com/6MbGslaD4nV5NhZ9LWOUsPzV_yKBbKNa347KDrZ8YhTYg_hIQYMTu44N5Vrc01BU9i81CJRysaas0ce6eLchzFETeMH-WhUA51eZDzSM5uPXmCHpN30SMaw2tioANZka3oTL826vkUQ" id="134" name="Google Shape;134;p8"/>
          <p:cNvPicPr preferRelativeResize="0"/>
          <p:nvPr/>
        </p:nvPicPr>
        <p:blipFill>
          <a:blip r:embed="rId3">
            <a:alphaModFix/>
          </a:blip>
          <a:stretch>
            <a:fillRect/>
          </a:stretch>
        </p:blipFill>
        <p:spPr>
          <a:xfrm>
            <a:off x="3554125" y="365125"/>
            <a:ext cx="6476373" cy="62741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Effective utilization of the Modern Tool &amp; Cloud</a:t>
            </a:r>
            <a:endParaRPr>
              <a:latin typeface="Times New Roman"/>
              <a:ea typeface="Times New Roman"/>
              <a:cs typeface="Times New Roman"/>
              <a:sym typeface="Times New Roman"/>
            </a:endParaRPr>
          </a:p>
        </p:txBody>
      </p:sp>
      <p:sp>
        <p:nvSpPr>
          <p:cNvPr id="140" name="Google Shape;140;p9"/>
          <p:cNvSpPr txBox="1"/>
          <p:nvPr>
            <p:ph idx="1" type="body"/>
          </p:nvPr>
        </p:nvSpPr>
        <p:spPr>
          <a:xfrm>
            <a:off x="619500" y="15444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1000"/>
              </a:spcBef>
              <a:spcAft>
                <a:spcPts val="0"/>
              </a:spcAft>
              <a:buClr>
                <a:srgbClr val="FF0000"/>
              </a:buClr>
              <a:buSzPts val="2800"/>
              <a:buNone/>
            </a:pPr>
            <a:r>
              <a:rPr lang="en-US"/>
              <a:t> </a:t>
            </a:r>
            <a:endParaRPr/>
          </a:p>
        </p:txBody>
      </p:sp>
      <p:pic>
        <p:nvPicPr>
          <p:cNvPr id="141" name="Google Shape;141;p9"/>
          <p:cNvPicPr preferRelativeResize="0"/>
          <p:nvPr/>
        </p:nvPicPr>
        <p:blipFill>
          <a:blip r:embed="rId3">
            <a:alphaModFix/>
          </a:blip>
          <a:stretch>
            <a:fillRect/>
          </a:stretch>
        </p:blipFill>
        <p:spPr>
          <a:xfrm>
            <a:off x="1147381" y="1930269"/>
            <a:ext cx="2997425" cy="2997450"/>
          </a:xfrm>
          <a:prstGeom prst="rect">
            <a:avLst/>
          </a:prstGeom>
          <a:noFill/>
          <a:ln>
            <a:noFill/>
          </a:ln>
        </p:spPr>
      </p:pic>
      <p:pic>
        <p:nvPicPr>
          <p:cNvPr id="142" name="Google Shape;142;p9"/>
          <p:cNvPicPr preferRelativeResize="0"/>
          <p:nvPr/>
        </p:nvPicPr>
        <p:blipFill>
          <a:blip r:embed="rId4">
            <a:alphaModFix/>
          </a:blip>
          <a:stretch>
            <a:fillRect/>
          </a:stretch>
        </p:blipFill>
        <p:spPr>
          <a:xfrm>
            <a:off x="7399649" y="1690698"/>
            <a:ext cx="4149101" cy="2167227"/>
          </a:xfrm>
          <a:prstGeom prst="rect">
            <a:avLst/>
          </a:prstGeom>
          <a:noFill/>
          <a:ln>
            <a:noFill/>
          </a:ln>
        </p:spPr>
      </p:pic>
      <p:pic>
        <p:nvPicPr>
          <p:cNvPr id="143" name="Google Shape;143;p9"/>
          <p:cNvPicPr preferRelativeResize="0"/>
          <p:nvPr/>
        </p:nvPicPr>
        <p:blipFill>
          <a:blip r:embed="rId5">
            <a:alphaModFix/>
          </a:blip>
          <a:stretch>
            <a:fillRect/>
          </a:stretch>
        </p:blipFill>
        <p:spPr>
          <a:xfrm>
            <a:off x="4407200" y="4019400"/>
            <a:ext cx="4816055" cy="2167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Prototype &amp; Sample Output</a:t>
            </a:r>
            <a:endParaRPr>
              <a:latin typeface="Times New Roman"/>
              <a:ea typeface="Times New Roman"/>
              <a:cs typeface="Times New Roman"/>
              <a:sym typeface="Times New Roman"/>
            </a:endParaRPr>
          </a:p>
        </p:txBody>
      </p:sp>
      <p:sp>
        <p:nvSpPr>
          <p:cNvPr id="149" name="Google Shape;149;p11"/>
          <p:cNvSpPr txBox="1"/>
          <p:nvPr>
            <p:ph idx="1" type="body"/>
          </p:nvPr>
        </p:nvSpPr>
        <p:spPr>
          <a:xfrm>
            <a:off x="838200" y="2016075"/>
            <a:ext cx="9721500" cy="3996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lang="en-US"/>
              <a:t> </a:t>
            </a:r>
            <a:endParaRPr/>
          </a:p>
        </p:txBody>
      </p:sp>
      <p:pic>
        <p:nvPicPr>
          <p:cNvPr id="150" name="Google Shape;150;p11"/>
          <p:cNvPicPr preferRelativeResize="0"/>
          <p:nvPr/>
        </p:nvPicPr>
        <p:blipFill>
          <a:blip r:embed="rId3">
            <a:alphaModFix/>
          </a:blip>
          <a:stretch>
            <a:fillRect/>
          </a:stretch>
        </p:blipFill>
        <p:spPr>
          <a:xfrm>
            <a:off x="838199" y="1460625"/>
            <a:ext cx="3326175" cy="2105025"/>
          </a:xfrm>
          <a:prstGeom prst="rect">
            <a:avLst/>
          </a:prstGeom>
          <a:noFill/>
          <a:ln>
            <a:noFill/>
          </a:ln>
        </p:spPr>
      </p:pic>
      <p:pic>
        <p:nvPicPr>
          <p:cNvPr id="151" name="Google Shape;151;p11"/>
          <p:cNvPicPr preferRelativeResize="0"/>
          <p:nvPr/>
        </p:nvPicPr>
        <p:blipFill>
          <a:blip r:embed="rId4">
            <a:alphaModFix/>
          </a:blip>
          <a:stretch>
            <a:fillRect/>
          </a:stretch>
        </p:blipFill>
        <p:spPr>
          <a:xfrm>
            <a:off x="7695950" y="1411025"/>
            <a:ext cx="3593625" cy="1879700"/>
          </a:xfrm>
          <a:prstGeom prst="rect">
            <a:avLst/>
          </a:prstGeom>
          <a:noFill/>
          <a:ln>
            <a:noFill/>
          </a:ln>
        </p:spPr>
      </p:pic>
      <p:pic>
        <p:nvPicPr>
          <p:cNvPr id="152" name="Google Shape;152;p11"/>
          <p:cNvPicPr preferRelativeResize="0"/>
          <p:nvPr/>
        </p:nvPicPr>
        <p:blipFill>
          <a:blip r:embed="rId5">
            <a:alphaModFix/>
          </a:blip>
          <a:stretch>
            <a:fillRect/>
          </a:stretch>
        </p:blipFill>
        <p:spPr>
          <a:xfrm>
            <a:off x="838200" y="3953050"/>
            <a:ext cx="6709375" cy="1110600"/>
          </a:xfrm>
          <a:prstGeom prst="rect">
            <a:avLst/>
          </a:prstGeom>
          <a:noFill/>
          <a:ln>
            <a:noFill/>
          </a:ln>
          <a:effectLst>
            <a:outerShdw blurRad="57150" rotWithShape="0" algn="bl" dir="5400000" dist="19050">
              <a:srgbClr val="000000">
                <a:alpha val="50000"/>
              </a:srgbClr>
            </a:outerShdw>
          </a:effectLst>
        </p:spPr>
      </p:pic>
      <p:pic>
        <p:nvPicPr>
          <p:cNvPr id="153" name="Google Shape;153;p11"/>
          <p:cNvPicPr preferRelativeResize="0"/>
          <p:nvPr/>
        </p:nvPicPr>
        <p:blipFill>
          <a:blip r:embed="rId6">
            <a:alphaModFix/>
          </a:blip>
          <a:stretch>
            <a:fillRect/>
          </a:stretch>
        </p:blipFill>
        <p:spPr>
          <a:xfrm>
            <a:off x="7695957" y="3585519"/>
            <a:ext cx="3593625" cy="2638850"/>
          </a:xfrm>
          <a:prstGeom prst="rect">
            <a:avLst/>
          </a:prstGeom>
          <a:noFill/>
          <a:ln>
            <a:noFill/>
          </a:ln>
        </p:spPr>
      </p:pic>
      <p:pic>
        <p:nvPicPr>
          <p:cNvPr id="154" name="Google Shape;154;p11"/>
          <p:cNvPicPr preferRelativeResize="0"/>
          <p:nvPr/>
        </p:nvPicPr>
        <p:blipFill>
          <a:blip r:embed="rId7">
            <a:alphaModFix/>
          </a:blip>
          <a:stretch>
            <a:fillRect/>
          </a:stretch>
        </p:blipFill>
        <p:spPr>
          <a:xfrm>
            <a:off x="4273500" y="1460625"/>
            <a:ext cx="3160524" cy="1992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2021-02-20T05:24:33Z</dcterms:created>
  <dc:creator>vignesh waran</dc:creator>
</cp:coreProperties>
</file>