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8" r:id="rId6"/>
    <p:sldId id="303" r:id="rId7"/>
    <p:sldId id="300" r:id="rId8"/>
    <p:sldId id="305" r:id="rId9"/>
    <p:sldId id="306" r:id="rId10"/>
    <p:sldId id="304" r:id="rId11"/>
    <p:sldId id="302"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635126"/>
          </a:xfrm>
        </p:spPr>
        <p:txBody>
          <a:bodyPr anchor="b">
            <a:normAutofit fontScale="90000"/>
          </a:bodyPr>
          <a:lstStyle/>
          <a:p>
            <a:r>
              <a:rPr lang="en-US" sz="4400" dirty="0">
                <a:solidFill>
                  <a:schemeClr val="tx1"/>
                </a:solidFill>
              </a:rPr>
              <a:t>prediction of disease in the poultry industry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507544"/>
            <a:ext cx="3205640" cy="875218"/>
          </a:xfrm>
        </p:spPr>
        <p:txBody>
          <a:bodyPr anchor="t">
            <a:normAutofit fontScale="70000" lnSpcReduction="20000"/>
          </a:bodyPr>
          <a:lstStyle/>
          <a:p>
            <a:pPr>
              <a:lnSpc>
                <a:spcPct val="100000"/>
              </a:lnSpc>
            </a:pPr>
            <a:r>
              <a:rPr lang="en-US" sz="1600" dirty="0"/>
              <a:t>JEEVA NILA.A    201CS185  </a:t>
            </a:r>
          </a:p>
          <a:p>
            <a:pPr>
              <a:lnSpc>
                <a:spcPct val="100000"/>
              </a:lnSpc>
            </a:pPr>
            <a:r>
              <a:rPr lang="en-US" sz="1600" dirty="0"/>
              <a:t>AJAY GANDHI.V   201CS111</a:t>
            </a:r>
          </a:p>
          <a:p>
            <a:pPr>
              <a:lnSpc>
                <a:spcPct val="100000"/>
              </a:lnSpc>
            </a:pPr>
            <a:r>
              <a:rPr lang="en-US" sz="1600" dirty="0"/>
              <a:t>BRINDHA DHARSHINI.S   201CS133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446F-A144-42AC-9FBB-A42588E3DFE0}"/>
              </a:ext>
            </a:extLst>
          </p:cNvPr>
          <p:cNvSpPr>
            <a:spLocks noGrp="1"/>
          </p:cNvSpPr>
          <p:nvPr>
            <p:ph type="title"/>
          </p:nvPr>
        </p:nvSpPr>
        <p:spPr>
          <a:xfrm>
            <a:off x="1097280" y="286603"/>
            <a:ext cx="10058400" cy="702305"/>
          </a:xfrm>
        </p:spPr>
        <p:txBody>
          <a:bodyPr>
            <a:normAutofit fontScale="90000"/>
          </a:bodyPr>
          <a:lstStyle/>
          <a:p>
            <a:r>
              <a:rPr lang="en-US" dirty="0"/>
              <a:t>Abstract</a:t>
            </a:r>
            <a:endParaRPr lang="en-IN" dirty="0"/>
          </a:p>
        </p:txBody>
      </p:sp>
      <p:sp>
        <p:nvSpPr>
          <p:cNvPr id="3" name="Content Placeholder 2">
            <a:extLst>
              <a:ext uri="{FF2B5EF4-FFF2-40B4-BE49-F238E27FC236}">
                <a16:creationId xmlns:a16="http://schemas.microsoft.com/office/drawing/2014/main" id="{752FF0C4-8B79-420A-8B31-AE8212DFCA2A}"/>
              </a:ext>
            </a:extLst>
          </p:cNvPr>
          <p:cNvSpPr>
            <a:spLocks noGrp="1"/>
          </p:cNvSpPr>
          <p:nvPr>
            <p:ph idx="1"/>
          </p:nvPr>
        </p:nvSpPr>
        <p:spPr>
          <a:xfrm>
            <a:off x="1066800" y="1935332"/>
            <a:ext cx="10058400" cy="3969271"/>
          </a:xfrm>
        </p:spPr>
        <p:txBody>
          <a:bodyPr>
            <a:normAutofit fontScale="92500" lnSpcReduction="20000"/>
          </a:bodyPr>
          <a:lstStyle/>
          <a:p>
            <a:pPr marL="0" indent="0">
              <a:buNone/>
            </a:pPr>
            <a:r>
              <a:rPr lang="en-US" dirty="0"/>
              <a:t>In the modern era of Information and Technology, gadgets and electronic devices are now inevitable in our day-to-day life. </a:t>
            </a:r>
          </a:p>
          <a:p>
            <a:pPr marL="0" indent="0">
              <a:buNone/>
            </a:pPr>
            <a:r>
              <a:rPr lang="en-US" dirty="0"/>
              <a:t>Technology helps us to do our routine things in a </a:t>
            </a:r>
            <a:r>
              <a:rPr lang="en-US" dirty="0" err="1"/>
              <a:t>wellorganized</a:t>
            </a:r>
            <a:r>
              <a:rPr lang="en-US" dirty="0"/>
              <a:t> manner and move forward at ease. In this era, we do have a miniature computer (smartphone) carrying in our pockets, getting not only connected with others but also with the internet giving us a plethora of options and information at our fingertips. Modern technologies viz. Artificial Intelligence (AI),</a:t>
            </a:r>
          </a:p>
          <a:p>
            <a:pPr marL="0" indent="0">
              <a:buNone/>
            </a:pPr>
            <a:r>
              <a:rPr lang="en-US" dirty="0"/>
              <a:t>. We use a few qualities to evaluate our analysis regarding poultry illness and this attribute is one of the key items of the following disease. Perhaps we implement eleven machine classifiers to measure analysis by employing the following technologies, Logistic Regression Classifier, Naive Bayes Classifier, Multilayer Classifier, Stochastic Gradient Classifier, r Random Forest classifier, Bagging Classifier, Decision Tree Classifier, K Nearest Neighbor Classifier, XGB Classifier, AdaBoost Classifier &amp; Gradient Boosting Classifier</a:t>
            </a:r>
          </a:p>
          <a:p>
            <a:pPr marL="0" indent="0">
              <a:buNone/>
            </a:pPr>
            <a:r>
              <a:rPr lang="en-US" dirty="0"/>
              <a:t>Keywords— Robots Sensors devices environmental impact Poultry Disease</a:t>
            </a:r>
            <a:endParaRPr lang="en-IN" dirty="0"/>
          </a:p>
        </p:txBody>
      </p:sp>
    </p:spTree>
    <p:extLst>
      <p:ext uri="{BB962C8B-B14F-4D97-AF65-F5344CB8AC3E}">
        <p14:creationId xmlns:p14="http://schemas.microsoft.com/office/powerpoint/2010/main" val="405760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FB0F0-D81A-4017-8922-BC5EEBC95640}"/>
              </a:ext>
            </a:extLst>
          </p:cNvPr>
          <p:cNvSpPr>
            <a:spLocks noGrp="1"/>
          </p:cNvSpPr>
          <p:nvPr>
            <p:ph idx="1"/>
          </p:nvPr>
        </p:nvSpPr>
        <p:spPr/>
        <p:txBody>
          <a:bodyPr/>
          <a:lstStyle/>
          <a:p>
            <a:pPr marL="457200" indent="-457200">
              <a:buFont typeface="+mj-lt"/>
              <a:buAutoNum type="arabicPeriod"/>
            </a:pPr>
            <a:r>
              <a:rPr lang="en-US" b="0" i="0" dirty="0">
                <a:solidFill>
                  <a:srgbClr val="000000"/>
                </a:solidFill>
                <a:effectLst/>
                <a:latin typeface="Times New Roman" panose="02020603050405020304" pitchFamily="18" charset="0"/>
              </a:rPr>
              <a:t>Future demands for food will place agricultural systems under pressure to increase production. </a:t>
            </a:r>
          </a:p>
          <a:p>
            <a:pPr marL="457200" indent="-457200">
              <a:buFont typeface="+mj-lt"/>
              <a:buAutoNum type="arabicPeriod"/>
            </a:pPr>
            <a:r>
              <a:rPr lang="en-US" b="0" i="0" dirty="0">
                <a:solidFill>
                  <a:srgbClr val="000000"/>
                </a:solidFill>
                <a:effectLst/>
                <a:latin typeface="Times New Roman" panose="02020603050405020304" pitchFamily="18" charset="0"/>
              </a:rPr>
              <a:t>Poultry is accepted as a good source of protein and the poultry industry will be forced to intensify production in many countries, leading to greater numbers of farms that house birds at elevated densities. </a:t>
            </a:r>
          </a:p>
          <a:p>
            <a:pPr marL="457200" indent="-457200">
              <a:buFont typeface="+mj-lt"/>
              <a:buAutoNum type="arabicPeriod"/>
            </a:pPr>
            <a:r>
              <a:rPr lang="en-US" dirty="0">
                <a:solidFill>
                  <a:srgbClr val="000000"/>
                </a:solidFill>
                <a:latin typeface="Times New Roman" panose="02020603050405020304" pitchFamily="18" charset="0"/>
              </a:rPr>
              <a:t>But we find lot of issues faced by the poultry management and they have lots of doubt to clear the disease  in order to rectify the problem early and save the chicks from disease</a:t>
            </a:r>
            <a:endParaRPr lang="en-US" b="0" i="0" dirty="0">
              <a:solidFill>
                <a:srgbClr val="000000"/>
              </a:solidFill>
              <a:effectLst/>
              <a:latin typeface="Times New Roman" panose="02020603050405020304" pitchFamily="18" charset="0"/>
            </a:endParaRPr>
          </a:p>
        </p:txBody>
      </p:sp>
      <p:sp>
        <p:nvSpPr>
          <p:cNvPr id="5" name="Title 4">
            <a:extLst>
              <a:ext uri="{FF2B5EF4-FFF2-40B4-BE49-F238E27FC236}">
                <a16:creationId xmlns:a16="http://schemas.microsoft.com/office/drawing/2014/main" id="{183C8016-1CDD-4078-AA31-A5FB2B649EBC}"/>
              </a:ext>
            </a:extLst>
          </p:cNvPr>
          <p:cNvSpPr>
            <a:spLocks noGrp="1"/>
          </p:cNvSpPr>
          <p:nvPr>
            <p:ph type="title"/>
          </p:nvPr>
        </p:nvSpPr>
        <p:spPr/>
        <p:txBody>
          <a:bodyPr/>
          <a:lstStyle/>
          <a:p>
            <a:r>
              <a:rPr lang="en-IN" dirty="0"/>
              <a:t>PROBLEM IDENTIFIED</a:t>
            </a:r>
          </a:p>
        </p:txBody>
      </p:sp>
    </p:spTree>
    <p:extLst>
      <p:ext uri="{BB962C8B-B14F-4D97-AF65-F5344CB8AC3E}">
        <p14:creationId xmlns:p14="http://schemas.microsoft.com/office/powerpoint/2010/main" val="300645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5C4DF3-BD99-4CB5-B983-539B7C61B3A5}"/>
              </a:ext>
            </a:extLst>
          </p:cNvPr>
          <p:cNvSpPr>
            <a:spLocks noGrp="1"/>
          </p:cNvSpPr>
          <p:nvPr>
            <p:ph idx="1"/>
          </p:nvPr>
        </p:nvSpPr>
        <p:spPr>
          <a:xfrm>
            <a:off x="1097280" y="2108202"/>
            <a:ext cx="10058400" cy="3012440"/>
          </a:xfrm>
        </p:spPr>
        <p:txBody>
          <a:bodyPr/>
          <a:lstStyle/>
          <a:p>
            <a:r>
              <a:rPr lang="en-US" dirty="0">
                <a:solidFill>
                  <a:srgbClr val="202124"/>
                </a:solidFill>
                <a:latin typeface="arial" panose="020B0604020202020204" pitchFamily="34" charset="0"/>
              </a:rPr>
              <a:t>A</a:t>
            </a:r>
            <a:r>
              <a:rPr lang="en-US" b="0" i="0" dirty="0">
                <a:solidFill>
                  <a:srgbClr val="202124"/>
                </a:solidFill>
                <a:effectLst/>
                <a:latin typeface="arial" panose="020B0604020202020204" pitchFamily="34" charset="0"/>
              </a:rPr>
              <a:t>n illness of the body in humans, animals or plants.</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Any condition that result in deviation normal function</a:t>
            </a:r>
          </a:p>
          <a:p>
            <a:r>
              <a:rPr lang="en-US" dirty="0">
                <a:solidFill>
                  <a:srgbClr val="202124"/>
                </a:solidFill>
                <a:latin typeface="arial" panose="020B0604020202020204" pitchFamily="34" charset="0"/>
              </a:rPr>
              <a:t>So poultry disease is the illness of the chick that affects the body in any way</a:t>
            </a:r>
            <a:endParaRPr lang="en-IN" dirty="0"/>
          </a:p>
        </p:txBody>
      </p:sp>
      <p:sp>
        <p:nvSpPr>
          <p:cNvPr id="7" name="Title 6">
            <a:extLst>
              <a:ext uri="{FF2B5EF4-FFF2-40B4-BE49-F238E27FC236}">
                <a16:creationId xmlns:a16="http://schemas.microsoft.com/office/drawing/2014/main" id="{F621A647-C910-467E-8E7B-EA204186F60D}"/>
              </a:ext>
            </a:extLst>
          </p:cNvPr>
          <p:cNvSpPr>
            <a:spLocks noGrp="1"/>
          </p:cNvSpPr>
          <p:nvPr>
            <p:ph type="title"/>
          </p:nvPr>
        </p:nvSpPr>
        <p:spPr/>
        <p:txBody>
          <a:bodyPr/>
          <a:lstStyle/>
          <a:p>
            <a:r>
              <a:rPr lang="en-US" dirty="0"/>
              <a:t>WHAT IS A DISEASE</a:t>
            </a:r>
            <a:endParaRPr lang="en-IN" dirty="0"/>
          </a:p>
        </p:txBody>
      </p:sp>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6A92-E6F7-4A70-B9D1-21697C971A0D}"/>
              </a:ext>
            </a:extLst>
          </p:cNvPr>
          <p:cNvSpPr>
            <a:spLocks noGrp="1"/>
          </p:cNvSpPr>
          <p:nvPr>
            <p:ph type="title"/>
          </p:nvPr>
        </p:nvSpPr>
        <p:spPr/>
        <p:txBody>
          <a:bodyPr/>
          <a:lstStyle/>
          <a:p>
            <a:r>
              <a:rPr lang="en-US" dirty="0"/>
              <a:t>Our idea is :</a:t>
            </a:r>
            <a:endParaRPr lang="en-IN" dirty="0"/>
          </a:p>
        </p:txBody>
      </p:sp>
      <p:sp>
        <p:nvSpPr>
          <p:cNvPr id="3" name="Content Placeholder 2">
            <a:extLst>
              <a:ext uri="{FF2B5EF4-FFF2-40B4-BE49-F238E27FC236}">
                <a16:creationId xmlns:a16="http://schemas.microsoft.com/office/drawing/2014/main" id="{4F9B45B7-E64D-4EDD-A189-05D3C3ED91E8}"/>
              </a:ext>
            </a:extLst>
          </p:cNvPr>
          <p:cNvSpPr>
            <a:spLocks noGrp="1"/>
          </p:cNvSpPr>
          <p:nvPr>
            <p:ph idx="1"/>
          </p:nvPr>
        </p:nvSpPr>
        <p:spPr/>
        <p:txBody>
          <a:bodyPr>
            <a:normAutofit/>
          </a:bodyPr>
          <a:lstStyle/>
          <a:p>
            <a:pPr marL="457200" indent="-457200">
              <a:buFont typeface="+mj-lt"/>
              <a:buAutoNum type="arabicPeriod"/>
            </a:pPr>
            <a:r>
              <a:rPr lang="en-US" sz="2800" dirty="0"/>
              <a:t>We need to create a dataset with the symptoms of the disease where the voice of the chick is normal or not</a:t>
            </a:r>
          </a:p>
          <a:p>
            <a:pPr marL="457200" indent="-457200">
              <a:buFont typeface="+mj-lt"/>
              <a:buAutoNum type="arabicPeriod"/>
            </a:pPr>
            <a:r>
              <a:rPr lang="en-US" sz="2800" dirty="0"/>
              <a:t>And we need to fix the voice recognition machine in every chick</a:t>
            </a:r>
          </a:p>
          <a:p>
            <a:pPr marL="457200" indent="-457200">
              <a:buFont typeface="+mj-lt"/>
              <a:buAutoNum type="arabicPeriod"/>
            </a:pPr>
            <a:r>
              <a:rPr lang="en-US" sz="2800" dirty="0"/>
              <a:t>If the voice of the chick is abnormal and the </a:t>
            </a:r>
            <a:r>
              <a:rPr lang="en-US" sz="2800" dirty="0" err="1"/>
              <a:t>behaviour</a:t>
            </a:r>
            <a:r>
              <a:rPr lang="en-US" sz="2800" dirty="0"/>
              <a:t> of the chick is differ from other healthy chick we conclude that the chick is affected</a:t>
            </a:r>
            <a:endParaRPr lang="en-IN" sz="2800" dirty="0"/>
          </a:p>
        </p:txBody>
      </p:sp>
    </p:spTree>
    <p:extLst>
      <p:ext uri="{BB962C8B-B14F-4D97-AF65-F5344CB8AC3E}">
        <p14:creationId xmlns:p14="http://schemas.microsoft.com/office/powerpoint/2010/main" val="420308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3FDE-D7AD-4DEE-8570-E9C9D1D31023}"/>
              </a:ext>
            </a:extLst>
          </p:cNvPr>
          <p:cNvSpPr>
            <a:spLocks noGrp="1"/>
          </p:cNvSpPr>
          <p:nvPr>
            <p:ph type="title"/>
          </p:nvPr>
        </p:nvSpPr>
        <p:spPr/>
        <p:txBody>
          <a:bodyPr/>
          <a:lstStyle/>
          <a:p>
            <a:r>
              <a:rPr lang="en-US" dirty="0"/>
              <a:t>THE DATA SET CONTINES:</a:t>
            </a:r>
            <a:endParaRPr lang="en-IN" dirty="0"/>
          </a:p>
        </p:txBody>
      </p:sp>
      <p:sp>
        <p:nvSpPr>
          <p:cNvPr id="3" name="Content Placeholder 2">
            <a:extLst>
              <a:ext uri="{FF2B5EF4-FFF2-40B4-BE49-F238E27FC236}">
                <a16:creationId xmlns:a16="http://schemas.microsoft.com/office/drawing/2014/main" id="{B294336B-F63A-4636-A886-DE21E355F7B6}"/>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feather loss (unless birds are going through a natural </a:t>
            </a:r>
            <a:r>
              <a:rPr lang="en-US" b="0" i="0" dirty="0" err="1">
                <a:solidFill>
                  <a:srgbClr val="202124"/>
                </a:solidFill>
                <a:effectLst/>
                <a:latin typeface="arial" panose="020B0604020202020204" pitchFamily="34" charset="0"/>
              </a:rPr>
              <a:t>moult</a:t>
            </a:r>
            <a:r>
              <a:rPr lang="en-US" b="0" i="0" dirty="0">
                <a:solidFill>
                  <a:srgbClr val="202124"/>
                </a:solidFill>
                <a:effectLst/>
                <a:latin typeface="arial" panose="020B0604020202020204" pitchFamily="34" charset="0"/>
              </a:rPr>
              <a:t>)</a:t>
            </a:r>
          </a:p>
          <a:p>
            <a:pPr algn="l">
              <a:buFont typeface="Arial" panose="020B0604020202020204" pitchFamily="34" charset="0"/>
              <a:buChar char="•"/>
            </a:pPr>
            <a:r>
              <a:rPr lang="en-US" b="0" i="0" dirty="0">
                <a:solidFill>
                  <a:srgbClr val="202124"/>
                </a:solidFill>
                <a:effectLst/>
                <a:latin typeface="arial" panose="020B0604020202020204" pitchFamily="34" charset="0"/>
              </a:rPr>
              <a:t>general inactivity.</a:t>
            </a:r>
          </a:p>
          <a:p>
            <a:pPr algn="l">
              <a:buFont typeface="Arial" panose="020B0604020202020204" pitchFamily="34" charset="0"/>
              <a:buChar char="•"/>
            </a:pPr>
            <a:r>
              <a:rPr lang="en-US" b="0" i="0" dirty="0">
                <a:solidFill>
                  <a:srgbClr val="202124"/>
                </a:solidFill>
                <a:effectLst/>
                <a:latin typeface="arial" panose="020B0604020202020204" pitchFamily="34" charset="0"/>
              </a:rPr>
              <a:t>discharges.</a:t>
            </a:r>
          </a:p>
          <a:p>
            <a:pPr algn="l">
              <a:buFont typeface="Arial" panose="020B0604020202020204" pitchFamily="34" charset="0"/>
              <a:buChar char="•"/>
            </a:pPr>
            <a:r>
              <a:rPr lang="en-US" b="0" i="0" dirty="0">
                <a:solidFill>
                  <a:srgbClr val="202124"/>
                </a:solidFill>
                <a:effectLst/>
                <a:latin typeface="arial" panose="020B0604020202020204" pitchFamily="34" charset="0"/>
              </a:rPr>
              <a:t>abnormal droppings.</a:t>
            </a:r>
          </a:p>
          <a:p>
            <a:pPr algn="l">
              <a:buFont typeface="Arial" panose="020B0604020202020204" pitchFamily="34" charset="0"/>
              <a:buChar char="•"/>
            </a:pPr>
            <a:r>
              <a:rPr lang="en-US" b="0" i="0" dirty="0">
                <a:solidFill>
                  <a:srgbClr val="202124"/>
                </a:solidFill>
                <a:effectLst/>
                <a:latin typeface="arial" panose="020B0604020202020204" pitchFamily="34" charset="0"/>
              </a:rPr>
              <a:t>dull and/or closed eyes.</a:t>
            </a:r>
          </a:p>
          <a:p>
            <a:pPr algn="l">
              <a:buFont typeface="Arial" panose="020B0604020202020204" pitchFamily="34" charset="0"/>
              <a:buChar char="•"/>
            </a:pPr>
            <a:r>
              <a:rPr lang="en-US" b="0" i="0" dirty="0">
                <a:solidFill>
                  <a:srgbClr val="202124"/>
                </a:solidFill>
                <a:effectLst/>
                <a:latin typeface="arial" panose="020B0604020202020204" pitchFamily="34" charset="0"/>
              </a:rPr>
              <a:t>ruffled feathers.</a:t>
            </a:r>
          </a:p>
          <a:p>
            <a:pPr algn="l">
              <a:buFont typeface="Arial" panose="020B0604020202020204" pitchFamily="34" charset="0"/>
              <a:buChar char="•"/>
            </a:pPr>
            <a:r>
              <a:rPr lang="en-US" b="0" i="0" dirty="0">
                <a:solidFill>
                  <a:srgbClr val="202124"/>
                </a:solidFill>
                <a:effectLst/>
                <a:latin typeface="arial" panose="020B0604020202020204" pitchFamily="34" charset="0"/>
              </a:rPr>
              <a:t>drooped wings.</a:t>
            </a:r>
          </a:p>
          <a:p>
            <a:pPr algn="l">
              <a:buFont typeface="Arial" panose="020B0604020202020204" pitchFamily="34" charset="0"/>
              <a:buChar char="•"/>
            </a:pPr>
            <a:r>
              <a:rPr lang="en-US" b="0" i="0" dirty="0">
                <a:solidFill>
                  <a:srgbClr val="202124"/>
                </a:solidFill>
                <a:effectLst/>
                <a:latin typeface="arial" panose="020B0604020202020204" pitchFamily="34" charset="0"/>
              </a:rPr>
              <a:t>sitting on haunches or lying down</a:t>
            </a:r>
          </a:p>
          <a:p>
            <a:endParaRPr lang="en-IN" dirty="0"/>
          </a:p>
        </p:txBody>
      </p:sp>
    </p:spTree>
    <p:extLst>
      <p:ext uri="{BB962C8B-B14F-4D97-AF65-F5344CB8AC3E}">
        <p14:creationId xmlns:p14="http://schemas.microsoft.com/office/powerpoint/2010/main" val="415054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6304-043F-40ED-A35C-267FC93EEC49}"/>
              </a:ext>
            </a:extLst>
          </p:cNvPr>
          <p:cNvSpPr>
            <a:spLocks noGrp="1"/>
          </p:cNvSpPr>
          <p:nvPr>
            <p:ph type="title"/>
          </p:nvPr>
        </p:nvSpPr>
        <p:spPr/>
        <p:txBody>
          <a:bodyPr/>
          <a:lstStyle/>
          <a:p>
            <a:r>
              <a:rPr lang="en-US" dirty="0"/>
              <a:t>Some disease affected chicks</a:t>
            </a:r>
            <a:endParaRPr lang="en-IN" dirty="0"/>
          </a:p>
        </p:txBody>
      </p:sp>
      <p:pic>
        <p:nvPicPr>
          <p:cNvPr id="1026" name="Picture 2" descr="Infectious coryza disease spreading among chickens on poultry farms">
            <a:extLst>
              <a:ext uri="{FF2B5EF4-FFF2-40B4-BE49-F238E27FC236}">
                <a16:creationId xmlns:a16="http://schemas.microsoft.com/office/drawing/2014/main" id="{4D2A9EEC-F12E-4BF9-A1EA-F05BFDF21B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7263" y="2159332"/>
            <a:ext cx="6427432" cy="19243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E70C74-33E4-48C0-8FD4-3BC36385F094}"/>
              </a:ext>
            </a:extLst>
          </p:cNvPr>
          <p:cNvSpPr txBox="1"/>
          <p:nvPr/>
        </p:nvSpPr>
        <p:spPr>
          <a:xfrm>
            <a:off x="5355454" y="4243478"/>
            <a:ext cx="6094520" cy="1477328"/>
          </a:xfrm>
          <a:prstGeom prst="rect">
            <a:avLst/>
          </a:prstGeom>
          <a:noFill/>
        </p:spPr>
        <p:txBody>
          <a:bodyPr wrap="square">
            <a:spAutoFit/>
          </a:bodyPr>
          <a:lstStyle/>
          <a:p>
            <a:pPr algn="l" fontAlgn="t"/>
            <a:r>
              <a:rPr lang="en-US" b="0" i="0" dirty="0">
                <a:solidFill>
                  <a:srgbClr val="4D5156"/>
                </a:solidFill>
                <a:effectLst/>
                <a:latin typeface="Roboto" panose="02000000000000000000" pitchFamily="2" charset="0"/>
              </a:rPr>
              <a:t>Some of the diseases spread by chickens. 1. Salmonella </a:t>
            </a:r>
            <a:r>
              <a:rPr lang="en-US" b="0" i="0" dirty="0" err="1">
                <a:solidFill>
                  <a:srgbClr val="4D5156"/>
                </a:solidFill>
                <a:effectLst/>
                <a:latin typeface="Roboto" panose="02000000000000000000" pitchFamily="2" charset="0"/>
              </a:rPr>
              <a:t>Salmonella</a:t>
            </a:r>
            <a:r>
              <a:rPr lang="en-US" b="0" i="0" dirty="0">
                <a:solidFill>
                  <a:srgbClr val="4D5156"/>
                </a:solidFill>
                <a:effectLst/>
                <a:latin typeface="Roboto" panose="02000000000000000000" pitchFamily="2" charset="0"/>
              </a:rPr>
              <a:t> is a germ that avian life usually carry. Poultry domesticated birds like turkeys and chickens — whether commercial farm chickens, backyard chickens, or organically-raised chickens — could all carry Salmonella.</a:t>
            </a:r>
          </a:p>
        </p:txBody>
      </p:sp>
    </p:spTree>
    <p:extLst>
      <p:ext uri="{BB962C8B-B14F-4D97-AF65-F5344CB8AC3E}">
        <p14:creationId xmlns:p14="http://schemas.microsoft.com/office/powerpoint/2010/main" val="3188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3A09-80EB-4EF9-B2E0-BF73926791BD}"/>
              </a:ext>
            </a:extLst>
          </p:cNvPr>
          <p:cNvSpPr>
            <a:spLocks noGrp="1"/>
          </p:cNvSpPr>
          <p:nvPr>
            <p:ph type="title"/>
          </p:nvPr>
        </p:nvSpPr>
        <p:spPr/>
        <p:txBody>
          <a:bodyPr/>
          <a:lstStyle/>
          <a:p>
            <a:r>
              <a:rPr lang="en-US" dirty="0"/>
              <a:t>Some common factor for disease</a:t>
            </a:r>
            <a:endParaRPr lang="en-IN" dirty="0"/>
          </a:p>
        </p:txBody>
      </p:sp>
      <p:pic>
        <p:nvPicPr>
          <p:cNvPr id="2050" name="Picture 2" descr="White Broiler chicken, Packaging Type: Cage, Khan Poultry | ID: 22273140662">
            <a:extLst>
              <a:ext uri="{FF2B5EF4-FFF2-40B4-BE49-F238E27FC236}">
                <a16:creationId xmlns:a16="http://schemas.microsoft.com/office/drawing/2014/main" id="{72AF0904-B837-48DC-A2B4-B9E19309A0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4672" y="3312319"/>
            <a:ext cx="2381250" cy="13525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2AF4F9BE-DB12-494A-AD04-CA23FB701A02}"/>
              </a:ext>
            </a:extLst>
          </p:cNvPr>
          <p:cNvCxnSpPr/>
          <p:nvPr/>
        </p:nvCxnSpPr>
        <p:spPr>
          <a:xfrm flipV="1">
            <a:off x="3906175" y="2494625"/>
            <a:ext cx="1322773" cy="149396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2052" name="Picture 4" descr="172,602 Bacteria Photos - Free &amp;amp;amp; Royalty-Free Stock Photos from Dreamstime">
            <a:extLst>
              <a:ext uri="{FF2B5EF4-FFF2-40B4-BE49-F238E27FC236}">
                <a16:creationId xmlns:a16="http://schemas.microsoft.com/office/drawing/2014/main" id="{FE37B14D-A81C-49E0-BD4A-0AD8E0D03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0889" y="2077374"/>
            <a:ext cx="2210540" cy="98668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irty Environment Stock Photo - Download Image Now - iStock">
            <a:extLst>
              <a:ext uri="{FF2B5EF4-FFF2-40B4-BE49-F238E27FC236}">
                <a16:creationId xmlns:a16="http://schemas.microsoft.com/office/drawing/2014/main" id="{124314B0-E502-41C9-819E-653D9CFE2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504" y="3441058"/>
            <a:ext cx="2466975" cy="13525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6E19FA3-241B-420A-A560-2E2DDB0D2C61}"/>
              </a:ext>
            </a:extLst>
          </p:cNvPr>
          <p:cNvCxnSpPr/>
          <p:nvPr/>
        </p:nvCxnSpPr>
        <p:spPr>
          <a:xfrm>
            <a:off x="3835153" y="4296792"/>
            <a:ext cx="1694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DB38919-F883-49DF-83E6-7530F608BDF6}"/>
              </a:ext>
            </a:extLst>
          </p:cNvPr>
          <p:cNvCxnSpPr/>
          <p:nvPr/>
        </p:nvCxnSpPr>
        <p:spPr>
          <a:xfrm>
            <a:off x="3755254" y="4664869"/>
            <a:ext cx="1109709" cy="786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8" name="Picture 10" descr="Tackling poor air quality: Lessons from three cities">
            <a:extLst>
              <a:ext uri="{FF2B5EF4-FFF2-40B4-BE49-F238E27FC236}">
                <a16:creationId xmlns:a16="http://schemas.microsoft.com/office/drawing/2014/main" id="{3FF63789-0428-41E2-8AAE-741B6AA3A1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454" y="5024761"/>
            <a:ext cx="2210540" cy="78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01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usiness Thank-You Letter Examples">
            <a:extLst>
              <a:ext uri="{FF2B5EF4-FFF2-40B4-BE49-F238E27FC236}">
                <a16:creationId xmlns:a16="http://schemas.microsoft.com/office/drawing/2014/main" id="{C17F0BF5-5F40-41EC-A028-1E40CD45D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509" y="1571348"/>
            <a:ext cx="4536489" cy="343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38600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{54A3D74F-B0C8-4284-81DF-57A0635BE5CB}tf22712842_win32</Template>
  <TotalTime>271</TotalTime>
  <Words>494</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vt:lpstr>
      <vt:lpstr>Bookman Old Style</vt:lpstr>
      <vt:lpstr>Calibri</vt:lpstr>
      <vt:lpstr>Franklin Gothic Book</vt:lpstr>
      <vt:lpstr>Roboto</vt:lpstr>
      <vt:lpstr>Times New Roman</vt:lpstr>
      <vt:lpstr>1_RetrospectVTI</vt:lpstr>
      <vt:lpstr>prediction of disease in the poultry industry</vt:lpstr>
      <vt:lpstr>Abstract</vt:lpstr>
      <vt:lpstr>PROBLEM IDENTIFIED</vt:lpstr>
      <vt:lpstr>WHAT IS A DISEASE</vt:lpstr>
      <vt:lpstr>Our idea is :</vt:lpstr>
      <vt:lpstr>THE DATA SET CONTINES:</vt:lpstr>
      <vt:lpstr>Some disease affected chicks</vt:lpstr>
      <vt:lpstr>Some common factor for disease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disease in the poultry industry</dc:title>
  <dc:creator>nila a</dc:creator>
  <cp:lastModifiedBy>nila a</cp:lastModifiedBy>
  <cp:revision>3</cp:revision>
  <dcterms:created xsi:type="dcterms:W3CDTF">2022-03-08T07:31:36Z</dcterms:created>
  <dcterms:modified xsi:type="dcterms:W3CDTF">2022-03-29T08:30:46Z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