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Default Extension="svg" ContentType="image/sv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448" r:id="rId5"/>
    <p:sldId id="259" r:id="rId6"/>
    <p:sldId id="2462" r:id="rId7"/>
    <p:sldId id="2451" r:id="rId8"/>
    <p:sldId id="2432" r:id="rId9"/>
    <p:sldId id="2433" r:id="rId10"/>
    <p:sldId id="2450" r:id="rId11"/>
    <p:sldId id="2457" r:id="rId12"/>
    <p:sldId id="2453" r:id="rId13"/>
    <p:sldId id="2463" r:id="rId14"/>
    <p:sldId id="262" r:id="rId15"/>
    <p:sldId id="2456" r:id="rId16"/>
    <p:sldId id="243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5033" autoAdjust="0"/>
  </p:normalViewPr>
  <p:slideViewPr>
    <p:cSldViewPr snapToGrid="0">
      <p:cViewPr varScale="1">
        <p:scale>
          <a:sx n="73" d="100"/>
          <a:sy n="73" d="100"/>
        </p:scale>
        <p:origin x="-624" y="-102"/>
      </p:cViewPr>
      <p:guideLst>
        <p:guide orient="horz" pos="1992"/>
        <p:guide orient="horz" pos="1416"/>
        <p:guide pos="3840"/>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pPr/>
              <a:t>3/24/2022</a:t>
            </a:fld>
            <a:endParaRPr lang="en-US" dirty="0"/>
          </a:p>
        </p:txBody>
      </p:sp>
      <p:sp>
        <p:nvSpPr>
          <p:cNvPr id="4" name="Footer Placeholder 3">
            <a:extLst>
              <a:ext uri="{FF2B5EF4-FFF2-40B4-BE49-F238E27FC236}">
                <a16:creationId xmlns:a16="http://schemas.microsoft.com/office/drawing/2014/main" xmlns=""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pPr/>
              <a:t>‹#›</a:t>
            </a:fld>
            <a:endParaRPr lang="en-US" dirty="0"/>
          </a:p>
        </p:txBody>
      </p:sp>
    </p:spTree>
    <p:extLst>
      <p:ext uri="{BB962C8B-B14F-4D97-AF65-F5344CB8AC3E}">
        <p14:creationId xmlns:p14="http://schemas.microsoft.com/office/powerpoint/2010/main" xmlns=""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pPr/>
              <a:t>3/24/2022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pPr/>
              <a:t>‹#›</a:t>
            </a:fld>
            <a:endParaRPr lang="en-US" dirty="0"/>
          </a:p>
        </p:txBody>
      </p:sp>
    </p:spTree>
    <p:extLst>
      <p:ext uri="{BB962C8B-B14F-4D97-AF65-F5344CB8AC3E}">
        <p14:creationId xmlns:p14="http://schemas.microsoft.com/office/powerpoint/2010/main" xmlns=""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2</a:t>
            </a:fld>
            <a:endParaRPr lang="en-US" dirty="0"/>
          </a:p>
        </p:txBody>
      </p:sp>
    </p:spTree>
    <p:extLst>
      <p:ext uri="{BB962C8B-B14F-4D97-AF65-F5344CB8AC3E}">
        <p14:creationId xmlns:p14="http://schemas.microsoft.com/office/powerpoint/2010/main" xmlns="" val="163294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12</a:t>
            </a:fld>
            <a:endParaRPr lang="en-US" dirty="0"/>
          </a:p>
        </p:txBody>
      </p:sp>
    </p:spTree>
    <p:extLst>
      <p:ext uri="{BB962C8B-B14F-4D97-AF65-F5344CB8AC3E}">
        <p14:creationId xmlns:p14="http://schemas.microsoft.com/office/powerpoint/2010/main" xmlns="" val="1632949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xmlns=""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xmlns=""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xmlns=""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xmlns=""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xmlns=""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xmlns=""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pPr/>
              <a:t>‹#›</a:t>
            </a:fld>
            <a:endParaRPr lang="en-US" dirty="0"/>
          </a:p>
        </p:txBody>
      </p:sp>
      <p:sp>
        <p:nvSpPr>
          <p:cNvPr id="16" name="Content Placeholder 8">
            <a:extLst>
              <a:ext uri="{FF2B5EF4-FFF2-40B4-BE49-F238E27FC236}">
                <a16:creationId xmlns:a16="http://schemas.microsoft.com/office/drawing/2014/main" xmlns=""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xmlns=""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xmlns=""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xmlns="" id="{016A7FA3-8C13-4E5A-88C4-4357C8ACD73E}"/>
              </a:ext>
              <a:ext uri="{C183D7F6-B498-43B3-948B-1728B52AA6E4}">
                <adec:decorative xmlns:adec="http://schemas.microsoft.com/office/drawing/2017/decorative" xmlns=""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xmlns=""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xmlns=""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xmlns=""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xmlns=""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xmlns=""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xmlns=""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xmlns=""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xmlns=""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xmlns=""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xmlns=""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xmlns=""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xmlns=""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xmlns="" id="{88F55E23-C4CC-4E9B-80F4-C4BEA6E2DD84}"/>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13" name="Text Placeholder 12">
            <a:extLst>
              <a:ext uri="{FF2B5EF4-FFF2-40B4-BE49-F238E27FC236}">
                <a16:creationId xmlns:a16="http://schemas.microsoft.com/office/drawing/2014/main" xmlns=""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xmlns="" id="{1AA8588E-221D-4931-A290-C5C4184435AD}"/>
              </a:ext>
              <a:ext uri="{C183D7F6-B498-43B3-948B-1728B52AA6E4}">
                <adec:decorative xmlns:adec="http://schemas.microsoft.com/office/drawing/2017/decorative" xmlns=""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xmlns=""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xmlns=""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xmlns=""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pPr/>
              <a:t>‹#›</a:t>
            </a:fld>
            <a:endParaRPr lang="en-US" dirty="0"/>
          </a:p>
        </p:txBody>
      </p:sp>
      <p:sp>
        <p:nvSpPr>
          <p:cNvPr id="16" name="Content Placeholder 8">
            <a:extLst>
              <a:ext uri="{FF2B5EF4-FFF2-40B4-BE49-F238E27FC236}">
                <a16:creationId xmlns:a16="http://schemas.microsoft.com/office/drawing/2014/main" xmlns=""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xmlns=""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xmlns=""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xmlns=""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xmlns=""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xmlns=""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xmlns=""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xmlns=""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xmlns="" id="{88F55E23-C4CC-4E9B-80F4-C4BEA6E2DD84}"/>
              </a:ext>
            </a:extLst>
          </p:cNvPr>
          <p:cNvSpPr>
            <a:spLocks noGrp="1"/>
          </p:cNvSpPr>
          <p:nvPr>
            <p:ph type="sldNum" sz="quarter" idx="12"/>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xmlns=""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xmlns=""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xmlns=""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pPr/>
              <a:t>‹#›</a:t>
            </a:fld>
            <a:endParaRPr lang="en-US" dirty="0"/>
          </a:p>
        </p:txBody>
      </p:sp>
      <p:sp>
        <p:nvSpPr>
          <p:cNvPr id="5" name="Picture Placeholder 4">
            <a:extLst>
              <a:ext uri="{FF2B5EF4-FFF2-40B4-BE49-F238E27FC236}">
                <a16:creationId xmlns:a16="http://schemas.microsoft.com/office/drawing/2014/main" xmlns=""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xmlns=""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xmlns=""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xmlns=""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xmlns=""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xmlns=""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xmlns="" id="{9DF93AF7-D4DC-42B5-8A4F-B5F3ABBB031F}"/>
              </a:ext>
              <a:ext uri="{C183D7F6-B498-43B3-948B-1728B52AA6E4}">
                <adec:decorative xmlns:adec="http://schemas.microsoft.com/office/drawing/2017/decorative" xmlns=""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xmlns="" val="1753968095"/>
      </p:ext>
    </p:extLst>
  </p:cSld>
  <p:clrMapOvr>
    <a:masterClrMapping/>
  </p:clrMapOvr>
  <p:extLst>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xmlns=""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xmlns="" id="{0F8A60B7-2499-42C6-8A74-ACDAE245746D}"/>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xmlns=""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xmlns=""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xmlns=""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xmlns=""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xmlns=""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xmlns=""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xmlns=""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xmlns=""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xmlns=""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xmlns=""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xmlns=""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xmlns=""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xmlns=""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xmlns=""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xmlns=""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xmlns=""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xmlns=""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xmlns=""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xmlns=""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xmlns=""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xmlns=""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xmlns=""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xmlns=""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xmlns=""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xmlns=""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microsoft.com/office/2007/relationships/hdphoto" Target="../media/hdphoto1.wdp"/><Relationship Id="rId7" Type="http://schemas.openxmlformats.org/officeDocument/2006/relationships/image" Target="../media/image15.svg"/><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13.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7.sv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hyperlink" Target="https://creativecommons.org/licenses/by/3.0/" TargetMode="External"/><Relationship Id="rId4" Type="http://schemas.openxmlformats.org/officeDocument/2006/relationships/hyperlink" Target="https://www.flickr.com/photos/paul_everett82/2833551397/" TargetMode="Externa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xmlns=""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xmlns="">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xmlns="" id="{79DC1498-E692-42BA-B69F-6D37E6CFACA0}"/>
              </a:ext>
            </a:extLst>
          </p:cNvPr>
          <p:cNvSpPr>
            <a:spLocks noGrp="1"/>
          </p:cNvSpPr>
          <p:nvPr>
            <p:ph type="title"/>
          </p:nvPr>
        </p:nvSpPr>
        <p:spPr/>
        <p:txBody>
          <a:bodyPr/>
          <a:lstStyle/>
          <a:p>
            <a:r>
              <a:rPr lang="en-US" dirty="0"/>
              <a:t>NUCLEAR PLANT-ROBO</a:t>
            </a:r>
          </a:p>
        </p:txBody>
      </p:sp>
      <p:sp>
        <p:nvSpPr>
          <p:cNvPr id="7" name="Text Placeholder 6">
            <a:extLst>
              <a:ext uri="{FF2B5EF4-FFF2-40B4-BE49-F238E27FC236}">
                <a16:creationId xmlns:a16="http://schemas.microsoft.com/office/drawing/2014/main" xmlns="" id="{5D865526-EC39-4780-A2A8-274A80A5C19B}"/>
              </a:ext>
            </a:extLst>
          </p:cNvPr>
          <p:cNvSpPr>
            <a:spLocks noGrp="1"/>
          </p:cNvSpPr>
          <p:nvPr>
            <p:ph type="body" idx="1"/>
          </p:nvPr>
        </p:nvSpPr>
        <p:spPr/>
        <p:txBody>
          <a:bodyPr/>
          <a:lstStyle/>
          <a:p>
            <a:r>
              <a:rPr lang="en-US" dirty="0" smtClean="0"/>
              <a:t>COST EFFICIENT ROBOT</a:t>
            </a:r>
            <a:endParaRPr lang="en-US" dirty="0"/>
          </a:p>
        </p:txBody>
      </p:sp>
    </p:spTree>
    <p:extLst>
      <p:ext uri="{BB962C8B-B14F-4D97-AF65-F5344CB8AC3E}">
        <p14:creationId xmlns:p14="http://schemas.microsoft.com/office/powerpoint/2010/main" xmlns=""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A7484F-8A33-46E6-9E3C-067A4AD397ED}"/>
              </a:ext>
            </a:extLst>
          </p:cNvPr>
          <p:cNvSpPr>
            <a:spLocks noGrp="1"/>
          </p:cNvSpPr>
          <p:nvPr>
            <p:ph type="title"/>
          </p:nvPr>
        </p:nvSpPr>
        <p:spPr/>
        <p:txBody>
          <a:bodyPr/>
          <a:lstStyle/>
          <a:p>
            <a:r>
              <a:rPr lang="en-US" sz="4000" b="1" dirty="0"/>
              <a:t>FLOW CHART OF WORKING WAY</a:t>
            </a:r>
          </a:p>
        </p:txBody>
      </p:sp>
      <p:sp>
        <p:nvSpPr>
          <p:cNvPr id="3" name="Slide Number Placeholder 2">
            <a:extLst>
              <a:ext uri="{FF2B5EF4-FFF2-40B4-BE49-F238E27FC236}">
                <a16:creationId xmlns:a16="http://schemas.microsoft.com/office/drawing/2014/main" xmlns="" id="{A77FE2C8-8552-4D21-859A-1B6B806BD873}"/>
              </a:ext>
            </a:extLst>
          </p:cNvPr>
          <p:cNvSpPr>
            <a:spLocks noGrp="1"/>
          </p:cNvSpPr>
          <p:nvPr>
            <p:ph type="sldNum" sz="quarter" idx="11"/>
          </p:nvPr>
        </p:nvSpPr>
        <p:spPr/>
        <p:txBody>
          <a:bodyPr/>
          <a:lstStyle/>
          <a:p>
            <a:fld id="{8C2E478F-E849-4A8C-AF1F-CBCC78A7CBFA}" type="slidenum">
              <a:rPr lang="en-US" smtClean="0"/>
              <a:pPr/>
              <a:t>10</a:t>
            </a:fld>
            <a:endParaRPr lang="en-US" dirty="0"/>
          </a:p>
        </p:txBody>
      </p:sp>
      <p:sp>
        <p:nvSpPr>
          <p:cNvPr id="4" name="Oval 3">
            <a:extLst>
              <a:ext uri="{FF2B5EF4-FFF2-40B4-BE49-F238E27FC236}">
                <a16:creationId xmlns:a16="http://schemas.microsoft.com/office/drawing/2014/main" xmlns="" id="{6ADCAA67-C282-4852-9218-4DFFAC83930C}"/>
              </a:ext>
            </a:extLst>
          </p:cNvPr>
          <p:cNvSpPr/>
          <p:nvPr/>
        </p:nvSpPr>
        <p:spPr>
          <a:xfrm>
            <a:off x="1004047" y="2097741"/>
            <a:ext cx="2232212" cy="11026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INITIALIZATION</a:t>
            </a:r>
          </a:p>
        </p:txBody>
      </p:sp>
      <p:sp>
        <p:nvSpPr>
          <p:cNvPr id="5" name="Rectangle: Diagonal Corners Rounded 4">
            <a:extLst>
              <a:ext uri="{FF2B5EF4-FFF2-40B4-BE49-F238E27FC236}">
                <a16:creationId xmlns:a16="http://schemas.microsoft.com/office/drawing/2014/main" xmlns="" id="{C8DE7E48-8B02-4BD9-A386-CA03ED66A6C5}"/>
              </a:ext>
            </a:extLst>
          </p:cNvPr>
          <p:cNvSpPr/>
          <p:nvPr/>
        </p:nvSpPr>
        <p:spPr>
          <a:xfrm>
            <a:off x="4303059" y="2097741"/>
            <a:ext cx="2043953" cy="1102659"/>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ROBOT ROUNDS THE POWER PLANT AND CHECKS FOR FLAW</a:t>
            </a:r>
          </a:p>
        </p:txBody>
      </p:sp>
      <p:sp>
        <p:nvSpPr>
          <p:cNvPr id="6" name="Rectangle: Diagonal Corners Rounded 5">
            <a:extLst>
              <a:ext uri="{FF2B5EF4-FFF2-40B4-BE49-F238E27FC236}">
                <a16:creationId xmlns:a16="http://schemas.microsoft.com/office/drawing/2014/main" xmlns="" id="{2B9B619B-FFEE-4FB2-9B15-C1D1167C1A26}"/>
              </a:ext>
            </a:extLst>
          </p:cNvPr>
          <p:cNvSpPr/>
          <p:nvPr/>
        </p:nvSpPr>
        <p:spPr>
          <a:xfrm>
            <a:off x="7135906" y="2084290"/>
            <a:ext cx="2043953" cy="1102659"/>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ERROR IS FOUND!!!</a:t>
            </a:r>
          </a:p>
        </p:txBody>
      </p:sp>
      <p:sp>
        <p:nvSpPr>
          <p:cNvPr id="7" name="Rectangle: Diagonal Corners Rounded 6">
            <a:extLst>
              <a:ext uri="{FF2B5EF4-FFF2-40B4-BE49-F238E27FC236}">
                <a16:creationId xmlns:a16="http://schemas.microsoft.com/office/drawing/2014/main" xmlns="" id="{5068FEAF-511D-4622-93E9-EAA0C58B2D3C}"/>
              </a:ext>
            </a:extLst>
          </p:cNvPr>
          <p:cNvSpPr/>
          <p:nvPr/>
        </p:nvSpPr>
        <p:spPr>
          <a:xfrm>
            <a:off x="9968753" y="2084290"/>
            <a:ext cx="2043953" cy="1102659"/>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TRANSMITS THE ERROR DETECTED TO THE CONTROLLER</a:t>
            </a:r>
          </a:p>
        </p:txBody>
      </p:sp>
      <p:sp>
        <p:nvSpPr>
          <p:cNvPr id="8" name="Rectangle: Diagonal Corners Rounded 7">
            <a:extLst>
              <a:ext uri="{FF2B5EF4-FFF2-40B4-BE49-F238E27FC236}">
                <a16:creationId xmlns:a16="http://schemas.microsoft.com/office/drawing/2014/main" xmlns="" id="{7F73115D-BC32-4662-8C33-36B43ABF3AC5}"/>
              </a:ext>
            </a:extLst>
          </p:cNvPr>
          <p:cNvSpPr/>
          <p:nvPr/>
        </p:nvSpPr>
        <p:spPr>
          <a:xfrm>
            <a:off x="7135906" y="4195481"/>
            <a:ext cx="2043953" cy="1102659"/>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KEEPS ON SEARCHING FOR FLAWS IN THE AREA</a:t>
            </a:r>
          </a:p>
        </p:txBody>
      </p:sp>
      <p:cxnSp>
        <p:nvCxnSpPr>
          <p:cNvPr id="14" name="Straight Arrow Connector 13">
            <a:extLst>
              <a:ext uri="{FF2B5EF4-FFF2-40B4-BE49-F238E27FC236}">
                <a16:creationId xmlns:a16="http://schemas.microsoft.com/office/drawing/2014/main" xmlns="" id="{AF827EF7-49E8-4C92-B94A-EA35AF8BE4FC}"/>
              </a:ext>
            </a:extLst>
          </p:cNvPr>
          <p:cNvCxnSpPr>
            <a:cxnSpLocks/>
            <a:stCxn id="4" idx="6"/>
            <a:endCxn id="5" idx="2"/>
          </p:cNvCxnSpPr>
          <p:nvPr/>
        </p:nvCxnSpPr>
        <p:spPr>
          <a:xfrm>
            <a:off x="3236259" y="2649071"/>
            <a:ext cx="1066800"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6" name="Straight Arrow Connector 15">
            <a:extLst>
              <a:ext uri="{FF2B5EF4-FFF2-40B4-BE49-F238E27FC236}">
                <a16:creationId xmlns:a16="http://schemas.microsoft.com/office/drawing/2014/main" xmlns="" id="{6A36D4F6-55FF-4A95-BD76-C1700A9ED269}"/>
              </a:ext>
            </a:extLst>
          </p:cNvPr>
          <p:cNvCxnSpPr>
            <a:cxnSpLocks/>
            <a:endCxn id="6" idx="2"/>
          </p:cNvCxnSpPr>
          <p:nvPr/>
        </p:nvCxnSpPr>
        <p:spPr>
          <a:xfrm flipV="1">
            <a:off x="6347012" y="2635620"/>
            <a:ext cx="788894" cy="4482"/>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8" name="Straight Arrow Connector 17">
            <a:extLst>
              <a:ext uri="{FF2B5EF4-FFF2-40B4-BE49-F238E27FC236}">
                <a16:creationId xmlns:a16="http://schemas.microsoft.com/office/drawing/2014/main" xmlns="" id="{8D7EC0C5-73CD-4BAA-AE2B-3EEC5F5D4B75}"/>
              </a:ext>
            </a:extLst>
          </p:cNvPr>
          <p:cNvCxnSpPr>
            <a:cxnSpLocks/>
          </p:cNvCxnSpPr>
          <p:nvPr/>
        </p:nvCxnSpPr>
        <p:spPr>
          <a:xfrm flipV="1">
            <a:off x="9179859" y="2649069"/>
            <a:ext cx="788894" cy="4482"/>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9" name="Straight Arrow Connector 18">
            <a:extLst>
              <a:ext uri="{FF2B5EF4-FFF2-40B4-BE49-F238E27FC236}">
                <a16:creationId xmlns:a16="http://schemas.microsoft.com/office/drawing/2014/main" xmlns="" id="{4BC5B6EE-7E0D-4BFE-B2B6-77DF095F35E5}"/>
              </a:ext>
            </a:extLst>
          </p:cNvPr>
          <p:cNvCxnSpPr>
            <a:cxnSpLocks/>
            <a:endCxn id="8" idx="3"/>
          </p:cNvCxnSpPr>
          <p:nvPr/>
        </p:nvCxnSpPr>
        <p:spPr>
          <a:xfrm>
            <a:off x="8153400" y="3186949"/>
            <a:ext cx="4483" cy="1008532"/>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21" name="TextBox 20">
            <a:extLst>
              <a:ext uri="{FF2B5EF4-FFF2-40B4-BE49-F238E27FC236}">
                <a16:creationId xmlns:a16="http://schemas.microsoft.com/office/drawing/2014/main" xmlns="" id="{3E50F230-CD0D-4C18-B371-955E091738AD}"/>
              </a:ext>
            </a:extLst>
          </p:cNvPr>
          <p:cNvSpPr txBox="1"/>
          <p:nvPr/>
        </p:nvSpPr>
        <p:spPr>
          <a:xfrm>
            <a:off x="6463553" y="2384612"/>
            <a:ext cx="510988" cy="369332"/>
          </a:xfrm>
          <a:prstGeom prst="rect">
            <a:avLst/>
          </a:prstGeom>
          <a:noFill/>
        </p:spPr>
        <p:txBody>
          <a:bodyPr wrap="square" rtlCol="0">
            <a:spAutoFit/>
          </a:bodyPr>
          <a:lstStyle/>
          <a:p>
            <a:r>
              <a:rPr lang="en-US" dirty="0"/>
              <a:t>If</a:t>
            </a:r>
          </a:p>
        </p:txBody>
      </p:sp>
      <p:sp>
        <p:nvSpPr>
          <p:cNvPr id="23" name="TextBox 22">
            <a:extLst>
              <a:ext uri="{FF2B5EF4-FFF2-40B4-BE49-F238E27FC236}">
                <a16:creationId xmlns:a16="http://schemas.microsoft.com/office/drawing/2014/main" xmlns="" id="{5B03A2DE-9B83-45B2-BAAD-A475C3D8D5A1}"/>
              </a:ext>
            </a:extLst>
          </p:cNvPr>
          <p:cNvSpPr txBox="1"/>
          <p:nvPr/>
        </p:nvSpPr>
        <p:spPr>
          <a:xfrm>
            <a:off x="8153400" y="3592692"/>
            <a:ext cx="624840" cy="369332"/>
          </a:xfrm>
          <a:prstGeom prst="rect">
            <a:avLst/>
          </a:prstGeom>
          <a:noFill/>
        </p:spPr>
        <p:txBody>
          <a:bodyPr wrap="square" rtlCol="0">
            <a:spAutoFit/>
          </a:bodyPr>
          <a:lstStyle/>
          <a:p>
            <a:r>
              <a:rPr lang="en-US" dirty="0"/>
              <a:t>Else</a:t>
            </a:r>
          </a:p>
        </p:txBody>
      </p:sp>
    </p:spTree>
    <p:extLst>
      <p:ext uri="{BB962C8B-B14F-4D97-AF65-F5344CB8AC3E}">
        <p14:creationId xmlns:p14="http://schemas.microsoft.com/office/powerpoint/2010/main" xmlns="" val="2009715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a:extLst>
              <a:ext uri="{FF2B5EF4-FFF2-40B4-BE49-F238E27FC236}">
                <a16:creationId xmlns:a16="http://schemas.microsoft.com/office/drawing/2014/main" xmlns="" id="{93863800-85E5-44A7-96E9-521CE882616B}"/>
              </a:ext>
            </a:extLst>
          </p:cNvPr>
          <p:cNvSpPr>
            <a:spLocks noGrp="1"/>
          </p:cNvSpPr>
          <p:nvPr>
            <p:ph type="title"/>
          </p:nvPr>
        </p:nvSpPr>
        <p:spPr/>
        <p:txBody>
          <a:bodyPr anchor="ctr">
            <a:normAutofit/>
          </a:bodyPr>
          <a:lstStyle/>
          <a:p>
            <a:pPr algn="ctr"/>
            <a:r>
              <a:rPr lang="en-US" sz="4800" spc="300" dirty="0" smtClean="0"/>
              <a:t>Components used</a:t>
            </a:r>
            <a:endParaRPr lang="en-US" sz="4800" spc="300" dirty="0"/>
          </a:p>
        </p:txBody>
      </p:sp>
      <p:sp>
        <p:nvSpPr>
          <p:cNvPr id="4" name="Text Placeholder 3">
            <a:extLst>
              <a:ext uri="{FF2B5EF4-FFF2-40B4-BE49-F238E27FC236}">
                <a16:creationId xmlns:a16="http://schemas.microsoft.com/office/drawing/2014/main" xmlns="" id="{CC409A73-2FDB-4725-9558-77B4ACF929B3}"/>
              </a:ext>
            </a:extLst>
          </p:cNvPr>
          <p:cNvSpPr>
            <a:spLocks noGrp="1"/>
          </p:cNvSpPr>
          <p:nvPr>
            <p:ph type="body" idx="1"/>
          </p:nvPr>
        </p:nvSpPr>
        <p:spPr/>
        <p:txBody>
          <a:bodyPr>
            <a:normAutofit fontScale="92500" lnSpcReduction="20000"/>
          </a:bodyPr>
          <a:lstStyle/>
          <a:p>
            <a:r>
              <a:rPr lang="en-US" spc="300" dirty="0" smtClean="0"/>
              <a:t>Basic Components</a:t>
            </a:r>
            <a:endParaRPr lang="en-US" spc="300" dirty="0">
              <a:solidFill>
                <a:schemeClr val="tx1"/>
              </a:solidFill>
            </a:endParaRPr>
          </a:p>
        </p:txBody>
      </p:sp>
      <p:sp>
        <p:nvSpPr>
          <p:cNvPr id="6" name="Text Placeholder 5">
            <a:extLst>
              <a:ext uri="{FF2B5EF4-FFF2-40B4-BE49-F238E27FC236}">
                <a16:creationId xmlns:a16="http://schemas.microsoft.com/office/drawing/2014/main" xmlns="" id="{5FBB0776-0624-4A97-8BD3-03CF602288BA}"/>
              </a:ext>
            </a:extLst>
          </p:cNvPr>
          <p:cNvSpPr>
            <a:spLocks noGrp="1"/>
          </p:cNvSpPr>
          <p:nvPr>
            <p:ph type="body" sz="quarter" idx="3"/>
          </p:nvPr>
        </p:nvSpPr>
        <p:spPr/>
        <p:txBody>
          <a:bodyPr>
            <a:normAutofit fontScale="85000" lnSpcReduction="20000"/>
          </a:bodyPr>
          <a:lstStyle/>
          <a:p>
            <a:r>
              <a:rPr lang="en-US" spc="300" dirty="0" smtClean="0"/>
              <a:t>Sensors used</a:t>
            </a:r>
            <a:endParaRPr lang="en-US" spc="300" dirty="0">
              <a:solidFill>
                <a:schemeClr val="tx1"/>
              </a:solidFill>
            </a:endParaRPr>
          </a:p>
        </p:txBody>
      </p:sp>
      <p:sp>
        <p:nvSpPr>
          <p:cNvPr id="5" name="Content Placeholder 4">
            <a:extLst>
              <a:ext uri="{FF2B5EF4-FFF2-40B4-BE49-F238E27FC236}">
                <a16:creationId xmlns:a16="http://schemas.microsoft.com/office/drawing/2014/main" xmlns="" id="{56D0F54D-A602-4D35-8BE1-6B9BE8078989}"/>
              </a:ext>
            </a:extLst>
          </p:cNvPr>
          <p:cNvSpPr>
            <a:spLocks noGrp="1"/>
          </p:cNvSpPr>
          <p:nvPr>
            <p:ph sz="half" idx="2"/>
          </p:nvPr>
        </p:nvSpPr>
        <p:spPr/>
        <p:txBody>
          <a:bodyPr>
            <a:normAutofit/>
          </a:bodyPr>
          <a:lstStyle/>
          <a:p>
            <a:pPr>
              <a:lnSpc>
                <a:spcPct val="100000"/>
              </a:lnSpc>
              <a:buFont typeface="Wingdings" panose="05000000000000000000" pitchFamily="2" charset="2"/>
              <a:buChar char="§"/>
            </a:pPr>
            <a:r>
              <a:rPr lang="en-US" sz="1400" dirty="0" smtClean="0">
                <a:solidFill>
                  <a:schemeClr val="tx1"/>
                </a:solidFill>
              </a:rPr>
              <a:t>Microcontroller</a:t>
            </a:r>
            <a:endParaRPr lang="en-US" sz="1400" dirty="0">
              <a:solidFill>
                <a:schemeClr val="tx1"/>
              </a:solidFill>
            </a:endParaRPr>
          </a:p>
          <a:p>
            <a:pPr>
              <a:lnSpc>
                <a:spcPct val="100000"/>
              </a:lnSpc>
              <a:buFont typeface="Wingdings" panose="05000000000000000000" pitchFamily="2" charset="2"/>
              <a:buChar char="§"/>
            </a:pPr>
            <a:r>
              <a:rPr lang="en-US" sz="1400" dirty="0" smtClean="0"/>
              <a:t>Motors and Wheels</a:t>
            </a:r>
            <a:endParaRPr lang="en-US" sz="1400" dirty="0">
              <a:solidFill>
                <a:schemeClr val="tx1"/>
              </a:solidFill>
            </a:endParaRPr>
          </a:p>
          <a:p>
            <a:pPr>
              <a:lnSpc>
                <a:spcPct val="100000"/>
              </a:lnSpc>
              <a:buFont typeface="Wingdings" panose="05000000000000000000" pitchFamily="2" charset="2"/>
              <a:buChar char="§"/>
            </a:pPr>
            <a:endParaRPr lang="en-US" sz="1400" dirty="0">
              <a:solidFill>
                <a:schemeClr val="tx1"/>
              </a:solidFill>
            </a:endParaRPr>
          </a:p>
          <a:p>
            <a:pPr>
              <a:lnSpc>
                <a:spcPct val="100000"/>
              </a:lnSpc>
              <a:buNone/>
            </a:pPr>
            <a:endParaRPr lang="en-US" sz="1400" dirty="0">
              <a:solidFill>
                <a:schemeClr val="tx1"/>
              </a:solidFill>
            </a:endParaRPr>
          </a:p>
        </p:txBody>
      </p:sp>
      <p:sp>
        <p:nvSpPr>
          <p:cNvPr id="7" name="Content Placeholder 6">
            <a:extLst>
              <a:ext uri="{FF2B5EF4-FFF2-40B4-BE49-F238E27FC236}">
                <a16:creationId xmlns:a16="http://schemas.microsoft.com/office/drawing/2014/main" xmlns="" id="{EFFBC808-1837-4C36-BFF0-135B8C1042A2}"/>
              </a:ext>
            </a:extLst>
          </p:cNvPr>
          <p:cNvSpPr>
            <a:spLocks noGrp="1"/>
          </p:cNvSpPr>
          <p:nvPr>
            <p:ph sz="quarter" idx="4"/>
          </p:nvPr>
        </p:nvSpPr>
        <p:spPr/>
        <p:txBody>
          <a:bodyPr>
            <a:normAutofit/>
          </a:bodyPr>
          <a:lstStyle/>
          <a:p>
            <a:pPr>
              <a:lnSpc>
                <a:spcPct val="100000"/>
              </a:lnSpc>
              <a:buFont typeface="Wingdings" panose="05000000000000000000" pitchFamily="2" charset="2"/>
              <a:buChar char="§"/>
            </a:pPr>
            <a:r>
              <a:rPr lang="en-US" sz="1400" dirty="0" smtClean="0">
                <a:solidFill>
                  <a:schemeClr val="tx1"/>
                </a:solidFill>
              </a:rPr>
              <a:t>Temperature sensor</a:t>
            </a:r>
            <a:endParaRPr lang="en-US" sz="1400" dirty="0">
              <a:solidFill>
                <a:schemeClr val="tx1"/>
              </a:solidFill>
            </a:endParaRPr>
          </a:p>
          <a:p>
            <a:pPr>
              <a:lnSpc>
                <a:spcPct val="100000"/>
              </a:lnSpc>
              <a:buFont typeface="Wingdings" panose="05000000000000000000" pitchFamily="2" charset="2"/>
              <a:buChar char="§"/>
            </a:pPr>
            <a:r>
              <a:rPr lang="en-US" sz="1400" dirty="0" smtClean="0"/>
              <a:t>Radiation sensor</a:t>
            </a:r>
            <a:endParaRPr lang="en-US" sz="1400" dirty="0">
              <a:solidFill>
                <a:schemeClr val="tx1"/>
              </a:solidFill>
            </a:endParaRPr>
          </a:p>
          <a:p>
            <a:pPr>
              <a:lnSpc>
                <a:spcPct val="100000"/>
              </a:lnSpc>
              <a:buFont typeface="Wingdings" panose="05000000000000000000" pitchFamily="2" charset="2"/>
              <a:buChar char="§"/>
            </a:pPr>
            <a:r>
              <a:rPr lang="en-US" sz="1400" dirty="0" smtClean="0"/>
              <a:t>Camera</a:t>
            </a:r>
          </a:p>
          <a:p>
            <a:pPr>
              <a:lnSpc>
                <a:spcPct val="100000"/>
              </a:lnSpc>
              <a:buFont typeface="Wingdings" panose="05000000000000000000" pitchFamily="2" charset="2"/>
              <a:buChar char="§"/>
            </a:pPr>
            <a:r>
              <a:rPr lang="en-US" sz="1400" dirty="0" smtClean="0"/>
              <a:t>Ultrasonic sensor</a:t>
            </a:r>
          </a:p>
          <a:p>
            <a:pPr>
              <a:lnSpc>
                <a:spcPct val="100000"/>
              </a:lnSpc>
              <a:buFont typeface="Wingdings" panose="05000000000000000000" pitchFamily="2" charset="2"/>
              <a:buChar char="§"/>
            </a:pPr>
            <a:r>
              <a:rPr lang="en-US" sz="1400" dirty="0" smtClean="0"/>
              <a:t>Proximity sensor</a:t>
            </a:r>
          </a:p>
          <a:p>
            <a:pPr>
              <a:lnSpc>
                <a:spcPct val="100000"/>
              </a:lnSpc>
              <a:buFont typeface="Wingdings" panose="05000000000000000000" pitchFamily="2" charset="2"/>
              <a:buChar char="§"/>
            </a:pPr>
            <a:r>
              <a:rPr lang="en-US" sz="1400" dirty="0" smtClean="0">
                <a:solidFill>
                  <a:schemeClr val="tx1"/>
                </a:solidFill>
              </a:rPr>
              <a:t>GPS and GSM</a:t>
            </a:r>
            <a:endParaRPr lang="en-US" sz="1400" dirty="0">
              <a:solidFill>
                <a:schemeClr val="tx1"/>
              </a:solidFill>
            </a:endParaRPr>
          </a:p>
        </p:txBody>
      </p:sp>
      <p:sp>
        <p:nvSpPr>
          <p:cNvPr id="16" name="Slide Number Placeholder 15">
            <a:extLst>
              <a:ext uri="{FF2B5EF4-FFF2-40B4-BE49-F238E27FC236}">
                <a16:creationId xmlns:a16="http://schemas.microsoft.com/office/drawing/2014/main" xmlns="" id="{8E69FE38-B9E0-4441-8A00-92DDB88DF02C}"/>
              </a:ext>
            </a:extLst>
          </p:cNvPr>
          <p:cNvSpPr>
            <a:spLocks noGrp="1"/>
          </p:cNvSpPr>
          <p:nvPr>
            <p:ph type="sldNum" sz="quarter" idx="12"/>
          </p:nvPr>
        </p:nvSpPr>
        <p:spPr/>
        <p:txBody>
          <a:bodyPr/>
          <a:lstStyle/>
          <a:p>
            <a:fld id="{8C2E478F-E849-4A8C-AF1F-CBCC78A7CBFA}" type="slidenum">
              <a:rPr lang="en-US" smtClean="0"/>
              <a:pPr/>
              <a:t>11</a:t>
            </a:fld>
            <a:endParaRPr lang="en-US" dirty="0"/>
          </a:p>
        </p:txBody>
      </p:sp>
      <p:pic>
        <p:nvPicPr>
          <p:cNvPr id="9" name="Picture Placeholder 8">
            <a:extLst>
              <a:ext uri="{FF2B5EF4-FFF2-40B4-BE49-F238E27FC236}">
                <a16:creationId xmlns:a16="http://schemas.microsoft.com/office/drawing/2014/main" xmlns="" id="{37D57E66-3D47-4566-9E29-6877C2659D99}"/>
              </a:ext>
            </a:extLst>
          </p:cNvPr>
          <p:cNvPicPr>
            <a:picLocks noGrp="1" noChangeAspect="1"/>
          </p:cNvPicPr>
          <p:nvPr>
            <p:ph type="pic" sz="quarter" idx="11"/>
          </p:nvPr>
        </p:nvPicPr>
        <p:blipFill>
          <a:blip r:embed="rId2"/>
          <a:srcRect t="17378" b="17378"/>
          <a:stretch>
            <a:fillRect/>
          </a:stretch>
        </p:blipFill>
        <p:spPr/>
      </p:pic>
      <p:pic>
        <p:nvPicPr>
          <p:cNvPr id="1029" name="Picture 5" descr="8051 Microcontroller at Rs 513/piece | Microcontroller | ID: 18928716988"/>
          <p:cNvPicPr>
            <a:picLocks noGrp="1" noChangeAspect="1" noChangeArrowheads="1"/>
          </p:cNvPicPr>
          <p:nvPr>
            <p:ph type="pic" sz="quarter" idx="10"/>
          </p:nvPr>
        </p:nvPicPr>
        <p:blipFill>
          <a:blip r:embed="rId3"/>
          <a:srcRect t="31650" b="31650"/>
          <a:stretch>
            <a:fillRect/>
          </a:stretch>
        </p:blipFill>
        <p:spPr bwMode="auto">
          <a:xfrm>
            <a:off x="469900" y="1784490"/>
            <a:ext cx="3911600" cy="1962009"/>
          </a:xfrm>
          <a:prstGeom prst="rect">
            <a:avLst/>
          </a:prstGeom>
          <a:noFill/>
        </p:spPr>
      </p:pic>
    </p:spTree>
    <p:extLst>
      <p:ext uri="{BB962C8B-B14F-4D97-AF65-F5344CB8AC3E}">
        <p14:creationId xmlns:p14="http://schemas.microsoft.com/office/powerpoint/2010/main" xmlns="" val="1619265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CC3376-5069-4C7B-BE6B-A3776D1B47BA}"/>
              </a:ext>
            </a:extLst>
          </p:cNvPr>
          <p:cNvSpPr>
            <a:spLocks noGrp="1"/>
          </p:cNvSpPr>
          <p:nvPr>
            <p:ph type="title"/>
          </p:nvPr>
        </p:nvSpPr>
        <p:spPr/>
        <p:txBody>
          <a:bodyPr/>
          <a:lstStyle/>
          <a:p>
            <a:r>
              <a:rPr lang="en-US" dirty="0"/>
              <a:t>SUMMARY</a:t>
            </a:r>
          </a:p>
        </p:txBody>
      </p:sp>
      <p:sp>
        <p:nvSpPr>
          <p:cNvPr id="14" name="Content Placeholder 13">
            <a:extLst>
              <a:ext uri="{FF2B5EF4-FFF2-40B4-BE49-F238E27FC236}">
                <a16:creationId xmlns:a16="http://schemas.microsoft.com/office/drawing/2014/main" xmlns="" id="{79248A72-A597-48DF-A270-3389F5D209C0}"/>
              </a:ext>
            </a:extLst>
          </p:cNvPr>
          <p:cNvSpPr>
            <a:spLocks noGrp="1"/>
          </p:cNvSpPr>
          <p:nvPr>
            <p:ph idx="1"/>
          </p:nvPr>
        </p:nvSpPr>
        <p:spPr>
          <a:xfrm>
            <a:off x="6096000" y="1660945"/>
            <a:ext cx="5669280" cy="4208346"/>
          </a:xfrm>
        </p:spPr>
        <p:txBody>
          <a:bodyPr>
            <a:normAutofit fontScale="92500" lnSpcReduction="10000"/>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2000" spc="300" dirty="0" smtClean="0">
                <a:cs typeface="Biome Light" panose="020B0303030204020804" pitchFamily="34" charset="0"/>
              </a:rPr>
              <a:t>TEMPERATURE AND RADIATION SENSOR</a:t>
            </a:r>
            <a:endPar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smtClean="0">
                <a:cs typeface="Biome Light" panose="020B0303030204020804" pitchFamily="34" charset="0"/>
              </a:rPr>
              <a:t>Detects the temperature and radiation levels</a:t>
            </a:r>
            <a:endPar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2000" spc="300" dirty="0" smtClean="0">
                <a:cs typeface="Biome Light" panose="020B0303030204020804" pitchFamily="34" charset="0"/>
              </a:rPr>
              <a:t>CAMERA</a:t>
            </a:r>
            <a:endPar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smtClean="0">
                <a:cs typeface="Biome Light" panose="020B0303030204020804" pitchFamily="34" charset="0"/>
              </a:rPr>
              <a:t>Capture the image of the flaw</a:t>
            </a:r>
            <a:endPar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2000" spc="300" dirty="0" smtClean="0">
                <a:cs typeface="Biome Light" panose="020B0303030204020804" pitchFamily="34" charset="0"/>
              </a:rPr>
              <a:t>PROXIMITY SENSOR</a:t>
            </a:r>
            <a:endPar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smtClean="0">
                <a:cs typeface="Biome Light" panose="020B0303030204020804" pitchFamily="34" charset="0"/>
              </a:rPr>
              <a:t>Detects the level of nuclear waste in the tanker</a:t>
            </a:r>
            <a:endPar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2000" spc="300" dirty="0" smtClean="0">
                <a:cs typeface="Biome Light" panose="020B0303030204020804" pitchFamily="34" charset="0"/>
              </a:rPr>
              <a:t>ULTRASONIC SENSOR</a:t>
            </a:r>
            <a:endPar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smtClean="0">
                <a:cs typeface="Biome Light" panose="020B0303030204020804" pitchFamily="34" charset="0"/>
              </a:rPr>
              <a:t>Detects the distance of the level of nuclear radiation and other purposes</a:t>
            </a:r>
            <a:endPar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endParaRPr>
          </a:p>
          <a:p>
            <a:endParaRPr lang="en-US" b="1" dirty="0"/>
          </a:p>
        </p:txBody>
      </p:sp>
      <p:sp>
        <p:nvSpPr>
          <p:cNvPr id="16" name="Slide Number Placeholder 15">
            <a:extLst>
              <a:ext uri="{FF2B5EF4-FFF2-40B4-BE49-F238E27FC236}">
                <a16:creationId xmlns:a16="http://schemas.microsoft.com/office/drawing/2014/main" xmlns="" id="{7FA57D11-A25F-4772-8E50-DDB68BE8CB69}"/>
              </a:ext>
            </a:extLst>
          </p:cNvPr>
          <p:cNvSpPr>
            <a:spLocks noGrp="1"/>
          </p:cNvSpPr>
          <p:nvPr>
            <p:ph type="sldNum" sz="quarter" idx="4"/>
          </p:nvPr>
        </p:nvSpPr>
        <p:spPr/>
        <p:txBody>
          <a:bodyPr/>
          <a:lstStyle/>
          <a:p>
            <a:fld id="{8C2E478F-E849-4A8C-AF1F-CBCC78A7CBFA}" type="slidenum">
              <a:rPr lang="en-US" smtClean="0"/>
              <a:pPr/>
              <a:t>12</a:t>
            </a:fld>
            <a:endParaRPr lang="en-US" dirty="0"/>
          </a:p>
        </p:txBody>
      </p:sp>
      <p:pic>
        <p:nvPicPr>
          <p:cNvPr id="8" name="Picture Placeholder 7" descr="maxresdefault-2-1.jpg"/>
          <p:cNvPicPr>
            <a:picLocks noGrp="1" noChangeAspect="1"/>
          </p:cNvPicPr>
          <p:nvPr>
            <p:ph type="pic" sz="quarter" idx="14"/>
          </p:nvPr>
        </p:nvPicPr>
        <p:blipFill>
          <a:blip r:embed="rId3"/>
          <a:srcRect l="29267" r="29267"/>
          <a:stretch>
            <a:fillRect/>
          </a:stretch>
        </p:blipFill>
        <p:spPr/>
      </p:pic>
    </p:spTree>
    <p:extLst>
      <p:ext uri="{BB962C8B-B14F-4D97-AF65-F5344CB8AC3E}">
        <p14:creationId xmlns:p14="http://schemas.microsoft.com/office/powerpoint/2010/main" xmlns="" val="3516891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xmlns=""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xmlns="">
                  <a14:imgLayer r:embed="rId3">
                    <a14:imgEffect>
                      <a14:saturation sat="0"/>
                    </a14:imgEffect>
                  </a14:imgLayer>
                </a14:imgProps>
              </a:ext>
            </a:extLst>
          </a:blip>
          <a:srcRect l="22717" r="45642"/>
          <a:stretch/>
        </p:blipFill>
        <p:spPr>
          <a:xfrm rot="16200000">
            <a:off x="2667001" y="-2666999"/>
            <a:ext cx="6858000" cy="12192000"/>
          </a:xfrm>
          <a:prstGeom prst="rect">
            <a:avLst/>
          </a:prstGeom>
          <a:noFill/>
        </p:spPr>
      </p:pic>
      <p:sp>
        <p:nvSpPr>
          <p:cNvPr id="6" name="Title 5">
            <a:extLst>
              <a:ext uri="{FF2B5EF4-FFF2-40B4-BE49-F238E27FC236}">
                <a16:creationId xmlns:a16="http://schemas.microsoft.com/office/drawing/2014/main" xmlns="" id="{4F7706BE-EF2E-459C-8778-01DDD354C634}"/>
              </a:ext>
            </a:extLst>
          </p:cNvPr>
          <p:cNvSpPr>
            <a:spLocks noGrp="1"/>
          </p:cNvSpPr>
          <p:nvPr>
            <p:ph type="title" idx="4294967295"/>
          </p:nvPr>
        </p:nvSpPr>
        <p:spPr>
          <a:xfrm>
            <a:off x="702365" y="1660810"/>
            <a:ext cx="10787270" cy="830649"/>
          </a:xfrm>
        </p:spPr>
        <p:txBody>
          <a:bodyPr>
            <a:normAutofit/>
          </a:bodyPr>
          <a:lstStyle/>
          <a:p>
            <a:r>
              <a:rPr lang="en-US" sz="4000" spc="300" dirty="0"/>
              <a:t>THANK YOU</a:t>
            </a:r>
          </a:p>
        </p:txBody>
      </p:sp>
      <p:pic>
        <p:nvPicPr>
          <p:cNvPr id="24" name="Online Image Placeholder 23" descr="User">
            <a:extLst>
              <a:ext uri="{FF2B5EF4-FFF2-40B4-BE49-F238E27FC236}">
                <a16:creationId xmlns:a16="http://schemas.microsoft.com/office/drawing/2014/main" xmlns="" id="{E896B487-8C07-495F-95BF-B8F4960E1E8D}"/>
              </a:ext>
            </a:extLst>
          </p:cNvPr>
          <p:cNvPicPr>
            <a:picLocks noGrp="1" noChangeAspect="1"/>
          </p:cNvPicPr>
          <p:nvPr>
            <p:ph type="clipArt" sz="quarter" idx="19"/>
          </p:nvPr>
        </p:nvPicPr>
        <p:blipFill>
          <a:blip r:embed="rId4" cstate="email">
            <a:extLst>
              <a:ext uri="{28A0092B-C50C-407E-A947-70E740481C1C}">
                <a14:useLocalDpi xmlns:a14="http://schemas.microsoft.com/office/drawing/2010/main" xmlns=""/>
              </a:ext>
              <a:ext uri="{96DAC541-7B7A-43D3-8B79-37D633B846F1}">
                <asvg:svgBlip xmlns:asvg="http://schemas.microsoft.com/office/drawing/2016/SVG/main" xmlns="" r:embed="rId5"/>
              </a:ext>
            </a:extLst>
          </a:blip>
          <a:stretch>
            <a:fillRect/>
          </a:stretch>
        </p:blipFill>
        <p:spPr/>
      </p:pic>
      <p:pic>
        <p:nvPicPr>
          <p:cNvPr id="12" name="Online Image Placeholder 11" descr="Smart Phone">
            <a:extLst>
              <a:ext uri="{FF2B5EF4-FFF2-40B4-BE49-F238E27FC236}">
                <a16:creationId xmlns:a16="http://schemas.microsoft.com/office/drawing/2014/main" xmlns="" id="{4E709B75-16EA-4581-AED9-567DEF45A6B2}"/>
              </a:ext>
            </a:extLst>
          </p:cNvPr>
          <p:cNvPicPr>
            <a:picLocks noGrp="1" noChangeAspect="1"/>
          </p:cNvPicPr>
          <p:nvPr>
            <p:ph type="clipArt" sz="quarter" idx="20"/>
          </p:nvPr>
        </p:nvPicPr>
        <p:blipFill>
          <a:blip r:embed="rId6" cstate="email">
            <a:extLst>
              <a:ext uri="{28A0092B-C50C-407E-A947-70E740481C1C}">
                <a14:useLocalDpi xmlns:a14="http://schemas.microsoft.com/office/drawing/2010/main" xmlns=""/>
              </a:ext>
              <a:ext uri="{96DAC541-7B7A-43D3-8B79-37D633B846F1}">
                <asvg:svgBlip xmlns:asvg="http://schemas.microsoft.com/office/drawing/2016/SVG/main" xmlns="" r:embed="rId7"/>
              </a:ext>
            </a:extLst>
          </a:blip>
          <a:stretch>
            <a:fillRect/>
          </a:stretch>
        </p:blipFill>
        <p:spPr>
          <a:xfrm>
            <a:off x="5730873" y="3118670"/>
            <a:ext cx="730250" cy="730250"/>
          </a:xfrm>
        </p:spPr>
      </p:pic>
      <p:pic>
        <p:nvPicPr>
          <p:cNvPr id="28" name="Online Image Placeholder 27" descr="Envelope">
            <a:extLst>
              <a:ext uri="{FF2B5EF4-FFF2-40B4-BE49-F238E27FC236}">
                <a16:creationId xmlns:a16="http://schemas.microsoft.com/office/drawing/2014/main" xmlns="" id="{D4D09222-33EB-4F99-9A89-51E2E1E97584}"/>
              </a:ext>
            </a:extLst>
          </p:cNvPr>
          <p:cNvPicPr>
            <a:picLocks noGrp="1" noChangeAspect="1"/>
          </p:cNvPicPr>
          <p:nvPr>
            <p:ph type="clipArt" sz="quarter" idx="21"/>
          </p:nvPr>
        </p:nvPicPr>
        <p:blipFill>
          <a:blip r:embed="rId8" cstate="email">
            <a:extLst>
              <a:ext uri="{28A0092B-C50C-407E-A947-70E740481C1C}">
                <a14:useLocalDpi xmlns:a14="http://schemas.microsoft.com/office/drawing/2010/main" xmlns=""/>
              </a:ext>
              <a:ext uri="{96DAC541-7B7A-43D3-8B79-37D633B846F1}">
                <asvg:svgBlip xmlns:asvg="http://schemas.microsoft.com/office/drawing/2016/SVG/main" xmlns="" r:embed="rId9"/>
              </a:ext>
            </a:extLst>
          </a:blip>
          <a:stretch>
            <a:fillRect/>
          </a:stretch>
        </p:blipFill>
        <p:spPr/>
      </p:pic>
      <p:sp>
        <p:nvSpPr>
          <p:cNvPr id="8" name="Text Placeholder 7">
            <a:extLst>
              <a:ext uri="{FF2B5EF4-FFF2-40B4-BE49-F238E27FC236}">
                <a16:creationId xmlns:a16="http://schemas.microsoft.com/office/drawing/2014/main" xmlns="" id="{0B070B25-2BBC-49AC-9CFA-1CD7195DF2D6}"/>
              </a:ext>
            </a:extLst>
          </p:cNvPr>
          <p:cNvSpPr>
            <a:spLocks noGrp="1"/>
          </p:cNvSpPr>
          <p:nvPr>
            <p:ph type="body" sz="quarter" idx="16"/>
          </p:nvPr>
        </p:nvSpPr>
        <p:spPr/>
        <p:txBody>
          <a:bodyPr/>
          <a:lstStyle/>
          <a:p>
            <a:r>
              <a:rPr lang="en-US" dirty="0" smtClean="0"/>
              <a:t>MURALIDHRAN P</a:t>
            </a:r>
            <a:endParaRPr lang="en-US" dirty="0"/>
          </a:p>
        </p:txBody>
      </p:sp>
      <p:sp>
        <p:nvSpPr>
          <p:cNvPr id="9" name="Text Placeholder 8">
            <a:extLst>
              <a:ext uri="{FF2B5EF4-FFF2-40B4-BE49-F238E27FC236}">
                <a16:creationId xmlns:a16="http://schemas.microsoft.com/office/drawing/2014/main" xmlns="" id="{9E2524A0-105C-4170-BB48-CD0756FB3DFE}"/>
              </a:ext>
            </a:extLst>
          </p:cNvPr>
          <p:cNvSpPr>
            <a:spLocks noGrp="1"/>
          </p:cNvSpPr>
          <p:nvPr>
            <p:ph type="body" sz="quarter" idx="17"/>
          </p:nvPr>
        </p:nvSpPr>
        <p:spPr/>
        <p:txBody>
          <a:bodyPr/>
          <a:lstStyle/>
          <a:p>
            <a:r>
              <a:rPr lang="en-US" dirty="0" smtClean="0"/>
              <a:t>8248532278</a:t>
            </a:r>
            <a:endParaRPr lang="en-US" dirty="0"/>
          </a:p>
        </p:txBody>
      </p:sp>
      <p:sp>
        <p:nvSpPr>
          <p:cNvPr id="10" name="Text Placeholder 9">
            <a:extLst>
              <a:ext uri="{FF2B5EF4-FFF2-40B4-BE49-F238E27FC236}">
                <a16:creationId xmlns:a16="http://schemas.microsoft.com/office/drawing/2014/main" xmlns="" id="{6E57A531-5B0F-485D-A015-BC78AD089BA6}"/>
              </a:ext>
            </a:extLst>
          </p:cNvPr>
          <p:cNvSpPr>
            <a:spLocks noGrp="1"/>
          </p:cNvSpPr>
          <p:nvPr>
            <p:ph type="body" sz="quarter" idx="18"/>
          </p:nvPr>
        </p:nvSpPr>
        <p:spPr/>
        <p:txBody>
          <a:bodyPr>
            <a:normAutofit fontScale="62500" lnSpcReduction="20000"/>
          </a:bodyPr>
          <a:lstStyle/>
          <a:p>
            <a:r>
              <a:rPr lang="en-US" dirty="0" smtClean="0"/>
              <a:t>muralidharan.ec20@bitsathy.ac.in</a:t>
            </a:r>
            <a:endParaRPr lang="en-US" dirty="0"/>
          </a:p>
        </p:txBody>
      </p:sp>
      <p:sp>
        <p:nvSpPr>
          <p:cNvPr id="3" name="Text Placeholder 2">
            <a:extLst>
              <a:ext uri="{FF2B5EF4-FFF2-40B4-BE49-F238E27FC236}">
                <a16:creationId xmlns:a16="http://schemas.microsoft.com/office/drawing/2014/main" xmlns="" id="{C747C414-85D9-40D6-9BB3-5AF68A84F413}"/>
              </a:ext>
            </a:extLst>
          </p:cNvPr>
          <p:cNvSpPr>
            <a:spLocks noGrp="1"/>
          </p:cNvSpPr>
          <p:nvPr>
            <p:ph type="body" sz="quarter" idx="12"/>
          </p:nvPr>
        </p:nvSpPr>
        <p:spPr/>
        <p:txBody>
          <a:bodyPr/>
          <a:lstStyle/>
          <a:p>
            <a:r>
              <a:rPr lang="en-US" dirty="0" smtClean="0"/>
              <a:t>THINK BIG</a:t>
            </a:r>
            <a:endParaRPr lang="en-US" dirty="0"/>
          </a:p>
        </p:txBody>
      </p:sp>
    </p:spTree>
    <p:extLst>
      <p:ext uri="{BB962C8B-B14F-4D97-AF65-F5344CB8AC3E}">
        <p14:creationId xmlns:p14="http://schemas.microsoft.com/office/powerpoint/2010/main" xmlns="" val="927727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103950CF-5BF2-4FB0-A36C-48C194F39E12}"/>
              </a:ext>
            </a:extLst>
          </p:cNvPr>
          <p:cNvSpPr>
            <a:spLocks noGrp="1"/>
          </p:cNvSpPr>
          <p:nvPr>
            <p:ph type="title"/>
          </p:nvPr>
        </p:nvSpPr>
        <p:spPr/>
        <p:txBody>
          <a:bodyPr/>
          <a:lstStyle/>
          <a:p>
            <a:r>
              <a:rPr lang="en-US" dirty="0"/>
              <a:t>INTRODUCTION</a:t>
            </a:r>
          </a:p>
        </p:txBody>
      </p:sp>
      <p:pic>
        <p:nvPicPr>
          <p:cNvPr id="5" name="Picture Placeholder 4">
            <a:extLst>
              <a:ext uri="{FF2B5EF4-FFF2-40B4-BE49-F238E27FC236}">
                <a16:creationId xmlns:a16="http://schemas.microsoft.com/office/drawing/2014/main" xmlns="" id="{A0280051-D7F1-4438-B815-F0FF4906D141}"/>
              </a:ext>
            </a:extLst>
          </p:cNvPr>
          <p:cNvPicPr>
            <a:picLocks noGrp="1" noChangeAspect="1"/>
          </p:cNvPicPr>
          <p:nvPr>
            <p:ph type="pic" sz="quarter" idx="14"/>
          </p:nvPr>
        </p:nvPicPr>
        <p:blipFill>
          <a:blip r:embed="rId3">
            <a:extLst>
              <a:ext uri="{837473B0-CC2E-450A-ABE3-18F120FF3D39}">
                <a1611:picAttrSrcUrl xmlns:a1611="http://schemas.microsoft.com/office/drawing/2016/11/main" xmlns="" r:id="rId4"/>
              </a:ext>
            </a:extLst>
          </a:blip>
          <a:srcRect t="4590" b="4590"/>
          <a:stretch/>
        </p:blipFill>
        <p:spPr>
          <a:xfrm>
            <a:off x="0" y="0"/>
            <a:ext cx="5416550" cy="6846932"/>
          </a:xfrm>
          <a:noFill/>
        </p:spPr>
      </p:pic>
      <p:sp>
        <p:nvSpPr>
          <p:cNvPr id="10" name="Text Placeholder 9">
            <a:extLst>
              <a:ext uri="{FF2B5EF4-FFF2-40B4-BE49-F238E27FC236}">
                <a16:creationId xmlns:a16="http://schemas.microsoft.com/office/drawing/2014/main" xmlns="" id="{255FA470-23EB-4512-8FFB-28DDAB08B002}"/>
              </a:ext>
            </a:extLst>
          </p:cNvPr>
          <p:cNvSpPr>
            <a:spLocks noGrp="1"/>
          </p:cNvSpPr>
          <p:nvPr>
            <p:ph type="body" sz="quarter" idx="16"/>
          </p:nvPr>
        </p:nvSpPr>
        <p:spPr>
          <a:xfrm>
            <a:off x="6095999" y="1680283"/>
            <a:ext cx="4101802" cy="464871"/>
          </a:xfrm>
        </p:spPr>
        <p:txBody>
          <a:bodyPr/>
          <a:lstStyle/>
          <a:p>
            <a:r>
              <a:rPr lang="en-US" dirty="0"/>
              <a:t>NUCLEAR PLANT-ROBO</a:t>
            </a:r>
          </a:p>
        </p:txBody>
      </p:sp>
      <p:sp>
        <p:nvSpPr>
          <p:cNvPr id="9" name="Content Placeholder 8">
            <a:extLst>
              <a:ext uri="{FF2B5EF4-FFF2-40B4-BE49-F238E27FC236}">
                <a16:creationId xmlns:a16="http://schemas.microsoft.com/office/drawing/2014/main" xmlns="" id="{256319DF-036A-473B-95D3-C5F6FF849FD4}"/>
              </a:ext>
            </a:extLst>
          </p:cNvPr>
          <p:cNvSpPr>
            <a:spLocks noGrp="1"/>
          </p:cNvSpPr>
          <p:nvPr>
            <p:ph idx="1"/>
          </p:nvPr>
        </p:nvSpPr>
        <p:spPr>
          <a:xfrm>
            <a:off x="6096000" y="2366682"/>
            <a:ext cx="5100918" cy="3879281"/>
          </a:xfrm>
        </p:spPr>
        <p:txBody>
          <a:bodyPr>
            <a:normAutofit fontScale="77500" lnSpcReduction="20000"/>
          </a:bodyPr>
          <a:lstStyle/>
          <a:p>
            <a:pPr marL="0" indent="0">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A nuclear power plant accident which affected the most of the living and the future generation- Chernobyl disaster. The most notorious nuclear power plant accident occurred at the station of Pripyat in the north of Ukrainian SSR in the Soviet Union. A disaster which shook the entire world in early months of ’86. Till now, there are nuclear power plant all around the globe, but to the miracle the radiation affects due to those plants didn’t reduce and it causes serious health problems. To overcome such kind of tragedy- We can use mobile robots for surveillance and other kind of jobs where the radiation affects are more. The mobile robots can be automated by humans- the sole purpose of this kind of attempt is to produce healthy society and also the technological improvement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And also, to ensure an event like Chernobyl doesn’t occur in the future.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p>
        </p:txBody>
      </p:sp>
      <p:sp>
        <p:nvSpPr>
          <p:cNvPr id="4" name="Slide Number Placeholder 3">
            <a:extLst>
              <a:ext uri="{FF2B5EF4-FFF2-40B4-BE49-F238E27FC236}">
                <a16:creationId xmlns:a16="http://schemas.microsoft.com/office/drawing/2014/main" xmlns="" id="{A4BADA18-8F0E-4249-A144-6CB8259BA65B}"/>
              </a:ext>
            </a:extLst>
          </p:cNvPr>
          <p:cNvSpPr>
            <a:spLocks noGrp="1"/>
          </p:cNvSpPr>
          <p:nvPr>
            <p:ph type="sldNum" sz="quarter" idx="4"/>
          </p:nvPr>
        </p:nvSpPr>
        <p:spPr/>
        <p:txBody>
          <a:bodyPr/>
          <a:lstStyle/>
          <a:p>
            <a:fld id="{8C2E478F-E849-4A8C-AF1F-CBCC78A7CBFA}" type="slidenum">
              <a:rPr lang="en-US" smtClean="0"/>
              <a:pPr/>
              <a:t>2</a:t>
            </a:fld>
            <a:endParaRPr lang="en-US" dirty="0"/>
          </a:p>
        </p:txBody>
      </p:sp>
      <p:sp>
        <p:nvSpPr>
          <p:cNvPr id="2" name="TextBox 1">
            <a:extLst>
              <a:ext uri="{FF2B5EF4-FFF2-40B4-BE49-F238E27FC236}">
                <a16:creationId xmlns:a16="http://schemas.microsoft.com/office/drawing/2014/main" xmlns="" id="{D5D885A2-79D8-4880-9987-4914B19F51DA}"/>
              </a:ext>
            </a:extLst>
          </p:cNvPr>
          <p:cNvSpPr txBox="1"/>
          <p:nvPr/>
        </p:nvSpPr>
        <p:spPr>
          <a:xfrm>
            <a:off x="0" y="6846932"/>
            <a:ext cx="5416550" cy="230832"/>
          </a:xfrm>
          <a:prstGeom prst="rect">
            <a:avLst/>
          </a:prstGeom>
          <a:noFill/>
        </p:spPr>
        <p:txBody>
          <a:bodyPr wrap="square" rtlCol="0">
            <a:spAutoFit/>
          </a:bodyPr>
          <a:lstStyle/>
          <a:p>
            <a:r>
              <a:rPr lang="en-US" sz="900">
                <a:hlinkClick r:id="rId4" tooltip="https://www.flickr.com/photos/paul_everett82/2833551397/"/>
              </a:rPr>
              <a:t>This Photo</a:t>
            </a:r>
            <a:r>
              <a:rPr lang="en-US" sz="900"/>
              <a:t> by Unknown Author is licensed under </a:t>
            </a:r>
            <a:r>
              <a:rPr lang="en-US" sz="900">
                <a:hlinkClick r:id="rId5" tooltip="https://creativecommons.org/licenses/by/3.0/"/>
              </a:rPr>
              <a:t>CC BY</a:t>
            </a:r>
            <a:endParaRPr lang="en-US" sz="900"/>
          </a:p>
        </p:txBody>
      </p:sp>
    </p:spTree>
    <p:extLst>
      <p:ext uri="{BB962C8B-B14F-4D97-AF65-F5344CB8AC3E}">
        <p14:creationId xmlns:p14="http://schemas.microsoft.com/office/powerpoint/2010/main" xmlns="" val="1325373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3A87B3-0A27-4EE9-979E-B69581E476F0}"/>
              </a:ext>
            </a:extLst>
          </p:cNvPr>
          <p:cNvSpPr>
            <a:spLocks noGrp="1"/>
          </p:cNvSpPr>
          <p:nvPr>
            <p:ph type="title"/>
          </p:nvPr>
        </p:nvSpPr>
        <p:spPr/>
        <p:txBody>
          <a:bodyPr/>
          <a:lstStyle/>
          <a:p>
            <a:r>
              <a:rPr lang="en-US" dirty="0"/>
              <a:t>Agenda</a:t>
            </a:r>
          </a:p>
        </p:txBody>
      </p:sp>
      <p:pic>
        <p:nvPicPr>
          <p:cNvPr id="8" name="Picture Placeholder 7" descr="group of people at a conference table">
            <a:extLst>
              <a:ext uri="{FF2B5EF4-FFF2-40B4-BE49-F238E27FC236}">
                <a16:creationId xmlns:a16="http://schemas.microsoft.com/office/drawing/2014/main" xmlns="" id="{BB76F5AB-0940-46E1-85F9-6A870D7D04C9}"/>
              </a:ext>
            </a:extLst>
          </p:cNvPr>
          <p:cNvPicPr>
            <a:picLocks noGrp="1" noChangeAspect="1"/>
          </p:cNvPicPr>
          <p:nvPr>
            <p:ph type="pic" sz="quarter" idx="13"/>
          </p:nvPr>
        </p:nvPicPr>
        <p:blipFill rotWithShape="1">
          <a:blip r:embed="rId2">
            <a:extLst>
              <a:ext uri="{BEBA8EAE-BF5A-486C-A8C5-ECC9F3942E4B}">
                <a14:imgProps xmlns:a14="http://schemas.microsoft.com/office/drawing/2010/main" xmlns="">
                  <a14:imgLayer r:embed="rId3">
                    <a14:imgEffect>
                      <a14:saturation sat="0"/>
                    </a14:imgEffect>
                  </a14:imgLayer>
                </a14:imgProps>
              </a:ext>
            </a:extLst>
          </a:blip>
          <a:srcRect l="20370" r="20370"/>
          <a:stretch/>
        </p:blipFill>
        <p:spPr/>
      </p:pic>
      <p:sp>
        <p:nvSpPr>
          <p:cNvPr id="6" name="Text Placeholder 5">
            <a:extLst>
              <a:ext uri="{FF2B5EF4-FFF2-40B4-BE49-F238E27FC236}">
                <a16:creationId xmlns:a16="http://schemas.microsoft.com/office/drawing/2014/main" xmlns="" id="{F3C89A40-EEAA-43AB-9A3A-B2CFDE450F1B}"/>
              </a:ext>
            </a:extLst>
          </p:cNvPr>
          <p:cNvSpPr>
            <a:spLocks noGrp="1"/>
          </p:cNvSpPr>
          <p:nvPr>
            <p:ph type="body" sz="quarter" idx="15"/>
          </p:nvPr>
        </p:nvSpPr>
        <p:spPr/>
        <p:txBody>
          <a:bodyPr/>
          <a:lstStyle/>
          <a:p>
            <a:r>
              <a:rPr lang="en-US" sz="1400" dirty="0"/>
              <a:t>INTRODUCTION</a:t>
            </a:r>
          </a:p>
          <a:p>
            <a:r>
              <a:rPr lang="en-US" sz="1400" dirty="0"/>
              <a:t>AGENDA</a:t>
            </a:r>
          </a:p>
          <a:p>
            <a:r>
              <a:rPr lang="en-US" sz="1400" dirty="0"/>
              <a:t>OBJECTIVES</a:t>
            </a:r>
          </a:p>
          <a:p>
            <a:r>
              <a:rPr lang="en-US" sz="1400" dirty="0"/>
              <a:t>WORKING AND PRINCIPLE</a:t>
            </a:r>
          </a:p>
          <a:p>
            <a:r>
              <a:rPr lang="en-US" sz="1400" dirty="0"/>
              <a:t>SPECIFICATIONS</a:t>
            </a:r>
          </a:p>
          <a:p>
            <a:r>
              <a:rPr lang="en-US" sz="1400" dirty="0"/>
              <a:t>BLOCK DIAGRAM</a:t>
            </a:r>
          </a:p>
          <a:p>
            <a:r>
              <a:rPr lang="en-US" sz="1400" dirty="0"/>
              <a:t>SUMMARY</a:t>
            </a:r>
          </a:p>
          <a:p>
            <a:r>
              <a:rPr lang="en-US" sz="1400" dirty="0"/>
              <a:t>QUERIES TIME</a:t>
            </a:r>
          </a:p>
          <a:p>
            <a:endParaRPr lang="en-US" dirty="0"/>
          </a:p>
        </p:txBody>
      </p:sp>
      <p:sp>
        <p:nvSpPr>
          <p:cNvPr id="7" name="Slide Number Placeholder 6">
            <a:extLst>
              <a:ext uri="{FF2B5EF4-FFF2-40B4-BE49-F238E27FC236}">
                <a16:creationId xmlns:a16="http://schemas.microsoft.com/office/drawing/2014/main" xmlns="" id="{F29F8048-1E86-48F4-B246-D2F8C54B7EB1}"/>
              </a:ext>
            </a:extLst>
          </p:cNvPr>
          <p:cNvSpPr>
            <a:spLocks noGrp="1"/>
          </p:cNvSpPr>
          <p:nvPr>
            <p:ph type="sldNum" sz="quarter" idx="12"/>
          </p:nvPr>
        </p:nvSpPr>
        <p:spPr/>
        <p:txBody>
          <a:bodyPr/>
          <a:lstStyle/>
          <a:p>
            <a:fld id="{8C2E478F-E849-4A8C-AF1F-CBCC78A7CBFA}" type="slidenum">
              <a:rPr lang="en-US" smtClean="0"/>
              <a:pPr/>
              <a:t>3</a:t>
            </a:fld>
            <a:endParaRPr lang="en-US" dirty="0"/>
          </a:p>
        </p:txBody>
      </p:sp>
    </p:spTree>
    <p:extLst>
      <p:ext uri="{BB962C8B-B14F-4D97-AF65-F5344CB8AC3E}">
        <p14:creationId xmlns:p14="http://schemas.microsoft.com/office/powerpoint/2010/main" xmlns="" val="1649098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D24B42B-925B-494C-A986-BD85E8117E1E}"/>
              </a:ext>
            </a:extLst>
          </p:cNvPr>
          <p:cNvSpPr>
            <a:spLocks noGrp="1"/>
          </p:cNvSpPr>
          <p:nvPr>
            <p:ph type="title"/>
          </p:nvPr>
        </p:nvSpPr>
        <p:spPr>
          <a:xfrm>
            <a:off x="6196909" y="738871"/>
            <a:ext cx="5251450" cy="1661297"/>
          </a:xfrm>
        </p:spPr>
        <p:txBody>
          <a:bodyPr>
            <a:normAutofit fontScale="90000"/>
          </a:bodyPr>
          <a:lstStyle/>
          <a:p>
            <a:r>
              <a:rPr lang="en-US" dirty="0"/>
              <a:t>NUCLEAR STATION-ROBO </a:t>
            </a:r>
          </a:p>
        </p:txBody>
      </p:sp>
      <p:pic>
        <p:nvPicPr>
          <p:cNvPr id="8" name="Picture Placeholder 7" descr="close up of computer code">
            <a:extLst>
              <a:ext uri="{FF2B5EF4-FFF2-40B4-BE49-F238E27FC236}">
                <a16:creationId xmlns:a16="http://schemas.microsoft.com/office/drawing/2014/main" xmlns=""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xmlns="">
                  <a14:imgLayer r:embed="rId3">
                    <a14:imgEffect>
                      <a14:saturation sat="0"/>
                    </a14:imgEffect>
                  </a14:imgLayer>
                </a14:imgProps>
              </a:ext>
            </a:extLst>
          </a:blip>
          <a:srcRect l="20370" r="20370"/>
          <a:stretch/>
        </p:blipFill>
        <p:spPr/>
      </p:pic>
      <p:sp>
        <p:nvSpPr>
          <p:cNvPr id="2" name="Text Placeholder 1">
            <a:extLst>
              <a:ext uri="{FF2B5EF4-FFF2-40B4-BE49-F238E27FC236}">
                <a16:creationId xmlns:a16="http://schemas.microsoft.com/office/drawing/2014/main" xmlns="" id="{B156CAF1-214F-4566-9B0D-DACA1063E8C8}"/>
              </a:ext>
            </a:extLst>
          </p:cNvPr>
          <p:cNvSpPr>
            <a:spLocks noGrp="1"/>
          </p:cNvSpPr>
          <p:nvPr>
            <p:ph type="body" idx="1"/>
          </p:nvPr>
        </p:nvSpPr>
        <p:spPr>
          <a:xfrm>
            <a:off x="6319221" y="2504551"/>
            <a:ext cx="2834640" cy="365125"/>
          </a:xfrm>
        </p:spPr>
        <p:txBody>
          <a:bodyPr/>
          <a:lstStyle/>
          <a:p>
            <a:r>
              <a:rPr lang="en-US" dirty="0"/>
              <a:t>LET’S DIVE IN</a:t>
            </a:r>
          </a:p>
        </p:txBody>
      </p:sp>
      <p:sp>
        <p:nvSpPr>
          <p:cNvPr id="6" name="Slide Number Placeholder 5">
            <a:extLst>
              <a:ext uri="{FF2B5EF4-FFF2-40B4-BE49-F238E27FC236}">
                <a16:creationId xmlns:a16="http://schemas.microsoft.com/office/drawing/2014/main" xmlns="" id="{FC6A5C12-E784-444E-B868-DE2AE85742BB}"/>
              </a:ext>
            </a:extLst>
          </p:cNvPr>
          <p:cNvSpPr>
            <a:spLocks noGrp="1"/>
          </p:cNvSpPr>
          <p:nvPr>
            <p:ph type="sldNum" sz="quarter" idx="12"/>
          </p:nvPr>
        </p:nvSpPr>
        <p:spPr/>
        <p:txBody>
          <a:bodyPr/>
          <a:lstStyle/>
          <a:p>
            <a:fld id="{8C2E478F-E849-4A8C-AF1F-CBCC78A7CBFA}" type="slidenum">
              <a:rPr lang="en-US" smtClean="0"/>
              <a:pPr/>
              <a:t>4</a:t>
            </a:fld>
            <a:endParaRPr lang="en-US" dirty="0"/>
          </a:p>
        </p:txBody>
      </p:sp>
      <p:sp>
        <p:nvSpPr>
          <p:cNvPr id="9" name="TextBox 8">
            <a:extLst>
              <a:ext uri="{FF2B5EF4-FFF2-40B4-BE49-F238E27FC236}">
                <a16:creationId xmlns:a16="http://schemas.microsoft.com/office/drawing/2014/main" xmlns="" id="{D1D84FCE-7406-450B-A39D-DD091EEB3F58}"/>
              </a:ext>
            </a:extLst>
          </p:cNvPr>
          <p:cNvSpPr txBox="1"/>
          <p:nvPr/>
        </p:nvSpPr>
        <p:spPr>
          <a:xfrm>
            <a:off x="6096000" y="3585881"/>
            <a:ext cx="5352359" cy="1754326"/>
          </a:xfrm>
          <a:prstGeom prst="rect">
            <a:avLst/>
          </a:prstGeom>
          <a:noFill/>
        </p:spPr>
        <p:txBody>
          <a:bodyPr wrap="square" rtlCol="0">
            <a:spAutoFit/>
          </a:bodyPr>
          <a:lstStyle/>
          <a:p>
            <a:r>
              <a:rPr lang="en-US" dirty="0"/>
              <a:t>OBJECTIVES:</a:t>
            </a:r>
          </a:p>
          <a:p>
            <a:endParaRPr lang="en-US" dirty="0"/>
          </a:p>
          <a:p>
            <a:pPr marL="285750" indent="-285750">
              <a:buFont typeface="Wingdings" panose="05000000000000000000" pitchFamily="2" charset="2"/>
              <a:buChar char="Ø"/>
            </a:pPr>
            <a:r>
              <a:rPr lang="en-US" dirty="0"/>
              <a:t>DEVELOPING NEW TECH-ROBO IN MARKET.</a:t>
            </a:r>
          </a:p>
          <a:p>
            <a:pPr marL="285750" indent="-285750">
              <a:buFont typeface="Wingdings" panose="05000000000000000000" pitchFamily="2" charset="2"/>
              <a:buChar char="Ø"/>
            </a:pPr>
            <a:r>
              <a:rPr lang="en-US" dirty="0"/>
              <a:t>AVOIDING MAN-HANDLING OF NUCLEAR MATERIAL.</a:t>
            </a:r>
          </a:p>
          <a:p>
            <a:pPr marL="285750" indent="-285750">
              <a:buFont typeface="Wingdings" panose="05000000000000000000" pitchFamily="2" charset="2"/>
              <a:buChar char="Ø"/>
            </a:pPr>
            <a:r>
              <a:rPr lang="en-US" dirty="0"/>
              <a:t>MINCING HUMANOID ROBOT.</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xmlns="" val="2944765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3DA247-2F35-4FB8-903D-FB32D7B852D9}"/>
              </a:ext>
            </a:extLst>
          </p:cNvPr>
          <p:cNvSpPr>
            <a:spLocks noGrp="1"/>
          </p:cNvSpPr>
          <p:nvPr>
            <p:ph type="title"/>
          </p:nvPr>
        </p:nvSpPr>
        <p:spPr>
          <a:xfrm>
            <a:off x="594519" y="277907"/>
            <a:ext cx="11002962" cy="797858"/>
          </a:xfrm>
        </p:spPr>
        <p:txBody>
          <a:bodyPr/>
          <a:lstStyle/>
          <a:p>
            <a:r>
              <a:rPr lang="en-US" dirty="0"/>
              <a:t>Death rate toll</a:t>
            </a:r>
          </a:p>
        </p:txBody>
      </p:sp>
      <p:sp>
        <p:nvSpPr>
          <p:cNvPr id="3" name="Slide Number Placeholder 2">
            <a:extLst>
              <a:ext uri="{FF2B5EF4-FFF2-40B4-BE49-F238E27FC236}">
                <a16:creationId xmlns:a16="http://schemas.microsoft.com/office/drawing/2014/main" xmlns="" id="{FBDE7135-9153-4AEB-AC1F-4B951B7A76F2}"/>
              </a:ext>
            </a:extLst>
          </p:cNvPr>
          <p:cNvSpPr>
            <a:spLocks noGrp="1"/>
          </p:cNvSpPr>
          <p:nvPr>
            <p:ph type="sldNum" sz="quarter" idx="11"/>
          </p:nvPr>
        </p:nvSpPr>
        <p:spPr/>
        <p:txBody>
          <a:bodyPr/>
          <a:lstStyle/>
          <a:p>
            <a:fld id="{8C2E478F-E849-4A8C-AF1F-CBCC78A7CBFA}" type="slidenum">
              <a:rPr lang="en-US" smtClean="0"/>
              <a:pPr/>
              <a:t>5</a:t>
            </a:fld>
            <a:endParaRPr lang="en-US" dirty="0"/>
          </a:p>
        </p:txBody>
      </p:sp>
      <p:pic>
        <p:nvPicPr>
          <p:cNvPr id="5" name="Picture 4">
            <a:extLst>
              <a:ext uri="{FF2B5EF4-FFF2-40B4-BE49-F238E27FC236}">
                <a16:creationId xmlns:a16="http://schemas.microsoft.com/office/drawing/2014/main" xmlns="" id="{BDC0AA05-F796-4B7A-BE30-DCEB566F716D}"/>
              </a:ext>
            </a:extLst>
          </p:cNvPr>
          <p:cNvPicPr>
            <a:picLocks noChangeAspect="1"/>
          </p:cNvPicPr>
          <p:nvPr/>
        </p:nvPicPr>
        <p:blipFill>
          <a:blip r:embed="rId2"/>
          <a:stretch>
            <a:fillRect/>
          </a:stretch>
        </p:blipFill>
        <p:spPr>
          <a:xfrm>
            <a:off x="0" y="1183341"/>
            <a:ext cx="12192000" cy="5674659"/>
          </a:xfrm>
          <a:prstGeom prst="rect">
            <a:avLst/>
          </a:prstGeom>
        </p:spPr>
      </p:pic>
    </p:spTree>
    <p:extLst>
      <p:ext uri="{BB962C8B-B14F-4D97-AF65-F5344CB8AC3E}">
        <p14:creationId xmlns:p14="http://schemas.microsoft.com/office/powerpoint/2010/main" xmlns="" val="869470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xmlns="" id="{FAAB2787-6A77-4A87-993D-DDAF924185B5}"/>
              </a:ext>
            </a:extLst>
          </p:cNvPr>
          <p:cNvSpPr>
            <a:spLocks noGrp="1"/>
          </p:cNvSpPr>
          <p:nvPr>
            <p:ph type="title"/>
          </p:nvPr>
        </p:nvSpPr>
        <p:spPr/>
        <p:txBody>
          <a:bodyPr>
            <a:normAutofit fontScale="90000"/>
          </a:bodyPr>
          <a:lstStyle/>
          <a:p>
            <a:r>
              <a:rPr lang="en-US" dirty="0"/>
              <a:t>DEATH RATE PREVENTION</a:t>
            </a:r>
            <a:r>
              <a:rPr lang="en-US" sz="4800" dirty="0"/>
              <a:t> by </a:t>
            </a:r>
            <a:r>
              <a:rPr lang="en-US" dirty="0"/>
              <a:t>COUNTRIES</a:t>
            </a:r>
            <a:endParaRPr lang="en-US" sz="4800" dirty="0"/>
          </a:p>
        </p:txBody>
      </p:sp>
      <p:sp>
        <p:nvSpPr>
          <p:cNvPr id="2" name="Slide Number Placeholder 1">
            <a:extLst>
              <a:ext uri="{FF2B5EF4-FFF2-40B4-BE49-F238E27FC236}">
                <a16:creationId xmlns:a16="http://schemas.microsoft.com/office/drawing/2014/main" xmlns="" id="{6AC2F439-9B68-4159-977F-8EC563FB1552}"/>
              </a:ext>
            </a:extLst>
          </p:cNvPr>
          <p:cNvSpPr>
            <a:spLocks noGrp="1"/>
          </p:cNvSpPr>
          <p:nvPr>
            <p:ph type="sldNum" sz="quarter" idx="11"/>
          </p:nvPr>
        </p:nvSpPr>
        <p:spPr/>
        <p:txBody>
          <a:bodyPr/>
          <a:lstStyle/>
          <a:p>
            <a:fld id="{8C2E478F-E849-4A8C-AF1F-CBCC78A7CBFA}" type="slidenum">
              <a:rPr lang="en-US" smtClean="0"/>
              <a:pPr/>
              <a:t>6</a:t>
            </a:fld>
            <a:endParaRPr lang="en-US" dirty="0"/>
          </a:p>
        </p:txBody>
      </p:sp>
      <p:pic>
        <p:nvPicPr>
          <p:cNvPr id="5" name="Picture 4">
            <a:extLst>
              <a:ext uri="{FF2B5EF4-FFF2-40B4-BE49-F238E27FC236}">
                <a16:creationId xmlns:a16="http://schemas.microsoft.com/office/drawing/2014/main" xmlns="" id="{E1A8EA4B-3E93-4083-A7B5-020F3A43C257}"/>
              </a:ext>
            </a:extLst>
          </p:cNvPr>
          <p:cNvPicPr>
            <a:picLocks noChangeAspect="1"/>
          </p:cNvPicPr>
          <p:nvPr/>
        </p:nvPicPr>
        <p:blipFill>
          <a:blip r:embed="rId2"/>
          <a:stretch>
            <a:fillRect/>
          </a:stretch>
        </p:blipFill>
        <p:spPr>
          <a:xfrm>
            <a:off x="1344707" y="1877353"/>
            <a:ext cx="10103222" cy="4590950"/>
          </a:xfrm>
          <a:prstGeom prst="rect">
            <a:avLst/>
          </a:prstGeom>
        </p:spPr>
      </p:pic>
    </p:spTree>
    <p:extLst>
      <p:ext uri="{BB962C8B-B14F-4D97-AF65-F5344CB8AC3E}">
        <p14:creationId xmlns:p14="http://schemas.microsoft.com/office/powerpoint/2010/main" xmlns="" val="2779095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xmlns=""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xmlns="">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xmlns="" id="{14AB6F96-E5E8-4B40-A18C-2D078D1C2D4F}"/>
              </a:ext>
            </a:extLst>
          </p:cNvPr>
          <p:cNvSpPr>
            <a:spLocks noGrp="1"/>
          </p:cNvSpPr>
          <p:nvPr>
            <p:ph type="title"/>
          </p:nvPr>
        </p:nvSpPr>
        <p:spPr/>
        <p:txBody>
          <a:bodyPr>
            <a:normAutofit/>
          </a:bodyPr>
          <a:lstStyle/>
          <a:p>
            <a:r>
              <a:rPr lang="en-US" dirty="0"/>
              <a:t>Svetlana Alexievich</a:t>
            </a:r>
          </a:p>
        </p:txBody>
      </p:sp>
      <p:sp>
        <p:nvSpPr>
          <p:cNvPr id="2" name="Text Placeholder 1">
            <a:extLst>
              <a:ext uri="{FF2B5EF4-FFF2-40B4-BE49-F238E27FC236}">
                <a16:creationId xmlns:a16="http://schemas.microsoft.com/office/drawing/2014/main" xmlns="" id="{DAF72BBC-FC90-4B63-96CA-ABED853DBAD0}"/>
              </a:ext>
            </a:extLst>
          </p:cNvPr>
          <p:cNvSpPr>
            <a:spLocks noGrp="1"/>
          </p:cNvSpPr>
          <p:nvPr>
            <p:ph type="body" sz="quarter" idx="11"/>
          </p:nvPr>
        </p:nvSpPr>
        <p:spPr/>
        <p:txBody>
          <a:bodyPr/>
          <a:lstStyle/>
          <a:p>
            <a:r>
              <a:rPr lang="en-US" b="0" i="0" dirty="0">
                <a:effectLst/>
                <a:latin typeface="Merriweather" panose="020B0604020202020204" pitchFamily="2" charset="0"/>
              </a:rPr>
              <a:t>That’s how it was in the beginning. We didn’t just lose a town, we lost our whole lives.</a:t>
            </a:r>
            <a:endParaRPr lang="en-US" dirty="0"/>
          </a:p>
        </p:txBody>
      </p:sp>
    </p:spTree>
    <p:extLst>
      <p:ext uri="{BB962C8B-B14F-4D97-AF65-F5344CB8AC3E}">
        <p14:creationId xmlns:p14="http://schemas.microsoft.com/office/powerpoint/2010/main" xmlns="" val="839779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D24B42B-925B-494C-A986-BD85E8117E1E}"/>
              </a:ext>
            </a:extLst>
          </p:cNvPr>
          <p:cNvSpPr>
            <a:spLocks noGrp="1"/>
          </p:cNvSpPr>
          <p:nvPr>
            <p:ph type="title"/>
          </p:nvPr>
        </p:nvSpPr>
        <p:spPr/>
        <p:txBody>
          <a:bodyPr>
            <a:normAutofit/>
          </a:bodyPr>
          <a:lstStyle/>
          <a:p>
            <a:r>
              <a:rPr lang="en-US" dirty="0"/>
              <a:t>What’s next</a:t>
            </a:r>
          </a:p>
        </p:txBody>
      </p:sp>
      <p:sp>
        <p:nvSpPr>
          <p:cNvPr id="5" name="Text Placeholder 4">
            <a:extLst>
              <a:ext uri="{FF2B5EF4-FFF2-40B4-BE49-F238E27FC236}">
                <a16:creationId xmlns:a16="http://schemas.microsoft.com/office/drawing/2014/main" xmlns="" id="{AF9B872F-6332-408E-9135-B871F0C90C00}"/>
              </a:ext>
            </a:extLst>
          </p:cNvPr>
          <p:cNvSpPr>
            <a:spLocks noGrp="1"/>
          </p:cNvSpPr>
          <p:nvPr>
            <p:ph type="body" idx="1"/>
          </p:nvPr>
        </p:nvSpPr>
        <p:spPr>
          <a:xfrm>
            <a:off x="6095999" y="4378134"/>
            <a:ext cx="5038165" cy="365125"/>
          </a:xfrm>
        </p:spPr>
        <p:txBody>
          <a:bodyPr/>
          <a:lstStyle/>
          <a:p>
            <a:r>
              <a:rPr lang="en-US" spc="300" dirty="0"/>
              <a:t>Working and specifications</a:t>
            </a:r>
          </a:p>
        </p:txBody>
      </p:sp>
      <p:sp>
        <p:nvSpPr>
          <p:cNvPr id="2" name="Slide Number Placeholder 1">
            <a:extLst>
              <a:ext uri="{FF2B5EF4-FFF2-40B4-BE49-F238E27FC236}">
                <a16:creationId xmlns:a16="http://schemas.microsoft.com/office/drawing/2014/main" xmlns="" id="{948DD8A0-BD53-4DBF-949B-0D64D12DADA9}"/>
              </a:ext>
            </a:extLst>
          </p:cNvPr>
          <p:cNvSpPr>
            <a:spLocks noGrp="1"/>
          </p:cNvSpPr>
          <p:nvPr>
            <p:ph type="sldNum" sz="quarter" idx="12"/>
          </p:nvPr>
        </p:nvSpPr>
        <p:spPr/>
        <p:txBody>
          <a:bodyPr/>
          <a:lstStyle/>
          <a:p>
            <a:fld id="{8C2E478F-E849-4A8C-AF1F-CBCC78A7CBFA}" type="slidenum">
              <a:rPr lang="en-US" smtClean="0"/>
              <a:pPr/>
              <a:t>8</a:t>
            </a:fld>
            <a:endParaRPr lang="en-US" dirty="0"/>
          </a:p>
        </p:txBody>
      </p:sp>
      <p:pic>
        <p:nvPicPr>
          <p:cNvPr id="8" name="Picture Placeholder 7">
            <a:extLst>
              <a:ext uri="{FF2B5EF4-FFF2-40B4-BE49-F238E27FC236}">
                <a16:creationId xmlns:a16="http://schemas.microsoft.com/office/drawing/2014/main" xmlns="" id="{F757D820-35C3-4FCB-BDC7-5196CD7DD997}"/>
              </a:ext>
            </a:extLst>
          </p:cNvPr>
          <p:cNvPicPr>
            <a:picLocks noGrp="1" noChangeAspect="1"/>
          </p:cNvPicPr>
          <p:nvPr>
            <p:ph type="pic" sz="quarter" idx="13"/>
          </p:nvPr>
        </p:nvPicPr>
        <p:blipFill>
          <a:blip r:embed="rId2"/>
          <a:srcRect t="5181" b="5181"/>
          <a:stretch/>
        </p:blipFill>
        <p:spPr>
          <a:xfrm>
            <a:off x="0" y="0"/>
            <a:ext cx="5746376" cy="6867922"/>
          </a:xfrm>
        </p:spPr>
      </p:pic>
    </p:spTree>
    <p:extLst>
      <p:ext uri="{BB962C8B-B14F-4D97-AF65-F5344CB8AC3E}">
        <p14:creationId xmlns:p14="http://schemas.microsoft.com/office/powerpoint/2010/main" xmlns="" val="3164405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7A457865-6CE4-48F7-9DE8-065695261810}"/>
              </a:ext>
              <a:ext uri="{C183D7F6-B498-43B3-948B-1728B52AA6E4}">
                <adec:decorative xmlns:adec="http://schemas.microsoft.com/office/drawing/2017/decorative" xmlns="" val="1"/>
              </a:ext>
            </a:extLst>
          </p:cNvPr>
          <p:cNvSpPr/>
          <p:nvPr/>
        </p:nvSpPr>
        <p:spPr>
          <a:xfrm>
            <a:off x="593725" y="2417615"/>
            <a:ext cx="11002961" cy="557784"/>
          </a:xfrm>
          <a:prstGeom prst="rect">
            <a:avLst/>
          </a:prstGeom>
          <a:gradFill flip="none" rotWithShape="1">
            <a:gsLst>
              <a:gs pos="0">
                <a:schemeClr val="accent5"/>
              </a:gs>
              <a:gs pos="100000">
                <a:schemeClr val="accent2">
                  <a:lumMod val="98000"/>
                  <a:lumOff val="2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xmlns="" id="{16300B5C-7AD0-42EE-A289-DB61F249073A}"/>
              </a:ext>
            </a:extLst>
          </p:cNvPr>
          <p:cNvSpPr>
            <a:spLocks noGrp="1"/>
          </p:cNvSpPr>
          <p:nvPr>
            <p:ph type="title"/>
          </p:nvPr>
        </p:nvSpPr>
        <p:spPr/>
        <p:txBody>
          <a:bodyPr>
            <a:normAutofit/>
          </a:bodyPr>
          <a:lstStyle/>
          <a:p>
            <a:r>
              <a:rPr lang="en-US" dirty="0"/>
              <a:t>WORKING WAY </a:t>
            </a:r>
            <a:endParaRPr lang="en-US" sz="4800" dirty="0"/>
          </a:p>
        </p:txBody>
      </p:sp>
      <p:graphicFrame>
        <p:nvGraphicFramePr>
          <p:cNvPr id="7" name="Table 7">
            <a:extLst>
              <a:ext uri="{FF2B5EF4-FFF2-40B4-BE49-F238E27FC236}">
                <a16:creationId xmlns:a16="http://schemas.microsoft.com/office/drawing/2014/main" xmlns="" id="{B1897641-C811-4117-B9B9-5EE41B5A3203}"/>
              </a:ext>
            </a:extLst>
          </p:cNvPr>
          <p:cNvGraphicFramePr>
            <a:graphicFrameLocks noGrp="1"/>
          </p:cNvGraphicFramePr>
          <p:nvPr>
            <p:extLst>
              <p:ext uri="{D42A27DB-BD31-4B8C-83A1-F6EECF244321}">
                <p14:modId xmlns:p14="http://schemas.microsoft.com/office/powerpoint/2010/main" xmlns="" val="4084174531"/>
              </p:ext>
            </p:extLst>
          </p:nvPr>
        </p:nvGraphicFramePr>
        <p:xfrm>
          <a:off x="681249" y="2400407"/>
          <a:ext cx="11430069" cy="3557016"/>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xmlns="" val="711439747"/>
                    </a:ext>
                  </a:extLst>
                </a:gridCol>
                <a:gridCol w="2208530">
                  <a:extLst>
                    <a:ext uri="{9D8B030D-6E8A-4147-A177-3AD203B41FA5}">
                      <a16:colId xmlns:a16="http://schemas.microsoft.com/office/drawing/2014/main" xmlns="" val="3789717619"/>
                    </a:ext>
                  </a:extLst>
                </a:gridCol>
                <a:gridCol w="425070">
                  <a:extLst>
                    <a:ext uri="{9D8B030D-6E8A-4147-A177-3AD203B41FA5}">
                      <a16:colId xmlns:a16="http://schemas.microsoft.com/office/drawing/2014/main" xmlns="" val="2607839798"/>
                    </a:ext>
                  </a:extLst>
                </a:gridCol>
                <a:gridCol w="2290782">
                  <a:extLst>
                    <a:ext uri="{9D8B030D-6E8A-4147-A177-3AD203B41FA5}">
                      <a16:colId xmlns:a16="http://schemas.microsoft.com/office/drawing/2014/main" xmlns="" val="1769144258"/>
                    </a:ext>
                  </a:extLst>
                </a:gridCol>
                <a:gridCol w="208280">
                  <a:extLst>
                    <a:ext uri="{9D8B030D-6E8A-4147-A177-3AD203B41FA5}">
                      <a16:colId xmlns:a16="http://schemas.microsoft.com/office/drawing/2014/main" xmlns="" val="1537907298"/>
                    </a:ext>
                  </a:extLst>
                </a:gridCol>
                <a:gridCol w="208280">
                  <a:extLst>
                    <a:ext uri="{9D8B030D-6E8A-4147-A177-3AD203B41FA5}">
                      <a16:colId xmlns:a16="http://schemas.microsoft.com/office/drawing/2014/main" xmlns="" val="1920672763"/>
                    </a:ext>
                  </a:extLst>
                </a:gridCol>
                <a:gridCol w="208280">
                  <a:extLst>
                    <a:ext uri="{9D8B030D-6E8A-4147-A177-3AD203B41FA5}">
                      <a16:colId xmlns:a16="http://schemas.microsoft.com/office/drawing/2014/main" xmlns="" val="1217148694"/>
                    </a:ext>
                  </a:extLst>
                </a:gridCol>
                <a:gridCol w="2882451">
                  <a:extLst>
                    <a:ext uri="{9D8B030D-6E8A-4147-A177-3AD203B41FA5}">
                      <a16:colId xmlns:a16="http://schemas.microsoft.com/office/drawing/2014/main" xmlns="" val="247395267"/>
                    </a:ext>
                  </a:extLst>
                </a:gridCol>
                <a:gridCol w="208280">
                  <a:extLst>
                    <a:ext uri="{9D8B030D-6E8A-4147-A177-3AD203B41FA5}">
                      <a16:colId xmlns:a16="http://schemas.microsoft.com/office/drawing/2014/main" xmlns="" val="1231269635"/>
                    </a:ext>
                  </a:extLst>
                </a:gridCol>
                <a:gridCol w="208280">
                  <a:extLst>
                    <a:ext uri="{9D8B030D-6E8A-4147-A177-3AD203B41FA5}">
                      <a16:colId xmlns:a16="http://schemas.microsoft.com/office/drawing/2014/main" xmlns="" val="3587985154"/>
                    </a:ext>
                  </a:extLst>
                </a:gridCol>
                <a:gridCol w="1481231">
                  <a:extLst>
                    <a:ext uri="{9D8B030D-6E8A-4147-A177-3AD203B41FA5}">
                      <a16:colId xmlns:a16="http://schemas.microsoft.com/office/drawing/2014/main" xmlns="" val="3023193756"/>
                    </a:ext>
                  </a:extLst>
                </a:gridCol>
                <a:gridCol w="892325">
                  <a:extLst>
                    <a:ext uri="{9D8B030D-6E8A-4147-A177-3AD203B41FA5}">
                      <a16:colId xmlns:a16="http://schemas.microsoft.com/office/drawing/2014/main" xmlns="" val="1420336204"/>
                    </a:ext>
                  </a:extLst>
                </a:gridCol>
              </a:tblGrid>
              <a:tr h="585216">
                <a:tc gridSpan="3">
                  <a:txBody>
                    <a:bodyPr/>
                    <a:lstStyle/>
                    <a:p>
                      <a:pPr algn="ctr"/>
                      <a:r>
                        <a:rPr lang="en-US" dirty="0"/>
                        <a:t>1</a:t>
                      </a:r>
                      <a:r>
                        <a:rPr lang="en-US" baseline="30000" dirty="0"/>
                        <a:t>ST</a:t>
                      </a:r>
                      <a:endParaRPr lang="en-US"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dirty="0"/>
                    </a:p>
                  </a:txBody>
                  <a:tcPr/>
                </a:tc>
                <a:tc hMerge="1">
                  <a:txBody>
                    <a:bodyPr/>
                    <a:lstStyle/>
                    <a:p>
                      <a:endParaRPr lang="en-US" dirty="0"/>
                    </a:p>
                  </a:txBody>
                  <a:tcPr/>
                </a:tc>
                <a:tc gridSpan="3">
                  <a:txBody>
                    <a:bodyPr/>
                    <a:lstStyle/>
                    <a:p>
                      <a:pPr algn="ctr"/>
                      <a:r>
                        <a:rPr lang="en-US" dirty="0"/>
                        <a:t>2</a:t>
                      </a:r>
                      <a:r>
                        <a:rPr lang="en-US" baseline="30000" dirty="0"/>
                        <a:t>ND</a:t>
                      </a:r>
                      <a:endParaRPr lang="en-US"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dirty="0"/>
                    </a:p>
                  </a:txBody>
                  <a:tcPr/>
                </a:tc>
                <a:tc hMerge="1">
                  <a:txBody>
                    <a:bodyPr/>
                    <a:lstStyle/>
                    <a:p>
                      <a:endParaRPr lang="en-US" dirty="0"/>
                    </a:p>
                  </a:txBody>
                  <a:tcPr/>
                </a:tc>
                <a:tc gridSpan="3">
                  <a:txBody>
                    <a:bodyPr/>
                    <a:lstStyle/>
                    <a:p>
                      <a:pPr algn="ctr"/>
                      <a:r>
                        <a:rPr lang="en-US" dirty="0"/>
                        <a:t>3</a:t>
                      </a:r>
                      <a:r>
                        <a:rPr lang="en-US" baseline="30000" dirty="0"/>
                        <a:t>RD</a:t>
                      </a:r>
                      <a:endParaRPr lang="en-US"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dirty="0"/>
                    </a:p>
                  </a:txBody>
                  <a:tcPr/>
                </a:tc>
                <a:tc hMerge="1">
                  <a:txBody>
                    <a:bodyPr/>
                    <a:lstStyle/>
                    <a:p>
                      <a:endParaRPr lang="en-US" dirty="0"/>
                    </a:p>
                  </a:txBody>
                  <a:tcPr/>
                </a:tc>
                <a:tc gridSpan="3">
                  <a:txBody>
                    <a:bodyPr/>
                    <a:lstStyle/>
                    <a:p>
                      <a:pPr algn="ctr"/>
                      <a:r>
                        <a:rPr lang="en-US" dirty="0"/>
                        <a:t>4</a:t>
                      </a:r>
                      <a:r>
                        <a:rPr lang="en-US" baseline="30000" dirty="0"/>
                        <a:t>TH</a:t>
                      </a:r>
                      <a:endParaRPr lang="en-US"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xmlns="" val="3925291448"/>
                  </a:ext>
                </a:extLst>
              </a:tr>
              <a:tr h="640080">
                <a:tc>
                  <a:txBody>
                    <a:bodyPr/>
                    <a:lstStyle/>
                    <a:p>
                      <a:pPr algn="ctr"/>
                      <a:endParaRPr lang="en-US" sz="1800" spc="300" dirty="0">
                        <a:solidFill>
                          <a:schemeClr val="tx1"/>
                        </a:solidFill>
                      </a:endParaRPr>
                    </a:p>
                  </a:txBody>
                  <a:tcPr anchor="ctr">
                    <a:lnL w="12700" cmpd="sng">
                      <a:noFill/>
                    </a:lnL>
                    <a:lnR w="12700" cmpd="sng">
                      <a:noFill/>
                    </a:lnR>
                    <a:lnT w="38100" cmpd="sng">
                      <a:noFill/>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spc="300" dirty="0">
                          <a:solidFill>
                            <a:schemeClr val="tx1"/>
                          </a:solidFill>
                        </a:rPr>
                        <a:t> INITIALIZATION</a:t>
                      </a:r>
                    </a:p>
                  </a:txBody>
                  <a:tcPr anchor="ctr">
                    <a:lnL w="12700" cmpd="sng">
                      <a:noFill/>
                    </a:lnL>
                    <a:lnR w="12700" cmpd="sng">
                      <a:noFill/>
                    </a:lnR>
                    <a:lnT w="38100" cmpd="sng">
                      <a:noFill/>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spc="300" dirty="0">
                        <a:solidFill>
                          <a:schemeClr val="tx1"/>
                        </a:solidFill>
                      </a:endParaRPr>
                    </a:p>
                  </a:txBody>
                  <a:tcPr anchor="ctr">
                    <a:lnL w="12700" cmpd="sng">
                      <a:noFill/>
                    </a:lnL>
                    <a:lnR w="3175" cap="flat" cmpd="sng" algn="ctr">
                      <a:solidFill>
                        <a:schemeClr val="bg2">
                          <a:lumMod val="50000"/>
                        </a:schemeClr>
                      </a:solidFill>
                      <a:prstDash val="solid"/>
                      <a:round/>
                      <a:headEnd type="none" w="med" len="med"/>
                      <a:tailEnd type="none" w="med" len="med"/>
                    </a:lnR>
                    <a:lnT w="38100" cmpd="sng">
                      <a:noFill/>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t>MID-RANGE WORKING</a:t>
                      </a:r>
                    </a:p>
                  </a:txBody>
                  <a:tcPr anchor="ctr">
                    <a:lnL w="3175" cap="flat" cmpd="sng" algn="ctr">
                      <a:solidFill>
                        <a:schemeClr val="bg2">
                          <a:lumMod val="50000"/>
                        </a:schemeClr>
                      </a:solidFill>
                      <a:prstDash val="solid"/>
                      <a:round/>
                      <a:headEnd type="none" w="med" len="med"/>
                      <a:tailEnd type="none" w="med" len="med"/>
                    </a:lnL>
                    <a:lnR w="12700" cmpd="sng">
                      <a:noFill/>
                    </a:lnR>
                    <a:lnT w="38100" cmpd="sng">
                      <a:noFill/>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spc="300" dirty="0">
                        <a:solidFill>
                          <a:schemeClr val="tx1"/>
                        </a:solidFill>
                      </a:endParaRPr>
                    </a:p>
                  </a:txBody>
                  <a:tcPr anchor="ctr">
                    <a:lnL w="12700" cmpd="sng">
                      <a:noFill/>
                    </a:lnL>
                    <a:lnR w="12700" cmpd="sng">
                      <a:noFill/>
                    </a:lnR>
                    <a:lnT w="38100" cmpd="sng">
                      <a:noFill/>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spc="300" dirty="0">
                        <a:solidFill>
                          <a:schemeClr val="tx1"/>
                        </a:solidFill>
                      </a:endParaRPr>
                    </a:p>
                  </a:txBody>
                  <a:tcPr anchor="ctr">
                    <a:lnL w="12700" cmpd="sng">
                      <a:noFill/>
                    </a:lnL>
                    <a:lnR w="3175" cap="flat" cmpd="sng" algn="ctr">
                      <a:solidFill>
                        <a:schemeClr val="bg2">
                          <a:lumMod val="50000"/>
                        </a:schemeClr>
                      </a:solidFill>
                      <a:prstDash val="solid"/>
                      <a:round/>
                      <a:headEnd type="none" w="med" len="med"/>
                      <a:tailEnd type="none" w="med" len="med"/>
                    </a:lnR>
                    <a:lnT w="38100" cmpd="sng">
                      <a:noFill/>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spc="300" dirty="0">
                        <a:solidFill>
                          <a:schemeClr val="tx1"/>
                        </a:solidFill>
                      </a:endParaRPr>
                    </a:p>
                  </a:txBody>
                  <a:tcPr anchor="ctr">
                    <a:lnL w="3175" cap="flat" cmpd="sng" algn="ctr">
                      <a:solidFill>
                        <a:schemeClr val="bg2">
                          <a:lumMod val="50000"/>
                        </a:schemeClr>
                      </a:solidFill>
                      <a:prstDash val="solid"/>
                      <a:round/>
                      <a:headEnd type="none" w="med" len="med"/>
                      <a:tailEnd type="none" w="med" len="med"/>
                    </a:lnL>
                    <a:lnR w="12700" cmpd="sng">
                      <a:noFill/>
                    </a:lnR>
                    <a:lnT w="38100" cmpd="sng">
                      <a:noFill/>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spc="300" dirty="0">
                          <a:solidFill>
                            <a:schemeClr val="tx1"/>
                          </a:solidFill>
                        </a:rPr>
                        <a:t>  THEME JOB</a:t>
                      </a:r>
                    </a:p>
                  </a:txBody>
                  <a:tcPr anchor="ctr">
                    <a:lnL w="12700" cmpd="sng">
                      <a:noFill/>
                    </a:lnL>
                    <a:lnR w="12700" cmpd="sng">
                      <a:noFill/>
                    </a:lnR>
                    <a:lnT w="38100" cmpd="sng">
                      <a:noFill/>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spc="300" dirty="0">
                        <a:solidFill>
                          <a:schemeClr val="tx1"/>
                        </a:solidFill>
                      </a:endParaRPr>
                    </a:p>
                  </a:txBody>
                  <a:tcPr anchor="ctr">
                    <a:lnL w="12700" cmpd="sng">
                      <a:noFill/>
                    </a:lnL>
                    <a:lnR w="3175" cap="flat" cmpd="sng" algn="ctr">
                      <a:solidFill>
                        <a:schemeClr val="bg2">
                          <a:lumMod val="50000"/>
                        </a:schemeClr>
                      </a:solidFill>
                      <a:prstDash val="solid"/>
                      <a:round/>
                      <a:headEnd type="none" w="med" len="med"/>
                      <a:tailEnd type="none" w="med" len="med"/>
                    </a:lnR>
                    <a:lnT w="38100" cmpd="sng">
                      <a:noFill/>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spc="300" dirty="0">
                        <a:solidFill>
                          <a:schemeClr val="tx1"/>
                        </a:solidFill>
                      </a:endParaRPr>
                    </a:p>
                  </a:txBody>
                  <a:tcPr anchor="ctr">
                    <a:lnL w="3175" cap="flat" cmpd="sng" algn="ctr">
                      <a:solidFill>
                        <a:schemeClr val="bg2">
                          <a:lumMod val="50000"/>
                        </a:schemeClr>
                      </a:solidFill>
                      <a:prstDash val="solid"/>
                      <a:round/>
                      <a:headEnd type="none" w="med" len="med"/>
                      <a:tailEnd type="none" w="med" len="med"/>
                    </a:lnL>
                    <a:lnR w="12700" cmpd="sng">
                      <a:noFill/>
                    </a:lnR>
                    <a:lnT w="38100" cmpd="sng">
                      <a:noFill/>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spc="300" dirty="0">
                          <a:solidFill>
                            <a:schemeClr val="tx1"/>
                          </a:solidFill>
                        </a:rPr>
                        <a:t>FINAL</a:t>
                      </a:r>
                    </a:p>
                  </a:txBody>
                  <a:tcPr anchor="ctr">
                    <a:lnL w="12700" cmpd="sng">
                      <a:noFill/>
                    </a:lnL>
                    <a:lnR w="12700" cmpd="sng">
                      <a:noFill/>
                    </a:lnR>
                    <a:lnT w="38100" cmpd="sng">
                      <a:noFill/>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spc="300" dirty="0">
                        <a:solidFill>
                          <a:schemeClr val="tx1"/>
                        </a:solidFill>
                      </a:endParaRPr>
                    </a:p>
                  </a:txBody>
                  <a:tcPr anchor="ctr">
                    <a:lnL w="12700" cmpd="sng">
                      <a:noFill/>
                    </a:lnL>
                    <a:lnR w="12700" cmpd="sng">
                      <a:noFill/>
                    </a:lnR>
                    <a:lnT w="38100" cmpd="sng">
                      <a:noFill/>
                    </a:lnT>
                    <a:lnB w="3175"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939761096"/>
                  </a:ext>
                </a:extLst>
              </a:tr>
              <a:tr h="1645920">
                <a:tc gridSpan="3">
                  <a:txBody>
                    <a:bodyPr/>
                    <a:lstStyle/>
                    <a:p>
                      <a:pPr algn="ctr">
                        <a:lnSpc>
                          <a:spcPct val="150000"/>
                        </a:lnSpc>
                      </a:pPr>
                      <a:r>
                        <a:rPr lang="en-US" sz="1400" dirty="0">
                          <a:solidFill>
                            <a:schemeClr val="tx1"/>
                          </a:solidFill>
                          <a:cs typeface="Biome Light" panose="020B0303030204020804" pitchFamily="34" charset="0"/>
                        </a:rPr>
                        <a:t>The nuclear Robo of ours work in the way of checking the flaws(surveillance) of the nuclear power plant around.  So it will check and reports the flaws it found.</a:t>
                      </a:r>
                    </a:p>
                  </a:txBody>
                  <a:tcPr anchor="ctr">
                    <a:lnL w="12700" cmpd="sng">
                      <a:noFill/>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en-US" dirty="0"/>
                    </a:p>
                  </a:txBody>
                  <a:tcPr/>
                </a:tc>
                <a:tc hMerge="1">
                  <a:txBody>
                    <a:bodyPr/>
                    <a:lstStyle/>
                    <a:p>
                      <a:endParaRPr lang="en-US" dirty="0"/>
                    </a:p>
                  </a:txBody>
                  <a:tcPr/>
                </a:tc>
                <a:tc gridSpan="3">
                  <a:txBody>
                    <a:bodyPr/>
                    <a:lstStyle/>
                    <a:p>
                      <a:pPr algn="ctr">
                        <a:lnSpc>
                          <a:spcPct val="150000"/>
                        </a:lnSpc>
                      </a:pPr>
                      <a:r>
                        <a:rPr lang="en-US" sz="1400" dirty="0">
                          <a:solidFill>
                            <a:schemeClr val="tx1"/>
                          </a:solidFill>
                          <a:cs typeface="Biome Light" panose="020B0303030204020804" pitchFamily="34" charset="0"/>
                        </a:rPr>
                        <a:t>After checking the flaws- it confirms there is an error in the particular area. And it reports it to the supervisor/controller of the robot for further more steps for rectification.</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en-US" dirty="0"/>
                    </a:p>
                  </a:txBody>
                  <a:tcPr/>
                </a:tc>
                <a:tc hMerge="1">
                  <a:txBody>
                    <a:bodyPr/>
                    <a:lstStyle/>
                    <a:p>
                      <a:endParaRPr lang="en-US" dirty="0"/>
                    </a:p>
                  </a:txBody>
                  <a:tcPr/>
                </a:tc>
                <a:tc gridSpan="3">
                  <a:txBody>
                    <a:bodyPr/>
                    <a:lstStyle/>
                    <a:p>
                      <a:pPr algn="ctr">
                        <a:lnSpc>
                          <a:spcPct val="150000"/>
                        </a:lnSpc>
                      </a:pPr>
                      <a:r>
                        <a:rPr lang="en-US" sz="1400" b="1" dirty="0">
                          <a:solidFill>
                            <a:schemeClr val="tx1"/>
                          </a:solidFill>
                          <a:cs typeface="Biome Light" panose="020B0303030204020804" pitchFamily="34" charset="0"/>
                        </a:rPr>
                        <a:t>Main theme- </a:t>
                      </a:r>
                      <a:r>
                        <a:rPr lang="en-US" sz="1400" dirty="0">
                          <a:solidFill>
                            <a:schemeClr val="tx1"/>
                          </a:solidFill>
                          <a:cs typeface="Biome Light" panose="020B0303030204020804" pitchFamily="34" charset="0"/>
                        </a:rPr>
                        <a:t>First of all, this Robo is already in the market but our idea is to operate(surveillance) the Robot from house itself with mobile phones(Chat bots). </a:t>
                      </a:r>
                    </a:p>
                    <a:p>
                      <a:pPr algn="ctr">
                        <a:lnSpc>
                          <a:spcPct val="150000"/>
                        </a:lnSpc>
                      </a:pPr>
                      <a:endParaRPr lang="en-US" sz="1400" dirty="0">
                        <a:solidFill>
                          <a:schemeClr val="tx1"/>
                        </a:solidFill>
                        <a:cs typeface="Biome Light" panose="020B0303030204020804" pitchFamily="34" charset="0"/>
                      </a:endParaRP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en-US" dirty="0"/>
                    </a:p>
                  </a:txBody>
                  <a:tcPr/>
                </a:tc>
                <a:tc hMerge="1">
                  <a:txBody>
                    <a:bodyPr/>
                    <a:lstStyle/>
                    <a:p>
                      <a:endParaRPr lang="en-US" dirty="0"/>
                    </a:p>
                  </a:txBody>
                  <a:tcPr/>
                </a:tc>
                <a:tc gridSpan="3">
                  <a:txBody>
                    <a:bodyPr/>
                    <a:lstStyle/>
                    <a:p>
                      <a:pPr algn="ctr">
                        <a:lnSpc>
                          <a:spcPct val="150000"/>
                        </a:lnSpc>
                      </a:pPr>
                      <a:r>
                        <a:rPr lang="en-US" sz="1400" dirty="0">
                          <a:solidFill>
                            <a:schemeClr val="tx1"/>
                          </a:solidFill>
                          <a:cs typeface="Biome Light" panose="020B0303030204020804" pitchFamily="34" charset="0"/>
                        </a:rPr>
                        <a:t>If there is no flaw found, Robo keeps on checking the flaws present in the area. If error is found, it transmits error to the controller and the rest of the jobs are done for fixing by the nuclear station engineers.</a:t>
                      </a:r>
                    </a:p>
                  </a:txBody>
                  <a:tcPr anchor="ctr">
                    <a:lnL w="3175" cap="flat" cmpd="sng" algn="ctr">
                      <a:solidFill>
                        <a:schemeClr val="bg2">
                          <a:lumMod val="50000"/>
                        </a:schemeClr>
                      </a:solidFill>
                      <a:prstDash val="solid"/>
                      <a:round/>
                      <a:headEnd type="none" w="med" len="med"/>
                      <a:tailEnd type="none" w="med" len="med"/>
                    </a:lnL>
                    <a:lnR w="12700" cmpd="sng">
                      <a:noFill/>
                    </a:lnR>
                    <a:lnT w="3175" cap="flat" cmpd="sng" algn="ctr">
                      <a:solidFill>
                        <a:schemeClr val="bg2">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xmlns="" val="50372063"/>
                  </a:ext>
                </a:extLst>
              </a:tr>
            </a:tbl>
          </a:graphicData>
        </a:graphic>
      </p:graphicFrame>
      <p:sp>
        <p:nvSpPr>
          <p:cNvPr id="6" name="Slide Number Placeholder 5">
            <a:extLst>
              <a:ext uri="{FF2B5EF4-FFF2-40B4-BE49-F238E27FC236}">
                <a16:creationId xmlns:a16="http://schemas.microsoft.com/office/drawing/2014/main" xmlns="" id="{762668FB-51EF-473B-89E5-AB8206BF498C}"/>
              </a:ext>
            </a:extLst>
          </p:cNvPr>
          <p:cNvSpPr>
            <a:spLocks noGrp="1"/>
          </p:cNvSpPr>
          <p:nvPr>
            <p:ph type="sldNum" sz="quarter" idx="11"/>
          </p:nvPr>
        </p:nvSpPr>
        <p:spPr/>
        <p:txBody>
          <a:bodyPr/>
          <a:lstStyle/>
          <a:p>
            <a:fld id="{8C2E478F-E849-4A8C-AF1F-CBCC78A7CBFA}" type="slidenum">
              <a:rPr lang="en-US" smtClean="0"/>
              <a:pPr/>
              <a:t>9</a:t>
            </a:fld>
            <a:endParaRPr lang="en-US" dirty="0"/>
          </a:p>
        </p:txBody>
      </p:sp>
    </p:spTree>
    <p:extLst>
      <p:ext uri="{BB962C8B-B14F-4D97-AF65-F5344CB8AC3E}">
        <p14:creationId xmlns:p14="http://schemas.microsoft.com/office/powerpoint/2010/main" xmlns="" val="2129108354"/>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7E2D32-4FDD-4266-880C-17595B8014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presentation</Template>
  <TotalTime>219</TotalTime>
  <Words>521</Words>
  <Application>Microsoft Office PowerPoint</Application>
  <PresentationFormat>Custom</PresentationFormat>
  <Paragraphs>89</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NUCLEAR PLANT-ROBO</vt:lpstr>
      <vt:lpstr>INTRODUCTION</vt:lpstr>
      <vt:lpstr>Agenda</vt:lpstr>
      <vt:lpstr>NUCLEAR STATION-ROBO </vt:lpstr>
      <vt:lpstr>Death rate toll</vt:lpstr>
      <vt:lpstr>DEATH RATE PREVENTION by COUNTRIES</vt:lpstr>
      <vt:lpstr>Svetlana Alexievich</vt:lpstr>
      <vt:lpstr>What’s next</vt:lpstr>
      <vt:lpstr>WORKING WAY </vt:lpstr>
      <vt:lpstr>FLOW CHART OF WORKING WAY</vt:lpstr>
      <vt:lpstr>Components used</vt:lpstr>
      <vt:lpstr>SUMMARY</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NUCLEAR PLANT-ROBO</dc:title>
  <dc:creator>Home</dc:creator>
  <cp:lastModifiedBy>MURALI</cp:lastModifiedBy>
  <cp:revision>3</cp:revision>
  <dcterms:created xsi:type="dcterms:W3CDTF">2021-11-22T01:15:26Z</dcterms:created>
  <dcterms:modified xsi:type="dcterms:W3CDTF">2022-03-24T13:55:22Z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