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2" roundtripDataSignature="AMtx7mj4vhWdyGbRt5jvntsJN+hCnkky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E149AA-D396-4598-A1B2-BD1DA8495AD4}">
  <a:tblStyle styleId="{4AE149AA-D396-4598-A1B2-BD1DA8495AD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fbaf0833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fbaf0833b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1fbaf0833b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arduino.cc/en/main/software"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youtu.be/qFxh8TMLl0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ieeexplore.ieee.org/document/7838952" TargetMode="External"/><Relationship Id="rId4" Type="http://schemas.openxmlformats.org/officeDocument/2006/relationships/hyperlink" Target="https://create.arduino.cc/projecthub/395902/gas-leakage-detector-system-bb0877#:~:text=Gas%20leakage%20detection%20system%2C%20with,to%20the%20user%20for%20alert" TargetMode="External"/><Relationship Id="rId5" Type="http://schemas.openxmlformats.org/officeDocument/2006/relationships/hyperlink" Target="https://www.researchgate.net/publication/319622819_GSM_based_Gas_Leakage_Detection_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rot="-338">
            <a:off x="1450187" y="1377177"/>
            <a:ext cx="9144000" cy="1513200"/>
          </a:xfrm>
          <a:prstGeom prst="rect">
            <a:avLst/>
          </a:prstGeom>
          <a:noFill/>
          <a:ln cap="flat" cmpd="sng" w="9525">
            <a:solidFill>
              <a:srgbClr val="000000"/>
            </a:solidFill>
            <a:prstDash val="lgDash"/>
            <a:round/>
            <a:headEnd len="sm" w="sm" type="none"/>
            <a:tailEnd len="sm" w="sm" type="none"/>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Gas leakage detector using   </a:t>
            </a:r>
            <a:endParaRPr/>
          </a:p>
          <a:p>
            <a:pPr indent="0" lvl="0" marL="0" rtl="0" algn="l">
              <a:lnSpc>
                <a:spcPct val="90000"/>
              </a:lnSpc>
              <a:spcBef>
                <a:spcPts val="0"/>
              </a:spcBef>
              <a:spcAft>
                <a:spcPts val="0"/>
              </a:spcAft>
              <a:buClr>
                <a:schemeClr val="dk1"/>
              </a:buClr>
              <a:buSzPct val="100000"/>
              <a:buFont typeface="Calibri"/>
              <a:buNone/>
            </a:pPr>
            <a:r>
              <a:rPr lang="en-US"/>
              <a:t>                  </a:t>
            </a:r>
            <a:r>
              <a:rPr lang="en-US"/>
              <a:t>ARDUINO</a:t>
            </a:r>
            <a:endParaRPr/>
          </a:p>
        </p:txBody>
      </p:sp>
      <p:sp>
        <p:nvSpPr>
          <p:cNvPr id="91" name="Google Shape;91;p1"/>
          <p:cNvSpPr txBox="1"/>
          <p:nvPr>
            <p:ph idx="1" type="subTitle"/>
          </p:nvPr>
        </p:nvSpPr>
        <p:spPr>
          <a:xfrm>
            <a:off x="889819" y="4105275"/>
            <a:ext cx="359369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rPr lang="en-US"/>
              <a:t>STUDENT 1:</a:t>
            </a:r>
            <a:endParaRPr/>
          </a:p>
          <a:p>
            <a:pPr indent="0" lvl="0" marL="0" rtl="0" algn="l">
              <a:lnSpc>
                <a:spcPct val="90000"/>
              </a:lnSpc>
              <a:spcBef>
                <a:spcPts val="1000"/>
              </a:spcBef>
              <a:spcAft>
                <a:spcPts val="0"/>
              </a:spcAft>
              <a:buClr>
                <a:schemeClr val="dk1"/>
              </a:buClr>
              <a:buSzPts val="2400"/>
              <a:buNone/>
            </a:pPr>
            <a:r>
              <a:rPr lang="en-US"/>
              <a:t>2021UIT1089 &amp; VANI J R</a:t>
            </a:r>
            <a:endParaRPr/>
          </a:p>
          <a:p>
            <a:pPr indent="0" lvl="0" marL="0" rtl="0" algn="l">
              <a:lnSpc>
                <a:spcPct val="90000"/>
              </a:lnSpc>
              <a:spcBef>
                <a:spcPts val="1000"/>
              </a:spcBef>
              <a:spcAft>
                <a:spcPts val="0"/>
              </a:spcAft>
              <a:buClr>
                <a:schemeClr val="dk1"/>
              </a:buClr>
              <a:buSzPts val="2400"/>
              <a:buNone/>
            </a:pPr>
            <a:r>
              <a:t/>
            </a:r>
            <a:endParaRPr/>
          </a:p>
        </p:txBody>
      </p:sp>
      <p:sp>
        <p:nvSpPr>
          <p:cNvPr id="92" name="Google Shape;92;p1"/>
          <p:cNvSpPr txBox="1"/>
          <p:nvPr/>
        </p:nvSpPr>
        <p:spPr>
          <a:xfrm>
            <a:off x="7890387" y="3859882"/>
            <a:ext cx="3878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p:nvPr/>
        </p:nvSpPr>
        <p:spPr>
          <a:xfrm>
            <a:off x="10432473" y="249382"/>
            <a:ext cx="1537854" cy="12330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56" name="Google Shape;15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t>APP:</a:t>
            </a:r>
            <a:endParaRPr/>
          </a:p>
          <a:p>
            <a:pPr indent="0" lvl="0" marL="0" rtl="0" algn="l">
              <a:lnSpc>
                <a:spcPct val="90000"/>
              </a:lnSpc>
              <a:spcBef>
                <a:spcPts val="0"/>
              </a:spcBef>
              <a:spcAft>
                <a:spcPts val="0"/>
              </a:spcAft>
              <a:buClr>
                <a:srgbClr val="FF0000"/>
              </a:buClr>
              <a:buSzPts val="2800"/>
              <a:buNone/>
            </a:pPr>
            <a:r>
              <a:t/>
            </a:r>
            <a:endParaRPr/>
          </a:p>
          <a:p>
            <a:pPr indent="0" lvl="0" marL="0" rtl="0" algn="l">
              <a:lnSpc>
                <a:spcPct val="90000"/>
              </a:lnSpc>
              <a:spcBef>
                <a:spcPts val="0"/>
              </a:spcBef>
              <a:spcAft>
                <a:spcPts val="0"/>
              </a:spcAft>
              <a:buClr>
                <a:srgbClr val="FF0000"/>
              </a:buClr>
              <a:buSzPts val="2800"/>
              <a:buNone/>
            </a:pPr>
            <a:r>
              <a:t/>
            </a:r>
            <a:endParaRPr/>
          </a:p>
          <a:p>
            <a:pPr indent="0" lvl="0" marL="0" rtl="0" algn="l">
              <a:lnSpc>
                <a:spcPct val="90000"/>
              </a:lnSpc>
              <a:spcBef>
                <a:spcPts val="0"/>
              </a:spcBef>
              <a:spcAft>
                <a:spcPts val="0"/>
              </a:spcAft>
              <a:buClr>
                <a:srgbClr val="FF0000"/>
              </a:buClr>
              <a:buSzPts val="2800"/>
              <a:buNone/>
            </a:pPr>
            <a:r>
              <a:rPr lang="en-US"/>
              <a:t>                        </a:t>
            </a:r>
            <a:endParaRPr/>
          </a:p>
          <a:p>
            <a:pPr indent="0" lvl="0" marL="0" rtl="0" algn="l">
              <a:lnSpc>
                <a:spcPct val="90000"/>
              </a:lnSpc>
              <a:spcBef>
                <a:spcPts val="0"/>
              </a:spcBef>
              <a:spcAft>
                <a:spcPts val="0"/>
              </a:spcAft>
              <a:buClr>
                <a:srgbClr val="FF0000"/>
              </a:buClr>
              <a:buSzPts val="2800"/>
              <a:buNone/>
            </a:pPr>
            <a:r>
              <a:t/>
            </a:r>
            <a:endParaRPr/>
          </a:p>
          <a:p>
            <a:pPr indent="0" lvl="0" marL="0" rtl="0" algn="l">
              <a:lnSpc>
                <a:spcPct val="90000"/>
              </a:lnSpc>
              <a:spcBef>
                <a:spcPts val="0"/>
              </a:spcBef>
              <a:spcAft>
                <a:spcPts val="0"/>
              </a:spcAft>
              <a:buClr>
                <a:srgbClr val="FF0000"/>
              </a:buClr>
              <a:buSzPts val="2800"/>
              <a:buNone/>
            </a:pPr>
            <a:r>
              <a:rPr lang="en-US"/>
              <a:t>*</a:t>
            </a:r>
            <a:r>
              <a:rPr lang="en-US" u="sng">
                <a:solidFill>
                  <a:schemeClr val="hlink"/>
                </a:solidFill>
                <a:hlinkClick r:id="rId3"/>
              </a:rPr>
              <a:t>https://www.arduino.cc/en/main/software</a:t>
            </a:r>
            <a:endParaRPr/>
          </a:p>
          <a:p>
            <a:pPr indent="0" lvl="0" marL="0" rtl="0" algn="l">
              <a:lnSpc>
                <a:spcPct val="90000"/>
              </a:lnSpc>
              <a:spcBef>
                <a:spcPts val="0"/>
              </a:spcBef>
              <a:spcAft>
                <a:spcPts val="0"/>
              </a:spcAft>
              <a:buClr>
                <a:srgbClr val="FF0000"/>
              </a:buClr>
              <a:buSzPts val="2800"/>
              <a:buNone/>
            </a:pPr>
            <a:r>
              <a:t/>
            </a:r>
            <a:endParaRPr/>
          </a:p>
        </p:txBody>
      </p:sp>
      <p:pic>
        <p:nvPicPr>
          <p:cNvPr id="157" name="Google Shape;157;p9"/>
          <p:cNvPicPr preferRelativeResize="0"/>
          <p:nvPr/>
        </p:nvPicPr>
        <p:blipFill>
          <a:blip r:embed="rId4">
            <a:alphaModFix/>
          </a:blip>
          <a:stretch>
            <a:fillRect/>
          </a:stretch>
        </p:blipFill>
        <p:spPr>
          <a:xfrm>
            <a:off x="3399275" y="2268475"/>
            <a:ext cx="1333500" cy="13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sp>
        <p:nvSpPr>
          <p:cNvPr id="163" name="Google Shape;16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t/>
            </a:r>
            <a:endParaRPr/>
          </a:p>
        </p:txBody>
      </p:sp>
      <p:pic>
        <p:nvPicPr>
          <p:cNvPr id="164" name="Google Shape;164;p11"/>
          <p:cNvPicPr preferRelativeResize="0"/>
          <p:nvPr/>
        </p:nvPicPr>
        <p:blipFill>
          <a:blip r:embed="rId3">
            <a:alphaModFix/>
          </a:blip>
          <a:stretch>
            <a:fillRect/>
          </a:stretch>
        </p:blipFill>
        <p:spPr>
          <a:xfrm>
            <a:off x="963600" y="1825625"/>
            <a:ext cx="6215777" cy="4351352"/>
          </a:xfrm>
          <a:prstGeom prst="rect">
            <a:avLst/>
          </a:prstGeom>
          <a:noFill/>
          <a:ln>
            <a:noFill/>
          </a:ln>
        </p:spPr>
      </p:pic>
      <p:pic>
        <p:nvPicPr>
          <p:cNvPr id="165" name="Google Shape;165;p11"/>
          <p:cNvPicPr preferRelativeResize="0"/>
          <p:nvPr/>
        </p:nvPicPr>
        <p:blipFill>
          <a:blip r:embed="rId4">
            <a:alphaModFix/>
          </a:blip>
          <a:stretch>
            <a:fillRect/>
          </a:stretch>
        </p:blipFill>
        <p:spPr>
          <a:xfrm>
            <a:off x="7395100" y="2315375"/>
            <a:ext cx="3866950" cy="337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71" name="Google Shape;171;p12"/>
          <p:cNvSpPr txBox="1"/>
          <p:nvPr>
            <p:ph idx="1" type="body"/>
          </p:nvPr>
        </p:nvSpPr>
        <p:spPr>
          <a:xfrm>
            <a:off x="838200" y="1825625"/>
            <a:ext cx="10515600" cy="4351338"/>
          </a:xfrm>
          <a:prstGeom prst="rect">
            <a:avLst/>
          </a:prstGeom>
          <a:noFill/>
          <a:ln cap="flat" cmpd="sng" w="38100">
            <a:solidFill>
              <a:srgbClr val="BF9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rgbClr val="FF0000"/>
              </a:buClr>
              <a:buSzPts val="2800"/>
              <a:buNone/>
            </a:pPr>
            <a:r>
              <a:rPr lang="en-US"/>
              <a:t>ADVANTAGES:</a:t>
            </a:r>
            <a:endParaRPr/>
          </a:p>
          <a:p>
            <a:pPr indent="0" lvl="0" marL="0" rtl="0" algn="l">
              <a:lnSpc>
                <a:spcPct val="90000"/>
              </a:lnSpc>
              <a:spcBef>
                <a:spcPts val="1000"/>
              </a:spcBef>
              <a:spcAft>
                <a:spcPts val="0"/>
              </a:spcAft>
              <a:buClr>
                <a:srgbClr val="FF0000"/>
              </a:buClr>
              <a:buSzPts val="2800"/>
              <a:buNone/>
            </a:pPr>
            <a:r>
              <a:rPr lang="en-US"/>
              <a:t>             *RESOLVE THE ENVIRONMENTAL ISSUES LIKE EXPLOSION ETC.,</a:t>
            </a:r>
            <a:endParaRPr/>
          </a:p>
          <a:p>
            <a:pPr indent="-50800" lvl="0" marL="228600" rtl="0" algn="l">
              <a:lnSpc>
                <a:spcPct val="90000"/>
              </a:lnSpc>
              <a:spcBef>
                <a:spcPts val="1000"/>
              </a:spcBef>
              <a:spcAft>
                <a:spcPts val="0"/>
              </a:spcAft>
              <a:buClr>
                <a:schemeClr val="dk1"/>
              </a:buClr>
              <a:buSzPts val="2800"/>
              <a:buNone/>
            </a:pPr>
            <a:r>
              <a:rPr lang="en-US"/>
              <a:t>           *PROBLEM CREATED IN THE GAS VEHICLE AND CHEMICAL </a:t>
            </a:r>
            <a:endParaRPr/>
          </a:p>
          <a:p>
            <a:pPr indent="0" lvl="0" marL="0" rtl="0" algn="l">
              <a:lnSpc>
                <a:spcPct val="90000"/>
              </a:lnSpc>
              <a:spcBef>
                <a:spcPts val="1000"/>
              </a:spcBef>
              <a:spcAft>
                <a:spcPts val="0"/>
              </a:spcAft>
              <a:buClr>
                <a:schemeClr val="dk1"/>
              </a:buClr>
              <a:buSzPts val="2800"/>
              <a:buNone/>
            </a:pPr>
            <a:r>
              <a:rPr lang="en-US"/>
              <a:t>                         INDUSTRIES.</a:t>
            </a:r>
            <a:endParaRPr/>
          </a:p>
          <a:p>
            <a:pPr indent="0" lvl="0" marL="0" rtl="0" algn="l">
              <a:lnSpc>
                <a:spcPct val="90000"/>
              </a:lnSpc>
              <a:spcBef>
                <a:spcPts val="1000"/>
              </a:spcBef>
              <a:spcAft>
                <a:spcPts val="0"/>
              </a:spcAft>
              <a:buClr>
                <a:schemeClr val="dk1"/>
              </a:buClr>
              <a:buSzPts val="2800"/>
              <a:buNone/>
            </a:pPr>
            <a:r>
              <a:rPr lang="en-US"/>
              <a:t>DISADVANTAGES:</a:t>
            </a:r>
            <a:endParaRPr/>
          </a:p>
          <a:p>
            <a:pPr indent="0" lvl="0" marL="0" rtl="0" algn="l">
              <a:lnSpc>
                <a:spcPct val="90000"/>
              </a:lnSpc>
              <a:spcBef>
                <a:spcPts val="1000"/>
              </a:spcBef>
              <a:spcAft>
                <a:spcPts val="0"/>
              </a:spcAft>
              <a:buClr>
                <a:schemeClr val="dk1"/>
              </a:buClr>
              <a:buSzPts val="2800"/>
              <a:buNone/>
            </a:pPr>
            <a:r>
              <a:rPr lang="en-US"/>
              <a:t>              *GAS SENSOR WILL NOT DETECT ALL TYPE OF GASES.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177" name="Google Shape;177;p13"/>
          <p:cNvSpPr txBox="1"/>
          <p:nvPr>
            <p:ph idx="1" type="body"/>
          </p:nvPr>
        </p:nvSpPr>
        <p:spPr>
          <a:xfrm>
            <a:off x="1136250" y="1811750"/>
            <a:ext cx="10515600" cy="4036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t/>
            </a:r>
            <a:endParaRPr/>
          </a:p>
        </p:txBody>
      </p:sp>
      <p:graphicFrame>
        <p:nvGraphicFramePr>
          <p:cNvPr id="178" name="Google Shape;178;p13"/>
          <p:cNvGraphicFramePr/>
          <p:nvPr/>
        </p:nvGraphicFramePr>
        <p:xfrm>
          <a:off x="1215034" y="1690711"/>
          <a:ext cx="3000000" cy="3000000"/>
        </p:xfrm>
        <a:graphic>
          <a:graphicData uri="http://schemas.openxmlformats.org/drawingml/2006/table">
            <a:tbl>
              <a:tblPr bandRow="1" firstRow="1">
                <a:noFill/>
                <a:tableStyleId>{4AE149AA-D396-4598-A1B2-BD1DA8495AD4}</a:tableStyleId>
              </a:tblPr>
              <a:tblGrid>
                <a:gridCol w="711200"/>
                <a:gridCol w="3517650"/>
                <a:gridCol w="2808525"/>
                <a:gridCol w="1362275"/>
                <a:gridCol w="1362275"/>
              </a:tblGrid>
              <a:tr h="581100">
                <a:tc>
                  <a:txBody>
                    <a:bodyPr/>
                    <a:lstStyle/>
                    <a:p>
                      <a:pPr indent="0" lvl="0" marL="0" marR="0" rtl="0" algn="l">
                        <a:spcBef>
                          <a:spcPts val="0"/>
                        </a:spcBef>
                        <a:spcAft>
                          <a:spcPts val="0"/>
                        </a:spcAft>
                        <a:buNone/>
                      </a:pPr>
                      <a:r>
                        <a:rPr lang="en-US" sz="1800" u="none" cap="none" strike="noStrike"/>
                        <a:t>S.No</a:t>
                      </a:r>
                      <a:endParaRPr sz="1800"/>
                    </a:p>
                  </a:txBody>
                  <a:tcPr marT="45725" marB="45725" marR="91450" marL="91450"/>
                </a:tc>
                <a:tc>
                  <a:txBody>
                    <a:bodyPr/>
                    <a:lstStyle/>
                    <a:p>
                      <a:pPr indent="0" lvl="0" marL="0" marR="0" rtl="0" algn="l">
                        <a:spcBef>
                          <a:spcPts val="0"/>
                        </a:spcBef>
                        <a:spcAft>
                          <a:spcPts val="0"/>
                        </a:spcAft>
                        <a:buNone/>
                      </a:pPr>
                      <a:r>
                        <a:rPr lang="en-US" sz="1800"/>
                        <a:t>Component Name</a:t>
                      </a:r>
                      <a:endParaRPr sz="1800"/>
                    </a:p>
                  </a:txBody>
                  <a:tcPr marT="45725" marB="45725" marR="91450" marL="91450"/>
                </a:tc>
                <a:tc>
                  <a:txBody>
                    <a:bodyPr/>
                    <a:lstStyle/>
                    <a:p>
                      <a:pPr indent="0" lvl="0" marL="0" marR="0" rtl="0" algn="l">
                        <a:spcBef>
                          <a:spcPts val="0"/>
                        </a:spcBef>
                        <a:spcAft>
                          <a:spcPts val="0"/>
                        </a:spcAft>
                        <a:buNone/>
                      </a:pPr>
                      <a:r>
                        <a:rPr lang="en-US" sz="1800"/>
                        <a:t>Specification (IC</a:t>
                      </a:r>
                      <a:r>
                        <a:rPr lang="en-US" sz="1800"/>
                        <a:t> number or Range or Value)</a:t>
                      </a:r>
                      <a:endParaRPr sz="1800"/>
                    </a:p>
                  </a:txBody>
                  <a:tcPr marT="45725" marB="45725" marR="91450" marL="91450"/>
                </a:tc>
                <a:tc>
                  <a:txBody>
                    <a:bodyPr/>
                    <a:lstStyle/>
                    <a:p>
                      <a:pPr indent="0" lvl="0" marL="0" marR="0" rtl="0" algn="l">
                        <a:spcBef>
                          <a:spcPts val="0"/>
                        </a:spcBef>
                        <a:spcAft>
                          <a:spcPts val="0"/>
                        </a:spcAft>
                        <a:buNone/>
                      </a:pPr>
                      <a:r>
                        <a:rPr lang="en-US" sz="1800"/>
                        <a:t>Unit Cost</a:t>
                      </a:r>
                      <a:endParaRPr sz="1800"/>
                    </a:p>
                  </a:txBody>
                  <a:tcPr marT="45725" marB="45725" marR="91450" marL="91450"/>
                </a:tc>
                <a:tc>
                  <a:txBody>
                    <a:bodyPr/>
                    <a:lstStyle/>
                    <a:p>
                      <a:pPr indent="0" lvl="0" marL="0" marR="0" rtl="0" algn="l">
                        <a:spcBef>
                          <a:spcPts val="0"/>
                        </a:spcBef>
                        <a:spcAft>
                          <a:spcPts val="0"/>
                        </a:spcAft>
                        <a:buNone/>
                      </a:pPr>
                      <a:r>
                        <a:rPr lang="en-US" sz="1800"/>
                        <a:t>Total Cost</a:t>
                      </a:r>
                      <a:endParaRPr sz="1800"/>
                    </a:p>
                  </a:txBody>
                  <a:tcPr marT="45725" marB="45725" marR="91450" marL="91450"/>
                </a:tc>
              </a:tr>
              <a:tr h="7056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wifi module</a:t>
                      </a:r>
                      <a:endParaRPr sz="1800"/>
                    </a:p>
                  </a:txBody>
                  <a:tcPr marT="45725" marB="45725" marR="91450" marL="91450"/>
                </a:tc>
                <a:tc>
                  <a:txBody>
                    <a:bodyPr/>
                    <a:lstStyle/>
                    <a:p>
                      <a:pPr indent="0" lvl="0" marL="0" marR="0" rtl="0" algn="l">
                        <a:spcBef>
                          <a:spcPts val="0"/>
                        </a:spcBef>
                        <a:spcAft>
                          <a:spcPts val="0"/>
                        </a:spcAft>
                        <a:buNone/>
                      </a:pPr>
                      <a:r>
                        <a:rPr b="1" lang="en-US" sz="1500">
                          <a:solidFill>
                            <a:srgbClr val="202124"/>
                          </a:solidFill>
                          <a:highlight>
                            <a:srgbClr val="9FC5E8"/>
                          </a:highlight>
                          <a:latin typeface="Arial"/>
                          <a:ea typeface="Arial"/>
                          <a:cs typeface="Arial"/>
                          <a:sym typeface="Arial"/>
                        </a:rPr>
                        <a:t>Bluecraft ESP-01 ESP8266 Serial WIFI Transceiver Module for Arduino</a:t>
                      </a:r>
                      <a:r>
                        <a:rPr lang="en-US" sz="1500">
                          <a:solidFill>
                            <a:srgbClr val="202124"/>
                          </a:solidFill>
                          <a:highlight>
                            <a:srgbClr val="9FC5E8"/>
                          </a:highlight>
                          <a:latin typeface="Arial"/>
                          <a:ea typeface="Arial"/>
                          <a:cs typeface="Arial"/>
                          <a:sym typeface="Arial"/>
                        </a:rPr>
                        <a:t>.</a:t>
                      </a:r>
                      <a:endParaRPr sz="2100">
                        <a:highlight>
                          <a:srgbClr val="9FC5E8"/>
                        </a:highlight>
                      </a:endParaRPr>
                    </a:p>
                  </a:txBody>
                  <a:tcPr marT="45725" marB="45725" marR="91450" marL="91450"/>
                </a:tc>
                <a:tc>
                  <a:txBody>
                    <a:bodyPr/>
                    <a:lstStyle/>
                    <a:p>
                      <a:pPr indent="0" lvl="0" marL="0" marR="0" rtl="0" algn="l">
                        <a:spcBef>
                          <a:spcPts val="0"/>
                        </a:spcBef>
                        <a:spcAft>
                          <a:spcPts val="0"/>
                        </a:spcAft>
                        <a:buNone/>
                      </a:pPr>
                      <a:r>
                        <a:rPr lang="en-US" sz="1800"/>
                        <a:t>Rs.135</a:t>
                      </a:r>
                      <a:endParaRPr sz="1800"/>
                    </a:p>
                  </a:txBody>
                  <a:tcPr marT="45725" marB="45725" marR="91450" marL="91450"/>
                </a:tc>
                <a:tc>
                  <a:txBody>
                    <a:bodyPr/>
                    <a:lstStyle/>
                    <a:p>
                      <a:pPr indent="0" lvl="0" marL="0" marR="0" rtl="0" algn="l">
                        <a:spcBef>
                          <a:spcPts val="0"/>
                        </a:spcBef>
                        <a:spcAft>
                          <a:spcPts val="0"/>
                        </a:spcAft>
                        <a:buNone/>
                      </a:pPr>
                      <a:r>
                        <a:rPr lang="en-US" sz="1800"/>
                        <a:t>Rs.400</a:t>
                      </a:r>
                      <a:endParaRPr sz="1800"/>
                    </a:p>
                  </a:txBody>
                  <a:tcPr marT="45725" marB="45725" marR="91450" marL="91450"/>
                </a:tc>
              </a:tr>
              <a:tr h="58110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arduino</a:t>
                      </a:r>
                      <a:endParaRPr sz="1800"/>
                    </a:p>
                  </a:txBody>
                  <a:tcPr marT="45725" marB="45725" marR="91450" marL="91450"/>
                </a:tc>
                <a:tc>
                  <a:txBody>
                    <a:bodyPr/>
                    <a:lstStyle/>
                    <a:p>
                      <a:pPr indent="0" lvl="0" marL="0" marR="0" rtl="0" algn="l">
                        <a:spcBef>
                          <a:spcPts val="0"/>
                        </a:spcBef>
                        <a:spcAft>
                          <a:spcPts val="0"/>
                        </a:spcAft>
                        <a:buNone/>
                      </a:pPr>
                      <a:r>
                        <a:rPr lang="en-US" sz="1800">
                          <a:highlight>
                            <a:srgbClr val="A4C2F4"/>
                          </a:highlight>
                        </a:rPr>
                        <a:t>arduino uno R3 development board</a:t>
                      </a:r>
                      <a:endParaRPr sz="1800">
                        <a:highlight>
                          <a:srgbClr val="A4C2F4"/>
                        </a:highlight>
                      </a:endParaRPr>
                    </a:p>
                  </a:txBody>
                  <a:tcPr marT="45725" marB="45725" marR="91450" marL="91450"/>
                </a:tc>
                <a:tc>
                  <a:txBody>
                    <a:bodyPr/>
                    <a:lstStyle/>
                    <a:p>
                      <a:pPr indent="0" lvl="0" marL="0" marR="0" rtl="0" algn="l">
                        <a:spcBef>
                          <a:spcPts val="0"/>
                        </a:spcBef>
                        <a:spcAft>
                          <a:spcPts val="0"/>
                        </a:spcAft>
                        <a:buNone/>
                      </a:pPr>
                      <a:r>
                        <a:rPr lang="en-US" sz="1800"/>
                        <a:t>Rs.699</a:t>
                      </a:r>
                      <a:endParaRPr sz="1800"/>
                    </a:p>
                  </a:txBody>
                  <a:tcPr marT="45725" marB="45725" marR="91450" marL="91450"/>
                </a:tc>
                <a:tc>
                  <a:txBody>
                    <a:bodyPr/>
                    <a:lstStyle/>
                    <a:p>
                      <a:pPr indent="0" lvl="0" marL="0" marR="0" rtl="0" algn="l">
                        <a:spcBef>
                          <a:spcPts val="0"/>
                        </a:spcBef>
                        <a:spcAft>
                          <a:spcPts val="0"/>
                        </a:spcAft>
                        <a:buNone/>
                      </a:pPr>
                      <a:r>
                        <a:rPr lang="en-US" sz="1800"/>
                        <a:t>Rs.699</a:t>
                      </a:r>
                      <a:endParaRPr sz="1800"/>
                    </a:p>
                  </a:txBody>
                  <a:tcPr marT="45725" marB="45725" marR="91450" marL="91450"/>
                </a:tc>
              </a:tr>
              <a:tr h="1093925">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gas sensor</a:t>
                      </a:r>
                      <a:endParaRPr sz="1800"/>
                    </a:p>
                  </a:txBody>
                  <a:tcPr marT="45725" marB="45725" marR="91450" marL="91450"/>
                </a:tc>
                <a:tc>
                  <a:txBody>
                    <a:bodyPr/>
                    <a:lstStyle/>
                    <a:p>
                      <a:pPr indent="0" lvl="0" marL="0" rtl="0" algn="l">
                        <a:lnSpc>
                          <a:spcPct val="110000"/>
                        </a:lnSpc>
                        <a:spcBef>
                          <a:spcPts val="1500"/>
                        </a:spcBef>
                        <a:spcAft>
                          <a:spcPts val="0"/>
                        </a:spcAft>
                        <a:buClr>
                          <a:schemeClr val="dk1"/>
                        </a:buClr>
                        <a:buSzPts val="1100"/>
                        <a:buFont typeface="Arial"/>
                        <a:buNone/>
                      </a:pPr>
                      <a:r>
                        <a:rPr lang="en-US" sz="2200">
                          <a:solidFill>
                            <a:srgbClr val="212121"/>
                          </a:solidFill>
                          <a:highlight>
                            <a:srgbClr val="A4C2F4"/>
                          </a:highlight>
                          <a:latin typeface="Arial"/>
                          <a:ea typeface="Arial"/>
                          <a:cs typeface="Arial"/>
                          <a:sym typeface="Arial"/>
                        </a:rPr>
                        <a:t>MQ135 - Air Quality Gas Sensor Module</a:t>
                      </a:r>
                      <a:endParaRPr sz="2200">
                        <a:solidFill>
                          <a:srgbClr val="212121"/>
                        </a:solidFill>
                        <a:highlight>
                          <a:srgbClr val="A4C2F4"/>
                        </a:highlight>
                        <a:latin typeface="Arial"/>
                        <a:ea typeface="Arial"/>
                        <a:cs typeface="Arial"/>
                        <a:sym typeface="Arial"/>
                      </a:endParaRPr>
                    </a:p>
                    <a:p>
                      <a:pPr indent="0" lvl="0" marL="0" marR="0" rtl="0" algn="l">
                        <a:spcBef>
                          <a:spcPts val="800"/>
                        </a:spcBef>
                        <a:spcAft>
                          <a:spcPts val="0"/>
                        </a:spcAft>
                        <a:buNone/>
                      </a:pPr>
                      <a:r>
                        <a:t/>
                      </a:r>
                      <a:endParaRPr sz="1800">
                        <a:highlight>
                          <a:srgbClr val="A4C2F4"/>
                        </a:highlight>
                      </a:endParaRPr>
                    </a:p>
                  </a:txBody>
                  <a:tcPr marT="45725" marB="45725" marR="91450" marL="91450"/>
                </a:tc>
                <a:tc>
                  <a:txBody>
                    <a:bodyPr/>
                    <a:lstStyle/>
                    <a:p>
                      <a:pPr indent="0" lvl="0" marL="0" marR="0" rtl="0" algn="l">
                        <a:spcBef>
                          <a:spcPts val="0"/>
                        </a:spcBef>
                        <a:spcAft>
                          <a:spcPts val="0"/>
                        </a:spcAft>
                        <a:buNone/>
                      </a:pPr>
                      <a:r>
                        <a:rPr lang="en-US" sz="1800"/>
                        <a:t>Rs.112</a:t>
                      </a:r>
                      <a:endParaRPr sz="1800"/>
                    </a:p>
                  </a:txBody>
                  <a:tcPr marT="45725" marB="45725" marR="91450" marL="91450"/>
                </a:tc>
                <a:tc>
                  <a:txBody>
                    <a:bodyPr/>
                    <a:lstStyle/>
                    <a:p>
                      <a:pPr indent="0" lvl="0" marL="0" marR="0" rtl="0" algn="l">
                        <a:spcBef>
                          <a:spcPts val="0"/>
                        </a:spcBef>
                        <a:spcAft>
                          <a:spcPts val="0"/>
                        </a:spcAft>
                        <a:buNone/>
                      </a:pPr>
                      <a:r>
                        <a:rPr lang="en-US" sz="1800"/>
                        <a:t>Rs.112</a:t>
                      </a:r>
                      <a:endParaRPr sz="1800"/>
                    </a:p>
                  </a:txBody>
                  <a:tcPr marT="45725" marB="45725" marR="91450" marL="91450"/>
                </a:tc>
              </a:tr>
              <a:tr h="1208075">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buzzer</a:t>
                      </a:r>
                      <a:endParaRPr sz="1800"/>
                    </a:p>
                  </a:txBody>
                  <a:tcPr marT="45725" marB="45725" marR="91450" marL="91450"/>
                </a:tc>
                <a:tc>
                  <a:txBody>
                    <a:bodyPr/>
                    <a:lstStyle/>
                    <a:p>
                      <a:pPr indent="0" lvl="0" marL="0" rtl="0" algn="l">
                        <a:lnSpc>
                          <a:spcPct val="110000"/>
                        </a:lnSpc>
                        <a:spcBef>
                          <a:spcPts val="1500"/>
                        </a:spcBef>
                        <a:spcAft>
                          <a:spcPts val="0"/>
                        </a:spcAft>
                        <a:buClr>
                          <a:schemeClr val="dk1"/>
                        </a:buClr>
                        <a:buSzPts val="1100"/>
                        <a:buFont typeface="Arial"/>
                        <a:buNone/>
                      </a:pPr>
                      <a:r>
                        <a:rPr lang="en-US" sz="2000">
                          <a:solidFill>
                            <a:srgbClr val="212121"/>
                          </a:solidFill>
                          <a:highlight>
                            <a:srgbClr val="CFE2F3"/>
                          </a:highlight>
                          <a:latin typeface="Arial"/>
                          <a:ea typeface="Arial"/>
                          <a:cs typeface="Arial"/>
                          <a:sym typeface="Arial"/>
                        </a:rPr>
                        <a:t>Active Buzzer Module - 3.3-5V</a:t>
                      </a:r>
                      <a:endParaRPr sz="2000">
                        <a:solidFill>
                          <a:srgbClr val="212121"/>
                        </a:solidFill>
                        <a:highlight>
                          <a:srgbClr val="CFE2F3"/>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t/>
                      </a:r>
                      <a:endParaRPr sz="1100">
                        <a:latin typeface="Arial"/>
                        <a:ea typeface="Arial"/>
                        <a:cs typeface="Arial"/>
                        <a:sym typeface="Arial"/>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Rs.33</a:t>
                      </a:r>
                      <a:endParaRPr sz="1800"/>
                    </a:p>
                  </a:txBody>
                  <a:tcPr marT="45725" marB="45725" marR="91450" marL="91450"/>
                </a:tc>
                <a:tc>
                  <a:txBody>
                    <a:bodyPr/>
                    <a:lstStyle/>
                    <a:p>
                      <a:pPr indent="0" lvl="0" marL="0" marR="0" rtl="0" algn="l">
                        <a:spcBef>
                          <a:spcPts val="0"/>
                        </a:spcBef>
                        <a:spcAft>
                          <a:spcPts val="0"/>
                        </a:spcAft>
                        <a:buNone/>
                      </a:pPr>
                      <a:r>
                        <a:rPr lang="en-US" sz="1800"/>
                        <a:t>Rs.33</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video Link :</a:t>
            </a:r>
            <a:endParaRPr/>
          </a:p>
        </p:txBody>
      </p:sp>
      <p:sp>
        <p:nvSpPr>
          <p:cNvPr id="184" name="Google Shape;184;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t/>
            </a:r>
            <a:endParaRPr/>
          </a:p>
          <a:p>
            <a:pPr indent="0" lvl="0" marL="0" rtl="0" algn="l">
              <a:lnSpc>
                <a:spcPct val="90000"/>
              </a:lnSpc>
              <a:spcBef>
                <a:spcPts val="0"/>
              </a:spcBef>
              <a:spcAft>
                <a:spcPts val="0"/>
              </a:spcAft>
              <a:buClr>
                <a:srgbClr val="FF0000"/>
              </a:buClr>
              <a:buSzPts val="2800"/>
              <a:buNone/>
            </a:pPr>
            <a:r>
              <a:t/>
            </a:r>
            <a:endParaRPr/>
          </a:p>
          <a:p>
            <a:pPr indent="0" lvl="0" marL="0" rtl="0" algn="l">
              <a:lnSpc>
                <a:spcPct val="90000"/>
              </a:lnSpc>
              <a:spcBef>
                <a:spcPts val="0"/>
              </a:spcBef>
              <a:spcAft>
                <a:spcPts val="0"/>
              </a:spcAft>
              <a:buClr>
                <a:srgbClr val="FF0000"/>
              </a:buClr>
              <a:buSzPts val="2800"/>
              <a:buNone/>
            </a:pPr>
            <a:r>
              <a:t/>
            </a:r>
            <a:endParaRPr/>
          </a:p>
          <a:p>
            <a:pPr indent="0" lvl="0" marL="0" rtl="0" algn="l">
              <a:lnSpc>
                <a:spcPct val="90000"/>
              </a:lnSpc>
              <a:spcBef>
                <a:spcPts val="0"/>
              </a:spcBef>
              <a:spcAft>
                <a:spcPts val="0"/>
              </a:spcAft>
              <a:buClr>
                <a:srgbClr val="FF0000"/>
              </a:buClr>
              <a:buSzPts val="2800"/>
              <a:buNone/>
            </a:pPr>
            <a:r>
              <a:rPr lang="en-US" sz="5400"/>
              <a:t>*</a:t>
            </a:r>
            <a:r>
              <a:rPr lang="en-US" sz="5400" u="sng">
                <a:solidFill>
                  <a:schemeClr val="hlink"/>
                </a:solidFill>
                <a:hlinkClick r:id="rId3"/>
              </a:rPr>
              <a:t>https://youtu.be/qFxh8TMLl0A</a:t>
            </a:r>
            <a:endParaRPr sz="5400"/>
          </a:p>
          <a:p>
            <a:pPr indent="0" lvl="0" marL="0" rtl="0" algn="l">
              <a:lnSpc>
                <a:spcPct val="90000"/>
              </a:lnSpc>
              <a:spcBef>
                <a:spcPts val="0"/>
              </a:spcBef>
              <a:spcAft>
                <a:spcPts val="0"/>
              </a:spcAft>
              <a:buClr>
                <a:srgbClr val="FF0000"/>
              </a:buClr>
              <a:buSzPts val="2800"/>
              <a:buNone/>
            </a:pPr>
            <a:r>
              <a:t/>
            </a:r>
            <a:endParaRPr sz="5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190" name="Google Shape;19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457200" rtl="0" algn="just">
              <a:lnSpc>
                <a:spcPct val="90000"/>
              </a:lnSpc>
              <a:spcBef>
                <a:spcPts val="1000"/>
              </a:spcBef>
              <a:spcAft>
                <a:spcPts val="0"/>
              </a:spcAft>
              <a:buNone/>
            </a:pPr>
            <a:r>
              <a:rPr lang="en-US"/>
              <a:t>*</a:t>
            </a:r>
            <a:r>
              <a:rPr lang="en-US" u="sng">
                <a:solidFill>
                  <a:schemeClr val="hlink"/>
                </a:solidFill>
                <a:hlinkClick r:id="rId3"/>
              </a:rPr>
              <a:t>https://ieeexplore.ieee.org/document/7838952</a:t>
            </a:r>
            <a:endParaRPr/>
          </a:p>
          <a:p>
            <a:pPr indent="0" lvl="0" marL="457200" rtl="0" algn="just">
              <a:lnSpc>
                <a:spcPct val="90000"/>
              </a:lnSpc>
              <a:spcBef>
                <a:spcPts val="1000"/>
              </a:spcBef>
              <a:spcAft>
                <a:spcPts val="0"/>
              </a:spcAft>
              <a:buNone/>
            </a:pPr>
            <a:r>
              <a:t/>
            </a:r>
            <a:endParaRPr/>
          </a:p>
          <a:p>
            <a:pPr indent="0" lvl="0" marL="457200" rtl="0" algn="just">
              <a:lnSpc>
                <a:spcPct val="90000"/>
              </a:lnSpc>
              <a:spcBef>
                <a:spcPts val="1000"/>
              </a:spcBef>
              <a:spcAft>
                <a:spcPts val="0"/>
              </a:spcAft>
              <a:buNone/>
            </a:pPr>
            <a:r>
              <a:rPr lang="en-US"/>
              <a:t>*</a:t>
            </a:r>
            <a:r>
              <a:rPr lang="en-US" u="sng">
                <a:solidFill>
                  <a:schemeClr val="hlink"/>
                </a:solidFill>
                <a:hlinkClick r:id="rId4"/>
              </a:rPr>
              <a:t>https://create.arduino.cc/projecthub/395902/gas-leakage-detector-system-bb0877#:~:text=Gas%20leakage%20detection%20system%2C%20with,to%20the%20user%20for%20alert</a:t>
            </a:r>
            <a:r>
              <a:rPr lang="en-US"/>
              <a:t>.</a:t>
            </a:r>
            <a:endParaRPr/>
          </a:p>
          <a:p>
            <a:pPr indent="0" lvl="0" marL="457200" rtl="0" algn="just">
              <a:lnSpc>
                <a:spcPct val="90000"/>
              </a:lnSpc>
              <a:spcBef>
                <a:spcPts val="1000"/>
              </a:spcBef>
              <a:spcAft>
                <a:spcPts val="0"/>
              </a:spcAft>
              <a:buNone/>
            </a:pPr>
            <a:r>
              <a:rPr lang="en-US"/>
              <a:t>*</a:t>
            </a:r>
            <a:r>
              <a:rPr lang="en-US" u="sng">
                <a:solidFill>
                  <a:schemeClr val="hlink"/>
                </a:solidFill>
                <a:hlinkClick r:id="rId5"/>
              </a:rPr>
              <a:t>https://www.researchgate.net/publication/319622819_GSM_based_Gas_Leakage_Detection_System</a:t>
            </a:r>
            <a:endParaRPr/>
          </a:p>
          <a:p>
            <a:pPr indent="0" lvl="0" marL="457200" rtl="0" algn="just">
              <a:lnSpc>
                <a:spcPct val="90000"/>
              </a:lnSpc>
              <a:spcBef>
                <a:spcPts val="1000"/>
              </a:spcBef>
              <a:spcAft>
                <a:spcPts val="0"/>
              </a:spcAft>
              <a:buNone/>
            </a:pPr>
            <a:r>
              <a:rPr lang="en-US"/>
              <a:t>*</a:t>
            </a:r>
            <a:endParaRPr/>
          </a:p>
          <a:p>
            <a:pPr indent="0" lvl="0" marL="457200" rtl="0" algn="just">
              <a:lnSpc>
                <a:spcPct val="90000"/>
              </a:lnSpc>
              <a:spcBef>
                <a:spcPts val="1000"/>
              </a:spcBef>
              <a:spcAft>
                <a:spcPts val="0"/>
              </a:spcAft>
              <a:buNone/>
            </a:pPr>
            <a:r>
              <a:t/>
            </a:r>
            <a:endParaRPr/>
          </a:p>
          <a:p>
            <a:pPr indent="0" lvl="0" marL="457200" rtl="0" algn="just">
              <a:lnSpc>
                <a:spcPct val="90000"/>
              </a:lnSpc>
              <a:spcBef>
                <a:spcPts val="1000"/>
              </a:spcBef>
              <a:spcAft>
                <a:spcPts val="0"/>
              </a:spcAft>
              <a:buNone/>
            </a:pPr>
            <a:r>
              <a:t/>
            </a:r>
            <a:endParaRPr/>
          </a:p>
          <a:p>
            <a:pPr indent="0" lvl="0" marL="457200" rtl="0" algn="just">
              <a:lnSpc>
                <a:spcPct val="90000"/>
              </a:lnSpc>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191994" y="499925"/>
            <a:ext cx="2482800" cy="1325700"/>
          </a:xfrm>
          <a:prstGeom prst="rect">
            <a:avLst/>
          </a:pr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solidFill>
                  <a:srgbClr val="FF0000"/>
                </a:solidFill>
                <a:highlight>
                  <a:schemeClr val="lt1"/>
                </a:highlight>
              </a:rPr>
              <a:t>Abstract:</a:t>
            </a:r>
            <a:endParaRPr b="1" u="sng">
              <a:solidFill>
                <a:srgbClr val="FF0000"/>
              </a:solidFill>
              <a:highlight>
                <a:schemeClr val="lt1"/>
              </a:highlight>
            </a:endParaRPr>
          </a:p>
        </p:txBody>
      </p:sp>
      <p:sp>
        <p:nvSpPr>
          <p:cNvPr id="99" name="Google Shape;99;p2"/>
          <p:cNvSpPr txBox="1"/>
          <p:nvPr>
            <p:ph idx="1" type="body"/>
          </p:nvPr>
        </p:nvSpPr>
        <p:spPr>
          <a:xfrm>
            <a:off x="384900" y="1915388"/>
            <a:ext cx="11422200" cy="4351200"/>
          </a:xfrm>
          <a:prstGeom prst="rect">
            <a:avLst/>
          </a:prstGeom>
          <a:noFill/>
          <a:ln cap="flat" cmpd="sng" w="38100">
            <a:solidFill>
              <a:srgbClr val="A64D79"/>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GAS LEAKAGE is one of the major problem in the industries and gas powered</a:t>
            </a:r>
            <a:endParaRPr/>
          </a:p>
          <a:p>
            <a:pPr indent="-228600" lvl="0" marL="228600" rtl="0" algn="l">
              <a:lnSpc>
                <a:spcPct val="90000"/>
              </a:lnSpc>
              <a:spcBef>
                <a:spcPts val="0"/>
              </a:spcBef>
              <a:spcAft>
                <a:spcPts val="0"/>
              </a:spcAft>
              <a:buClr>
                <a:schemeClr val="dk1"/>
              </a:buClr>
              <a:buSzPts val="2800"/>
              <a:buNone/>
            </a:pPr>
            <a:r>
              <a:rPr lang="en-US"/>
              <a:t>vehicle.This P</a:t>
            </a:r>
            <a:r>
              <a:rPr lang="en-US"/>
              <a:t>roject is about the</a:t>
            </a:r>
            <a:r>
              <a:rPr lang="en-US"/>
              <a:t> GAS LEAKAGE SYSTEM</a:t>
            </a:r>
            <a:r>
              <a:rPr b="1" i="1" lang="en-US">
                <a:solidFill>
                  <a:srgbClr val="FF0000"/>
                </a:solidFill>
              </a:rPr>
              <a:t> </a:t>
            </a:r>
            <a:r>
              <a:rPr lang="en-US"/>
              <a:t>USING ARDUINO.Due</a:t>
            </a:r>
            <a:endParaRPr/>
          </a:p>
          <a:p>
            <a:pPr indent="-228600" lvl="0" marL="228600" rtl="0" algn="l">
              <a:lnSpc>
                <a:spcPct val="90000"/>
              </a:lnSpc>
              <a:spcBef>
                <a:spcPts val="0"/>
              </a:spcBef>
              <a:spcAft>
                <a:spcPts val="0"/>
              </a:spcAft>
              <a:buClr>
                <a:schemeClr val="dk1"/>
              </a:buClr>
              <a:buSzPts val="2800"/>
              <a:buNone/>
            </a:pPr>
            <a:r>
              <a:rPr lang="en-US"/>
              <a:t>to the problem formed by  any gas leakage in the area.Device will be</a:t>
            </a:r>
            <a:endParaRPr/>
          </a:p>
          <a:p>
            <a:pPr indent="-228600" lvl="0" marL="228600" rtl="0" algn="l">
              <a:lnSpc>
                <a:spcPct val="90000"/>
              </a:lnSpc>
              <a:spcBef>
                <a:spcPts val="0"/>
              </a:spcBef>
              <a:spcAft>
                <a:spcPts val="0"/>
              </a:spcAft>
              <a:buClr>
                <a:schemeClr val="dk1"/>
              </a:buClr>
              <a:buSzPts val="2800"/>
              <a:buNone/>
            </a:pPr>
            <a:r>
              <a:rPr lang="en-US"/>
              <a:t>connected to the wireless media  connection and maximum and minimum</a:t>
            </a:r>
            <a:endParaRPr/>
          </a:p>
          <a:p>
            <a:pPr indent="-228600" lvl="0" marL="228600" rtl="0" algn="l">
              <a:lnSpc>
                <a:spcPct val="90000"/>
              </a:lnSpc>
              <a:spcBef>
                <a:spcPts val="0"/>
              </a:spcBef>
              <a:spcAft>
                <a:spcPts val="0"/>
              </a:spcAft>
              <a:buClr>
                <a:schemeClr val="dk1"/>
              </a:buClr>
              <a:buSzPts val="2800"/>
              <a:buNone/>
            </a:pPr>
            <a:r>
              <a:rPr lang="en-US"/>
              <a:t>range will be automated.The gas can be sensed by MQ5 gas sensor. while</a:t>
            </a:r>
            <a:endParaRPr/>
          </a:p>
          <a:p>
            <a:pPr indent="-228600" lvl="0" marL="228600" rtl="0" algn="l">
              <a:lnSpc>
                <a:spcPct val="90000"/>
              </a:lnSpc>
              <a:spcBef>
                <a:spcPts val="0"/>
              </a:spcBef>
              <a:spcAft>
                <a:spcPts val="0"/>
              </a:spcAft>
              <a:buClr>
                <a:schemeClr val="dk1"/>
              </a:buClr>
              <a:buSzPts val="2800"/>
              <a:buNone/>
            </a:pPr>
            <a:r>
              <a:rPr lang="en-US"/>
              <a:t>monitoring the LPG gas leakage using the device by RGB LIGHT in the</a:t>
            </a:r>
            <a:endParaRPr/>
          </a:p>
          <a:p>
            <a:pPr indent="-228600" lvl="0" marL="228600" rtl="0" algn="l">
              <a:lnSpc>
                <a:spcPct val="90000"/>
              </a:lnSpc>
              <a:spcBef>
                <a:spcPts val="0"/>
              </a:spcBef>
              <a:spcAft>
                <a:spcPts val="0"/>
              </a:spcAft>
              <a:buClr>
                <a:schemeClr val="dk1"/>
              </a:buClr>
              <a:buSzPts val="2800"/>
              <a:buNone/>
            </a:pPr>
            <a:r>
              <a:rPr lang="en-US"/>
              <a:t>detector.MQ5 GAS SENSOR has the sensitivity and fast response to time.</a:t>
            </a:r>
            <a:endParaRPr/>
          </a:p>
          <a:p>
            <a:pPr indent="-228600" lvl="0" marL="228600" rtl="0" algn="l">
              <a:lnSpc>
                <a:spcPct val="90000"/>
              </a:lnSpc>
              <a:spcBef>
                <a:spcPts val="0"/>
              </a:spcBef>
              <a:spcAft>
                <a:spcPts val="0"/>
              </a:spcAft>
              <a:buClr>
                <a:schemeClr val="dk1"/>
              </a:buClr>
              <a:buSzPts val="2800"/>
              <a:buNone/>
            </a:pPr>
            <a:r>
              <a:rPr lang="en-US"/>
              <a:t>This experiment system will detect the gas leakage in a minute.</a:t>
            </a:r>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66198" y="337125"/>
            <a:ext cx="7758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Problem Statement Addressed:</a:t>
            </a:r>
            <a:endParaRPr b="1"/>
          </a:p>
        </p:txBody>
      </p:sp>
      <p:sp>
        <p:nvSpPr>
          <p:cNvPr id="106" name="Google Shape;106;p3"/>
          <p:cNvSpPr txBox="1"/>
          <p:nvPr>
            <p:ph idx="1" type="body"/>
          </p:nvPr>
        </p:nvSpPr>
        <p:spPr>
          <a:xfrm>
            <a:off x="838200" y="1825625"/>
            <a:ext cx="10515600" cy="2716800"/>
          </a:xfrm>
          <a:prstGeom prst="rect">
            <a:avLst/>
          </a:prstGeom>
          <a:noFill/>
          <a:ln cap="flat" cmpd="sng" w="38100">
            <a:solidFill>
              <a:srgbClr val="CC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b="1" lang="en-US"/>
              <a:t> IMPO</a:t>
            </a:r>
            <a:r>
              <a:rPr b="1" lang="en-US"/>
              <a:t>RTANCE OF THE PROJECT:</a:t>
            </a:r>
            <a:endParaRPr b="1"/>
          </a:p>
          <a:p>
            <a:pPr indent="-228600" lvl="0" marL="228600" rtl="0" algn="l">
              <a:lnSpc>
                <a:spcPct val="90000"/>
              </a:lnSpc>
              <a:spcBef>
                <a:spcPts val="0"/>
              </a:spcBef>
              <a:spcAft>
                <a:spcPts val="0"/>
              </a:spcAft>
              <a:buClr>
                <a:schemeClr val="dk1"/>
              </a:buClr>
              <a:buSzPts val="2800"/>
              <a:buNone/>
            </a:pPr>
            <a:r>
              <a:rPr b="1" lang="en-US"/>
              <a:t>                  GAS LEAKAGE DETECTION </a:t>
            </a:r>
            <a:r>
              <a:rPr lang="en-US"/>
              <a:t>in the industries and other gas</a:t>
            </a:r>
            <a:endParaRPr/>
          </a:p>
          <a:p>
            <a:pPr indent="-228600" lvl="0" marL="228600" rtl="0" algn="l">
              <a:lnSpc>
                <a:spcPct val="90000"/>
              </a:lnSpc>
              <a:spcBef>
                <a:spcPts val="0"/>
              </a:spcBef>
              <a:spcAft>
                <a:spcPts val="0"/>
              </a:spcAft>
              <a:buClr>
                <a:schemeClr val="dk1"/>
              </a:buClr>
              <a:buSzPts val="2800"/>
              <a:buNone/>
            </a:pPr>
            <a:r>
              <a:rPr lang="en-US"/>
              <a:t>vehicle machine and other gas oriented areas.Rectification is done by</a:t>
            </a:r>
            <a:endParaRPr/>
          </a:p>
          <a:p>
            <a:pPr indent="-228600" lvl="0" marL="228600" rtl="0" algn="l">
              <a:lnSpc>
                <a:spcPct val="90000"/>
              </a:lnSpc>
              <a:spcBef>
                <a:spcPts val="0"/>
              </a:spcBef>
              <a:spcAft>
                <a:spcPts val="0"/>
              </a:spcAft>
              <a:buClr>
                <a:schemeClr val="dk1"/>
              </a:buClr>
              <a:buSzPts val="2800"/>
              <a:buNone/>
            </a:pPr>
            <a:r>
              <a:rPr lang="en-US"/>
              <a:t>the experiment.This system will extensively save from environmental </a:t>
            </a:r>
            <a:endParaRPr/>
          </a:p>
          <a:p>
            <a:pPr indent="-228600" lvl="0" marL="228600" rtl="0" algn="l">
              <a:lnSpc>
                <a:spcPct val="90000"/>
              </a:lnSpc>
              <a:spcBef>
                <a:spcPts val="0"/>
              </a:spcBef>
              <a:spcAft>
                <a:spcPts val="0"/>
              </a:spcAft>
              <a:buClr>
                <a:schemeClr val="dk1"/>
              </a:buClr>
              <a:buSzPts val="2800"/>
              <a:buNone/>
            </a:pPr>
            <a:r>
              <a:rPr lang="en-US"/>
              <a:t>problem by gas leakage like explosion, etc.,</a:t>
            </a:r>
            <a:endParaRPr/>
          </a:p>
        </p:txBody>
      </p:sp>
      <p:sp>
        <p:nvSpPr>
          <p:cNvPr id="107" name="Google Shape;10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solidFill>
                  <a:srgbClr val="3D85C6"/>
                </a:solidFill>
              </a:rPr>
              <a:t>Existing Solution to the Problem Addressed:</a:t>
            </a:r>
            <a:endParaRPr u="sng">
              <a:solidFill>
                <a:srgbClr val="3D85C6"/>
              </a:solidFill>
            </a:endParaRPr>
          </a:p>
        </p:txBody>
      </p:sp>
      <p:sp>
        <p:nvSpPr>
          <p:cNvPr id="113" name="Google Shape;1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14" name="Google Shape;114;p4"/>
          <p:cNvPicPr preferRelativeResize="0"/>
          <p:nvPr/>
        </p:nvPicPr>
        <p:blipFill>
          <a:blip r:embed="rId3">
            <a:alphaModFix/>
          </a:blip>
          <a:stretch>
            <a:fillRect/>
          </a:stretch>
        </p:blipFill>
        <p:spPr>
          <a:xfrm>
            <a:off x="1858100" y="1967500"/>
            <a:ext cx="8004826" cy="438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p:nvPr>
            <p:ph idx="1" type="body"/>
          </p:nvPr>
        </p:nvSpPr>
        <p:spPr>
          <a:xfrm>
            <a:off x="838200" y="1662700"/>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381000" marR="381000" rtl="0" algn="l">
              <a:lnSpc>
                <a:spcPct val="140000"/>
              </a:lnSpc>
              <a:spcBef>
                <a:spcPts val="2200"/>
              </a:spcBef>
              <a:spcAft>
                <a:spcPts val="0"/>
              </a:spcAft>
              <a:buClr>
                <a:schemeClr val="dk1"/>
              </a:buClr>
              <a:buSzPts val="935"/>
              <a:buFont typeface="Arial"/>
              <a:buNone/>
            </a:pPr>
            <a:r>
              <a:rPr lang="en-US" sz="4750">
                <a:highlight>
                  <a:srgbClr val="FFFFFF"/>
                </a:highlight>
                <a:latin typeface="Arial"/>
                <a:ea typeface="Arial"/>
                <a:cs typeface="Arial"/>
                <a:sym typeface="Arial"/>
              </a:rPr>
              <a:t>*</a:t>
            </a:r>
            <a:r>
              <a:rPr lang="en-US" sz="2986">
                <a:highlight>
                  <a:srgbClr val="FFFFFF"/>
                </a:highlight>
                <a:latin typeface="Arial"/>
                <a:ea typeface="Arial"/>
                <a:cs typeface="Arial"/>
                <a:sym typeface="Arial"/>
              </a:rPr>
              <a:t>Gas leakage detection system, with SMS and sound alert.Has GSM module, buzzer and LED interfaced to Arduino Uno.</a:t>
            </a:r>
            <a:endParaRPr sz="2986">
              <a:highlight>
                <a:srgbClr val="FFFFFF"/>
              </a:highlight>
              <a:latin typeface="Arial"/>
              <a:ea typeface="Arial"/>
              <a:cs typeface="Arial"/>
              <a:sym typeface="Arial"/>
            </a:endParaRPr>
          </a:p>
          <a:p>
            <a:pPr indent="0" lvl="0" marL="381000" marR="381000" rtl="0" algn="l">
              <a:lnSpc>
                <a:spcPct val="140000"/>
              </a:lnSpc>
              <a:spcBef>
                <a:spcPts val="2200"/>
              </a:spcBef>
              <a:spcAft>
                <a:spcPts val="0"/>
              </a:spcAft>
              <a:buClr>
                <a:schemeClr val="dk1"/>
              </a:buClr>
              <a:buSzPts val="935"/>
              <a:buFont typeface="Arial"/>
              <a:buNone/>
            </a:pPr>
            <a:r>
              <a:rPr lang="en-US" sz="4986">
                <a:highlight>
                  <a:srgbClr val="FFFFFF"/>
                </a:highlight>
                <a:latin typeface="Arial"/>
                <a:ea typeface="Arial"/>
                <a:cs typeface="Arial"/>
                <a:sym typeface="Arial"/>
              </a:rPr>
              <a:t>*</a:t>
            </a:r>
            <a:r>
              <a:rPr lang="en-US" sz="2986">
                <a:highlight>
                  <a:srgbClr val="FFFFFF"/>
                </a:highlight>
                <a:latin typeface="Arial"/>
                <a:ea typeface="Arial"/>
                <a:cs typeface="Arial"/>
                <a:sym typeface="Arial"/>
              </a:rPr>
              <a:t>In case of gas leakage, the buzzer starts giving alert, and red LED glows and the gas value is displayed on the LCD, and an SMS is sent to the user for alert.</a:t>
            </a:r>
            <a:endParaRPr sz="2986">
              <a:highlight>
                <a:srgbClr val="FFFFFF"/>
              </a:highlight>
              <a:latin typeface="Arial"/>
              <a:ea typeface="Arial"/>
              <a:cs typeface="Arial"/>
              <a:sym typeface="Arial"/>
            </a:endParaRPr>
          </a:p>
          <a:p>
            <a:pPr indent="0" lvl="0" marL="190500" marR="444500" rtl="0" algn="l">
              <a:lnSpc>
                <a:spcPct val="110000"/>
              </a:lnSpc>
              <a:spcBef>
                <a:spcPts val="1500"/>
              </a:spcBef>
              <a:spcAft>
                <a:spcPts val="0"/>
              </a:spcAft>
              <a:buClr>
                <a:schemeClr val="dk1"/>
              </a:buClr>
              <a:buSzPct val="44000"/>
              <a:buFont typeface="Arial"/>
              <a:buNone/>
            </a:pPr>
            <a:r>
              <a:t/>
            </a:r>
            <a:endParaRPr sz="2500">
              <a:solidFill>
                <a:srgbClr val="171E21"/>
              </a:solidFill>
              <a:highlight>
                <a:srgbClr val="FFFFFF"/>
              </a:highlight>
              <a:latin typeface="Arial"/>
              <a:ea typeface="Arial"/>
              <a:cs typeface="Arial"/>
              <a:sym typeface="Arial"/>
            </a:endParaRPr>
          </a:p>
          <a:p>
            <a:pPr indent="0" lvl="0" marL="0" rtl="0" algn="l">
              <a:lnSpc>
                <a:spcPct val="90000"/>
              </a:lnSpc>
              <a:spcBef>
                <a:spcPts val="0"/>
              </a:spcBef>
              <a:spcAft>
                <a:spcPts val="0"/>
              </a:spcAft>
              <a:buClr>
                <a:schemeClr val="dk1"/>
              </a:buClr>
              <a:buSzPct val="73684"/>
              <a:buNone/>
            </a:pPr>
            <a:r>
              <a:t/>
            </a:r>
            <a:endParaRPr sz="3800"/>
          </a:p>
        </p:txBody>
      </p:sp>
      <p:sp>
        <p:nvSpPr>
          <p:cNvPr id="121" name="Google Shape;1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1fbaf0833b_0_20"/>
          <p:cNvSpPr txBox="1"/>
          <p:nvPr>
            <p:ph idx="1" type="body"/>
          </p:nvPr>
        </p:nvSpPr>
        <p:spPr>
          <a:xfrm>
            <a:off x="0" y="0"/>
            <a:ext cx="11353800" cy="6612300"/>
          </a:xfrm>
          <a:prstGeom prst="rect">
            <a:avLst/>
          </a:prstGeom>
        </p:spPr>
        <p:txBody>
          <a:bodyPr anchorCtr="0" anchor="t" bIns="45700" lIns="91425" spcFirstLastPara="1" rIns="91425" wrap="square" tIns="45700">
            <a:normAutofit fontScale="70000" lnSpcReduction="20000"/>
          </a:bodyPr>
          <a:lstStyle/>
          <a:p>
            <a:pPr indent="0" lvl="0" marL="0" rtl="0" algn="just">
              <a:lnSpc>
                <a:spcPct val="115000"/>
              </a:lnSpc>
              <a:spcBef>
                <a:spcPts val="0"/>
              </a:spcBef>
              <a:spcAft>
                <a:spcPts val="0"/>
              </a:spcAft>
              <a:buClr>
                <a:schemeClr val="dk1"/>
              </a:buClr>
              <a:buSzPct val="41598"/>
              <a:buFont typeface="Arial"/>
              <a:buNone/>
            </a:pPr>
            <a:r>
              <a:rPr lang="en-US" sz="2644">
                <a:highlight>
                  <a:srgbClr val="FFFFFF"/>
                </a:highlight>
                <a:latin typeface="Arial"/>
                <a:ea typeface="Arial"/>
                <a:cs typeface="Arial"/>
                <a:sym typeface="Arial"/>
              </a:rPr>
              <a:t>The sensors are powered by microcontrollers, relays, LCD displays and a buzzer. This voltage regulation sector is responsible for converting alternate power to direct current as well as lowering the transmitted signal. The sensors can detect the gas leak. The sensor MQ-2 is employed here to detect LPG levels in the air. The gasses in the range between 200 and 10000 ppm may be detected as well as the reaction time is quite rapid. The outcome of the sensors would be an analog strength. A serial communication circuit converts the change from analog resistor to voltage. The microcontroller reads that voltage. This analog voltage is digitally converted using a through 12-bit ADC.</a:t>
            </a:r>
            <a:endParaRPr sz="2644">
              <a:highlight>
                <a:srgbClr val="FFFFFF"/>
              </a:highlight>
              <a:latin typeface="Arial"/>
              <a:ea typeface="Arial"/>
              <a:cs typeface="Arial"/>
              <a:sym typeface="Arial"/>
            </a:endParaRPr>
          </a:p>
          <a:p>
            <a:pPr indent="0" lvl="0" marL="0" rtl="0" algn="just">
              <a:lnSpc>
                <a:spcPct val="115000"/>
              </a:lnSpc>
              <a:spcBef>
                <a:spcPts val="1600"/>
              </a:spcBef>
              <a:spcAft>
                <a:spcPts val="0"/>
              </a:spcAft>
              <a:buClr>
                <a:schemeClr val="dk1"/>
              </a:buClr>
              <a:buSzPct val="41598"/>
              <a:buFont typeface="Arial"/>
              <a:buNone/>
            </a:pPr>
            <a:r>
              <a:rPr lang="en-US" sz="2644">
                <a:highlight>
                  <a:srgbClr val="FFFFFF"/>
                </a:highlight>
                <a:latin typeface="Arial"/>
                <a:ea typeface="Arial"/>
                <a:cs typeface="Arial"/>
                <a:sym typeface="Arial"/>
              </a:rPr>
              <a:t>In the proposed system of gas detection system, the application contains both the monitoring and detection of the gases which are very harmful for the surrounding. In the detection of the gas, the sensor which is used to sense many gases is MQ 2 sensor. After the detection of leakage in the gas, the sensor sends the signal to the Arduino UNO for the further process where other hardware components are connected to each other. Through Arduino UNO, it send the signal to the LCD display for displaying the alert message as LPG Detected, accordingly, the buzzer be on so that the surrounding people will the alerted, as well as the main power supply will be cut off. Using the relay of 5V, the power supply is given to on the Exhaust fan to remove the harmful gas from the surrounding. Even the Owner of the application will receive the message through GSM module.</a:t>
            </a:r>
            <a:endParaRPr sz="2644">
              <a:highlight>
                <a:srgbClr val="FFFFFF"/>
              </a:highlight>
              <a:latin typeface="Arial"/>
              <a:ea typeface="Arial"/>
              <a:cs typeface="Arial"/>
              <a:sym typeface="Arial"/>
            </a:endParaRPr>
          </a:p>
          <a:p>
            <a:pPr indent="0" lvl="0" marL="0" rtl="0" algn="just">
              <a:lnSpc>
                <a:spcPct val="115000"/>
              </a:lnSpc>
              <a:spcBef>
                <a:spcPts val="1600"/>
              </a:spcBef>
              <a:spcAft>
                <a:spcPts val="0"/>
              </a:spcAft>
              <a:buClr>
                <a:schemeClr val="dk1"/>
              </a:buClr>
              <a:buSzPct val="41598"/>
              <a:buFont typeface="Arial"/>
              <a:buNone/>
            </a:pPr>
            <a:r>
              <a:rPr lang="en-US" sz="2644">
                <a:highlight>
                  <a:srgbClr val="FFFFFF"/>
                </a:highlight>
                <a:latin typeface="Arial"/>
                <a:ea typeface="Arial"/>
                <a:cs typeface="Arial"/>
                <a:sym typeface="Arial"/>
              </a:rPr>
              <a:t>In the monitoring system, the LPG cylinder is considered where the application is using the load sensor to weigh the cylinder. If the threshold value which is set to 3Kg is greater than the volume of the Cylinder, then the signal is sent to Arduino Uno which then proceeds the signal to the GSM modem which will send the SMS to the agency for booking of the Gas cylinder. It is then stored the status of the booking the web page which will be easier to use.</a:t>
            </a:r>
            <a:endParaRPr sz="2644">
              <a:highlight>
                <a:srgbClr val="FFFFFF"/>
              </a:highlight>
              <a:latin typeface="Arial"/>
              <a:ea typeface="Arial"/>
              <a:cs typeface="Arial"/>
              <a:sym typeface="Arial"/>
            </a:endParaRPr>
          </a:p>
          <a:p>
            <a:pPr indent="0" lvl="0" marL="0" rtl="0" algn="l">
              <a:spcBef>
                <a:spcPts val="1600"/>
              </a:spcBef>
              <a:spcAft>
                <a:spcPts val="0"/>
              </a:spcAft>
              <a:buNone/>
            </a:pPr>
            <a:r>
              <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838200" y="0"/>
            <a:ext cx="6376800" cy="1071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Work Plan  :</a:t>
            </a:r>
            <a:endParaRPr/>
          </a:p>
        </p:txBody>
      </p:sp>
      <p:sp>
        <p:nvSpPr>
          <p:cNvPr id="133" name="Google Shape;133;p6"/>
          <p:cNvSpPr txBox="1"/>
          <p:nvPr>
            <p:ph idx="1" type="body"/>
          </p:nvPr>
        </p:nvSpPr>
        <p:spPr>
          <a:xfrm>
            <a:off x="838200" y="824200"/>
            <a:ext cx="10515600" cy="5897400"/>
          </a:xfrm>
          <a:prstGeom prst="rect">
            <a:avLst/>
          </a:prstGeom>
          <a:noFill/>
          <a:ln>
            <a:noFill/>
          </a:ln>
        </p:spPr>
        <p:txBody>
          <a:bodyPr anchorCtr="0" anchor="t" bIns="45700" lIns="91425" spcFirstLastPara="1" rIns="91425" wrap="square" tIns="45700">
            <a:normAutofit fontScale="85000"/>
          </a:bodyPr>
          <a:lstStyle/>
          <a:p>
            <a:pPr indent="0" lvl="0" marL="0" rtl="0" algn="just">
              <a:lnSpc>
                <a:spcPct val="115000"/>
              </a:lnSpc>
              <a:spcBef>
                <a:spcPts val="0"/>
              </a:spcBef>
              <a:spcAft>
                <a:spcPts val="0"/>
              </a:spcAft>
              <a:buClr>
                <a:schemeClr val="dk1"/>
              </a:buClr>
              <a:buSzPct val="60837"/>
              <a:buFont typeface="Arial"/>
              <a:buNone/>
            </a:pPr>
            <a:r>
              <a:rPr lang="en-US" sz="1808">
                <a:highlight>
                  <a:srgbClr val="FFFFFF"/>
                </a:highlight>
                <a:latin typeface="Arial"/>
                <a:ea typeface="Arial"/>
                <a:cs typeface="Arial"/>
                <a:sym typeface="Arial"/>
              </a:rPr>
              <a:t>The sensors are powered by microcontrollers, relays, LCD displays and a buzzer. This voltage regulation sector is responsible for converting alternate power to direct current as well as lowering the transmitted signal. The sensors can detect the gas leak. The sensor MQ-2 is employed here to detect LPG levels in the air. The gasses in the range between 200 and 10000 ppm may be detected as well as the reaction time is quite rapid. The outcome of the sensors would be an analog strength. A serial communication circuit converts the change from analog resistor to voltage. The microcontroller reads that voltage. This analog voltage is digitally converted using a through 12-bit ADC.</a:t>
            </a:r>
            <a:endParaRPr sz="1808">
              <a:highlight>
                <a:srgbClr val="FFFFFF"/>
              </a:highlight>
              <a:latin typeface="Arial"/>
              <a:ea typeface="Arial"/>
              <a:cs typeface="Arial"/>
              <a:sym typeface="Arial"/>
            </a:endParaRPr>
          </a:p>
          <a:p>
            <a:pPr indent="0" lvl="0" marL="0" rtl="0" algn="just">
              <a:lnSpc>
                <a:spcPct val="115000"/>
              </a:lnSpc>
              <a:spcBef>
                <a:spcPts val="1600"/>
              </a:spcBef>
              <a:spcAft>
                <a:spcPts val="0"/>
              </a:spcAft>
              <a:buClr>
                <a:schemeClr val="dk1"/>
              </a:buClr>
              <a:buSzPct val="60837"/>
              <a:buFont typeface="Arial"/>
              <a:buNone/>
            </a:pPr>
            <a:r>
              <a:rPr lang="en-US" sz="1808">
                <a:highlight>
                  <a:srgbClr val="FFFFFF"/>
                </a:highlight>
                <a:latin typeface="Arial"/>
                <a:ea typeface="Arial"/>
                <a:cs typeface="Arial"/>
                <a:sym typeface="Arial"/>
              </a:rPr>
              <a:t>In the proposed system of gas detection system, the application contains both the monitoring and detection of the gases which are very harmful for the surrounding. In the detection of the gas, the sensor which is used to sense many gases is MQ 2 sensor. After the detection of leakage in the gas, the sensor sends the signal to the Arduino UNO for the further process where other hardware components are connected to each other. Through Arduino UNO, it send the signal to the LCD display for displaying the alert message as LPG Detected, accordingly, the buzzer be on so that the surrounding people will the alerted, as well as the main power supply will be cut off. Using the relay of 5V, the power supply is given to on the Exhaust fan to remove the harmful gas from the surrounding. Even the Owner of the application will receive the message through GSM module.</a:t>
            </a:r>
            <a:endParaRPr sz="1808">
              <a:highlight>
                <a:srgbClr val="FFFFFF"/>
              </a:highlight>
              <a:latin typeface="Arial"/>
              <a:ea typeface="Arial"/>
              <a:cs typeface="Arial"/>
              <a:sym typeface="Arial"/>
            </a:endParaRPr>
          </a:p>
          <a:p>
            <a:pPr indent="0" lvl="0" marL="0" rtl="0" algn="just">
              <a:lnSpc>
                <a:spcPct val="115000"/>
              </a:lnSpc>
              <a:spcBef>
                <a:spcPts val="1600"/>
              </a:spcBef>
              <a:spcAft>
                <a:spcPts val="0"/>
              </a:spcAft>
              <a:buClr>
                <a:schemeClr val="dk1"/>
              </a:buClr>
              <a:buSzPct val="60837"/>
              <a:buFont typeface="Arial"/>
              <a:buNone/>
            </a:pPr>
            <a:r>
              <a:rPr lang="en-US" sz="1808">
                <a:highlight>
                  <a:srgbClr val="FFFFFF"/>
                </a:highlight>
                <a:latin typeface="Arial"/>
                <a:ea typeface="Arial"/>
                <a:cs typeface="Arial"/>
                <a:sym typeface="Arial"/>
              </a:rPr>
              <a:t>In the monitoring system, the LPG cylinder is considered where the application is using the load sensor to weigh the cylinder. If the threshold value which is set to 3Kg is greater than the volume of the Cylinder, then the signal is sent to Arduino Uno which then proceeds the signal to the GSM modem which will send the SMS to the agency for booking of the Gas cylinder. It is then stored the status of the booking the web page which will be easier to use.</a:t>
            </a:r>
            <a:endParaRPr sz="1808">
              <a:highlight>
                <a:srgbClr val="FFFFFF"/>
              </a:highlight>
              <a:latin typeface="Arial"/>
              <a:ea typeface="Arial"/>
              <a:cs typeface="Arial"/>
              <a:sym typeface="Arial"/>
            </a:endParaRPr>
          </a:p>
          <a:p>
            <a:pPr indent="-228600" lvl="0" marL="228600" rtl="0" algn="l">
              <a:lnSpc>
                <a:spcPct val="90000"/>
              </a:lnSpc>
              <a:spcBef>
                <a:spcPts val="1600"/>
              </a:spcBef>
              <a:spcAft>
                <a:spcPts val="0"/>
              </a:spcAft>
              <a:buClr>
                <a:srgbClr val="FF0000"/>
              </a:buClr>
              <a:buSzPct val="100000"/>
              <a:buNone/>
            </a:pPr>
            <a:r>
              <a:t/>
            </a:r>
            <a:endParaRPr/>
          </a:p>
        </p:txBody>
      </p:sp>
      <p:sp>
        <p:nvSpPr>
          <p:cNvPr id="134" name="Google Shape;1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a:t>
            </a:r>
            <a:endParaRPr/>
          </a:p>
        </p:txBody>
      </p:sp>
      <p:sp>
        <p:nvSpPr>
          <p:cNvPr id="140" name="Google Shape;14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endParaRPr/>
          </a:p>
        </p:txBody>
      </p:sp>
      <p:sp>
        <p:nvSpPr>
          <p:cNvPr id="141" name="Google Shape;14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42" name="Google Shape;142;p7"/>
          <p:cNvPicPr preferRelativeResize="0"/>
          <p:nvPr/>
        </p:nvPicPr>
        <p:blipFill>
          <a:blip r:embed="rId3">
            <a:alphaModFix/>
          </a:blip>
          <a:stretch>
            <a:fillRect/>
          </a:stretch>
        </p:blipFill>
        <p:spPr>
          <a:xfrm>
            <a:off x="1097725" y="1690700"/>
            <a:ext cx="9996575" cy="51672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3526550" y="121350"/>
            <a:ext cx="4483800" cy="152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Chart</a:t>
            </a:r>
            <a:endParaRPr/>
          </a:p>
        </p:txBody>
      </p:sp>
      <p:sp>
        <p:nvSpPr>
          <p:cNvPr id="148" name="Google Shape;148;p8"/>
          <p:cNvSpPr txBox="1"/>
          <p:nvPr>
            <p:ph idx="1" type="body"/>
          </p:nvPr>
        </p:nvSpPr>
        <p:spPr>
          <a:xfrm>
            <a:off x="838200" y="1153377"/>
            <a:ext cx="10515600" cy="5023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a:p>
        </p:txBody>
      </p:sp>
      <p:sp>
        <p:nvSpPr>
          <p:cNvPr id="149" name="Google Shape;14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50" name="Google Shape;150;p8"/>
          <p:cNvPicPr preferRelativeResize="0"/>
          <p:nvPr/>
        </p:nvPicPr>
        <p:blipFill>
          <a:blip r:embed="rId3">
            <a:alphaModFix/>
          </a:blip>
          <a:stretch>
            <a:fillRect/>
          </a:stretch>
        </p:blipFill>
        <p:spPr>
          <a:xfrm>
            <a:off x="979650" y="1153375"/>
            <a:ext cx="5116350" cy="520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