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A8C3C154-AFE6-449D-E6C9-A281397D02CD}">
  <a:tblStyle styleId="{A8C3C154-AFE6-449D-E6C9-A281397D02CD}"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13" name="Shape 1059"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hidden="0"/>
          <p:cNvSpPr>
            <a:spLocks noChangeArrowheads="1" noGrp="1"/>
          </p:cNvSpPr>
          <p:nvPr isPhoto="0" userDrawn="1"/>
        </p:nvSpPr>
        <p:spPr bwMode="auto">
          <a:xfrm>
            <a:off x="1309514" y="1839834"/>
            <a:ext cx="4011787"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hidden="0"/>
          <p:cNvSpPr>
            <a:spLocks noChangeArrowheads="1" noGrp="1"/>
          </p:cNvSpPr>
          <p:nvPr isPhoto="0" userDrawn="1"/>
        </p:nvSpPr>
        <p:spPr bwMode="auto">
          <a:xfrm>
            <a:off x="6567031"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hidden="0"/>
          <p:cNvSpPr>
            <a:spLocks noGrp="1"/>
          </p:cNvSpPr>
          <p:nvPr isPhoto="0" userDrawn="0">
            <p:ph type="subTitle" idx="1" hasCustomPrompt="0"/>
          </p:nvPr>
        </p:nvSpPr>
        <p:spPr bwMode="auto">
          <a:xfrm>
            <a:off x="4655839" y="2708919"/>
            <a:ext cx="6720746"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7" name="Заголовок 6" hidden="0"/>
          <p:cNvSpPr>
            <a:spLocks noGrp="1"/>
          </p:cNvSpPr>
          <p:nvPr isPhoto="0" userDrawn="0">
            <p:ph type="title" hasCustomPrompt="0"/>
          </p:nvPr>
        </p:nvSpPr>
        <p:spPr bwMode="auto">
          <a:xfrm>
            <a:off x="4595833" y="1808820"/>
            <a:ext cx="6720746"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9"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5"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4"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3" name="Рисунок 2"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Shape 1059"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hidden="0"/>
          <p:cNvSpPr>
            <a:spLocks noChangeArrowheads="1" noGrp="1"/>
          </p:cNvSpPr>
          <p:nvPr isPhoto="0" userDrawn="1"/>
        </p:nvSpPr>
        <p:spPr bwMode="auto">
          <a:xfrm>
            <a:off x="1637457"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2" hasCustomPrompt="0"/>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15MC804 - Project work - Review 2</a:t>
            </a:r>
            <a:endParaRPr lang="en-US"/>
          </a:p>
        </p:txBody>
      </p:sp>
      <p:sp>
        <p:nvSpPr>
          <p:cNvPr id="6" name="Номер слайда 5" hidden="0"/>
          <p:cNvSpPr>
            <a:spLocks noGrp="1"/>
          </p:cNvSpPr>
          <p:nvPr isPhoto="0" userDrawn="0">
            <p:ph type="sldNum" sz="quarter" idx="4" hasCustomPrompt="0"/>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41844" y="1875668"/>
            <a:ext cx="9144000" cy="1179717"/>
          </a:xfrm>
        </p:spPr>
        <p:txBody>
          <a:bodyPr vertOverflow="overflow" horzOverflow="clip" vert="horz" wrap="square" lIns="91440" tIns="45720" rIns="91440" bIns="45720" numCol="1" spcCol="0" rtlCol="0" fromWordArt="0" anchor="b" anchorCtr="0" forceAA="0" upright="0" compatLnSpc="0">
            <a:normAutofit fontScale="90000" lnSpcReduction="2000"/>
          </a:bodyPr>
          <a:lstStyle/>
          <a:p>
            <a:pPr>
              <a:defRPr/>
            </a:pPr>
            <a:r>
              <a:rPr lang="en-IN" b="1"/>
              <a:t>FIRE DETECTION IN BUILDINGS AND FOREST USING OPENCV</a:t>
            </a:r>
            <a:endParaRPr lang="en-US"/>
          </a:p>
        </p:txBody>
      </p:sp>
      <p:sp>
        <p:nvSpPr>
          <p:cNvPr id="3" name="Subtitle 2" hidden="0"/>
          <p:cNvSpPr>
            <a:spLocks noGrp="1"/>
          </p:cNvSpPr>
          <p:nvPr isPhoto="0" userDrawn="0">
            <p:ph type="subTitle" idx="1" hasCustomPrompt="0"/>
          </p:nvPr>
        </p:nvSpPr>
        <p:spPr bwMode="auto">
          <a:xfrm flipH="0" flipV="0">
            <a:off x="706645" y="3773365"/>
            <a:ext cx="4021094" cy="198767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en-IN"/>
              <a:t>201EC153 - GURUMOORTHI J</a:t>
            </a:r>
            <a:endParaRPr lang="en-IN"/>
          </a:p>
          <a:p>
            <a:pPr algn="l">
              <a:defRPr/>
            </a:pPr>
            <a:r>
              <a:rPr lang="en-IN"/>
              <a:t>201EC120 - ATHIBAN S</a:t>
            </a:r>
            <a:endParaRPr/>
          </a:p>
          <a:p>
            <a:pPr algn="l">
              <a:defRPr/>
            </a:pPr>
            <a:endParaRPr lang="en-US"/>
          </a:p>
        </p:txBody>
      </p:sp>
      <p:sp>
        <p:nvSpPr>
          <p:cNvPr id="5" name="TextBox 4" hidden="0"/>
          <p:cNvSpPr txBox="1"/>
          <p:nvPr isPhoto="0" userDrawn="0"/>
        </p:nvSpPr>
        <p:spPr bwMode="auto">
          <a:xfrm>
            <a:off x="7890385" y="3859880"/>
            <a:ext cx="3880804" cy="2194596"/>
          </a:xfrm>
          <a:prstGeom prst="rect">
            <a:avLst/>
          </a:prstGeom>
          <a:noFill/>
        </p:spPr>
        <p:txBody>
          <a:bodyPr wrap="square" rtlCol="0">
            <a:spAutoFit/>
          </a:bodyPr>
          <a:lstStyle/>
          <a:p>
            <a:pPr>
              <a:defRPr/>
            </a:pPr>
            <a:r>
              <a:rPr lang="en-US" sz="2400"/>
              <a:t>Under guidance of </a:t>
            </a:r>
            <a:endParaRPr/>
          </a:p>
          <a:p>
            <a:pPr>
              <a:defRPr/>
            </a:pPr>
            <a:r>
              <a:rPr lang="en-US" sz="2400"/>
              <a:t>Mr</a:t>
            </a:r>
            <a:r>
              <a:rPr lang="en-US" sz="2400"/>
              <a:t>/Dr.</a:t>
            </a:r>
            <a:r>
              <a:rPr lang="en-IN" sz="2400"/>
              <a:t>Gopal krishnan B,</a:t>
            </a:r>
            <a:endParaRPr/>
          </a:p>
          <a:p>
            <a:pPr>
              <a:defRPr/>
            </a:pPr>
            <a:r>
              <a:rPr lang="en-US" sz="2400"/>
              <a:t>Designation,</a:t>
            </a:r>
            <a:endParaRPr/>
          </a:p>
          <a:p>
            <a:pPr>
              <a:defRPr/>
            </a:pPr>
            <a:r>
              <a:rPr lang="en-US" sz="2400"/>
              <a:t>BIT, </a:t>
            </a:r>
            <a:endParaRPr/>
          </a:p>
          <a:p>
            <a:pPr>
              <a:defRPr/>
            </a:pPr>
            <a:r>
              <a:rPr lang="en-US" sz="2400"/>
              <a:t>Sathy. </a:t>
            </a:r>
            <a:endParaRPr/>
          </a:p>
          <a:p>
            <a:pPr>
              <a:defRPr/>
            </a:pPr>
            <a:endParaRPr lang="en-US"/>
          </a:p>
        </p:txBody>
      </p:sp>
      <p:sp>
        <p:nvSpPr>
          <p:cNvPr id="4" name="Rectangle 3" hidden="0"/>
          <p:cNvSpPr/>
          <p:nvPr isPhoto="0" userDrawn="0"/>
        </p:nvSpPr>
        <p:spPr bwMode="auto">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83690365" name="Title 1" hidden="0"/>
          <p:cNvSpPr>
            <a:spLocks noGrp="1"/>
          </p:cNvSpPr>
          <p:nvPr isPhoto="0" userDrawn="0">
            <p:ph type="title" hasCustomPrompt="0"/>
          </p:nvPr>
        </p:nvSpPr>
        <p:spPr bwMode="auto"/>
        <p:txBody>
          <a:bodyPr/>
          <a:lstStyle/>
          <a:p>
            <a:pPr>
              <a:defRPr/>
            </a:pPr>
            <a:r>
              <a:rPr/>
              <a:t>Technology stack &amp; use case</a:t>
            </a:r>
            <a:endParaRPr/>
          </a:p>
        </p:txBody>
      </p:sp>
      <p:pic>
        <p:nvPicPr>
          <p:cNvPr id="523199927" name="" hidden="0"/>
          <p:cNvPicPr>
            <a:picLocks noChangeAspect="1"/>
          </p:cNvPicPr>
          <p:nvPr isPhoto="0" userDrawn="0">
            <p:ph idx="1" hasCustomPrompt="0"/>
          </p:nvPr>
        </p:nvPicPr>
        <p:blipFill>
          <a:blip r:embed="rId2"/>
          <a:stretch/>
        </p:blipFill>
        <p:spPr bwMode="auto">
          <a:xfrm rot="0">
            <a:off x="2782965" y="1825625"/>
            <a:ext cx="6626068" cy="4351338"/>
          </a:xfrm>
          <a:prstGeom prst="rect">
            <a:avLst/>
          </a:prstGeom>
        </p:spPr>
      </p:pic>
      <p:sp>
        <p:nvSpPr>
          <p:cNvPr id="1831488282" name="Footer Placeholder 4" hidden="0"/>
          <p:cNvSpPr>
            <a:spLocks noGrp="1"/>
          </p:cNvSpPr>
          <p:nvPr isPhoto="0" userDrawn="0">
            <p:ph type="ftr" sz="quarter" idx="11" hasCustomPrompt="0"/>
          </p:nvPr>
        </p:nvSpPr>
        <p:spPr bwMode="auto"/>
        <p:txBody>
          <a:bodyPr/>
          <a:lstStyle/>
          <a:p>
            <a:pPr>
              <a:defRPr/>
            </a:pPr>
            <a:r>
              <a:rPr lang="en-US"/>
              <a:t>Fire detection</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40429858" name="Title 1" hidden="0"/>
          <p:cNvSpPr>
            <a:spLocks noGrp="1"/>
          </p:cNvSpPr>
          <p:nvPr isPhoto="0" userDrawn="0">
            <p:ph type="title" hasCustomPrompt="0"/>
          </p:nvPr>
        </p:nvSpPr>
        <p:spPr bwMode="auto"/>
        <p:txBody>
          <a:bodyPr/>
          <a:lstStyle/>
          <a:p>
            <a:pPr>
              <a:defRPr/>
            </a:pPr>
            <a:r>
              <a:rPr/>
              <a:t>Prototype and Sample Output</a:t>
            </a:r>
            <a:endParaRPr/>
          </a:p>
        </p:txBody>
      </p:sp>
      <p:pic>
        <p:nvPicPr>
          <p:cNvPr id="210128373" name="" hidden="0"/>
          <p:cNvPicPr>
            <a:picLocks noChangeAspect="1"/>
          </p:cNvPicPr>
          <p:nvPr isPhoto="0" userDrawn="0">
            <p:ph idx="1" hasCustomPrompt="0"/>
          </p:nvPr>
        </p:nvPicPr>
        <p:blipFill>
          <a:blip r:embed="rId2"/>
          <a:stretch/>
        </p:blipFill>
        <p:spPr bwMode="auto">
          <a:xfrm rot="0" flipH="0" flipV="0">
            <a:off x="1392599" y="1428750"/>
            <a:ext cx="9639299" cy="5348988"/>
          </a:xfrm>
          <a:prstGeom prst="rect">
            <a:avLst/>
          </a:prstGeom>
        </p:spPr>
      </p:pic>
      <p:sp>
        <p:nvSpPr>
          <p:cNvPr id="1207332228"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11060912" name="Title 1" hidden="0"/>
          <p:cNvSpPr>
            <a:spLocks noGrp="1"/>
          </p:cNvSpPr>
          <p:nvPr isPhoto="0" userDrawn="0">
            <p:ph type="title" hasCustomPrompt="0"/>
          </p:nvPr>
        </p:nvSpPr>
        <p:spPr bwMode="auto"/>
        <p:txBody>
          <a:bodyPr/>
          <a:lstStyle/>
          <a:p>
            <a:pPr>
              <a:defRPr/>
            </a:pPr>
            <a:endParaRPr/>
          </a:p>
        </p:txBody>
      </p:sp>
      <p:pic>
        <p:nvPicPr>
          <p:cNvPr id="2071884107" name="" hidden="0"/>
          <p:cNvPicPr>
            <a:picLocks noChangeAspect="1"/>
          </p:cNvPicPr>
          <p:nvPr isPhoto="0" userDrawn="0">
            <p:ph idx="1" hasCustomPrompt="0"/>
          </p:nvPr>
        </p:nvPicPr>
        <p:blipFill>
          <a:blip r:embed="rId2"/>
          <a:stretch/>
        </p:blipFill>
        <p:spPr bwMode="auto">
          <a:xfrm rot="0" flipH="0" flipV="0">
            <a:off x="395193" y="285843"/>
            <a:ext cx="11401612" cy="6070506"/>
          </a:xfrm>
          <a:prstGeom prst="rect">
            <a:avLst/>
          </a:prstGeom>
        </p:spPr>
      </p:pic>
      <p:sp>
        <p:nvSpPr>
          <p:cNvPr id="1164995291"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8758257" name="Title 1" hidden="0"/>
          <p:cNvSpPr>
            <a:spLocks noGrp="1"/>
          </p:cNvSpPr>
          <p:nvPr isPhoto="0" userDrawn="0">
            <p:ph type="title" hasCustomPrompt="0"/>
          </p:nvPr>
        </p:nvSpPr>
        <p:spPr bwMode="auto"/>
        <p:txBody>
          <a:bodyPr/>
          <a:lstStyle/>
          <a:p>
            <a:pPr>
              <a:defRPr/>
            </a:pPr>
            <a:r>
              <a:rPr/>
              <a:t>Analysis of Results &amp; discussions</a:t>
            </a:r>
            <a:endParaRPr/>
          </a:p>
        </p:txBody>
      </p:sp>
      <p:sp>
        <p:nvSpPr>
          <p:cNvPr id="157597082" name="Content Placeholder 2" hidden="0"/>
          <p:cNvSpPr>
            <a:spLocks noGrp="1"/>
          </p:cNvSpPr>
          <p:nvPr isPhoto="0" userDrawn="0">
            <p:ph idx="1" hasCustomPrompt="0"/>
          </p:nvPr>
        </p:nvSpPr>
        <p:spPr bwMode="auto"/>
        <p:txBody>
          <a:bodyPr/>
          <a:lstStyle/>
          <a:p>
            <a:pPr marL="0" indent="0">
              <a:buFont typeface="Arial"/>
              <a:buNone/>
              <a:defRPr/>
            </a:pPr>
            <a:r>
              <a:rPr b="1"/>
              <a:t>Advantages </a:t>
            </a:r>
            <a:endParaRPr b="1"/>
          </a:p>
          <a:p>
            <a:pPr algn="just">
              <a:buNone/>
              <a:defRPr/>
            </a:pPr>
            <a:r>
              <a:rPr lang="en-IN" sz="2100" b="0" i="0" u="none" strike="noStrike" cap="none" spc="0">
                <a:solidFill>
                  <a:schemeClr val="tx1"/>
                </a:solidFill>
                <a:latin typeface="+mn-lt"/>
                <a:ea typeface="+mn-ea"/>
                <a:cs typeface="+mn-cs"/>
              </a:rPr>
              <a:t>In this fire accidents we have decided to use CCTV cameras instead of sensors.</a:t>
            </a:r>
            <a:endParaRPr sz="2100" b="0" i="0">
              <a:solidFill>
                <a:schemeClr val="tx1"/>
              </a:solidFill>
            </a:endParaRPr>
          </a:p>
          <a:p>
            <a:pPr marL="0" indent="0">
              <a:buFont typeface="Arial"/>
              <a:buNone/>
              <a:defRPr/>
            </a:pPr>
            <a:r>
              <a:rPr lang="en-IN" sz="2100" b="0" i="0" u="none" strike="noStrike" cap="none" spc="0">
                <a:solidFill>
                  <a:schemeClr val="tx1"/>
                </a:solidFill>
                <a:latin typeface="+mn-lt"/>
                <a:ea typeface="+mn-ea"/>
                <a:cs typeface="+mn-cs"/>
              </a:rPr>
              <a:t> When the fire accident occurs usually sensor easily gets affected by fire but when </a:t>
            </a:r>
            <a:r>
              <a:rPr lang="en-IN" sz="2100" b="0" i="0" u="none" strike="noStrike" cap="none" spc="0">
                <a:solidFill>
                  <a:schemeClr val="tx1"/>
                </a:solidFill>
                <a:latin typeface="+mn-lt"/>
                <a:ea typeface="+mn-ea"/>
                <a:cs typeface="+mn-cs"/>
              </a:rPr>
              <a:t>we</a:t>
            </a:r>
            <a:r>
              <a:rPr lang="en-US" sz="2100" b="0" i="0" u="none" strike="noStrike" cap="none" spc="0">
                <a:solidFill>
                  <a:schemeClr val="tx1"/>
                </a:solidFill>
                <a:latin typeface="+mn-lt"/>
                <a:ea typeface="+mn-ea"/>
                <a:cs typeface="+mn-cs"/>
              </a:rPr>
              <a:t> </a:t>
            </a:r>
            <a:r>
              <a:rPr lang="en-IN" sz="2100" b="0" i="0" u="none" strike="noStrike" cap="none" spc="0">
                <a:solidFill>
                  <a:schemeClr val="tx1"/>
                </a:solidFill>
                <a:latin typeface="+mn-lt"/>
                <a:ea typeface="+mn-ea"/>
                <a:cs typeface="+mn-cs"/>
              </a:rPr>
              <a:t>use cameras it won’t be easily caught by fire.So we have used cctv cameras instead of sensors.</a:t>
            </a:r>
            <a:endParaRPr b="1"/>
          </a:p>
          <a:p>
            <a:pPr marL="0" indent="0">
              <a:buFont typeface="Arial"/>
              <a:buNone/>
              <a:defRPr/>
            </a:pPr>
            <a:endParaRPr sz="2100" b="0" i="0">
              <a:solidFill>
                <a:schemeClr val="tx1"/>
              </a:solidFill>
            </a:endParaRPr>
          </a:p>
          <a:p>
            <a:pPr marL="0" indent="0">
              <a:buFont typeface="Arial"/>
              <a:buNone/>
              <a:defRPr/>
            </a:pPr>
            <a:r>
              <a:rPr b="1"/>
              <a:t>Disadvantage </a:t>
            </a:r>
            <a:endParaRPr b="1"/>
          </a:p>
          <a:p>
            <a:pPr marL="0" indent="0">
              <a:buFont typeface="Arial"/>
              <a:buNone/>
              <a:defRPr/>
            </a:pPr>
            <a:r>
              <a:rPr sz="1800" b="0"/>
              <a:t>It is difficult to provide wifi in all the places.</a:t>
            </a:r>
            <a:endParaRPr sz="1800" b="0" i="0">
              <a:solidFill>
                <a:schemeClr val="tx1"/>
              </a:solidFill>
            </a:endParaRPr>
          </a:p>
        </p:txBody>
      </p:sp>
      <p:sp>
        <p:nvSpPr>
          <p:cNvPr id="282922692"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Cost Benefit Analysis  (List of Components / Service Used)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i="1">
                <a:solidFill>
                  <a:srgbClr val="FF0000"/>
                </a:solidFill>
              </a:rPr>
              <a:t>(Budget) </a:t>
            </a:r>
            <a:endParaRPr/>
          </a:p>
        </p:txBody>
      </p:sp>
      <p:graphicFrame>
        <p:nvGraphicFramePr>
          <p:cNvPr id="4" name="Table 3" hidden="0"/>
          <p:cNvGraphicFramePr>
            <a:graphicFrameLocks xmlns:a="http://schemas.openxmlformats.org/drawingml/2006/main" noGrp="1"/>
          </p:cNvGraphicFramePr>
          <p:nvPr isPhoto="0" userDrawn="0"/>
        </p:nvGraphicFramePr>
        <p:xfrm>
          <a:off x="1136259" y="2659055"/>
          <a:ext cx="9774594" cy="3611187"/>
        </p:xfrm>
        <a:graphic>
          <a:graphicData uri="http://schemas.openxmlformats.org/drawingml/2006/table">
            <a:tbl>
              <a:tblPr firstRow="1" firstCol="0" lastRow="0" lastCol="0" bandRow="1" bandCol="0">
                <a:tableStyleId>{A8C3C154-AFE6-449D-E6C9-A281397D02CD}</a:tableStyleId>
              </a:tblPr>
              <a:tblGrid>
                <a:gridCol w="711202"/>
                <a:gridCol w="3517641"/>
                <a:gridCol w="2808514"/>
                <a:gridCol w="1362270"/>
                <a:gridCol w="1362268"/>
              </a:tblGrid>
              <a:tr h="437332">
                <a:tc>
                  <a:txBody>
                    <a:bodyPr/>
                    <a:p>
                      <a:pPr>
                        <a:defRPr/>
                      </a:pPr>
                      <a:r>
                        <a:rPr lang="en-IN"/>
                        <a:t>S.No</a:t>
                      </a:r>
                      <a:endParaRPr lang="en-IN"/>
                    </a:p>
                  </a:txBody>
                  <a:tcPr/>
                </a:tc>
                <a:tc>
                  <a:txBody>
                    <a:bodyPr/>
                    <a:p>
                      <a:pPr>
                        <a:defRPr/>
                      </a:pPr>
                      <a:r>
                        <a:rPr lang="en-IN"/>
                        <a:t>Component Name</a:t>
                      </a:r>
                      <a:endParaRPr lang="en-IN"/>
                    </a:p>
                  </a:txBody>
                  <a:tcPr/>
                </a:tc>
                <a:tc>
                  <a:txBody>
                    <a:bodyPr/>
                    <a:p>
                      <a:pPr>
                        <a:defRPr/>
                      </a:pPr>
                      <a:r>
                        <a:rPr lang="en-IN"/>
                        <a:t>Specification (IC</a:t>
                      </a:r>
                      <a:r>
                        <a:rPr lang="en-IN"/>
                        <a:t> number or Range or Value)</a:t>
                      </a:r>
                      <a:endParaRPr lang="en-IN"/>
                    </a:p>
                  </a:txBody>
                  <a:tcPr/>
                </a:tc>
                <a:tc>
                  <a:txBody>
                    <a:bodyPr/>
                    <a:p>
                      <a:pPr>
                        <a:defRPr/>
                      </a:pPr>
                      <a:r>
                        <a:rPr lang="en-IN"/>
                        <a:t>Unit Cost</a:t>
                      </a:r>
                      <a:endParaRPr lang="en-IN"/>
                    </a:p>
                  </a:txBody>
                  <a:tcPr/>
                </a:tc>
                <a:tc>
                  <a:txBody>
                    <a:bodyPr/>
                    <a:p>
                      <a:pPr>
                        <a:defRPr/>
                      </a:pPr>
                      <a:r>
                        <a:rPr lang="en-IN"/>
                        <a:t>Total Cost</a:t>
                      </a:r>
                      <a:endParaRPr lang="en-IN"/>
                    </a:p>
                  </a:txBody>
                  <a:tcPr/>
                </a:tc>
              </a:tr>
              <a:tr h="801323">
                <a:tc>
                  <a:txBody>
                    <a:bodyPr/>
                    <a:p>
                      <a:pPr>
                        <a:defRPr/>
                      </a:pPr>
                      <a:r>
                        <a:rPr lang="en-IN"/>
                        <a:t>1</a:t>
                      </a:r>
                      <a:endParaRPr lang="en-IN"/>
                    </a:p>
                  </a:txBody>
                  <a:tcPr/>
                </a:tc>
                <a:tc>
                  <a:txBody>
                    <a:bodyPr/>
                    <a:p>
                      <a:pPr>
                        <a:defRPr/>
                      </a:pPr>
                      <a:r>
                        <a:rPr lang="en-IN"/>
                        <a:t>Camera</a:t>
                      </a:r>
                      <a:endParaRPr lang="en-IN"/>
                    </a:p>
                  </a:txBody>
                  <a:tcPr/>
                </a:tc>
                <a:tc>
                  <a:txBody>
                    <a:bodyPr/>
                    <a:p>
                      <a:pPr>
                        <a:defRPr/>
                      </a:pPr>
                      <a:r>
                        <a:rPr lang="en-IN"/>
                        <a:t>IP8M-2496EW-28MM</a:t>
                      </a:r>
                      <a:endParaRPr lang="en-IN"/>
                    </a:p>
                  </a:txBody>
                  <a:tcPr/>
                </a:tc>
                <a:tc>
                  <a:txBody>
                    <a:bodyPr/>
                    <a:p>
                      <a:pPr>
                        <a:defRPr/>
                      </a:pPr>
                      <a:r>
                        <a:rPr lang="en-IN"/>
                        <a:t>19,000</a:t>
                      </a:r>
                      <a:endParaRPr lang="en-IN"/>
                    </a:p>
                  </a:txBody>
                  <a:tcPr/>
                </a:tc>
                <a:tc>
                  <a:txBody>
                    <a:bodyPr/>
                    <a:p>
                      <a:pPr>
                        <a:defRPr/>
                      </a:pPr>
                      <a:r>
                        <a:rPr lang="en-IN"/>
                        <a:t>19,000</a:t>
                      </a:r>
                      <a:endParaRPr lang="en-IN"/>
                    </a:p>
                  </a:txBody>
                  <a:tcPr/>
                </a:tc>
              </a:tr>
              <a:tr h="529746">
                <a:tc>
                  <a:txBody>
                    <a:bodyPr/>
                    <a:p>
                      <a:pPr>
                        <a:defRPr/>
                      </a:pPr>
                      <a:r>
                        <a:rPr lang="en-US"/>
                        <a:t>2</a:t>
                      </a:r>
                      <a:endParaRPr lang="en-IN"/>
                    </a:p>
                  </a:txBody>
                  <a:tcPr/>
                </a:tc>
                <a:tc>
                  <a:txBody>
                    <a:bodyPr/>
                    <a:p>
                      <a:pPr>
                        <a:defRPr/>
                      </a:pPr>
                      <a:r>
                        <a:rPr lang="en-US"/>
                        <a:t>wifi</a:t>
                      </a:r>
                      <a:endParaRPr lang="en-IN"/>
                    </a:p>
                  </a:txBody>
                  <a:tcPr/>
                </a:tc>
                <a:tc>
                  <a:txBody>
                    <a:bodyPr/>
                    <a:p>
                      <a:pPr>
                        <a:defRPr/>
                      </a:pPr>
                      <a:r>
                        <a:rPr lang="en-US"/>
                        <a:t>5G BAND</a:t>
                      </a:r>
                      <a:endParaRPr lang="en-IN"/>
                    </a:p>
                  </a:txBody>
                  <a:tcPr/>
                </a:tc>
                <a:tc>
                  <a:txBody>
                    <a:bodyPr/>
                    <a:p>
                      <a:pPr>
                        <a:defRPr/>
                      </a:pPr>
                      <a:r>
                        <a:rPr lang="en-US"/>
                        <a:t>-</a:t>
                      </a:r>
                      <a:endParaRPr lang="en-IN"/>
                    </a:p>
                  </a:txBody>
                  <a:tcPr/>
                </a:tc>
                <a:tc>
                  <a:txBody>
                    <a:bodyPr/>
                    <a:p>
                      <a:pPr>
                        <a:defRPr/>
                      </a:pPr>
                      <a:r>
                        <a:rPr lang="en-US"/>
                        <a:t>-</a:t>
                      </a: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77048155" name="Title 1" hidden="0"/>
          <p:cNvSpPr>
            <a:spLocks noGrp="1"/>
          </p:cNvSpPr>
          <p:nvPr isPhoto="0" userDrawn="0">
            <p:ph type="title" hasCustomPrompt="0"/>
          </p:nvPr>
        </p:nvSpPr>
        <p:spPr bwMode="auto"/>
        <p:txBody>
          <a:bodyPr/>
          <a:lstStyle/>
          <a:p>
            <a:pPr>
              <a:defRPr/>
            </a:pPr>
            <a:r>
              <a:rPr/>
              <a:t>References </a:t>
            </a:r>
            <a:endParaRPr/>
          </a:p>
        </p:txBody>
      </p:sp>
      <p:sp>
        <p:nvSpPr>
          <p:cNvPr id="1514609583" name="Content Placeholder 2" hidden="0"/>
          <p:cNvSpPr>
            <a:spLocks noGrp="1"/>
          </p:cNvSpPr>
          <p:nvPr isPhoto="0" userDrawn="0">
            <p:ph idx="1" hasCustomPrompt="0"/>
          </p:nvPr>
        </p:nvSpPr>
        <p:spPr bwMode="auto"/>
        <p:txBody>
          <a:bodyPr/>
          <a:lstStyle/>
          <a:p>
            <a:pPr>
              <a:defRPr/>
            </a:pPr>
            <a:r>
              <a:rPr sz="2400" b="0" i="0" u="none">
                <a:solidFill>
                  <a:srgbClr val="000000"/>
                </a:solidFill>
                <a:latin typeface="Times New Roman"/>
                <a:ea typeface="Times New Roman"/>
                <a:cs typeface="Times New Roman"/>
              </a:rPr>
              <a:t>Fabrice Anon, Vijith Navarathinarasah, Chung-Horng “Building a Framework for Internet of Things and Cloud Computing”, 2014 IEEE International Conference on Internet of Things .</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 Julien Mineraud, Oleksiy Mazhelis, Xiang Su, Sasu Tarkoma,“A gap analysis of Internet-of-Things platforms”,2015 </a:t>
            </a:r>
            <a:endParaRPr sz="2400" b="0" i="0" u="none">
              <a:solidFill>
                <a:srgbClr val="000000"/>
              </a:solidFill>
              <a:latin typeface="Times New Roman"/>
              <a:ea typeface="Times New Roman"/>
              <a:cs typeface="Times New Roman"/>
            </a:endParaRPr>
          </a:p>
          <a:p>
            <a:pPr marL="0" indent="0">
              <a:buFont typeface="Arial"/>
              <a:buNone/>
              <a:defRPr/>
            </a:pPr>
            <a:r>
              <a:rPr sz="2400" b="0" i="0" u="none">
                <a:solidFill>
                  <a:srgbClr val="000000"/>
                </a:solidFill>
                <a:latin typeface="Times New Roman"/>
                <a:ea typeface="Times New Roman"/>
                <a:cs typeface="Times New Roman"/>
              </a:rPr>
              <a:t>  “Big Data Analytics in Future Internet of Things”, White paper Internet of Things                                  2015.</a:t>
            </a:r>
            <a:endParaRPr sz="2400" b="0" i="0" u="none">
              <a:solidFill>
                <a:srgbClr val="000000"/>
              </a:solidFill>
              <a:latin typeface="Times New Roman"/>
              <a:ea typeface="Times New Roman"/>
              <a:cs typeface="Times New Roman"/>
            </a:endParaRPr>
          </a:p>
          <a:p>
            <a:pPr marL="0" indent="0">
              <a:buFont typeface="Arial"/>
              <a:buNone/>
              <a:defRPr/>
            </a:pPr>
            <a:r>
              <a:rPr sz="2400" b="0" i="0" u="none">
                <a:solidFill>
                  <a:srgbClr val="000000"/>
                </a:solidFill>
                <a:latin typeface="Times New Roman"/>
                <a:ea typeface="Times New Roman"/>
                <a:cs typeface="Times New Roman"/>
              </a:rPr>
              <a:t> </a:t>
            </a:r>
            <a:r>
              <a:rPr sz="2400" b="0" i="0" u="none">
                <a:solidFill>
                  <a:srgbClr val="000000"/>
                </a:solidFill>
                <a:latin typeface="Times New Roman"/>
                <a:ea typeface="Times New Roman"/>
                <a:cs typeface="Times New Roman"/>
              </a:rPr>
              <a:t> Lihong Jiang, Li Da Xu, Senior Member, IEEE, , “An IoTOriented Data Storage  Framework in Cloud Computing Platform”, IEEE Transactions On Industrial  Informatics, Vol. 10, No. 2, May 2014.  </a:t>
            </a:r>
            <a:br>
              <a:rPr sz="2400" b="0" i="0" u="none">
                <a:solidFill>
                  <a:srgbClr val="000000"/>
                </a:solidFill>
                <a:latin typeface="Times New Roman"/>
                <a:ea typeface="Times New Roman"/>
                <a:cs typeface="Times New Roman"/>
              </a:rPr>
            </a:br>
            <a:endParaRPr sz="2400" b="0" i="0" u="none">
              <a:solidFill>
                <a:srgbClr val="000000"/>
              </a:solidFill>
              <a:latin typeface="Times New Roman"/>
              <a:ea typeface="Times New Roman"/>
              <a:cs typeface="Times New Roman"/>
            </a:endParaRPr>
          </a:p>
        </p:txBody>
      </p:sp>
      <p:sp>
        <p:nvSpPr>
          <p:cNvPr id="157844917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Abstract</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Autofit/>
          </a:bodyPr>
          <a:lstStyle/>
          <a:p>
            <a:pPr algn="just">
              <a:buNone/>
              <a:defRPr/>
            </a:pPr>
            <a:r>
              <a:rPr lang="en-IN" sz="2000" b="0" i="0" u="none">
                <a:solidFill>
                  <a:srgbClr val="000000"/>
                </a:solidFill>
                <a:latin typeface="Times New Roman"/>
                <a:ea typeface="Times New Roman"/>
                <a:cs typeface="Times New Roman"/>
              </a:rPr>
              <a:t>     </a:t>
            </a:r>
            <a:r>
              <a:rPr sz="2000" b="0" i="0" u="none">
                <a:solidFill>
                  <a:srgbClr val="000000"/>
                </a:solidFill>
                <a:latin typeface="Times New Roman"/>
                <a:ea typeface="Times New Roman"/>
                <a:cs typeface="Times New Roman"/>
              </a:rPr>
              <a:t>Wildfire is a part of nature. It plays a key role in shaping ecosystems by serving as an agent of renewal and change. But fire can be deadly, destroying homes, wildlife habitat and timber, and polluting the air with emissions harmful to human health. Fire also releases carbon dioxide—a key greenhouse gas—into the atmosphere. Fire effects are influenced by forest conditions before the fire and management action taken or not taken after the fire, and may be long-lasting.Now-a-days we are using sensors,But if we use sensors it might be affected on fire easily so that the exact the information will be lost easily.We are using an CCTV cameras using Artifical intellegence by the method of image processing.The captured image is send to google cloud by using wifi signal,the collected image from the googlecloud is processed by image processing using the library OpenCV,the library used are SMTPLIB &amp; HTTP POST to Twilio message. OpenCV is used in computer vision.By Google Maps we call the API function to get the exact location of the CCTV camera’s.By using this technology we are able to detect the fires easily if the fire is spoted on the CCTV camera.Once the fire detected, the call will be automatically remind the nearest fire station.We use this kind of technology’s we are able to predict the exact location will be sent automatically to the fire service station</a:t>
            </a:r>
            <a:endParaRPr sz="200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Problem Statement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IN"/>
              <a:t>    Nowadays there are many fire accidents occurs day by day.Forest and buildings are get fire accidents due to some natural and aritifical ways so there is an issue in worldwide.whenever the fire accident occurs the fireservice are unable to reach the spot immediately.So we done the project to overcome the issue so  whenever the fire accident occurs it will able save the life of humans and animals life.</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Existing Solution to the Problem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IN"/>
              <a:t>  </a:t>
            </a:r>
            <a:r>
              <a:rPr lang="en-US"/>
              <a:t> </a:t>
            </a:r>
            <a:r>
              <a:rPr lang="en-IN"/>
              <a:t>On recent days we are using sensors to detect the fire accidents,but there is an issue it might be affected in fire so it will won’t be able sent the warnings.</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Proposed Solution to the Problem Addressed</a:t>
            </a:r>
            <a:endParaRPr lang="en-US"/>
          </a:p>
        </p:txBody>
      </p:sp>
      <p:sp>
        <p:nvSpPr>
          <p:cNvPr id="3" name="Content Placeholder 2" hidden="0"/>
          <p:cNvSpPr>
            <a:spLocks noGrp="1"/>
          </p:cNvSpPr>
          <p:nvPr isPhoto="0" userDrawn="0">
            <p:ph idx="1" hasCustomPrompt="0"/>
          </p:nvPr>
        </p:nvSpPr>
        <p:spPr bwMode="auto">
          <a:xfrm>
            <a:off x="866191" y="1825625"/>
            <a:ext cx="10515600" cy="4351338"/>
          </a:xfrm>
        </p:spPr>
        <p:txBody>
          <a:bodyPr vertOverflow="overflow" horzOverflow="clip" vert="horz" wrap="square" lIns="91440" tIns="45720" rIns="91440" bIns="45720" numCol="1" spcCol="0" rtlCol="0" fromWordArt="0" anchor="t" anchorCtr="0" forceAA="0" upright="0" compatLnSpc="0">
            <a:normAutofit/>
          </a:bodyPr>
          <a:lstStyle/>
          <a:p>
            <a:pPr algn="just">
              <a:buNone/>
              <a:defRPr/>
            </a:pPr>
            <a:r>
              <a:rPr lang="en-IN" b="0" i="0">
                <a:solidFill>
                  <a:schemeClr val="tx1"/>
                </a:solidFill>
              </a:rPr>
              <a:t> In this fire accidents we have decided to use CCTV cameras instead of sensors.</a:t>
            </a:r>
            <a:endParaRPr lang="en-IN" b="0" i="0">
              <a:solidFill>
                <a:schemeClr val="tx1"/>
              </a:solidFill>
            </a:endParaRPr>
          </a:p>
          <a:p>
            <a:pPr algn="just">
              <a:buNone/>
              <a:defRPr/>
            </a:pPr>
            <a:r>
              <a:rPr lang="en-IN" b="0" i="0">
                <a:solidFill>
                  <a:schemeClr val="tx1"/>
                </a:solidFill>
              </a:rPr>
              <a:t> When the fire accident occurs usually sensor easily gets affected by fire but when </a:t>
            </a:r>
            <a:r>
              <a:rPr lang="en-IN" b="0" i="0">
                <a:solidFill>
                  <a:schemeClr val="tx1"/>
                </a:solidFill>
              </a:rPr>
              <a:t>we</a:t>
            </a:r>
            <a:r>
              <a:rPr lang="en-US" b="0" i="0">
                <a:solidFill>
                  <a:schemeClr val="tx1"/>
                </a:solidFill>
              </a:rPr>
              <a:t> </a:t>
            </a:r>
            <a:r>
              <a:rPr lang="en-IN" b="0" i="0">
                <a:solidFill>
                  <a:schemeClr val="tx1"/>
                </a:solidFill>
              </a:rPr>
              <a:t>use cameras it won’t be easily caught by fire.So we have used cctv cameras instead of sensors.</a:t>
            </a:r>
            <a:endParaRPr lang="en-IN" b="0" i="0">
              <a:solidFill>
                <a:schemeClr val="tx1"/>
              </a:solidFill>
            </a:endParaRPr>
          </a:p>
          <a:p>
            <a:pPr algn="just">
              <a:buNone/>
              <a:defRPr/>
            </a:pPr>
            <a:endParaRPr b="0" i="0">
              <a:solidFill>
                <a:schemeClr val="tx1"/>
              </a:solidFill>
            </a:endParaRPr>
          </a:p>
          <a:p>
            <a:pPr>
              <a:buNone/>
              <a:defRPr/>
            </a:pPr>
            <a:r>
              <a:rPr lang="en-IN" b="0" i="0">
                <a:solidFill>
                  <a:schemeClr val="tx1"/>
                </a:solidFill>
              </a:rPr>
              <a:t> </a:t>
            </a:r>
            <a:endParaRPr lang="en-IN"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Project Work Plan  </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algn="just">
              <a:buNone/>
              <a:defRPr/>
            </a:pPr>
            <a:r>
              <a:rPr lang="en-US"/>
              <a:t> </a:t>
            </a:r>
            <a:r>
              <a:rPr lang="en-IN" sz="2400" b="0" i="0" u="none" strike="noStrike" cap="none" spc="0">
                <a:solidFill>
                  <a:schemeClr val="tx1"/>
                </a:solidFill>
                <a:latin typeface="+mn-lt"/>
                <a:ea typeface="+mn-ea"/>
                <a:cs typeface="+mn-cs"/>
              </a:rPr>
              <a:t> Step 1: We have created an algorithm for cctv cameras to detect the fire accidents.</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             In this we train the models with fire.So when there is a fire it will able to                 	 detect it easily.</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2 :  The pretrained models are  motion detection,grey scale value,colour 	    	  	detection,region grow,region merge.</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3:  When the fire is detected it will sent the gmail to nearest fire service  	          	  	station.</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4 : By the way using google API we call the location where the fire is 	            	 	detected.It will sent the location to nearest  fire stations using wifi via 	whatsapp,gmail,telegram.</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5:When the fire is detected on the cameras it will call the nearest firestation.</a:t>
            </a:r>
            <a:endParaRPr sz="2400"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Block Diagram and/or Circuit Diagram</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a:t> </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pic>
        <p:nvPicPr>
          <p:cNvPr id="1113615008" name="" hidden="0"/>
          <p:cNvPicPr>
            <a:picLocks noChangeAspect="1"/>
          </p:cNvPicPr>
          <p:nvPr isPhoto="0" userDrawn="0"/>
        </p:nvPicPr>
        <p:blipFill>
          <a:blip r:embed="rId2"/>
          <a:stretch/>
        </p:blipFill>
        <p:spPr bwMode="auto">
          <a:xfrm flipH="0" flipV="0">
            <a:off x="1247451" y="1282211"/>
            <a:ext cx="9891345" cy="55757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Flow Chart</a:t>
            </a:r>
            <a:endParaRPr lang="en-US"/>
          </a:p>
        </p:txBody>
      </p:sp>
      <p:pic>
        <p:nvPicPr>
          <p:cNvPr id="966841923" name="" hidden="0"/>
          <p:cNvPicPr>
            <a:picLocks noChangeAspect="1"/>
          </p:cNvPicPr>
          <p:nvPr isPhoto="0" userDrawn="0">
            <p:ph idx="1" hasCustomPrompt="0"/>
          </p:nvPr>
        </p:nvPicPr>
        <p:blipFill>
          <a:blip r:embed="rId2"/>
          <a:stretch/>
        </p:blipFill>
        <p:spPr bwMode="auto">
          <a:xfrm rot="0" flipH="0" flipV="0">
            <a:off x="2749558" y="1344705"/>
            <a:ext cx="6069852" cy="5360146"/>
          </a:xfrm>
          <a:prstGeom prst="rect">
            <a:avLst/>
          </a:prstGeom>
        </p:spPr>
      </p:pic>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39160586" name="Title 1" hidden="0"/>
          <p:cNvSpPr>
            <a:spLocks noGrp="1"/>
          </p:cNvSpPr>
          <p:nvPr isPhoto="0" userDrawn="0">
            <p:ph type="title" hasCustomPrompt="0"/>
          </p:nvPr>
        </p:nvSpPr>
        <p:spPr bwMode="auto"/>
        <p:txBody>
          <a:bodyPr/>
          <a:lstStyle/>
          <a:p>
            <a:pPr>
              <a:defRPr/>
            </a:pPr>
            <a:r>
              <a:rPr/>
              <a:t>Effective utilization of the Modern Tool &amp; Cloud</a:t>
            </a:r>
            <a:endParaRPr/>
          </a:p>
        </p:txBody>
      </p:sp>
      <p:sp>
        <p:nvSpPr>
          <p:cNvPr id="1694153885" name="Content Placeholder 2" hidden="0"/>
          <p:cNvSpPr>
            <a:spLocks noGrp="1"/>
          </p:cNvSpPr>
          <p:nvPr isPhoto="0" userDrawn="0">
            <p:ph idx="1" hasCustomPrompt="0"/>
          </p:nvPr>
        </p:nvSpPr>
        <p:spPr bwMode="auto"/>
        <p:txBody>
          <a:bodyPr/>
          <a:lstStyle/>
          <a:p>
            <a:pPr marL="0" indent="0">
              <a:buFont typeface="Arial"/>
              <a:buNone/>
              <a:defRPr/>
            </a:pPr>
            <a:r>
              <a:rPr/>
              <a:t>We have used mordern tools such as ;</a:t>
            </a:r>
            <a:endParaRPr/>
          </a:p>
          <a:p>
            <a:pPr marL="0" indent="0">
              <a:buFont typeface="Arial"/>
              <a:buNone/>
              <a:defRPr/>
            </a:pPr>
            <a:r>
              <a:rPr/>
              <a:t> Google Cloud </a:t>
            </a:r>
            <a:endParaRPr/>
          </a:p>
          <a:p>
            <a:pPr marL="0" indent="0">
              <a:buFont typeface="Arial"/>
              <a:buNone/>
              <a:defRPr/>
            </a:pPr>
            <a:r>
              <a:rPr/>
              <a:t> Google Maps </a:t>
            </a:r>
            <a:endParaRPr/>
          </a:p>
          <a:p>
            <a:pPr marL="0" indent="0">
              <a:buFont typeface="Arial"/>
              <a:buNone/>
              <a:defRPr/>
            </a:pPr>
            <a:r>
              <a:rPr/>
              <a:t> Gmail</a:t>
            </a:r>
            <a:endParaRPr/>
          </a:p>
          <a:p>
            <a:pPr marL="0" indent="0">
              <a:buFont typeface="Arial"/>
              <a:buNone/>
              <a:defRPr/>
            </a:pPr>
            <a:r>
              <a:rPr/>
              <a:t> Twilio </a:t>
            </a:r>
            <a:endParaRPr/>
          </a:p>
          <a:p>
            <a:pPr marL="0" indent="0">
              <a:buFont typeface="Arial"/>
              <a:buNone/>
              <a:defRPr/>
            </a:pPr>
            <a:r>
              <a:rPr/>
              <a:t> Whatsapp</a:t>
            </a:r>
            <a:endParaRPr/>
          </a:p>
          <a:p>
            <a:pPr marL="0" indent="0">
              <a:buFont typeface="Arial"/>
              <a:buNone/>
              <a:defRPr/>
            </a:pPr>
            <a:r>
              <a:rPr/>
              <a:t> Telegram.</a:t>
            </a:r>
            <a:endParaRPr/>
          </a:p>
          <a:p>
            <a:pPr marL="0" indent="0">
              <a:buFont typeface="Arial"/>
              <a:buNone/>
              <a:defRPr/>
            </a:pPr>
            <a:endParaRPr/>
          </a:p>
          <a:p>
            <a:pPr marL="0" indent="0">
              <a:buFont typeface="Arial"/>
              <a:buNone/>
              <a:defRPr/>
            </a:pPr>
            <a:r>
              <a:rPr/>
              <a:t>The reason we have chosen these platforms are free of cost, and it will be user friendly</a:t>
            </a:r>
            <a:endParaRPr/>
          </a:p>
        </p:txBody>
      </p:sp>
      <p:sp>
        <p:nvSpPr>
          <p:cNvPr id="1662571244"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ONLYOFFICE/7.0.0.127</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vignesh waran</dc:creator>
  <cp:keywords/>
  <dc:description/>
  <dc:identifier/>
  <dc:language/>
  <cp:lastModifiedBy/>
  <cp:revision>50</cp:revision>
  <dcterms:created xsi:type="dcterms:W3CDTF">2021-02-20T05:24:33Z</dcterms:created>
  <dcterms:modified xsi:type="dcterms:W3CDTF">2022-03-30T10:45:57Z</dcterms:modified>
  <cp:category/>
  <cp:contentStatus/>
  <cp:version/>
</cp:coreProperties>
</file>