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5143500" type="screen16x9"/>
  <p:notesSz cx="6858000" cy="9144000"/>
  <p:embeddedFontLst>
    <p:embeddedFont>
      <p:font typeface="Comfortaa"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3" d="100"/>
          <a:sy n="103" d="100"/>
        </p:scale>
        <p:origin x="-426" y="21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161763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d536d1298e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d536d1298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07a6ad1af_2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07a6ad1af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5cd72e5e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5cd72e5e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07a6ad1a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07a6ad1a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536d1298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536d129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d536d1298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d536d1298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d536d1298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d536d1298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d536d1298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d536d1298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536d1298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536d1298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d536d1298e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d536d1298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536d1298e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536d1298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d536d1298e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d536d1298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519150"/>
            <a:ext cx="8520600" cy="2052600"/>
          </a:xfrm>
          <a:prstGeom prst="rect">
            <a:avLst/>
          </a:prstGeom>
          <a:ln w="114300" cap="flat" cmpd="sng">
            <a:solidFill>
              <a:srgbClr val="6AA84F"/>
            </a:solidFill>
            <a:prstDash val="solid"/>
            <a:round/>
            <a:headEnd type="none" w="sm" len="sm"/>
            <a:tailEnd type="none" w="sm" len="sm"/>
          </a:ln>
        </p:spPr>
        <p:txBody>
          <a:bodyPr spcFirstLastPara="1" wrap="square" lIns="91425" tIns="91425" rIns="91425" bIns="91425" anchor="b" anchorCtr="0">
            <a:normAutofit/>
          </a:bodyPr>
          <a:lstStyle/>
          <a:p>
            <a:pPr marL="0" lvl="0" indent="0" algn="ctr" rtl="0">
              <a:spcBef>
                <a:spcPts val="0"/>
              </a:spcBef>
              <a:spcAft>
                <a:spcPts val="0"/>
              </a:spcAft>
              <a:buNone/>
            </a:pPr>
            <a:r>
              <a:rPr lang="en" b="1">
                <a:latin typeface="Comfortaa"/>
                <a:ea typeface="Comfortaa"/>
                <a:cs typeface="Comfortaa"/>
                <a:sym typeface="Comfortaa"/>
              </a:rPr>
              <a:t>POULTRY HOUSE TRACKING USING IoT</a:t>
            </a:r>
            <a:endParaRPr b="1">
              <a:latin typeface="Comfortaa"/>
              <a:ea typeface="Comfortaa"/>
              <a:cs typeface="Comfortaa"/>
              <a:sym typeface="Comfortaa"/>
            </a:endParaRPr>
          </a:p>
        </p:txBody>
      </p:sp>
      <p:sp>
        <p:nvSpPr>
          <p:cNvPr id="55" name="Google Shape;55;p13"/>
          <p:cNvSpPr txBox="1">
            <a:spLocks noGrp="1"/>
          </p:cNvSpPr>
          <p:nvPr>
            <p:ph type="subTitle" idx="1"/>
          </p:nvPr>
        </p:nvSpPr>
        <p:spPr>
          <a:xfrm>
            <a:off x="5675275" y="2834125"/>
            <a:ext cx="3223800" cy="1813500"/>
          </a:xfrm>
          <a:prstGeom prst="rect">
            <a:avLst/>
          </a:prstGeom>
        </p:spPr>
        <p:txBody>
          <a:bodyPr spcFirstLastPara="1" wrap="square" lIns="91425" tIns="91425" rIns="91425" bIns="91425" anchor="t" anchorCtr="0">
            <a:normAutofit fontScale="85000" lnSpcReduction="20000"/>
          </a:bodyPr>
          <a:lstStyle/>
          <a:p>
            <a:pPr marL="0" lvl="0" indent="0" algn="r" rtl="0">
              <a:spcBef>
                <a:spcPts val="0"/>
              </a:spcBef>
              <a:spcAft>
                <a:spcPts val="0"/>
              </a:spcAft>
              <a:buNone/>
            </a:pPr>
            <a:r>
              <a:rPr lang="en" sz="3058" b="1" dirty="0">
                <a:solidFill>
                  <a:schemeClr val="dk1"/>
                </a:solidFill>
                <a:latin typeface="Comfortaa"/>
                <a:ea typeface="Comfortaa"/>
                <a:cs typeface="Comfortaa"/>
                <a:sym typeface="Comfortaa"/>
              </a:rPr>
              <a:t>PRESENTERS</a:t>
            </a:r>
            <a:r>
              <a:rPr lang="en" sz="3058" b="1" dirty="0" smtClean="0">
                <a:solidFill>
                  <a:schemeClr val="dk1"/>
                </a:solidFill>
                <a:latin typeface="Comfortaa"/>
                <a:ea typeface="Comfortaa"/>
                <a:cs typeface="Comfortaa"/>
                <a:sym typeface="Comfortaa"/>
              </a:rPr>
              <a:t>:</a:t>
            </a:r>
          </a:p>
          <a:p>
            <a:pPr marL="0" lvl="0" indent="0" algn="r" rtl="0">
              <a:spcBef>
                <a:spcPts val="0"/>
              </a:spcBef>
              <a:spcAft>
                <a:spcPts val="0"/>
              </a:spcAft>
              <a:buNone/>
            </a:pPr>
            <a:endParaRPr sz="3058" b="1" dirty="0">
              <a:solidFill>
                <a:schemeClr val="dk1"/>
              </a:solidFill>
              <a:latin typeface="Comfortaa"/>
              <a:ea typeface="Comfortaa"/>
              <a:cs typeface="Comfortaa"/>
              <a:sym typeface="Comfortaa"/>
            </a:endParaRPr>
          </a:p>
          <a:p>
            <a:pPr marL="0" lvl="0" indent="0" algn="r" rtl="0">
              <a:spcBef>
                <a:spcPts val="0"/>
              </a:spcBef>
              <a:spcAft>
                <a:spcPts val="0"/>
              </a:spcAft>
              <a:buNone/>
            </a:pPr>
            <a:r>
              <a:rPr lang="en" dirty="0" smtClean="0">
                <a:solidFill>
                  <a:schemeClr val="dk1"/>
                </a:solidFill>
                <a:latin typeface="Comfortaa"/>
                <a:ea typeface="Comfortaa"/>
                <a:cs typeface="Comfortaa"/>
                <a:sym typeface="Comfortaa"/>
              </a:rPr>
              <a:t>PRASETHA N</a:t>
            </a:r>
            <a:endParaRPr dirty="0">
              <a:solidFill>
                <a:schemeClr val="dk1"/>
              </a:solidFill>
              <a:latin typeface="Comfortaa"/>
              <a:ea typeface="Comfortaa"/>
              <a:cs typeface="Comfortaa"/>
              <a:sym typeface="Comfortaa"/>
            </a:endParaRPr>
          </a:p>
          <a:p>
            <a:pPr marL="0" lvl="0" indent="0" algn="r" rtl="0">
              <a:spcBef>
                <a:spcPts val="0"/>
              </a:spcBef>
              <a:spcAft>
                <a:spcPts val="0"/>
              </a:spcAft>
              <a:buNone/>
            </a:pPr>
            <a:endParaRPr dirty="0">
              <a:solidFill>
                <a:schemeClr val="dk1"/>
              </a:solidFill>
              <a:latin typeface="Comfortaa"/>
              <a:ea typeface="Comfortaa"/>
              <a:cs typeface="Comfortaa"/>
              <a:sym typeface="Comfortaa"/>
            </a:endParaRPr>
          </a:p>
          <a:p>
            <a:pPr marL="0" lvl="0" indent="0" algn="r" rtl="0">
              <a:spcBef>
                <a:spcPts val="0"/>
              </a:spcBef>
              <a:spcAft>
                <a:spcPts val="0"/>
              </a:spcAft>
              <a:buNone/>
            </a:pPr>
            <a:r>
              <a:rPr lang="en" dirty="0">
                <a:solidFill>
                  <a:schemeClr val="dk1"/>
                </a:solidFill>
                <a:latin typeface="Comfortaa"/>
                <a:ea typeface="Comfortaa"/>
                <a:cs typeface="Comfortaa"/>
                <a:sym typeface="Comfortaa"/>
              </a:rPr>
              <a:t>KAVIYA PRIYA P</a:t>
            </a:r>
            <a:endParaRPr dirty="0">
              <a:solidFill>
                <a:schemeClr val="dk1"/>
              </a:solidFill>
              <a:latin typeface="Comfortaa"/>
              <a:ea typeface="Comfortaa"/>
              <a:cs typeface="Comfortaa"/>
              <a:sym typeface="Comfortaa"/>
            </a:endParaRPr>
          </a:p>
          <a:p>
            <a:pPr marL="0" lvl="0" indent="0" algn="r" rtl="0">
              <a:spcBef>
                <a:spcPts val="0"/>
              </a:spcBef>
              <a:spcAft>
                <a:spcPts val="0"/>
              </a:spcAft>
              <a:buNone/>
            </a:pPr>
            <a:endParaRPr dirty="0">
              <a:solidFill>
                <a:schemeClr val="dk1"/>
              </a:solidFill>
              <a:latin typeface="Comfortaa"/>
              <a:ea typeface="Comfortaa"/>
              <a:cs typeface="Comfortaa"/>
              <a:sym typeface="Comfortaa"/>
            </a:endParaRPr>
          </a:p>
          <a:p>
            <a:pPr marL="0" lvl="0" indent="0" algn="r" rtl="0">
              <a:spcBef>
                <a:spcPts val="0"/>
              </a:spcBef>
              <a:spcAft>
                <a:spcPts val="0"/>
              </a:spcAft>
              <a:buNone/>
            </a:pPr>
            <a:endParaRPr dirty="0">
              <a:solidFill>
                <a:schemeClr val="dk1"/>
              </a:solidFill>
              <a:latin typeface="Comfortaa"/>
              <a:ea typeface="Comfortaa"/>
              <a:cs typeface="Comfortaa"/>
              <a:sym typeface="Comforta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445025"/>
            <a:ext cx="8520600" cy="747000"/>
          </a:xfrm>
          <a:prstGeom prst="rect">
            <a:avLst/>
          </a:prstGeom>
          <a:ln w="76200" cap="flat" cmpd="sng">
            <a:solidFill>
              <a:srgbClr val="A64D7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a:latin typeface="Comfortaa"/>
                <a:ea typeface="Comfortaa"/>
                <a:cs typeface="Comfortaa"/>
                <a:sym typeface="Comfortaa"/>
              </a:rPr>
              <a:t>Raspberry Pi</a:t>
            </a:r>
            <a:endParaRPr sz="4000" b="1">
              <a:latin typeface="Comfortaa"/>
              <a:ea typeface="Comfortaa"/>
              <a:cs typeface="Comfortaa"/>
              <a:sym typeface="Comfortaa"/>
            </a:endParaRPr>
          </a:p>
        </p:txBody>
      </p:sp>
      <p:sp>
        <p:nvSpPr>
          <p:cNvPr id="105" name="Google Shape;105;p21"/>
          <p:cNvSpPr txBox="1">
            <a:spLocks noGrp="1"/>
          </p:cNvSpPr>
          <p:nvPr>
            <p:ph type="body" idx="1"/>
          </p:nvPr>
        </p:nvSpPr>
        <p:spPr>
          <a:xfrm>
            <a:off x="1082750" y="1510025"/>
            <a:ext cx="6680700" cy="3258300"/>
          </a:xfrm>
          <a:prstGeom prst="rect">
            <a:avLst/>
          </a:prstGeom>
        </p:spPr>
        <p:txBody>
          <a:bodyPr spcFirstLastPara="1" wrap="square" lIns="91425" tIns="91425" rIns="91425" bIns="91425" anchor="t" anchorCtr="0">
            <a:normAutofit/>
          </a:bodyPr>
          <a:lstStyle/>
          <a:p>
            <a:pPr marL="457200" lvl="0" indent="-384022" algn="l" rtl="0">
              <a:spcBef>
                <a:spcPts val="0"/>
              </a:spcBef>
              <a:spcAft>
                <a:spcPts val="0"/>
              </a:spcAft>
              <a:buClr>
                <a:schemeClr val="accent2"/>
              </a:buClr>
              <a:buSzPts val="2448"/>
              <a:buFont typeface="Comfortaa"/>
              <a:buChar char="●"/>
            </a:pPr>
            <a:r>
              <a:rPr lang="en" sz="2447">
                <a:solidFill>
                  <a:schemeClr val="accent2"/>
                </a:solidFill>
                <a:latin typeface="Comfortaa"/>
                <a:ea typeface="Comfortaa"/>
                <a:cs typeface="Comfortaa"/>
                <a:sym typeface="Comfortaa"/>
              </a:rPr>
              <a:t>Setup, configure and connect to database</a:t>
            </a:r>
            <a:endParaRPr sz="2447">
              <a:solidFill>
                <a:schemeClr val="accent2"/>
              </a:solidFill>
              <a:latin typeface="Comfortaa"/>
              <a:ea typeface="Comfortaa"/>
              <a:cs typeface="Comfortaa"/>
              <a:sym typeface="Comfortaa"/>
            </a:endParaRPr>
          </a:p>
          <a:p>
            <a:pPr marL="457200" lvl="0" indent="-384022" algn="l" rtl="0">
              <a:spcBef>
                <a:spcPts val="0"/>
              </a:spcBef>
              <a:spcAft>
                <a:spcPts val="0"/>
              </a:spcAft>
              <a:buClr>
                <a:schemeClr val="accent2"/>
              </a:buClr>
              <a:buSzPts val="2448"/>
              <a:buFont typeface="Comfortaa"/>
              <a:buChar char="●"/>
            </a:pPr>
            <a:r>
              <a:rPr lang="en" sz="2447">
                <a:solidFill>
                  <a:schemeClr val="accent2"/>
                </a:solidFill>
                <a:latin typeface="Comfortaa"/>
                <a:ea typeface="Comfortaa"/>
                <a:cs typeface="Comfortaa"/>
                <a:sym typeface="Comfortaa"/>
              </a:rPr>
              <a:t>Connect a power bank which acts as UPS</a:t>
            </a:r>
            <a:endParaRPr sz="2447">
              <a:solidFill>
                <a:schemeClr val="accent2"/>
              </a:solidFill>
              <a:latin typeface="Comfortaa"/>
              <a:ea typeface="Comfortaa"/>
              <a:cs typeface="Comfortaa"/>
              <a:sym typeface="Comfortaa"/>
            </a:endParaRPr>
          </a:p>
          <a:p>
            <a:pPr marL="457200" lvl="0" indent="-384022" algn="l" rtl="0">
              <a:spcBef>
                <a:spcPts val="0"/>
              </a:spcBef>
              <a:spcAft>
                <a:spcPts val="0"/>
              </a:spcAft>
              <a:buClr>
                <a:schemeClr val="accent2"/>
              </a:buClr>
              <a:buSzPts val="2448"/>
              <a:buFont typeface="Comfortaa"/>
              <a:buChar char="●"/>
            </a:pPr>
            <a:r>
              <a:rPr lang="en" sz="2447">
                <a:solidFill>
                  <a:schemeClr val="accent2"/>
                </a:solidFill>
                <a:latin typeface="Comfortaa"/>
                <a:ea typeface="Comfortaa"/>
                <a:cs typeface="Comfortaa"/>
                <a:sym typeface="Comfortaa"/>
              </a:rPr>
              <a:t>Raspberry pi starts booting with program every 10 Seconds</a:t>
            </a:r>
            <a:endParaRPr sz="1600">
              <a:latin typeface="Comfortaa"/>
              <a:ea typeface="Comfortaa"/>
              <a:cs typeface="Comfortaa"/>
              <a:sym typeface="Comforta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10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
                                        </p:tgtEl>
                                        <p:attrNameLst>
                                          <p:attrName>style.visibility</p:attrName>
                                        </p:attrNameLst>
                                      </p:cBhvr>
                                      <p:to>
                                        <p:strVal val="visible"/>
                                      </p:to>
                                    </p:set>
                                    <p:animEffect transition="in" filter="fade">
                                      <p:cBhvr>
                                        <p:cTn id="12" dur="10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859200"/>
          </a:xfrm>
          <a:prstGeom prst="rect">
            <a:avLst/>
          </a:prstGeom>
          <a:ln w="76200"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a:latin typeface="Comfortaa"/>
                <a:ea typeface="Comfortaa"/>
                <a:cs typeface="Comfortaa"/>
                <a:sym typeface="Comfortaa"/>
              </a:rPr>
              <a:t>Advantages</a:t>
            </a:r>
            <a:endParaRPr sz="4000" b="1">
              <a:latin typeface="Comfortaa"/>
              <a:ea typeface="Comfortaa"/>
              <a:cs typeface="Comfortaa"/>
              <a:sym typeface="Comfortaa"/>
            </a:endParaRPr>
          </a:p>
        </p:txBody>
      </p:sp>
      <p:sp>
        <p:nvSpPr>
          <p:cNvPr id="111" name="Google Shape;111;p22"/>
          <p:cNvSpPr txBox="1">
            <a:spLocks noGrp="1"/>
          </p:cNvSpPr>
          <p:nvPr>
            <p:ph type="body" idx="1"/>
          </p:nvPr>
        </p:nvSpPr>
        <p:spPr>
          <a:xfrm>
            <a:off x="457700" y="1636900"/>
            <a:ext cx="8520600" cy="3390900"/>
          </a:xfrm>
          <a:prstGeom prst="rect">
            <a:avLst/>
          </a:prstGeom>
        </p:spPr>
        <p:txBody>
          <a:bodyPr spcFirstLastPara="1" wrap="square" lIns="91425" tIns="91425" rIns="91425" bIns="91425" anchor="t" anchorCtr="0">
            <a:normAutofit/>
          </a:bodyPr>
          <a:lstStyle/>
          <a:p>
            <a:pPr marL="457200" lvl="0" indent="-387350" algn="l" rtl="0">
              <a:lnSpc>
                <a:spcPct val="200000"/>
              </a:lnSpc>
              <a:spcBef>
                <a:spcPts val="0"/>
              </a:spcBef>
              <a:spcAft>
                <a:spcPts val="0"/>
              </a:spcAft>
              <a:buClr>
                <a:schemeClr val="dk1"/>
              </a:buClr>
              <a:buSzPts val="2500"/>
              <a:buFont typeface="Comfortaa"/>
              <a:buChar char="●"/>
            </a:pPr>
            <a:r>
              <a:rPr lang="en" sz="2500">
                <a:solidFill>
                  <a:schemeClr val="dk1"/>
                </a:solidFill>
                <a:latin typeface="Comfortaa"/>
                <a:ea typeface="Comfortaa"/>
                <a:cs typeface="Comfortaa"/>
                <a:sym typeface="Comfortaa"/>
              </a:rPr>
              <a:t>Reduces manual monitoring</a:t>
            </a:r>
            <a:endParaRPr sz="2500">
              <a:solidFill>
                <a:schemeClr val="dk1"/>
              </a:solidFill>
              <a:latin typeface="Comfortaa"/>
              <a:ea typeface="Comfortaa"/>
              <a:cs typeface="Comfortaa"/>
              <a:sym typeface="Comfortaa"/>
            </a:endParaRPr>
          </a:p>
          <a:p>
            <a:pPr marL="457200" lvl="0" indent="-387350" algn="l" rtl="0">
              <a:lnSpc>
                <a:spcPct val="200000"/>
              </a:lnSpc>
              <a:spcBef>
                <a:spcPts val="0"/>
              </a:spcBef>
              <a:spcAft>
                <a:spcPts val="0"/>
              </a:spcAft>
              <a:buClr>
                <a:schemeClr val="dk1"/>
              </a:buClr>
              <a:buSzPts val="2500"/>
              <a:buFont typeface="Comfortaa"/>
              <a:buChar char="●"/>
            </a:pPr>
            <a:r>
              <a:rPr lang="en" sz="2500">
                <a:solidFill>
                  <a:schemeClr val="dk1"/>
                </a:solidFill>
                <a:latin typeface="Comfortaa"/>
                <a:ea typeface="Comfortaa"/>
                <a:cs typeface="Comfortaa"/>
                <a:sym typeface="Comfortaa"/>
              </a:rPr>
              <a:t>Simple and affordable</a:t>
            </a:r>
            <a:endParaRPr sz="2500">
              <a:solidFill>
                <a:schemeClr val="dk1"/>
              </a:solidFill>
              <a:latin typeface="Comfortaa"/>
              <a:ea typeface="Comfortaa"/>
              <a:cs typeface="Comfortaa"/>
              <a:sym typeface="Comfortaa"/>
            </a:endParaRPr>
          </a:p>
          <a:p>
            <a:pPr marL="457200" lvl="0" indent="-387350" algn="l" rtl="0">
              <a:lnSpc>
                <a:spcPct val="200000"/>
              </a:lnSpc>
              <a:spcBef>
                <a:spcPts val="0"/>
              </a:spcBef>
              <a:spcAft>
                <a:spcPts val="0"/>
              </a:spcAft>
              <a:buClr>
                <a:schemeClr val="dk1"/>
              </a:buClr>
              <a:buSzPts val="2500"/>
              <a:buFont typeface="Comfortaa"/>
              <a:buChar char="●"/>
            </a:pPr>
            <a:r>
              <a:rPr lang="en" sz="2500">
                <a:solidFill>
                  <a:schemeClr val="dk1"/>
                </a:solidFill>
                <a:latin typeface="Comfortaa"/>
                <a:ea typeface="Comfortaa"/>
                <a:cs typeface="Comfortaa"/>
                <a:sym typeface="Comfortaa"/>
              </a:rPr>
              <a:t>Quicker and accurate response</a:t>
            </a:r>
            <a:endParaRPr sz="2500">
              <a:solidFill>
                <a:schemeClr val="dk1"/>
              </a:solidFill>
              <a:latin typeface="Comfortaa"/>
              <a:ea typeface="Comfortaa"/>
              <a:cs typeface="Comfortaa"/>
              <a:sym typeface="Comforta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0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fade">
                                      <p:cBhvr>
                                        <p:cTn id="12" dur="1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801300"/>
          </a:xfrm>
          <a:prstGeom prst="rect">
            <a:avLst/>
          </a:prstGeom>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990"/>
              <a:buNone/>
            </a:pPr>
            <a:r>
              <a:rPr lang="en" sz="4020" b="1">
                <a:latin typeface="Comfortaa"/>
                <a:ea typeface="Comfortaa"/>
                <a:cs typeface="Comfortaa"/>
                <a:sym typeface="Comfortaa"/>
              </a:rPr>
              <a:t>Conclusion</a:t>
            </a:r>
            <a:endParaRPr sz="4020" b="1">
              <a:latin typeface="Comfortaa"/>
              <a:ea typeface="Comfortaa"/>
              <a:cs typeface="Comfortaa"/>
              <a:sym typeface="Comfortaa"/>
            </a:endParaRPr>
          </a:p>
        </p:txBody>
      </p:sp>
      <p:sp>
        <p:nvSpPr>
          <p:cNvPr id="117" name="Google Shape;117;p23"/>
          <p:cNvSpPr txBox="1">
            <a:spLocks noGrp="1"/>
          </p:cNvSpPr>
          <p:nvPr>
            <p:ph type="body" idx="1"/>
          </p:nvPr>
        </p:nvSpPr>
        <p:spPr>
          <a:xfrm>
            <a:off x="617450" y="2193800"/>
            <a:ext cx="7668600" cy="2090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100">
                <a:solidFill>
                  <a:schemeClr val="dk1"/>
                </a:solidFill>
                <a:latin typeface="Comfortaa"/>
                <a:ea typeface="Comfortaa"/>
                <a:cs typeface="Comfortaa"/>
                <a:sym typeface="Comfortaa"/>
              </a:rPr>
              <a:t>Advancement of technologies : monitor and improve the prediction with better accuracy</a:t>
            </a:r>
            <a:endParaRPr sz="3100">
              <a:solidFill>
                <a:schemeClr val="dk1"/>
              </a:solidFill>
              <a:latin typeface="Comfortaa"/>
              <a:ea typeface="Comfortaa"/>
              <a:cs typeface="Comfortaa"/>
              <a:sym typeface="Comfortaa"/>
            </a:endParaRPr>
          </a:p>
          <a:p>
            <a:pPr marL="0" lvl="0" indent="0" algn="l" rtl="0">
              <a:spcBef>
                <a:spcPts val="1200"/>
              </a:spcBef>
              <a:spcAft>
                <a:spcPts val="0"/>
              </a:spcAft>
              <a:buNone/>
            </a:pPr>
            <a:endParaRPr sz="2500">
              <a:solidFill>
                <a:schemeClr val="dk1"/>
              </a:solidFill>
            </a:endParaRPr>
          </a:p>
          <a:p>
            <a:pPr marL="0" lvl="0" indent="0" algn="l" rtl="0">
              <a:spcBef>
                <a:spcPts val="1200"/>
              </a:spcBef>
              <a:spcAft>
                <a:spcPts val="1200"/>
              </a:spcAft>
              <a:buNone/>
            </a:pPr>
            <a:endParaRPr sz="25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10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7"/>
                                        </p:tgtEl>
                                        <p:attrNameLst>
                                          <p:attrName>style.visibility</p:attrName>
                                        </p:attrNameLst>
                                      </p:cBhvr>
                                      <p:to>
                                        <p:strVal val="visible"/>
                                      </p:to>
                                    </p:set>
                                    <p:animEffect transition="in" filter="fade">
                                      <p:cBhvr>
                                        <p:cTn id="12"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REFERENCES:</a:t>
            </a:r>
            <a:endParaRPr b="1"/>
          </a:p>
        </p:txBody>
      </p:sp>
      <p:sp>
        <p:nvSpPr>
          <p:cNvPr id="123" name="Google Shape;12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solidFill>
                  <a:schemeClr val="dk1"/>
                </a:solidFill>
              </a:rPr>
              <a:t>[1]  N.Suma, S. R. Samson, S.Saranya,G.Shanmugapriya, R.Subhashri, “IoT Based</a:t>
            </a:r>
            <a:endParaRPr>
              <a:solidFill>
                <a:schemeClr val="dk1"/>
              </a:solidFill>
            </a:endParaRPr>
          </a:p>
          <a:p>
            <a:pPr marL="0" lvl="0" indent="0" algn="l" rtl="0">
              <a:spcBef>
                <a:spcPts val="1200"/>
              </a:spcBef>
              <a:spcAft>
                <a:spcPts val="0"/>
              </a:spcAft>
              <a:buNone/>
            </a:pPr>
            <a:r>
              <a:rPr lang="en">
                <a:solidFill>
                  <a:schemeClr val="dk1"/>
                </a:solidFill>
              </a:rPr>
              <a:t>Smart Agriculture Monitoring System”.International Journal on Recent and</a:t>
            </a:r>
            <a:endParaRPr>
              <a:solidFill>
                <a:schemeClr val="dk1"/>
              </a:solidFill>
            </a:endParaRPr>
          </a:p>
          <a:p>
            <a:pPr marL="0" lvl="0" indent="0" algn="l" rtl="0">
              <a:spcBef>
                <a:spcPts val="1200"/>
              </a:spcBef>
              <a:spcAft>
                <a:spcPts val="0"/>
              </a:spcAft>
              <a:buNone/>
            </a:pPr>
            <a:r>
              <a:rPr lang="en">
                <a:solidFill>
                  <a:schemeClr val="dk1"/>
                </a:solidFill>
              </a:rPr>
              <a:t>Innovation Trends in Computing and Communication, 5, 2, 177-181, 2017</a:t>
            </a:r>
            <a:endParaRPr>
              <a:solidFill>
                <a:schemeClr val="dk1"/>
              </a:solidFill>
            </a:endParaRPr>
          </a:p>
          <a:p>
            <a:pPr marL="0" lvl="0" indent="0" algn="l" rtl="0">
              <a:lnSpc>
                <a:spcPct val="150000"/>
              </a:lnSpc>
              <a:spcBef>
                <a:spcPts val="1200"/>
              </a:spcBef>
              <a:spcAft>
                <a:spcPts val="0"/>
              </a:spcAft>
              <a:buNone/>
            </a:pPr>
            <a:endParaRPr>
              <a:solidFill>
                <a:schemeClr val="dk1"/>
              </a:solidFill>
            </a:endParaRPr>
          </a:p>
          <a:p>
            <a:pPr marL="0" lvl="0" indent="0" algn="l" rtl="0">
              <a:lnSpc>
                <a:spcPct val="150000"/>
              </a:lnSpc>
              <a:spcBef>
                <a:spcPts val="1200"/>
              </a:spcBef>
              <a:spcAft>
                <a:spcPts val="0"/>
              </a:spcAft>
              <a:buNone/>
            </a:pPr>
            <a:r>
              <a:rPr lang="en">
                <a:solidFill>
                  <a:schemeClr val="dk1"/>
                </a:solidFill>
              </a:rPr>
              <a:t>[2]  M P Archana, S K Uma, TM Raghavendran Babu, “Monitoring and Controlling of Poultry Farm Using IoT”.International Journal of Innovative Research in Computer and Communication Engineering, Vol. 6, 4, 3573-3579, 2018.</a:t>
            </a: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7"/>
        <p:cNvGrpSpPr/>
        <p:nvPr/>
      </p:nvGrpSpPr>
      <p:grpSpPr>
        <a:xfrm>
          <a:off x="0" y="0"/>
          <a:ext cx="0" cy="0"/>
          <a:chOff x="0" y="0"/>
          <a:chExt cx="0" cy="0"/>
        </a:xfrm>
      </p:grpSpPr>
      <p:pic>
        <p:nvPicPr>
          <p:cNvPr id="128" name="Google Shape;128;p25"/>
          <p:cNvPicPr preferRelativeResize="0"/>
          <p:nvPr/>
        </p:nvPicPr>
        <p:blipFill>
          <a:blip r:embed="rId3">
            <a:alphaModFix/>
          </a:blip>
          <a:stretch>
            <a:fillRect/>
          </a:stretch>
        </p:blipFill>
        <p:spPr>
          <a:xfrm>
            <a:off x="2190750" y="190500"/>
            <a:ext cx="4762500" cy="4762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10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15635"/>
            <a:ext cx="8520600" cy="3685309"/>
          </a:xfrm>
        </p:spPr>
        <p:txBody>
          <a:bodyPr>
            <a:normAutofit fontScale="90000"/>
          </a:bodyPr>
          <a:lstStyle/>
          <a:p>
            <a:pPr algn="l"/>
            <a:r>
              <a:rPr lang="en-IN" dirty="0" smtClean="0"/>
              <a:t>                     </a:t>
            </a:r>
            <a:br>
              <a:rPr lang="en-IN" dirty="0" smtClean="0"/>
            </a:br>
            <a:r>
              <a:rPr lang="en-IN" dirty="0" smtClean="0"/>
              <a:t>                           ABSTRACT</a:t>
            </a:r>
            <a:r>
              <a:rPr lang="en-IN" dirty="0"/>
              <a:t/>
            </a:r>
            <a:br>
              <a:rPr lang="en-IN" dirty="0"/>
            </a:br>
            <a:r>
              <a:rPr lang="en-IN" sz="1800" dirty="0"/>
              <a:t>The use of Internet of Things (</a:t>
            </a:r>
            <a:r>
              <a:rPr lang="en-IN" sz="1800" dirty="0" err="1"/>
              <a:t>IoT</a:t>
            </a:r>
            <a:r>
              <a:rPr lang="en-IN" sz="1800" dirty="0"/>
              <a:t>)-</a:t>
            </a:r>
            <a:r>
              <a:rPr lang="en-IN" sz="1800" dirty="0" smtClean="0"/>
              <a:t>based systems </a:t>
            </a:r>
            <a:r>
              <a:rPr lang="en-IN" sz="1800" dirty="0"/>
              <a:t>has recently been extended </a:t>
            </a:r>
            <a:r>
              <a:rPr lang="en-IN" sz="1800" dirty="0" smtClean="0"/>
              <a:t>with incalculable </a:t>
            </a:r>
            <a:r>
              <a:rPr lang="en-IN" sz="1800" dirty="0"/>
              <a:t>Internet resources. </a:t>
            </a:r>
            <a:r>
              <a:rPr lang="en-IN" sz="1800" dirty="0" smtClean="0"/>
              <a:t>The system exemplifies </a:t>
            </a:r>
            <a:r>
              <a:rPr lang="en-IN" sz="1800" dirty="0"/>
              <a:t>the development </a:t>
            </a:r>
            <a:r>
              <a:rPr lang="en-IN" sz="1800" dirty="0" smtClean="0"/>
              <a:t>of novel </a:t>
            </a:r>
            <a:r>
              <a:rPr lang="en-IN" sz="1800" dirty="0"/>
              <a:t>systems that allow for </a:t>
            </a:r>
            <a:r>
              <a:rPr lang="en-IN" sz="1800" dirty="0" smtClean="0"/>
              <a:t>remote control </a:t>
            </a:r>
            <a:r>
              <a:rPr lang="en-IN" sz="1800" dirty="0"/>
              <a:t>and monitoring regardless </a:t>
            </a:r>
            <a:r>
              <a:rPr lang="en-IN" sz="1800" dirty="0" smtClean="0"/>
              <a:t>of distance </a:t>
            </a:r>
            <a:r>
              <a:rPr lang="en-IN" sz="1800" dirty="0"/>
              <a:t>or time. Temperature </a:t>
            </a:r>
            <a:r>
              <a:rPr lang="en-IN" sz="1800" dirty="0" smtClean="0"/>
              <a:t>and humidity </a:t>
            </a:r>
            <a:r>
              <a:rPr lang="en-IN" sz="1800" dirty="0"/>
              <a:t>levels in a poultry house </a:t>
            </a:r>
            <a:r>
              <a:rPr lang="en-IN" sz="1800" dirty="0" smtClean="0"/>
              <a:t>should be </a:t>
            </a:r>
            <a:r>
              <a:rPr lang="en-IN" sz="1800" dirty="0"/>
              <a:t>tracked on a regular basis to </a:t>
            </a:r>
            <a:r>
              <a:rPr lang="en-IN" sz="1800" dirty="0" smtClean="0"/>
              <a:t>ensure the </a:t>
            </a:r>
            <a:r>
              <a:rPr lang="en-IN" sz="1800" dirty="0"/>
              <a:t>system runs smoothly. To </a:t>
            </a:r>
            <a:r>
              <a:rPr lang="en-IN" sz="1800" dirty="0" smtClean="0"/>
              <a:t>prevent accidents </a:t>
            </a:r>
            <a:r>
              <a:rPr lang="en-IN" sz="1800" dirty="0"/>
              <a:t>that result in </a:t>
            </a:r>
            <a:r>
              <a:rPr lang="en-IN" sz="1800" dirty="0" smtClean="0"/>
              <a:t>excessive temperature </a:t>
            </a:r>
            <a:r>
              <a:rPr lang="en-IN" sz="1800" dirty="0"/>
              <a:t>increases, it must </a:t>
            </a:r>
            <a:r>
              <a:rPr lang="en-IN" sz="1800" dirty="0" smtClean="0"/>
              <a:t>be controlled </a:t>
            </a:r>
            <a:r>
              <a:rPr lang="en-IN" sz="1800" dirty="0"/>
              <a:t>24 hours a day, seven days </a:t>
            </a:r>
            <a:r>
              <a:rPr lang="en-IN" sz="1800" dirty="0" smtClean="0"/>
              <a:t>a week</a:t>
            </a:r>
            <a:r>
              <a:rPr lang="en-IN" sz="1800" dirty="0"/>
              <a:t>. This paper focuses on the </a:t>
            </a:r>
            <a:r>
              <a:rPr lang="en-IN" sz="1800" dirty="0" err="1" smtClean="0"/>
              <a:t>IoT</a:t>
            </a:r>
            <a:r>
              <a:rPr lang="en-IN" sz="1800" dirty="0" smtClean="0"/>
              <a:t> solution </a:t>
            </a:r>
            <a:r>
              <a:rPr lang="en-IN" sz="1800" dirty="0"/>
              <a:t>for monitoring temperature </a:t>
            </a:r>
            <a:r>
              <a:rPr lang="en-IN" sz="1800" dirty="0" smtClean="0"/>
              <a:t>and humidity </a:t>
            </a:r>
            <a:r>
              <a:rPr lang="en-IN" sz="1800" dirty="0"/>
              <a:t>conditions, as well as </a:t>
            </a:r>
            <a:r>
              <a:rPr lang="en-IN" sz="1800" dirty="0" smtClean="0"/>
              <a:t>the presence </a:t>
            </a:r>
            <a:r>
              <a:rPr lang="en-IN" sz="1800" dirty="0"/>
              <a:t>of electricity connectivity, at </a:t>
            </a:r>
            <a:r>
              <a:rPr lang="en-IN" sz="1800" dirty="0" smtClean="0"/>
              <a:t>any time </a:t>
            </a:r>
            <a:r>
              <a:rPr lang="en-IN" sz="1800" dirty="0"/>
              <a:t>and in any place.</a:t>
            </a:r>
            <a:br>
              <a:rPr lang="en-IN" sz="1800" dirty="0"/>
            </a:br>
            <a:r>
              <a:rPr lang="en-IN" sz="1800" dirty="0"/>
              <a:t>Keywords - Embedded system, Raspberry </a:t>
            </a:r>
            <a:r>
              <a:rPr lang="en-IN" sz="1800" dirty="0" smtClean="0"/>
              <a:t>Pi, </a:t>
            </a:r>
            <a:r>
              <a:rPr lang="en-IN" sz="1800" dirty="0" err="1" smtClean="0"/>
              <a:t>IoT</a:t>
            </a:r>
            <a:r>
              <a:rPr lang="en-IN" sz="1800" dirty="0"/>
              <a:t>, Mobile apps</a:t>
            </a:r>
            <a:br>
              <a:rPr lang="en-IN" sz="1800" dirty="0"/>
            </a:br>
            <a:endParaRPr lang="en-IN" sz="1200" dirty="0"/>
          </a:p>
        </p:txBody>
      </p:sp>
    </p:spTree>
    <p:extLst>
      <p:ext uri="{BB962C8B-B14F-4D97-AF65-F5344CB8AC3E}">
        <p14:creationId xmlns:p14="http://schemas.microsoft.com/office/powerpoint/2010/main" val="1036146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755875"/>
            <a:ext cx="8520600" cy="868800"/>
          </a:xfrm>
          <a:prstGeom prst="rect">
            <a:avLst/>
          </a:prstGeom>
          <a:ln w="76200" cap="flat" cmpd="sng">
            <a:solidFill>
              <a:srgbClr val="1C458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latin typeface="Comfortaa"/>
                <a:ea typeface="Comfortaa"/>
                <a:cs typeface="Comfortaa"/>
                <a:sym typeface="Comfortaa"/>
              </a:rPr>
              <a:t>OBJECTIVE</a:t>
            </a:r>
            <a:endParaRPr sz="4000" b="1">
              <a:latin typeface="Comfortaa"/>
              <a:ea typeface="Comfortaa"/>
              <a:cs typeface="Comfortaa"/>
              <a:sym typeface="Comfortaa"/>
            </a:endParaRPr>
          </a:p>
        </p:txBody>
      </p:sp>
      <p:sp>
        <p:nvSpPr>
          <p:cNvPr id="61" name="Google Shape;61;p14"/>
          <p:cNvSpPr txBox="1">
            <a:spLocks noGrp="1"/>
          </p:cNvSpPr>
          <p:nvPr>
            <p:ph type="body" idx="1"/>
          </p:nvPr>
        </p:nvSpPr>
        <p:spPr>
          <a:xfrm>
            <a:off x="935975" y="2722800"/>
            <a:ext cx="7444200" cy="1276500"/>
          </a:xfrm>
          <a:prstGeom prst="rect">
            <a:avLst/>
          </a:prstGeom>
          <a:ln w="38100" cap="flat" cmpd="sng">
            <a:solidFill>
              <a:srgbClr val="274E13"/>
            </a:solidFill>
            <a:prstDash val="solid"/>
            <a:round/>
            <a:headEnd type="none" w="sm" len="sm"/>
            <a:tailEnd type="none" w="sm" len="sm"/>
          </a:ln>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sz="2700">
                <a:solidFill>
                  <a:schemeClr val="dk1"/>
                </a:solidFill>
                <a:latin typeface="Comfortaa"/>
                <a:ea typeface="Comfortaa"/>
                <a:cs typeface="Comfortaa"/>
                <a:sym typeface="Comfortaa"/>
              </a:rPr>
              <a:t>To monitor the Poultry farm house with recent IoT technologies</a:t>
            </a:r>
            <a:endParaRPr sz="2700">
              <a:solidFill>
                <a:schemeClr val="dk1"/>
              </a:solidFill>
              <a:latin typeface="Comfortaa"/>
              <a:ea typeface="Comfortaa"/>
              <a:cs typeface="Comfortaa"/>
              <a:sym typeface="Comforta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370650"/>
            <a:ext cx="8520600" cy="707400"/>
          </a:xfrm>
          <a:prstGeom prst="rect">
            <a:avLst/>
          </a:prstGeom>
          <a:ln w="76200"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latin typeface="Comfortaa"/>
                <a:ea typeface="Comfortaa"/>
                <a:cs typeface="Comfortaa"/>
                <a:sym typeface="Comfortaa"/>
              </a:rPr>
              <a:t>Internet Of Things</a:t>
            </a:r>
            <a:endParaRPr sz="4000" b="1">
              <a:latin typeface="Comfortaa"/>
              <a:ea typeface="Comfortaa"/>
              <a:cs typeface="Comfortaa"/>
              <a:sym typeface="Comfortaa"/>
            </a:endParaRPr>
          </a:p>
        </p:txBody>
      </p:sp>
      <p:sp>
        <p:nvSpPr>
          <p:cNvPr id="67" name="Google Shape;67;p15"/>
          <p:cNvSpPr txBox="1">
            <a:spLocks noGrp="1"/>
          </p:cNvSpPr>
          <p:nvPr>
            <p:ph type="body" idx="1"/>
          </p:nvPr>
        </p:nvSpPr>
        <p:spPr>
          <a:xfrm>
            <a:off x="311700" y="1404425"/>
            <a:ext cx="5277300" cy="35736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Clr>
                <a:schemeClr val="dk1"/>
              </a:buClr>
              <a:buSzPts val="1900"/>
              <a:buFont typeface="Comfortaa"/>
              <a:buChar char="●"/>
            </a:pPr>
            <a:r>
              <a:rPr lang="en" sz="1900">
                <a:solidFill>
                  <a:schemeClr val="dk1"/>
                </a:solidFill>
                <a:latin typeface="Comfortaa"/>
                <a:ea typeface="Comfortaa"/>
                <a:cs typeface="Comfortaa"/>
                <a:sym typeface="Comfortaa"/>
              </a:rPr>
              <a:t>Physical devices : receive and transfer data over wireless networks with limited human intervention</a:t>
            </a:r>
            <a:endParaRPr sz="1900">
              <a:solidFill>
                <a:schemeClr val="dk1"/>
              </a:solidFill>
              <a:latin typeface="Comfortaa"/>
              <a:ea typeface="Comfortaa"/>
              <a:cs typeface="Comfortaa"/>
              <a:sym typeface="Comfortaa"/>
            </a:endParaRPr>
          </a:p>
          <a:p>
            <a:pPr marL="457200" lvl="0" indent="0" algn="l" rtl="0">
              <a:spcBef>
                <a:spcPts val="1200"/>
              </a:spcBef>
              <a:spcAft>
                <a:spcPts val="0"/>
              </a:spcAft>
              <a:buNone/>
            </a:pPr>
            <a:endParaRPr sz="1900">
              <a:solidFill>
                <a:schemeClr val="dk1"/>
              </a:solidFill>
              <a:latin typeface="Comfortaa"/>
              <a:ea typeface="Comfortaa"/>
              <a:cs typeface="Comfortaa"/>
              <a:sym typeface="Comfortaa"/>
            </a:endParaRPr>
          </a:p>
          <a:p>
            <a:pPr marL="457200" lvl="0" indent="-349250" algn="l" rtl="0">
              <a:spcBef>
                <a:spcPts val="1200"/>
              </a:spcBef>
              <a:spcAft>
                <a:spcPts val="0"/>
              </a:spcAft>
              <a:buClr>
                <a:schemeClr val="dk1"/>
              </a:buClr>
              <a:buSzPts val="1900"/>
              <a:buFont typeface="Comfortaa"/>
              <a:buChar char="●"/>
            </a:pPr>
            <a:r>
              <a:rPr lang="en" sz="1900">
                <a:solidFill>
                  <a:schemeClr val="dk1"/>
                </a:solidFill>
                <a:latin typeface="Comfortaa"/>
                <a:ea typeface="Comfortaa"/>
                <a:cs typeface="Comfortaa"/>
                <a:sym typeface="Comfortaa"/>
              </a:rPr>
              <a:t>Cloud based → simple file management to switching off devices.</a:t>
            </a:r>
            <a:endParaRPr sz="1900">
              <a:solidFill>
                <a:schemeClr val="dk1"/>
              </a:solidFill>
              <a:latin typeface="Comfortaa"/>
              <a:ea typeface="Comfortaa"/>
              <a:cs typeface="Comfortaa"/>
              <a:sym typeface="Comfortaa"/>
            </a:endParaRPr>
          </a:p>
        </p:txBody>
      </p:sp>
      <p:pic>
        <p:nvPicPr>
          <p:cNvPr id="68" name="Google Shape;68;p15"/>
          <p:cNvPicPr preferRelativeResize="0"/>
          <p:nvPr/>
        </p:nvPicPr>
        <p:blipFill>
          <a:blip r:embed="rId3">
            <a:alphaModFix/>
          </a:blip>
          <a:stretch>
            <a:fillRect/>
          </a:stretch>
        </p:blipFill>
        <p:spPr>
          <a:xfrm>
            <a:off x="5833125" y="1782675"/>
            <a:ext cx="2999175" cy="3088950"/>
          </a:xfrm>
          <a:prstGeom prst="rect">
            <a:avLst/>
          </a:prstGeom>
          <a:noFill/>
          <a:ln w="38100" cap="flat" cmpd="sng">
            <a:solidFill>
              <a:schemeClr val="accent1"/>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10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794400"/>
          </a:xfrm>
          <a:prstGeom prst="rect">
            <a:avLst/>
          </a:prstGeom>
          <a:ln w="76200" cap="flat" cmpd="sng">
            <a:solidFill>
              <a:srgbClr val="BF9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latin typeface="Comfortaa"/>
                <a:ea typeface="Comfortaa"/>
                <a:cs typeface="Comfortaa"/>
                <a:sym typeface="Comfortaa"/>
              </a:rPr>
              <a:t>Essential Factors For Birds</a:t>
            </a:r>
            <a:endParaRPr sz="4000" b="1">
              <a:latin typeface="Comfortaa"/>
              <a:ea typeface="Comfortaa"/>
              <a:cs typeface="Comfortaa"/>
              <a:sym typeface="Comfortaa"/>
            </a:endParaRPr>
          </a:p>
        </p:txBody>
      </p:sp>
      <p:sp>
        <p:nvSpPr>
          <p:cNvPr id="74" name="Google Shape;74;p16"/>
          <p:cNvSpPr txBox="1">
            <a:spLocks noGrp="1"/>
          </p:cNvSpPr>
          <p:nvPr>
            <p:ph type="body" idx="1"/>
          </p:nvPr>
        </p:nvSpPr>
        <p:spPr>
          <a:xfrm>
            <a:off x="5042975" y="1654775"/>
            <a:ext cx="3396000" cy="2293200"/>
          </a:xfrm>
          <a:prstGeom prst="rect">
            <a:avLst/>
          </a:prstGeom>
        </p:spPr>
        <p:txBody>
          <a:bodyPr spcFirstLastPara="1" wrap="square" lIns="91425" tIns="91425" rIns="91425" bIns="91425" anchor="t" anchorCtr="0">
            <a:noAutofit/>
          </a:bodyPr>
          <a:lstStyle/>
          <a:p>
            <a:pPr marL="457200" lvl="0" indent="-406400" algn="just" rtl="0">
              <a:spcBef>
                <a:spcPts val="0"/>
              </a:spcBef>
              <a:spcAft>
                <a:spcPts val="0"/>
              </a:spcAft>
              <a:buClr>
                <a:schemeClr val="dk1"/>
              </a:buClr>
              <a:buSzPts val="2800"/>
              <a:buFont typeface="Comfortaa"/>
              <a:buChar char="●"/>
            </a:pPr>
            <a:r>
              <a:rPr lang="en" sz="2800">
                <a:solidFill>
                  <a:schemeClr val="dk1"/>
                </a:solidFill>
                <a:latin typeface="Comfortaa"/>
                <a:ea typeface="Comfortaa"/>
                <a:cs typeface="Comfortaa"/>
                <a:sym typeface="Comfortaa"/>
              </a:rPr>
              <a:t>Temperature</a:t>
            </a:r>
            <a:endParaRPr sz="2800">
              <a:solidFill>
                <a:schemeClr val="dk1"/>
              </a:solidFill>
              <a:latin typeface="Comfortaa"/>
              <a:ea typeface="Comfortaa"/>
              <a:cs typeface="Comfortaa"/>
              <a:sym typeface="Comfortaa"/>
            </a:endParaRPr>
          </a:p>
          <a:p>
            <a:pPr marL="457200" lvl="0" indent="-406400" algn="just" rtl="0">
              <a:spcBef>
                <a:spcPts val="0"/>
              </a:spcBef>
              <a:spcAft>
                <a:spcPts val="0"/>
              </a:spcAft>
              <a:buClr>
                <a:schemeClr val="dk1"/>
              </a:buClr>
              <a:buSzPts val="2800"/>
              <a:buFont typeface="Comfortaa"/>
              <a:buChar char="●"/>
            </a:pPr>
            <a:r>
              <a:rPr lang="en" sz="2800">
                <a:solidFill>
                  <a:schemeClr val="dk1"/>
                </a:solidFill>
                <a:latin typeface="Comfortaa"/>
                <a:ea typeface="Comfortaa"/>
                <a:cs typeface="Comfortaa"/>
                <a:sym typeface="Comfortaa"/>
              </a:rPr>
              <a:t>Feed</a:t>
            </a:r>
            <a:endParaRPr sz="2800">
              <a:solidFill>
                <a:schemeClr val="dk1"/>
              </a:solidFill>
              <a:latin typeface="Comfortaa"/>
              <a:ea typeface="Comfortaa"/>
              <a:cs typeface="Comfortaa"/>
              <a:sym typeface="Comfortaa"/>
            </a:endParaRPr>
          </a:p>
          <a:p>
            <a:pPr marL="457200" lvl="0" indent="-406400" algn="just" rtl="0">
              <a:spcBef>
                <a:spcPts val="0"/>
              </a:spcBef>
              <a:spcAft>
                <a:spcPts val="0"/>
              </a:spcAft>
              <a:buClr>
                <a:schemeClr val="dk1"/>
              </a:buClr>
              <a:buSzPts val="2800"/>
              <a:buFont typeface="Comfortaa"/>
              <a:buChar char="●"/>
            </a:pPr>
            <a:r>
              <a:rPr lang="en" sz="2800">
                <a:solidFill>
                  <a:schemeClr val="dk1"/>
                </a:solidFill>
                <a:latin typeface="Comfortaa"/>
                <a:ea typeface="Comfortaa"/>
                <a:cs typeface="Comfortaa"/>
                <a:sym typeface="Comfortaa"/>
              </a:rPr>
              <a:t>Water</a:t>
            </a:r>
            <a:endParaRPr sz="2800">
              <a:solidFill>
                <a:schemeClr val="dk1"/>
              </a:solidFill>
              <a:latin typeface="Comfortaa"/>
              <a:ea typeface="Comfortaa"/>
              <a:cs typeface="Comfortaa"/>
              <a:sym typeface="Comfortaa"/>
            </a:endParaRPr>
          </a:p>
          <a:p>
            <a:pPr marL="457200" lvl="0" indent="-406400" algn="just" rtl="0">
              <a:spcBef>
                <a:spcPts val="0"/>
              </a:spcBef>
              <a:spcAft>
                <a:spcPts val="0"/>
              </a:spcAft>
              <a:buClr>
                <a:schemeClr val="dk1"/>
              </a:buClr>
              <a:buSzPts val="2800"/>
              <a:buFont typeface="Comfortaa"/>
              <a:buChar char="●"/>
            </a:pPr>
            <a:r>
              <a:rPr lang="en" sz="2800">
                <a:solidFill>
                  <a:schemeClr val="dk1"/>
                </a:solidFill>
                <a:latin typeface="Comfortaa"/>
                <a:ea typeface="Comfortaa"/>
                <a:cs typeface="Comfortaa"/>
                <a:sym typeface="Comfortaa"/>
              </a:rPr>
              <a:t>Light</a:t>
            </a:r>
            <a:endParaRPr sz="2800">
              <a:solidFill>
                <a:schemeClr val="dk1"/>
              </a:solidFill>
              <a:latin typeface="Comfortaa"/>
              <a:ea typeface="Comfortaa"/>
              <a:cs typeface="Comfortaa"/>
              <a:sym typeface="Comfortaa"/>
            </a:endParaRPr>
          </a:p>
        </p:txBody>
      </p:sp>
      <p:pic>
        <p:nvPicPr>
          <p:cNvPr id="75" name="Google Shape;75;p16"/>
          <p:cNvPicPr preferRelativeResize="0"/>
          <p:nvPr/>
        </p:nvPicPr>
        <p:blipFill>
          <a:blip r:embed="rId3">
            <a:alphaModFix/>
          </a:blip>
          <a:stretch>
            <a:fillRect/>
          </a:stretch>
        </p:blipFill>
        <p:spPr>
          <a:xfrm>
            <a:off x="495750" y="1741550"/>
            <a:ext cx="4171724" cy="260872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fade">
                                      <p:cBhvr>
                                        <p:cTn id="17" dur="1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313750"/>
            <a:ext cx="8520600" cy="1260300"/>
          </a:xfrm>
          <a:prstGeom prst="rect">
            <a:avLst/>
          </a:prstGeom>
          <a:ln w="76200" cap="flat" cmpd="sng">
            <a:solidFill>
              <a:srgbClr val="CC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latin typeface="Comfortaa"/>
                <a:ea typeface="Comfortaa"/>
                <a:cs typeface="Comfortaa"/>
                <a:sym typeface="Comfortaa"/>
              </a:rPr>
              <a:t>System-Components &amp; Functions</a:t>
            </a:r>
            <a:endParaRPr sz="4000" b="1">
              <a:latin typeface="Comfortaa"/>
              <a:ea typeface="Comfortaa"/>
              <a:cs typeface="Comfortaa"/>
              <a:sym typeface="Comfortaa"/>
            </a:endParaRPr>
          </a:p>
        </p:txBody>
      </p:sp>
      <p:sp>
        <p:nvSpPr>
          <p:cNvPr id="81" name="Google Shape;81;p17"/>
          <p:cNvSpPr txBox="1">
            <a:spLocks noGrp="1"/>
          </p:cNvSpPr>
          <p:nvPr>
            <p:ph type="body" idx="1"/>
          </p:nvPr>
        </p:nvSpPr>
        <p:spPr>
          <a:xfrm>
            <a:off x="822750" y="1794075"/>
            <a:ext cx="7498500" cy="3036600"/>
          </a:xfrm>
          <a:prstGeom prst="rect">
            <a:avLst/>
          </a:prstGeom>
        </p:spPr>
        <p:txBody>
          <a:bodyPr spcFirstLastPara="1" wrap="square" lIns="91425" tIns="91425" rIns="91425" bIns="91425" anchor="t" anchorCtr="0">
            <a:normAutofit/>
          </a:bodyPr>
          <a:lstStyle/>
          <a:p>
            <a:pPr marL="457200" lvl="0" indent="-368300" algn="l" rtl="0">
              <a:lnSpc>
                <a:spcPct val="140000"/>
              </a:lnSpc>
              <a:spcBef>
                <a:spcPts val="0"/>
              </a:spcBef>
              <a:spcAft>
                <a:spcPts val="0"/>
              </a:spcAft>
              <a:buClr>
                <a:schemeClr val="dk1"/>
              </a:buClr>
              <a:buSzPts val="2200"/>
              <a:buFont typeface="Comfortaa"/>
              <a:buChar char="●"/>
            </a:pPr>
            <a:r>
              <a:rPr lang="en" sz="2200">
                <a:solidFill>
                  <a:schemeClr val="dk1"/>
                </a:solidFill>
                <a:latin typeface="Comfortaa"/>
                <a:ea typeface="Comfortaa"/>
                <a:cs typeface="Comfortaa"/>
                <a:sym typeface="Comfortaa"/>
              </a:rPr>
              <a:t>Checking Stations</a:t>
            </a:r>
            <a:endParaRPr sz="2200">
              <a:solidFill>
                <a:schemeClr val="dk1"/>
              </a:solidFill>
              <a:latin typeface="Comfortaa"/>
              <a:ea typeface="Comfortaa"/>
              <a:cs typeface="Comfortaa"/>
              <a:sym typeface="Comfortaa"/>
            </a:endParaRPr>
          </a:p>
          <a:p>
            <a:pPr marL="457200" lvl="0" indent="-368300" algn="l" rtl="0">
              <a:lnSpc>
                <a:spcPct val="140000"/>
              </a:lnSpc>
              <a:spcBef>
                <a:spcPts val="0"/>
              </a:spcBef>
              <a:spcAft>
                <a:spcPts val="0"/>
              </a:spcAft>
              <a:buClr>
                <a:schemeClr val="dk1"/>
              </a:buClr>
              <a:buSzPts val="2200"/>
              <a:buFont typeface="Comfortaa"/>
              <a:buChar char="●"/>
            </a:pPr>
            <a:r>
              <a:rPr lang="en" sz="2200">
                <a:solidFill>
                  <a:schemeClr val="dk1"/>
                </a:solidFill>
                <a:latin typeface="Comfortaa"/>
                <a:ea typeface="Comfortaa"/>
                <a:cs typeface="Comfortaa"/>
                <a:sym typeface="Comfortaa"/>
              </a:rPr>
              <a:t>Multi-jump hubs </a:t>
            </a:r>
            <a:endParaRPr sz="2200">
              <a:solidFill>
                <a:schemeClr val="dk1"/>
              </a:solidFill>
              <a:latin typeface="Comfortaa"/>
              <a:ea typeface="Comfortaa"/>
              <a:cs typeface="Comfortaa"/>
              <a:sym typeface="Comfortaa"/>
            </a:endParaRPr>
          </a:p>
          <a:p>
            <a:pPr marL="457200" lvl="0" indent="-368300" algn="l" rtl="0">
              <a:lnSpc>
                <a:spcPct val="140000"/>
              </a:lnSpc>
              <a:spcBef>
                <a:spcPts val="0"/>
              </a:spcBef>
              <a:spcAft>
                <a:spcPts val="0"/>
              </a:spcAft>
              <a:buClr>
                <a:schemeClr val="dk1"/>
              </a:buClr>
              <a:buSzPts val="2200"/>
              <a:buFont typeface="Comfortaa"/>
              <a:buChar char="●"/>
            </a:pPr>
            <a:r>
              <a:rPr lang="en" sz="2200">
                <a:solidFill>
                  <a:schemeClr val="dk1"/>
                </a:solidFill>
                <a:latin typeface="Comfortaa"/>
                <a:ea typeface="Comfortaa"/>
                <a:cs typeface="Comfortaa"/>
                <a:sym typeface="Comfortaa"/>
              </a:rPr>
              <a:t>Poultry cultivate</a:t>
            </a:r>
            <a:endParaRPr sz="2200">
              <a:solidFill>
                <a:schemeClr val="dk1"/>
              </a:solidFill>
              <a:latin typeface="Comfortaa"/>
              <a:ea typeface="Comfortaa"/>
              <a:cs typeface="Comfortaa"/>
              <a:sym typeface="Comfortaa"/>
            </a:endParaRPr>
          </a:p>
          <a:p>
            <a:pPr marL="457200" lvl="0" indent="-368300" algn="l" rtl="0">
              <a:lnSpc>
                <a:spcPct val="140000"/>
              </a:lnSpc>
              <a:spcBef>
                <a:spcPts val="0"/>
              </a:spcBef>
              <a:spcAft>
                <a:spcPts val="0"/>
              </a:spcAft>
              <a:buClr>
                <a:schemeClr val="dk1"/>
              </a:buClr>
              <a:buSzPts val="2200"/>
              <a:buFont typeface="Comfortaa"/>
              <a:buChar char="●"/>
            </a:pPr>
            <a:r>
              <a:rPr lang="en" sz="2200">
                <a:solidFill>
                  <a:schemeClr val="dk1"/>
                </a:solidFill>
                <a:latin typeface="Comfortaa"/>
                <a:ea typeface="Comfortaa"/>
                <a:cs typeface="Comfortaa"/>
                <a:sym typeface="Comfortaa"/>
              </a:rPr>
              <a:t>PIC microcontroller→ Raspberry Pi→ Mobile App via Wifi</a:t>
            </a:r>
            <a:endParaRPr sz="2200">
              <a:solidFill>
                <a:schemeClr val="dk1"/>
              </a:solidFill>
              <a:latin typeface="Comfortaa"/>
              <a:ea typeface="Comfortaa"/>
              <a:cs typeface="Comfortaa"/>
              <a:sym typeface="Comforta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10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10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695100"/>
          </a:xfrm>
          <a:prstGeom prst="rect">
            <a:avLst/>
          </a:prstGeom>
          <a:ln w="76200" cap="flat" cmpd="sng">
            <a:solidFill>
              <a:srgbClr val="741B4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latin typeface="Comfortaa"/>
                <a:ea typeface="Comfortaa"/>
                <a:cs typeface="Comfortaa"/>
                <a:sym typeface="Comfortaa"/>
              </a:rPr>
              <a:t>Use Case Diagram</a:t>
            </a:r>
            <a:endParaRPr sz="4000" b="1">
              <a:latin typeface="Comfortaa"/>
              <a:ea typeface="Comfortaa"/>
              <a:cs typeface="Comfortaa"/>
              <a:sym typeface="Comfortaa"/>
            </a:endParaRPr>
          </a:p>
        </p:txBody>
      </p:sp>
      <p:pic>
        <p:nvPicPr>
          <p:cNvPr id="87" name="Google Shape;87;p18"/>
          <p:cNvPicPr preferRelativeResize="0"/>
          <p:nvPr/>
        </p:nvPicPr>
        <p:blipFill>
          <a:blip r:embed="rId3">
            <a:alphaModFix/>
          </a:blip>
          <a:stretch>
            <a:fillRect/>
          </a:stretch>
        </p:blipFill>
        <p:spPr>
          <a:xfrm>
            <a:off x="643113" y="1245000"/>
            <a:ext cx="7857775" cy="3663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100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1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rot="-5400233">
            <a:off x="-1279078" y="2077200"/>
            <a:ext cx="4419900" cy="989100"/>
          </a:xfrm>
          <a:prstGeom prst="rect">
            <a:avLst/>
          </a:prstGeom>
          <a:ln w="76200" cap="flat" cmpd="sng">
            <a:solidFill>
              <a:srgbClr val="00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latin typeface="Comfortaa"/>
                <a:ea typeface="Comfortaa"/>
                <a:cs typeface="Comfortaa"/>
                <a:sym typeface="Comfortaa"/>
              </a:rPr>
              <a:t>Raspberry Pi circuit activity diagram </a:t>
            </a:r>
            <a:endParaRPr sz="3000" b="1">
              <a:latin typeface="Comfortaa"/>
              <a:ea typeface="Comfortaa"/>
              <a:cs typeface="Comfortaa"/>
              <a:sym typeface="Comfortaa"/>
            </a:endParaRPr>
          </a:p>
        </p:txBody>
      </p:sp>
      <p:pic>
        <p:nvPicPr>
          <p:cNvPr id="93" name="Google Shape;93;p19"/>
          <p:cNvPicPr preferRelativeResize="0"/>
          <p:nvPr/>
        </p:nvPicPr>
        <p:blipFill>
          <a:blip r:embed="rId3">
            <a:alphaModFix/>
          </a:blip>
          <a:stretch>
            <a:fillRect/>
          </a:stretch>
        </p:blipFill>
        <p:spPr>
          <a:xfrm>
            <a:off x="2007825" y="38100"/>
            <a:ext cx="7064575" cy="5067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10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10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849900"/>
          </a:xfrm>
          <a:prstGeom prst="rect">
            <a:avLst/>
          </a:prstGeom>
          <a:ln w="762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a:latin typeface="Comfortaa"/>
                <a:ea typeface="Comfortaa"/>
                <a:cs typeface="Comfortaa"/>
                <a:sym typeface="Comfortaa"/>
              </a:rPr>
              <a:t>Implementation</a:t>
            </a:r>
            <a:endParaRPr sz="4000" b="1">
              <a:latin typeface="Comfortaa"/>
              <a:ea typeface="Comfortaa"/>
              <a:cs typeface="Comfortaa"/>
              <a:sym typeface="Comfortaa"/>
            </a:endParaRPr>
          </a:p>
        </p:txBody>
      </p:sp>
      <p:sp>
        <p:nvSpPr>
          <p:cNvPr id="99" name="Google Shape;99;p20"/>
          <p:cNvSpPr txBox="1">
            <a:spLocks noGrp="1"/>
          </p:cNvSpPr>
          <p:nvPr>
            <p:ph type="body" idx="1"/>
          </p:nvPr>
        </p:nvSpPr>
        <p:spPr>
          <a:xfrm>
            <a:off x="1761800" y="1387950"/>
            <a:ext cx="5501100" cy="3297000"/>
          </a:xfrm>
          <a:prstGeom prst="rect">
            <a:avLst/>
          </a:prstGeom>
        </p:spPr>
        <p:txBody>
          <a:bodyPr spcFirstLastPara="1" wrap="square" lIns="91425" tIns="91425" rIns="91425" bIns="91425" anchor="t" anchorCtr="0">
            <a:normAutofit/>
          </a:bodyPr>
          <a:lstStyle/>
          <a:p>
            <a:pPr marL="457200" lvl="0" indent="-381000" algn="l" rtl="0">
              <a:lnSpc>
                <a:spcPct val="150000"/>
              </a:lnSpc>
              <a:spcBef>
                <a:spcPts val="0"/>
              </a:spcBef>
              <a:spcAft>
                <a:spcPts val="0"/>
              </a:spcAft>
              <a:buClr>
                <a:schemeClr val="dk1"/>
              </a:buClr>
              <a:buSzPts val="2400"/>
              <a:buFont typeface="Comfortaa"/>
              <a:buChar char="●"/>
            </a:pPr>
            <a:r>
              <a:rPr lang="en" sz="2400">
                <a:solidFill>
                  <a:schemeClr val="dk1"/>
                </a:solidFill>
                <a:latin typeface="Comfortaa"/>
                <a:ea typeface="Comfortaa"/>
                <a:cs typeface="Comfortaa"/>
                <a:sym typeface="Comfortaa"/>
              </a:rPr>
              <a:t>Deduce Electricity availability</a:t>
            </a:r>
            <a:endParaRPr sz="2400">
              <a:solidFill>
                <a:schemeClr val="dk1"/>
              </a:solidFill>
              <a:latin typeface="Comfortaa"/>
              <a:ea typeface="Comfortaa"/>
              <a:cs typeface="Comfortaa"/>
              <a:sym typeface="Comfortaa"/>
            </a:endParaRPr>
          </a:p>
          <a:p>
            <a:pPr marL="457200" lvl="0" indent="-381000" algn="l" rtl="0">
              <a:lnSpc>
                <a:spcPct val="150000"/>
              </a:lnSpc>
              <a:spcBef>
                <a:spcPts val="0"/>
              </a:spcBef>
              <a:spcAft>
                <a:spcPts val="0"/>
              </a:spcAft>
              <a:buClr>
                <a:schemeClr val="dk1"/>
              </a:buClr>
              <a:buSzPts val="2400"/>
              <a:buFont typeface="Comfortaa"/>
              <a:buChar char="●"/>
            </a:pPr>
            <a:r>
              <a:rPr lang="en" sz="2400">
                <a:solidFill>
                  <a:schemeClr val="dk1"/>
                </a:solidFill>
                <a:latin typeface="Comfortaa"/>
                <a:ea typeface="Comfortaa"/>
                <a:cs typeface="Comfortaa"/>
                <a:sym typeface="Comfortaa"/>
              </a:rPr>
              <a:t>Temperature Analysing</a:t>
            </a:r>
            <a:endParaRPr sz="2400">
              <a:solidFill>
                <a:schemeClr val="dk1"/>
              </a:solidFill>
              <a:latin typeface="Comfortaa"/>
              <a:ea typeface="Comfortaa"/>
              <a:cs typeface="Comfortaa"/>
              <a:sym typeface="Comfortaa"/>
            </a:endParaRPr>
          </a:p>
          <a:p>
            <a:pPr marL="457200" lvl="0" indent="-381000" algn="l" rtl="0">
              <a:lnSpc>
                <a:spcPct val="150000"/>
              </a:lnSpc>
              <a:spcBef>
                <a:spcPts val="0"/>
              </a:spcBef>
              <a:spcAft>
                <a:spcPts val="0"/>
              </a:spcAft>
              <a:buClr>
                <a:schemeClr val="dk1"/>
              </a:buClr>
              <a:buSzPts val="2400"/>
              <a:buFont typeface="Comfortaa"/>
              <a:buChar char="●"/>
            </a:pPr>
            <a:r>
              <a:rPr lang="en" sz="2400">
                <a:solidFill>
                  <a:schemeClr val="dk1"/>
                </a:solidFill>
                <a:latin typeface="Comfortaa"/>
                <a:ea typeface="Comfortaa"/>
                <a:cs typeface="Comfortaa"/>
                <a:sym typeface="Comfortaa"/>
              </a:rPr>
              <a:t>Connect cloud database</a:t>
            </a:r>
            <a:endParaRPr sz="2400">
              <a:solidFill>
                <a:schemeClr val="dk1"/>
              </a:solidFill>
              <a:latin typeface="Comfortaa"/>
              <a:ea typeface="Comfortaa"/>
              <a:cs typeface="Comfortaa"/>
              <a:sym typeface="Comfortaa"/>
            </a:endParaRPr>
          </a:p>
          <a:p>
            <a:pPr marL="457200" lvl="0" indent="-381000" algn="l" rtl="0">
              <a:lnSpc>
                <a:spcPct val="150000"/>
              </a:lnSpc>
              <a:spcBef>
                <a:spcPts val="0"/>
              </a:spcBef>
              <a:spcAft>
                <a:spcPts val="0"/>
              </a:spcAft>
              <a:buClr>
                <a:schemeClr val="dk1"/>
              </a:buClr>
              <a:buSzPts val="2400"/>
              <a:buFont typeface="Comfortaa"/>
              <a:buChar char="●"/>
            </a:pPr>
            <a:r>
              <a:rPr lang="en" sz="2400">
                <a:solidFill>
                  <a:schemeClr val="dk1"/>
                </a:solidFill>
                <a:latin typeface="Comfortaa"/>
                <a:ea typeface="Comfortaa"/>
                <a:cs typeface="Comfortaa"/>
                <a:sym typeface="Comfortaa"/>
              </a:rPr>
              <a:t>Data to Smartphone </a:t>
            </a:r>
            <a:endParaRPr sz="2400">
              <a:solidFill>
                <a:schemeClr val="dk1"/>
              </a:solidFill>
              <a:latin typeface="Comfortaa"/>
              <a:ea typeface="Comfortaa"/>
              <a:cs typeface="Comfortaa"/>
              <a:sym typeface="Comfortaa"/>
            </a:endParaRPr>
          </a:p>
          <a:p>
            <a:pPr marL="457200" lvl="0" indent="-381000" algn="l" rtl="0">
              <a:lnSpc>
                <a:spcPct val="150000"/>
              </a:lnSpc>
              <a:spcBef>
                <a:spcPts val="0"/>
              </a:spcBef>
              <a:spcAft>
                <a:spcPts val="0"/>
              </a:spcAft>
              <a:buClr>
                <a:schemeClr val="dk1"/>
              </a:buClr>
              <a:buSzPts val="2400"/>
              <a:buFont typeface="Comfortaa"/>
              <a:buChar char="●"/>
            </a:pPr>
            <a:r>
              <a:rPr lang="en" sz="2400">
                <a:solidFill>
                  <a:schemeClr val="dk1"/>
                </a:solidFill>
                <a:latin typeface="Comfortaa"/>
                <a:ea typeface="Comfortaa"/>
                <a:cs typeface="Comfortaa"/>
                <a:sym typeface="Comfortaa"/>
              </a:rPr>
              <a:t>Abnormality alarm</a:t>
            </a:r>
            <a:endParaRPr sz="2400">
              <a:solidFill>
                <a:schemeClr val="dk1"/>
              </a:solidFill>
              <a:latin typeface="Comfortaa"/>
              <a:ea typeface="Comfortaa"/>
              <a:cs typeface="Comfortaa"/>
              <a:sym typeface="Comforta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fade">
                                      <p:cBhvr>
                                        <p:cTn id="12" dur="10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241</Words>
  <Application>Microsoft Office PowerPoint</Application>
  <PresentationFormat>On-screen Show (16:9)</PresentationFormat>
  <Paragraphs>47</Paragraphs>
  <Slides>14</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Comfortaa</vt:lpstr>
      <vt:lpstr>Simple Dark</vt:lpstr>
      <vt:lpstr>POULTRY HOUSE TRACKING USING IoT</vt:lpstr>
      <vt:lpstr>                                                 ABSTRACT The use of Internet of Things (IoT)-based systems has recently been extended with incalculable Internet resources. The system exemplifies the development of novel systems that allow for remote control and monitoring regardless of distance or time. Temperature and humidity levels in a poultry house should be tracked on a regular basis to ensure the system runs smoothly. To prevent accidents that result in excessive temperature increases, it must be controlled 24 hours a day, seven days a week. This paper focuses on the IoT solution for monitoring temperature and humidity conditions, as well as the presence of electricity connectivity, at any time and in any place. Keywords - Embedded system, Raspberry Pi, IoT, Mobile apps </vt:lpstr>
      <vt:lpstr>OBJECTIVE</vt:lpstr>
      <vt:lpstr>Internet Of Things</vt:lpstr>
      <vt:lpstr>Essential Factors For Birds</vt:lpstr>
      <vt:lpstr>System-Components &amp; Functions</vt:lpstr>
      <vt:lpstr>Use Case Diagram</vt:lpstr>
      <vt:lpstr>Raspberry Pi circuit activity diagram </vt:lpstr>
      <vt:lpstr>Implementation</vt:lpstr>
      <vt:lpstr>Raspberry Pi</vt:lpstr>
      <vt:lpstr>Advantages</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POULTRY HOUSE TRACKING USING IoT</dc:title>
  <cp:lastModifiedBy>HP</cp:lastModifiedBy>
  <cp:revision>1</cp:revision>
  <dcterms:modified xsi:type="dcterms:W3CDTF">2022-03-31T16:50:00Z</dcterms:modified>
</cp:coreProperties>
</file>