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sldIdLst>
    <p:sldId id="274" r:id="rId2"/>
    <p:sldId id="258" r:id="rId3"/>
    <p:sldId id="260" r:id="rId4"/>
    <p:sldId id="268" r:id="rId5"/>
    <p:sldId id="259" r:id="rId6"/>
    <p:sldId id="263" r:id="rId7"/>
    <p:sldId id="270" r:id="rId8"/>
    <p:sldId id="262" r:id="rId9"/>
    <p:sldId id="264" r:id="rId10"/>
    <p:sldId id="271" r:id="rId11"/>
    <p:sldId id="261" r:id="rId12"/>
    <p:sldId id="272" r:id="rId13"/>
    <p:sldId id="275" r:id="rId14"/>
    <p:sldId id="267"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3840">
          <p15:clr>
            <a:srgbClr val="A4A3A4"/>
          </p15:clr>
        </p15:guide>
        <p15:guide id="2" orient="horz" pos="216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1" roundtripDataSignature="AMtx7mhWev4s6KktY1lhwpl9/AX6sPzw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56DE44-43CB-40CE-B4F6-23C2BE147808}" v="57" dt="2022-03-29T17:18:07.412"/>
  </p1510:revLst>
</p1510:revInfo>
</file>

<file path=ppt/tableStyles.xml><?xml version="1.0" encoding="utf-8"?>
<a:tblStyleLst xmlns:a="http://schemas.openxmlformats.org/drawingml/2006/main" def="{1B4EC079-A892-490A-B9D0-213688B1F280}">
  <a:tblStyle styleId="{1B4EC079-A892-490A-B9D0-213688B1F280}"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425" autoAdjust="0"/>
  </p:normalViewPr>
  <p:slideViewPr>
    <p:cSldViewPr snapToGrid="0">
      <p:cViewPr varScale="1">
        <p:scale>
          <a:sx n="62" d="100"/>
          <a:sy n="62" d="100"/>
        </p:scale>
        <p:origin x="739" y="58"/>
      </p:cViewPr>
      <p:guideLst>
        <p:guide pos="3840"/>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26" Type="http://schemas.microsoft.com/office/2015/10/relationships/revisionInfo" Target="revisionInfo.xml"/><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2161177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8" name="Google Shape;24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 name="Google Shape;1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2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2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2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4"/>
          <p:cNvSpPr>
            <a:spLocks noGrp="1"/>
          </p:cNvSpPr>
          <p:nvPr>
            <p:ph type="pic" idx="2"/>
          </p:nvPr>
        </p:nvSpPr>
        <p:spPr>
          <a:xfrm>
            <a:off x="5183188" y="987425"/>
            <a:ext cx="6172200" cy="4873625"/>
          </a:xfrm>
          <a:prstGeom prst="rect">
            <a:avLst/>
          </a:prstGeom>
          <a:noFill/>
          <a:ln>
            <a:noFill/>
          </a:ln>
        </p:spPr>
      </p:sp>
      <p:sp>
        <p:nvSpPr>
          <p:cNvPr id="64" name="Google Shape;64;p2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drive.google.com/file/d/1Y4j_SRilOjXAggRA9OZKzDq3UiA4b0Ts/view?usp=sharing" TargetMode="External"/><Relationship Id="rId2" Type="http://schemas.openxmlformats.org/officeDocument/2006/relationships/hyperlink" Target="https://drive.google.com/file/d/1uZYwHSwXwkmHEKbbfuB75uNt4T8opVty/view?usp=sharing"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www.who.int/news/item/15-03-2016-an-estimated-12-6-million-deaths-each-year-are-attributable-to-unhealthy-environments" TargetMode="External"/><Relationship Id="rId7" Type="http://schemas.openxmlformats.org/officeDocument/2006/relationships/hyperlink" Target="https://timesofindia.indiatimes.com/india/in-30-years-india-tipped-to-double-the-amount-of-waste-it-generates/articleshow/74454382.cms"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hyperlink" Target="https://www.niti.gov.in/sites/default/files/2021-12/Waste-Wise-Cities.pdf" TargetMode="External"/><Relationship Id="rId5" Type="http://schemas.openxmlformats.org/officeDocument/2006/relationships/hyperlink" Target="https://www.statista.com/topics/4983/waste-generation-worldwide/#dossierKeyfigures" TargetMode="External"/><Relationship Id="rId4" Type="http://schemas.openxmlformats.org/officeDocument/2006/relationships/hyperlink" Target="https://www.who.int/news-room/fact-sheets/detail/health-care-waste"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40000"/>
                <a:lumOff val="60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C1F12-634F-45E7-A8FB-64EF34B3C0EC}"/>
              </a:ext>
            </a:extLst>
          </p:cNvPr>
          <p:cNvSpPr>
            <a:spLocks noGrp="1"/>
          </p:cNvSpPr>
          <p:nvPr>
            <p:ph type="title"/>
          </p:nvPr>
        </p:nvSpPr>
        <p:spPr/>
        <p:txBody>
          <a:bodyPr/>
          <a:lstStyle/>
          <a:p>
            <a:r>
              <a:rPr lang="en-US" dirty="0"/>
              <a:t>            </a:t>
            </a:r>
            <a:r>
              <a:rPr lang="en-US" dirty="0">
                <a:solidFill>
                  <a:srgbClr val="FF0000"/>
                </a:solidFill>
              </a:rPr>
              <a:t>SMART WASTE MANAGEMENT</a:t>
            </a:r>
            <a:endParaRPr lang="en-IN" dirty="0">
              <a:solidFill>
                <a:srgbClr val="FF0000"/>
              </a:solidFill>
            </a:endParaRPr>
          </a:p>
        </p:txBody>
      </p:sp>
      <p:sp>
        <p:nvSpPr>
          <p:cNvPr id="3" name="Text Placeholder 2">
            <a:extLst>
              <a:ext uri="{FF2B5EF4-FFF2-40B4-BE49-F238E27FC236}">
                <a16:creationId xmlns:a16="http://schemas.microsoft.com/office/drawing/2014/main" id="{A7189F58-0E74-4C2B-9CC5-F88BF7A2F0BD}"/>
              </a:ext>
            </a:extLst>
          </p:cNvPr>
          <p:cNvSpPr>
            <a:spLocks noGrp="1"/>
          </p:cNvSpPr>
          <p:nvPr>
            <p:ph type="body" idx="1"/>
          </p:nvPr>
        </p:nvSpPr>
        <p:spPr>
          <a:xfrm>
            <a:off x="506627" y="1569308"/>
            <a:ext cx="10515600" cy="4607655"/>
          </a:xfrm>
        </p:spPr>
        <p:txBody>
          <a:bodyPr/>
          <a:lstStyle/>
          <a:p>
            <a:endParaRPr lang="en-US" dirty="0"/>
          </a:p>
          <a:p>
            <a:r>
              <a:rPr lang="en-US" dirty="0"/>
              <a:t>STUDENT 1:  7376211EC140 – GEETHIKA S M</a:t>
            </a:r>
          </a:p>
          <a:p>
            <a:r>
              <a:rPr lang="en-US" dirty="0"/>
              <a:t>STUDENT 2: 7376212AD143 – INDHU REKHA U</a:t>
            </a:r>
          </a:p>
          <a:p>
            <a:r>
              <a:rPr lang="en-US" dirty="0"/>
              <a:t>STUDENT 3: 737621AD209   –  SUBRAJASHREE D</a:t>
            </a:r>
          </a:p>
          <a:p>
            <a:r>
              <a:rPr lang="en-US" dirty="0"/>
              <a:t>STUDENT 4: 7376211EC107 – AMALA K</a:t>
            </a:r>
          </a:p>
          <a:p>
            <a:pPr marL="114300" indent="0">
              <a:buNone/>
            </a:pPr>
            <a:r>
              <a:rPr lang="en-US" dirty="0"/>
              <a:t>     </a:t>
            </a:r>
            <a:endParaRPr lang="en-IN" dirty="0"/>
          </a:p>
          <a:p>
            <a:endParaRPr lang="en-IN" dirty="0"/>
          </a:p>
        </p:txBody>
      </p:sp>
      <p:sp>
        <p:nvSpPr>
          <p:cNvPr id="4" name="Text Placeholder 3">
            <a:extLst>
              <a:ext uri="{FF2B5EF4-FFF2-40B4-BE49-F238E27FC236}">
                <a16:creationId xmlns:a16="http://schemas.microsoft.com/office/drawing/2014/main" id="{7D417931-F762-4389-9761-392D805D7670}"/>
              </a:ext>
            </a:extLst>
          </p:cNvPr>
          <p:cNvSpPr>
            <a:spLocks noGrp="1"/>
          </p:cNvSpPr>
          <p:nvPr>
            <p:ph type="body" idx="2"/>
          </p:nvPr>
        </p:nvSpPr>
        <p:spPr>
          <a:xfrm>
            <a:off x="4003589" y="3138615"/>
            <a:ext cx="7797113" cy="3354259"/>
          </a:xfrm>
        </p:spPr>
        <p:txBody>
          <a:bodyPr>
            <a:normAutofit fontScale="40000" lnSpcReduction="20000"/>
          </a:bodyPr>
          <a:lstStyle/>
          <a:p>
            <a:pPr marL="114300" indent="0">
              <a:buNone/>
            </a:pPr>
            <a:r>
              <a:rPr lang="en-US" dirty="0"/>
              <a:t>	</a:t>
            </a:r>
          </a:p>
          <a:p>
            <a:pPr marL="114300" indent="0">
              <a:buNone/>
            </a:pPr>
            <a:r>
              <a:rPr lang="en-US" dirty="0"/>
              <a:t> </a:t>
            </a:r>
          </a:p>
          <a:p>
            <a:pPr marL="114300" indent="0">
              <a:buNone/>
            </a:pPr>
            <a:endParaRPr lang="en-US" dirty="0"/>
          </a:p>
          <a:p>
            <a:pPr marL="114300" indent="0">
              <a:buNone/>
            </a:pPr>
            <a:endParaRPr lang="en-US" dirty="0"/>
          </a:p>
          <a:p>
            <a:pPr marL="114300" indent="0">
              <a:buNone/>
            </a:pPr>
            <a:endParaRPr lang="en-US" dirty="0"/>
          </a:p>
          <a:p>
            <a:pPr marL="114300" indent="0">
              <a:buNone/>
            </a:pPr>
            <a:r>
              <a:rPr lang="en-US" sz="6200" dirty="0"/>
              <a:t>				Under the guidance of </a:t>
            </a:r>
          </a:p>
          <a:p>
            <a:pPr marL="114300" indent="0">
              <a:buNone/>
            </a:pPr>
            <a:r>
              <a:rPr lang="en-US" sz="6200" dirty="0"/>
              <a:t>				Mr. </a:t>
            </a:r>
            <a:r>
              <a:rPr lang="en-US" sz="6200" dirty="0" err="1"/>
              <a:t>Tamilselvan</a:t>
            </a:r>
            <a:endParaRPr lang="en-US" sz="6200" dirty="0"/>
          </a:p>
          <a:p>
            <a:pPr marL="114300" indent="0">
              <a:buNone/>
            </a:pPr>
            <a:r>
              <a:rPr lang="en-US" sz="6200" dirty="0"/>
              <a:t>				Assistant professor, ECE</a:t>
            </a:r>
          </a:p>
          <a:p>
            <a:pPr marL="114300" indent="0">
              <a:buNone/>
            </a:pPr>
            <a:r>
              <a:rPr lang="en-US" sz="6200" dirty="0"/>
              <a:t>				BIT, SATHY</a:t>
            </a:r>
          </a:p>
          <a:p>
            <a:pPr marL="114300" indent="0">
              <a:buNone/>
            </a:pPr>
            <a:r>
              <a:rPr lang="en-US" dirty="0"/>
              <a:t>	</a:t>
            </a:r>
            <a:endParaRPr lang="en-IN" dirty="0"/>
          </a:p>
        </p:txBody>
      </p:sp>
    </p:spTree>
    <p:extLst>
      <p:ext uri="{BB962C8B-B14F-4D97-AF65-F5344CB8AC3E}">
        <p14:creationId xmlns:p14="http://schemas.microsoft.com/office/powerpoint/2010/main" val="1501989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C942EA52-359D-43DD-9547-C3F601E6BE20}"/>
              </a:ext>
            </a:extLst>
          </p:cNvPr>
          <p:cNvSpPr>
            <a:spLocks noGrp="1"/>
          </p:cNvSpPr>
          <p:nvPr>
            <p:ph type="body" idx="1"/>
          </p:nvPr>
        </p:nvSpPr>
        <p:spPr>
          <a:xfrm>
            <a:off x="0" y="1435510"/>
            <a:ext cx="6019800" cy="4741453"/>
          </a:xfrm>
        </p:spPr>
        <p:txBody>
          <a:bodyPr/>
          <a:lstStyle/>
          <a:p>
            <a:pPr marL="114300" indent="0">
              <a:buNone/>
            </a:pPr>
            <a:r>
              <a:rPr lang="en-US" dirty="0"/>
              <a:t>                  </a:t>
            </a:r>
            <a:r>
              <a:rPr lang="en-US" b="1" u="sng" dirty="0"/>
              <a:t>PROTOTYPE</a:t>
            </a:r>
            <a:endParaRPr lang="en-IN" b="1" u="sng" dirty="0"/>
          </a:p>
        </p:txBody>
      </p:sp>
      <p:sp>
        <p:nvSpPr>
          <p:cNvPr id="9" name="Text Placeholder 8">
            <a:extLst>
              <a:ext uri="{FF2B5EF4-FFF2-40B4-BE49-F238E27FC236}">
                <a16:creationId xmlns:a16="http://schemas.microsoft.com/office/drawing/2014/main" id="{883B0448-3C53-4AAA-A14F-C1F884994F41}"/>
              </a:ext>
            </a:extLst>
          </p:cNvPr>
          <p:cNvSpPr>
            <a:spLocks noGrp="1"/>
          </p:cNvSpPr>
          <p:nvPr>
            <p:ph type="body" idx="2"/>
          </p:nvPr>
        </p:nvSpPr>
        <p:spPr>
          <a:xfrm>
            <a:off x="6019800" y="1435510"/>
            <a:ext cx="5334000" cy="4741453"/>
          </a:xfrm>
        </p:spPr>
        <p:txBody>
          <a:bodyPr/>
          <a:lstStyle/>
          <a:p>
            <a:pPr marL="114300" indent="0">
              <a:buNone/>
            </a:pPr>
            <a:r>
              <a:rPr lang="en-US" b="1" dirty="0"/>
              <a:t>              </a:t>
            </a:r>
            <a:r>
              <a:rPr lang="en-US" b="1" u="sng" dirty="0"/>
              <a:t>SAMPLE OUTPUT</a:t>
            </a:r>
            <a:endParaRPr lang="en-IN" b="1" u="sng" dirty="0"/>
          </a:p>
        </p:txBody>
      </p:sp>
      <p:pic>
        <p:nvPicPr>
          <p:cNvPr id="5" name="Picture 4">
            <a:extLst>
              <a:ext uri="{FF2B5EF4-FFF2-40B4-BE49-F238E27FC236}">
                <a16:creationId xmlns:a16="http://schemas.microsoft.com/office/drawing/2014/main" id="{553B13CA-D925-44BE-BAFA-9A7037BBD2CC}"/>
              </a:ext>
            </a:extLst>
          </p:cNvPr>
          <p:cNvPicPr>
            <a:picLocks noChangeAspect="1"/>
          </p:cNvPicPr>
          <p:nvPr/>
        </p:nvPicPr>
        <p:blipFill>
          <a:blip r:embed="rId2"/>
          <a:stretch>
            <a:fillRect/>
          </a:stretch>
        </p:blipFill>
        <p:spPr>
          <a:xfrm>
            <a:off x="1150374" y="2120220"/>
            <a:ext cx="2644877" cy="1961979"/>
          </a:xfrm>
          <a:prstGeom prst="rect">
            <a:avLst/>
          </a:prstGeom>
        </p:spPr>
      </p:pic>
      <p:pic>
        <p:nvPicPr>
          <p:cNvPr id="7" name="Picture 6">
            <a:extLst>
              <a:ext uri="{FF2B5EF4-FFF2-40B4-BE49-F238E27FC236}">
                <a16:creationId xmlns:a16="http://schemas.microsoft.com/office/drawing/2014/main" id="{0AC85862-C9C2-48BD-AC93-6D8BF5BB86AE}"/>
              </a:ext>
            </a:extLst>
          </p:cNvPr>
          <p:cNvPicPr>
            <a:picLocks noChangeAspect="1"/>
          </p:cNvPicPr>
          <p:nvPr/>
        </p:nvPicPr>
        <p:blipFill>
          <a:blip r:embed="rId3"/>
          <a:stretch>
            <a:fillRect/>
          </a:stretch>
        </p:blipFill>
        <p:spPr>
          <a:xfrm>
            <a:off x="1086030" y="4357387"/>
            <a:ext cx="2773563" cy="2097653"/>
          </a:xfrm>
          <a:prstGeom prst="rect">
            <a:avLst/>
          </a:prstGeom>
        </p:spPr>
      </p:pic>
      <p:sp>
        <p:nvSpPr>
          <p:cNvPr id="11" name="Title 10">
            <a:extLst>
              <a:ext uri="{FF2B5EF4-FFF2-40B4-BE49-F238E27FC236}">
                <a16:creationId xmlns:a16="http://schemas.microsoft.com/office/drawing/2014/main" id="{C839341F-1511-42E0-AA63-2FD7276EEAF6}"/>
              </a:ext>
            </a:extLst>
          </p:cNvPr>
          <p:cNvSpPr>
            <a:spLocks noGrp="1"/>
          </p:cNvSpPr>
          <p:nvPr>
            <p:ph type="title"/>
          </p:nvPr>
        </p:nvSpPr>
        <p:spPr>
          <a:xfrm>
            <a:off x="838200" y="365126"/>
            <a:ext cx="10515600" cy="500114"/>
          </a:xfrm>
        </p:spPr>
        <p:txBody>
          <a:bodyPr>
            <a:normAutofit fontScale="90000"/>
          </a:bodyPr>
          <a:lstStyle/>
          <a:p>
            <a:r>
              <a:rPr lang="en-US" dirty="0"/>
              <a:t>	    </a:t>
            </a:r>
            <a:r>
              <a:rPr lang="en-US" dirty="0">
                <a:solidFill>
                  <a:srgbClr val="FF0000"/>
                </a:solidFill>
                <a:latin typeface="Times New Roman" panose="02020603050405020304" pitchFamily="18" charset="0"/>
                <a:cs typeface="Times New Roman" panose="02020603050405020304" pitchFamily="18" charset="0"/>
              </a:rPr>
              <a:t>PROTOTYPE AND SAMPLE OUTPUT</a:t>
            </a:r>
            <a:endParaRPr lang="en-IN" dirty="0">
              <a:solidFill>
                <a:srgbClr val="FF0000"/>
              </a:solidFill>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288F6CDD-D0CC-4DFD-9F3E-C2DCB5B6EC2C}"/>
              </a:ext>
            </a:extLst>
          </p:cNvPr>
          <p:cNvPicPr>
            <a:picLocks noChangeAspect="1"/>
          </p:cNvPicPr>
          <p:nvPr/>
        </p:nvPicPr>
        <p:blipFill>
          <a:blip r:embed="rId4"/>
          <a:stretch>
            <a:fillRect/>
          </a:stretch>
        </p:blipFill>
        <p:spPr>
          <a:xfrm>
            <a:off x="6567101" y="2126174"/>
            <a:ext cx="1985353" cy="3366075"/>
          </a:xfrm>
          <a:prstGeom prst="rect">
            <a:avLst/>
          </a:prstGeom>
        </p:spPr>
      </p:pic>
      <p:pic>
        <p:nvPicPr>
          <p:cNvPr id="15" name="Picture 14">
            <a:extLst>
              <a:ext uri="{FF2B5EF4-FFF2-40B4-BE49-F238E27FC236}">
                <a16:creationId xmlns:a16="http://schemas.microsoft.com/office/drawing/2014/main" id="{4C432854-C363-4679-B6B1-214B255E47DA}"/>
              </a:ext>
            </a:extLst>
          </p:cNvPr>
          <p:cNvPicPr>
            <a:picLocks noChangeAspect="1"/>
          </p:cNvPicPr>
          <p:nvPr/>
        </p:nvPicPr>
        <p:blipFill>
          <a:blip r:embed="rId5"/>
          <a:stretch>
            <a:fillRect/>
          </a:stretch>
        </p:blipFill>
        <p:spPr>
          <a:xfrm>
            <a:off x="9508216" y="2120220"/>
            <a:ext cx="1845584" cy="3372029"/>
          </a:xfrm>
          <a:prstGeom prst="rect">
            <a:avLst/>
          </a:prstGeom>
        </p:spPr>
      </p:pic>
    </p:spTree>
    <p:extLst>
      <p:ext uri="{BB962C8B-B14F-4D97-AF65-F5344CB8AC3E}">
        <p14:creationId xmlns:p14="http://schemas.microsoft.com/office/powerpoint/2010/main" val="30355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br>
              <a:rPr lang="en-IN"/>
            </a:br>
            <a:endParaRPr/>
          </a:p>
        </p:txBody>
      </p:sp>
      <p:sp>
        <p:nvSpPr>
          <p:cNvPr id="175" name="Google Shape;175;p6"/>
          <p:cNvSpPr txBox="1">
            <a:spLocks noGrp="1"/>
          </p:cNvSpPr>
          <p:nvPr>
            <p:ph type="body" idx="1"/>
          </p:nvPr>
        </p:nvSpPr>
        <p:spPr>
          <a:xfrm>
            <a:off x="252663" y="1825624"/>
            <a:ext cx="11634537" cy="468345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endParaRPr/>
          </a:p>
        </p:txBody>
      </p:sp>
      <p:sp>
        <p:nvSpPr>
          <p:cNvPr id="180" name="Google Shape;180;p6"/>
          <p:cNvSpPr/>
          <p:nvPr/>
        </p:nvSpPr>
        <p:spPr>
          <a:xfrm>
            <a:off x="483324" y="1244062"/>
            <a:ext cx="11194869" cy="45719"/>
          </a:xfrm>
          <a:prstGeom prst="rect">
            <a:avLst/>
          </a:prstGeom>
          <a:solidFill>
            <a:srgbClr val="1F3864"/>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1" name="Google Shape;181;p6"/>
          <p:cNvSpPr txBox="1"/>
          <p:nvPr/>
        </p:nvSpPr>
        <p:spPr>
          <a:xfrm>
            <a:off x="252663" y="619431"/>
            <a:ext cx="11213574" cy="5901629"/>
          </a:xfrm>
          <a:prstGeom prst="rect">
            <a:avLst/>
          </a:prstGeom>
          <a:noFill/>
          <a:ln>
            <a:noFill/>
          </a:ln>
        </p:spPr>
        <p:txBody>
          <a:bodyPr spcFirstLastPara="1" wrap="square" lIns="91425" tIns="45700" rIns="91425" bIns="45700" anchor="t" anchorCtr="0">
            <a:normAutofit fontScale="92500" lnSpcReduction="10000"/>
          </a:bodyPr>
          <a:lstStyle/>
          <a:p>
            <a:pPr marL="0" marR="0" lvl="0" indent="0" algn="ctr" rtl="0">
              <a:lnSpc>
                <a:spcPct val="90000"/>
              </a:lnSpc>
              <a:spcBef>
                <a:spcPts val="0"/>
              </a:spcBef>
              <a:spcAft>
                <a:spcPts val="0"/>
              </a:spcAft>
              <a:buClr>
                <a:srgbClr val="002060"/>
              </a:buClr>
              <a:buSzPct val="100000"/>
              <a:buFont typeface="Arial"/>
              <a:buNone/>
            </a:pPr>
            <a:r>
              <a:rPr lang="en-US" sz="3200" b="1" dirty="0">
                <a:solidFill>
                  <a:srgbClr val="FF0000"/>
                </a:solidFill>
                <a:latin typeface="Calibri"/>
                <a:ea typeface="Calibri"/>
                <a:cs typeface="Calibri"/>
                <a:sym typeface="Calibri"/>
              </a:rPr>
              <a:t>Analysis of results and Discussions</a:t>
            </a:r>
          </a:p>
          <a:p>
            <a:pPr marL="0" marR="0" lvl="0" indent="0" algn="ctr" rtl="0">
              <a:lnSpc>
                <a:spcPct val="90000"/>
              </a:lnSpc>
              <a:spcBef>
                <a:spcPts val="0"/>
              </a:spcBef>
              <a:spcAft>
                <a:spcPts val="0"/>
              </a:spcAft>
              <a:buClr>
                <a:srgbClr val="002060"/>
              </a:buClr>
              <a:buSzPct val="100000"/>
              <a:buFont typeface="Arial"/>
              <a:buNone/>
            </a:pPr>
            <a:endParaRPr sz="3200" b="1" dirty="0"/>
          </a:p>
          <a:p>
            <a:pPr marL="0" lvl="0" indent="0" algn="l" rtl="0">
              <a:lnSpc>
                <a:spcPct val="115000"/>
              </a:lnSpc>
              <a:spcBef>
                <a:spcPts val="0"/>
              </a:spcBef>
              <a:spcAft>
                <a:spcPts val="0"/>
              </a:spcAft>
              <a:buClr>
                <a:schemeClr val="dk1"/>
              </a:buClr>
              <a:buSzPct val="52179"/>
              <a:buFont typeface="Arial"/>
              <a:buNone/>
            </a:pPr>
            <a:endParaRPr lang="en-US" sz="1400" b="1" dirty="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ct val="52179"/>
              <a:buFont typeface="Arial"/>
              <a:buNone/>
            </a:pPr>
            <a:r>
              <a:rPr lang="en-US" sz="2000" b="1" dirty="0">
                <a:solidFill>
                  <a:schemeClr val="dk1"/>
                </a:solidFill>
                <a:latin typeface="Times New Roman"/>
                <a:ea typeface="Times New Roman"/>
                <a:cs typeface="Times New Roman"/>
                <a:sym typeface="Times New Roman"/>
              </a:rPr>
              <a:t>Analysis of the results:</a:t>
            </a:r>
          </a:p>
          <a:p>
            <a:pPr marL="0" lvl="0" indent="0" algn="l" rtl="0">
              <a:lnSpc>
                <a:spcPct val="115000"/>
              </a:lnSpc>
              <a:spcBef>
                <a:spcPts val="0"/>
              </a:spcBef>
              <a:spcAft>
                <a:spcPts val="0"/>
              </a:spcAft>
              <a:buClr>
                <a:schemeClr val="dk1"/>
              </a:buClr>
              <a:buSzPct val="52179"/>
              <a:buFont typeface="Arial"/>
              <a:buNone/>
            </a:pPr>
            <a:r>
              <a:rPr lang="en-US" b="1" dirty="0">
                <a:solidFill>
                  <a:schemeClr val="dk1"/>
                </a:solidFill>
                <a:latin typeface="Times New Roman"/>
                <a:ea typeface="Times New Roman"/>
                <a:cs typeface="Times New Roman"/>
                <a:sym typeface="Times New Roman"/>
              </a:rPr>
              <a:t>	</a:t>
            </a:r>
            <a:r>
              <a:rPr lang="en-US" sz="2000" dirty="0">
                <a:solidFill>
                  <a:schemeClr val="dk1"/>
                </a:solidFill>
                <a:latin typeface="Times New Roman"/>
                <a:ea typeface="Times New Roman"/>
                <a:cs typeface="Times New Roman"/>
                <a:sym typeface="Times New Roman"/>
              </a:rPr>
              <a:t>The garbage level is found using ultrasonic sensors and the toxicity is measured using gas sensors and intimated to the authorities through the Blink app which sends text messages through the IFTT cloud.</a:t>
            </a:r>
          </a:p>
          <a:p>
            <a:pPr marL="0" lvl="0" indent="0" algn="l" rtl="0">
              <a:lnSpc>
                <a:spcPct val="115000"/>
              </a:lnSpc>
              <a:spcBef>
                <a:spcPts val="0"/>
              </a:spcBef>
              <a:spcAft>
                <a:spcPts val="0"/>
              </a:spcAft>
              <a:buClr>
                <a:schemeClr val="dk1"/>
              </a:buClr>
              <a:buSzPct val="52179"/>
              <a:buFont typeface="Arial"/>
              <a:buNone/>
            </a:pPr>
            <a:endParaRPr lang="en-US" sz="2000" dirty="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ct val="52179"/>
              <a:buFont typeface="Arial"/>
              <a:buNone/>
            </a:pPr>
            <a:r>
              <a:rPr lang="en-US" sz="2000" b="1" dirty="0">
                <a:solidFill>
                  <a:schemeClr val="dk1"/>
                </a:solidFill>
                <a:latin typeface="Times New Roman"/>
                <a:ea typeface="Times New Roman"/>
                <a:cs typeface="Times New Roman"/>
                <a:sym typeface="Times New Roman"/>
              </a:rPr>
              <a:t>Advantages of the solution: </a:t>
            </a:r>
          </a:p>
          <a:p>
            <a:pPr marL="457200" lvl="0" indent="-352425" algn="l" rtl="0">
              <a:lnSpc>
                <a:spcPct val="115000"/>
              </a:lnSpc>
              <a:spcBef>
                <a:spcPts val="0"/>
              </a:spcBef>
              <a:spcAft>
                <a:spcPts val="0"/>
              </a:spcAft>
              <a:buClr>
                <a:schemeClr val="dk1"/>
              </a:buClr>
              <a:buSzPct val="100000"/>
              <a:buFont typeface="Times New Roman"/>
              <a:buAutoNum type="arabicPeriod"/>
            </a:pPr>
            <a:r>
              <a:rPr lang="en-US" sz="2000" dirty="0">
                <a:solidFill>
                  <a:schemeClr val="dk1"/>
                </a:solidFill>
                <a:latin typeface="Times New Roman"/>
                <a:ea typeface="Times New Roman"/>
                <a:cs typeface="Times New Roman"/>
                <a:sym typeface="Times New Roman"/>
              </a:rPr>
              <a:t> With the use of two threshold levels, the authority can dispose of the garbage bin before it gets overfilled</a:t>
            </a:r>
          </a:p>
          <a:p>
            <a:pPr marL="457200" lvl="0" indent="-352425" algn="l" rtl="0">
              <a:lnSpc>
                <a:spcPct val="115000"/>
              </a:lnSpc>
              <a:spcBef>
                <a:spcPts val="0"/>
              </a:spcBef>
              <a:spcAft>
                <a:spcPts val="0"/>
              </a:spcAft>
              <a:buClr>
                <a:schemeClr val="dk1"/>
              </a:buClr>
              <a:buSzPct val="100000"/>
              <a:buFont typeface="Times New Roman"/>
              <a:buAutoNum type="arabicPeriod"/>
            </a:pPr>
            <a:r>
              <a:rPr lang="en-US" sz="2000" dirty="0">
                <a:solidFill>
                  <a:schemeClr val="dk1"/>
                </a:solidFill>
                <a:latin typeface="Times New Roman"/>
                <a:ea typeface="Times New Roman"/>
                <a:cs typeface="Times New Roman"/>
                <a:sym typeface="Times New Roman"/>
              </a:rPr>
              <a:t>The authorities will be notified about the harmful gasses and fill the garbage bin with the location.</a:t>
            </a:r>
          </a:p>
          <a:p>
            <a:pPr marL="457200" lvl="0" indent="-352425" algn="l" rtl="0">
              <a:lnSpc>
                <a:spcPct val="115000"/>
              </a:lnSpc>
              <a:spcBef>
                <a:spcPts val="0"/>
              </a:spcBef>
              <a:spcAft>
                <a:spcPts val="0"/>
              </a:spcAft>
              <a:buClr>
                <a:schemeClr val="dk1"/>
              </a:buClr>
              <a:buSzPct val="100000"/>
              <a:buFont typeface="Times New Roman"/>
              <a:buAutoNum type="arabicPeriod"/>
            </a:pPr>
            <a:r>
              <a:rPr lang="en-US" sz="2000" dirty="0">
                <a:solidFill>
                  <a:schemeClr val="dk1"/>
                </a:solidFill>
                <a:latin typeface="Times New Roman"/>
                <a:ea typeface="Times New Roman"/>
                <a:cs typeface="Times New Roman"/>
                <a:sym typeface="Times New Roman"/>
              </a:rPr>
              <a:t>Display screen available above the dustbin helps the people to search for new bin</a:t>
            </a:r>
          </a:p>
          <a:p>
            <a:pPr marL="457200" lvl="0" indent="-352425" algn="l" rtl="0">
              <a:lnSpc>
                <a:spcPct val="115000"/>
              </a:lnSpc>
              <a:spcBef>
                <a:spcPts val="0"/>
              </a:spcBef>
              <a:spcAft>
                <a:spcPts val="0"/>
              </a:spcAft>
              <a:buClr>
                <a:schemeClr val="dk1"/>
              </a:buClr>
              <a:buSzPct val="100000"/>
              <a:buFont typeface="Times New Roman"/>
              <a:buAutoNum type="arabicPeriod"/>
            </a:pPr>
            <a:r>
              <a:rPr lang="en-US" sz="2000" dirty="0">
                <a:solidFill>
                  <a:schemeClr val="dk1"/>
                </a:solidFill>
                <a:latin typeface="Times New Roman"/>
                <a:ea typeface="Times New Roman"/>
                <a:cs typeface="Times New Roman"/>
                <a:sym typeface="Times New Roman"/>
              </a:rPr>
              <a:t>It ensures good health for workers in the landfill area.</a:t>
            </a:r>
          </a:p>
          <a:p>
            <a:pPr marL="457200" lvl="0" indent="-352425" algn="l" rtl="0">
              <a:lnSpc>
                <a:spcPct val="115000"/>
              </a:lnSpc>
              <a:spcBef>
                <a:spcPts val="0"/>
              </a:spcBef>
              <a:spcAft>
                <a:spcPts val="0"/>
              </a:spcAft>
              <a:buClr>
                <a:schemeClr val="dk1"/>
              </a:buClr>
              <a:buSzPct val="100000"/>
              <a:buFont typeface="Times New Roman"/>
              <a:buAutoNum type="arabicPeriod"/>
            </a:pPr>
            <a:r>
              <a:rPr lang="en-US" sz="2000" dirty="0">
                <a:solidFill>
                  <a:schemeClr val="dk1"/>
                </a:solidFill>
                <a:latin typeface="Times New Roman"/>
                <a:ea typeface="Times New Roman"/>
                <a:cs typeface="Times New Roman"/>
                <a:sym typeface="Times New Roman"/>
              </a:rPr>
              <a:t>Transporting waste to the location where it is safe and without threatening the animals or any other species and also the environment</a:t>
            </a:r>
          </a:p>
          <a:p>
            <a:pPr marL="0" lvl="0" indent="0" algn="l" rtl="0">
              <a:lnSpc>
                <a:spcPct val="115000"/>
              </a:lnSpc>
              <a:spcBef>
                <a:spcPts val="0"/>
              </a:spcBef>
              <a:spcAft>
                <a:spcPts val="0"/>
              </a:spcAft>
              <a:buNone/>
            </a:pPr>
            <a:endParaRPr lang="en-US" sz="2000" dirty="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US" sz="2000" b="1" dirty="0">
                <a:solidFill>
                  <a:schemeClr val="dk1"/>
                </a:solidFill>
                <a:latin typeface="Times New Roman"/>
                <a:ea typeface="Times New Roman"/>
                <a:cs typeface="Times New Roman"/>
                <a:sym typeface="Times New Roman"/>
              </a:rPr>
              <a:t>Disadvantages of the solution :    </a:t>
            </a:r>
            <a:r>
              <a:rPr lang="en-US" sz="2000" dirty="0">
                <a:solidFill>
                  <a:schemeClr val="dk1"/>
                </a:solidFill>
                <a:latin typeface="Times New Roman"/>
                <a:ea typeface="Times New Roman"/>
                <a:cs typeface="Times New Roman"/>
                <a:sym typeface="Times New Roman"/>
              </a:rPr>
              <a:t>  </a:t>
            </a:r>
          </a:p>
          <a:p>
            <a:pPr marL="457200" lvl="0" indent="-352425" algn="l" rtl="0">
              <a:lnSpc>
                <a:spcPct val="115000"/>
              </a:lnSpc>
              <a:spcBef>
                <a:spcPts val="0"/>
              </a:spcBef>
              <a:spcAft>
                <a:spcPts val="0"/>
              </a:spcAft>
              <a:buClr>
                <a:schemeClr val="dk1"/>
              </a:buClr>
              <a:buSzPct val="100000"/>
              <a:buFont typeface="Times New Roman"/>
              <a:buAutoNum type="arabicPeriod"/>
            </a:pPr>
            <a:r>
              <a:rPr lang="en-US" sz="2000" dirty="0">
                <a:solidFill>
                  <a:schemeClr val="dk1"/>
                </a:solidFill>
                <a:latin typeface="Times New Roman"/>
                <a:ea typeface="Times New Roman"/>
                <a:cs typeface="Times New Roman"/>
                <a:sym typeface="Times New Roman"/>
              </a:rPr>
              <a:t>The process is not always economical.</a:t>
            </a:r>
          </a:p>
          <a:p>
            <a:pPr marL="457200" lvl="0" indent="-352425" algn="l" rtl="0">
              <a:lnSpc>
                <a:spcPct val="115000"/>
              </a:lnSpc>
              <a:spcBef>
                <a:spcPts val="0"/>
              </a:spcBef>
              <a:spcAft>
                <a:spcPts val="0"/>
              </a:spcAft>
              <a:buClr>
                <a:schemeClr val="dk1"/>
              </a:buClr>
              <a:buSzPct val="100000"/>
              <a:buFont typeface="Times New Roman"/>
              <a:buAutoNum type="arabicPeriod"/>
            </a:pPr>
            <a:r>
              <a:rPr lang="en-US" sz="2000" dirty="0">
                <a:solidFill>
                  <a:schemeClr val="dk1"/>
                </a:solidFill>
                <a:latin typeface="Times New Roman"/>
                <a:ea typeface="Times New Roman"/>
                <a:cs typeface="Times New Roman"/>
                <a:sym typeface="Times New Roman"/>
              </a:rPr>
              <a:t>Segregation of biodegradable and non-biodegradable is not possible with automation.</a:t>
            </a:r>
          </a:p>
          <a:p>
            <a:pPr marL="457200" lvl="0" indent="-352425" algn="l" rtl="0">
              <a:lnSpc>
                <a:spcPct val="115000"/>
              </a:lnSpc>
              <a:spcBef>
                <a:spcPts val="0"/>
              </a:spcBef>
              <a:spcAft>
                <a:spcPts val="0"/>
              </a:spcAft>
              <a:buClr>
                <a:schemeClr val="dk1"/>
              </a:buClr>
              <a:buSzPct val="100000"/>
              <a:buFont typeface="Times New Roman"/>
              <a:buAutoNum type="arabicPeriod"/>
            </a:pPr>
            <a:r>
              <a:rPr lang="en-US" sz="2000" dirty="0">
                <a:solidFill>
                  <a:schemeClr val="dk1"/>
                </a:solidFill>
                <a:latin typeface="Times New Roman"/>
                <a:ea typeface="Times New Roman"/>
                <a:cs typeface="Times New Roman"/>
                <a:sym typeface="Times New Roman"/>
              </a:rPr>
              <a:t>The resulting recycled product is unlikely to be of long-term value</a:t>
            </a:r>
          </a:p>
          <a:p>
            <a:pPr marL="0" marR="0" lvl="0" indent="0" algn="l" rtl="0">
              <a:lnSpc>
                <a:spcPct val="90000"/>
              </a:lnSpc>
              <a:spcBef>
                <a:spcPts val="1000"/>
              </a:spcBef>
              <a:spcAft>
                <a:spcPts val="0"/>
              </a:spcAft>
              <a:buClr>
                <a:srgbClr val="C00000"/>
              </a:buClr>
              <a:buSzPct val="100000"/>
              <a:buFont typeface="Arial"/>
              <a:buNone/>
            </a:pPr>
            <a:endParaRPr dirty="0"/>
          </a:p>
          <a:p>
            <a:pPr marL="0" lvl="0" indent="0" algn="l" rtl="0">
              <a:lnSpc>
                <a:spcPct val="115000"/>
              </a:lnSpc>
              <a:spcBef>
                <a:spcPts val="0"/>
              </a:spcBef>
              <a:spcAft>
                <a:spcPts val="0"/>
              </a:spcAft>
              <a:buNone/>
            </a:pPr>
            <a:endParaRPr sz="1800" dirty="0">
              <a:solidFill>
                <a:schemeClr val="dk1"/>
              </a:solidFill>
              <a:latin typeface="Times New Roman"/>
              <a:ea typeface="Times New Roman"/>
              <a:cs typeface="Times New Roman"/>
              <a:sym typeface="Times New Roman"/>
            </a:endParaRPr>
          </a:p>
          <a:p>
            <a:pPr marL="0" marR="0" lvl="0" indent="0" algn="l" rtl="0">
              <a:lnSpc>
                <a:spcPct val="90000"/>
              </a:lnSpc>
              <a:spcBef>
                <a:spcPts val="1000"/>
              </a:spcBef>
              <a:spcAft>
                <a:spcPts val="0"/>
              </a:spcAft>
              <a:buClr>
                <a:schemeClr val="dk1"/>
              </a:buClr>
              <a:buSzPct val="155555"/>
              <a:buFont typeface="Arial"/>
              <a:buNone/>
            </a:pPr>
            <a:endParaRPr sz="1800" dirty="0">
              <a:solidFill>
                <a:srgbClr val="C00000"/>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32CE8-E661-4412-ABA6-3903AAFFDD70}"/>
              </a:ext>
            </a:extLst>
          </p:cNvPr>
          <p:cNvSpPr>
            <a:spLocks noGrp="1"/>
          </p:cNvSpPr>
          <p:nvPr>
            <p:ph type="title"/>
          </p:nvPr>
        </p:nvSpPr>
        <p:spPr/>
        <p:txBody>
          <a:bodyPr/>
          <a:lstStyle/>
          <a:p>
            <a:r>
              <a:rPr lang="en-US" dirty="0"/>
              <a:t>			</a:t>
            </a:r>
            <a:r>
              <a:rPr lang="en-US" dirty="0">
                <a:solidFill>
                  <a:srgbClr val="FF0000"/>
                </a:solidFill>
              </a:rPr>
              <a:t>Cost Benefits Analysis</a:t>
            </a:r>
            <a:endParaRPr lang="en-IN" dirty="0">
              <a:solidFill>
                <a:srgbClr val="FF0000"/>
              </a:solidFill>
            </a:endParaRPr>
          </a:p>
        </p:txBody>
      </p:sp>
      <p:sp>
        <p:nvSpPr>
          <p:cNvPr id="3" name="Text Placeholder 2">
            <a:extLst>
              <a:ext uri="{FF2B5EF4-FFF2-40B4-BE49-F238E27FC236}">
                <a16:creationId xmlns:a16="http://schemas.microsoft.com/office/drawing/2014/main" id="{087BA1A9-7BB1-4B57-9111-5B212D4A1BE0}"/>
              </a:ext>
            </a:extLst>
          </p:cNvPr>
          <p:cNvSpPr>
            <a:spLocks noGrp="1"/>
          </p:cNvSpPr>
          <p:nvPr>
            <p:ph type="body" idx="1"/>
          </p:nvPr>
        </p:nvSpPr>
        <p:spPr/>
        <p:txBody>
          <a:bodyPr/>
          <a:lstStyle/>
          <a:p>
            <a:pPr marL="114300" marR="0" indent="0" algn="l" rtl="0" fontAlgn="t">
              <a:spcBef>
                <a:spcPts val="0"/>
              </a:spcBef>
              <a:spcAft>
                <a:spcPts val="0"/>
              </a:spcAft>
              <a:buNone/>
            </a:pPr>
            <a:endParaRPr lang="en-US" sz="1800" b="0" i="0" u="none" strike="noStrike" dirty="0">
              <a:effectLst/>
              <a:latin typeface="Arial" panose="020B0604020202020204" pitchFamily="34" charset="0"/>
            </a:endParaRPr>
          </a:p>
          <a:p>
            <a:pPr marL="114300" marR="0" indent="0" algn="l" rtl="0" fontAlgn="t">
              <a:spcBef>
                <a:spcPts val="0"/>
              </a:spcBef>
              <a:spcAft>
                <a:spcPts val="0"/>
              </a:spcAft>
              <a:buNone/>
            </a:pPr>
            <a:endParaRPr lang="en-IN" sz="1800" dirty="0">
              <a:latin typeface="Arial" panose="020B0604020202020204" pitchFamily="34" charset="0"/>
            </a:endParaRPr>
          </a:p>
          <a:p>
            <a:pPr marL="114300" marR="0" indent="0" algn="l" rtl="0" fontAlgn="t">
              <a:spcBef>
                <a:spcPts val="0"/>
              </a:spcBef>
              <a:spcAft>
                <a:spcPts val="0"/>
              </a:spcAft>
              <a:buNone/>
            </a:pPr>
            <a:endParaRPr lang="en-IN" sz="1800" b="0" i="0" u="none" strike="noStrike" dirty="0">
              <a:effectLst/>
              <a:latin typeface="Arial" panose="020B0604020202020204" pitchFamily="34" charset="0"/>
            </a:endParaRPr>
          </a:p>
          <a:p>
            <a:pPr marL="114300" marR="0" indent="0" algn="l" rtl="0" fontAlgn="t">
              <a:spcBef>
                <a:spcPts val="0"/>
              </a:spcBef>
              <a:spcAft>
                <a:spcPts val="0"/>
              </a:spcAft>
              <a:buNone/>
            </a:pPr>
            <a:endParaRPr lang="en-IN" sz="1800" dirty="0">
              <a:latin typeface="Arial" panose="020B0604020202020204" pitchFamily="34" charset="0"/>
            </a:endParaRPr>
          </a:p>
          <a:p>
            <a:pPr marL="114300" marR="0" indent="0" algn="l" rtl="0" fontAlgn="t">
              <a:spcBef>
                <a:spcPts val="0"/>
              </a:spcBef>
              <a:spcAft>
                <a:spcPts val="0"/>
              </a:spcAft>
              <a:buNone/>
            </a:pPr>
            <a:endParaRPr lang="en-IN" sz="1800" b="0" i="0" u="none" strike="noStrike" dirty="0">
              <a:effectLst/>
              <a:latin typeface="Arial" panose="020B0604020202020204" pitchFamily="34" charset="0"/>
            </a:endParaRPr>
          </a:p>
          <a:p>
            <a:pPr marL="114300" marR="0" indent="0" algn="l" rtl="0" fontAlgn="t">
              <a:spcBef>
                <a:spcPts val="0"/>
              </a:spcBef>
              <a:spcAft>
                <a:spcPts val="0"/>
              </a:spcAft>
              <a:buNone/>
            </a:pPr>
            <a:endParaRPr lang="en-IN" sz="1800" dirty="0">
              <a:latin typeface="Arial" panose="020B0604020202020204" pitchFamily="34" charset="0"/>
            </a:endParaRPr>
          </a:p>
          <a:p>
            <a:pPr marL="114300" marR="0" indent="0" algn="l" rtl="0" fontAlgn="t">
              <a:spcBef>
                <a:spcPts val="0"/>
              </a:spcBef>
              <a:spcAft>
                <a:spcPts val="0"/>
              </a:spcAft>
              <a:buNone/>
            </a:pPr>
            <a:endParaRPr lang="en-IN" sz="1800" b="0" i="0" u="none" strike="noStrike" dirty="0">
              <a:effectLst/>
              <a:latin typeface="Arial" panose="020B0604020202020204" pitchFamily="34" charset="0"/>
            </a:endParaRPr>
          </a:p>
          <a:p>
            <a:pPr marL="114300" marR="0" indent="0" algn="l" rtl="0" fontAlgn="t">
              <a:spcBef>
                <a:spcPts val="0"/>
              </a:spcBef>
              <a:spcAft>
                <a:spcPts val="0"/>
              </a:spcAft>
              <a:buNone/>
            </a:pPr>
            <a:endParaRPr lang="en-IN" sz="1800" dirty="0">
              <a:latin typeface="Arial" panose="020B0604020202020204" pitchFamily="34" charset="0"/>
            </a:endParaRPr>
          </a:p>
          <a:p>
            <a:pPr marL="114300" marR="0" indent="0" algn="l" rtl="0" fontAlgn="t">
              <a:spcBef>
                <a:spcPts val="0"/>
              </a:spcBef>
              <a:spcAft>
                <a:spcPts val="0"/>
              </a:spcAft>
              <a:buNone/>
            </a:pPr>
            <a:endParaRPr lang="en-IN" sz="1800" b="0" i="0" u="none" strike="noStrike" dirty="0">
              <a:effectLst/>
              <a:latin typeface="Arial" panose="020B0604020202020204" pitchFamily="34" charset="0"/>
            </a:endParaRPr>
          </a:p>
          <a:p>
            <a:pPr marL="114300" marR="0" indent="0" algn="l" rtl="0" fontAlgn="t">
              <a:spcBef>
                <a:spcPts val="0"/>
              </a:spcBef>
              <a:spcAft>
                <a:spcPts val="0"/>
              </a:spcAft>
              <a:buNone/>
            </a:pPr>
            <a:endParaRPr lang="en-IN" sz="1800" dirty="0">
              <a:latin typeface="Arial" panose="020B0604020202020204" pitchFamily="34" charset="0"/>
            </a:endParaRPr>
          </a:p>
          <a:p>
            <a:pPr marL="114300" marR="0" indent="0" algn="l" rtl="0" fontAlgn="t">
              <a:spcBef>
                <a:spcPts val="0"/>
              </a:spcBef>
              <a:spcAft>
                <a:spcPts val="0"/>
              </a:spcAft>
              <a:buNone/>
            </a:pPr>
            <a:endParaRPr lang="en-IN" sz="1800" b="0" i="0" u="none" strike="noStrike" dirty="0">
              <a:effectLst/>
              <a:latin typeface="Arial" panose="020B0604020202020204" pitchFamily="34" charset="0"/>
            </a:endParaRPr>
          </a:p>
          <a:p>
            <a:pPr marL="114300" marR="0" indent="0" algn="l" rtl="0" fontAlgn="t">
              <a:spcBef>
                <a:spcPts val="0"/>
              </a:spcBef>
              <a:spcAft>
                <a:spcPts val="0"/>
              </a:spcAft>
              <a:buNone/>
            </a:pPr>
            <a:endParaRPr lang="en-IN" sz="1800" dirty="0">
              <a:latin typeface="Arial" panose="020B0604020202020204" pitchFamily="34" charset="0"/>
            </a:endParaRPr>
          </a:p>
          <a:p>
            <a:pPr marL="114300" marR="0" indent="0" algn="l" rtl="0" fontAlgn="t">
              <a:spcBef>
                <a:spcPts val="0"/>
              </a:spcBef>
              <a:spcAft>
                <a:spcPts val="0"/>
              </a:spcAft>
              <a:buNone/>
            </a:pPr>
            <a:endParaRPr lang="en-IN" sz="1800" b="0" i="0" u="none" strike="noStrike" dirty="0">
              <a:effectLst/>
              <a:latin typeface="Arial" panose="020B0604020202020204" pitchFamily="34" charset="0"/>
            </a:endParaRPr>
          </a:p>
          <a:p>
            <a:pPr marL="114300" marR="0" indent="0" algn="l" rtl="0" fontAlgn="t">
              <a:spcBef>
                <a:spcPts val="0"/>
              </a:spcBef>
              <a:spcAft>
                <a:spcPts val="0"/>
              </a:spcAft>
              <a:buNone/>
            </a:pPr>
            <a:endParaRPr lang="en-IN" sz="1800" dirty="0">
              <a:latin typeface="Arial" panose="020B0604020202020204" pitchFamily="34" charset="0"/>
            </a:endParaRPr>
          </a:p>
          <a:p>
            <a:pPr marL="114300" marR="0" indent="0" algn="l" rtl="0" fontAlgn="t">
              <a:spcBef>
                <a:spcPts val="0"/>
              </a:spcBef>
              <a:spcAft>
                <a:spcPts val="0"/>
              </a:spcAft>
              <a:buNone/>
            </a:pPr>
            <a:r>
              <a:rPr lang="en-IN" sz="1800" b="0" i="0" u="none" strike="noStrike" dirty="0">
                <a:effectLst/>
                <a:latin typeface="Arial" panose="020B0604020202020204" pitchFamily="34" charset="0"/>
              </a:rPr>
              <a:t>		</a:t>
            </a:r>
          </a:p>
          <a:p>
            <a:pPr marL="114300" marR="0" indent="0" algn="l" rtl="0" fontAlgn="t">
              <a:spcBef>
                <a:spcPts val="0"/>
              </a:spcBef>
              <a:spcAft>
                <a:spcPts val="0"/>
              </a:spcAft>
              <a:buNone/>
            </a:pPr>
            <a:r>
              <a:rPr lang="en-IN" sz="1800" dirty="0">
                <a:latin typeface="Arial" panose="020B0604020202020204" pitchFamily="34" charset="0"/>
              </a:rPr>
              <a:t>			</a:t>
            </a:r>
            <a:r>
              <a:rPr lang="en-IN" sz="1800" b="0" i="0" u="none" strike="noStrike" dirty="0">
                <a:effectLst/>
                <a:latin typeface="Arial" panose="020B0604020202020204" pitchFamily="34" charset="0"/>
              </a:rPr>
              <a:t>The components are cost-efficient and affordable</a:t>
            </a:r>
          </a:p>
          <a:p>
            <a:pPr marL="114300" marR="0" indent="0" algn="l" rtl="0" fontAlgn="t">
              <a:spcBef>
                <a:spcPts val="0"/>
              </a:spcBef>
              <a:spcAft>
                <a:spcPts val="0"/>
              </a:spcAft>
              <a:buNone/>
            </a:pPr>
            <a:endParaRPr lang="en-IN" sz="1800" dirty="0">
              <a:latin typeface="Arial" panose="020B0604020202020204" pitchFamily="34" charset="0"/>
            </a:endParaRPr>
          </a:p>
          <a:p>
            <a:pPr marL="114300" marR="0" indent="0" algn="l" rtl="0" fontAlgn="t">
              <a:spcBef>
                <a:spcPts val="0"/>
              </a:spcBef>
              <a:spcAft>
                <a:spcPts val="0"/>
              </a:spcAft>
              <a:buNone/>
            </a:pPr>
            <a:endParaRPr lang="en-IN" sz="1800" b="0" i="0" u="none" strike="noStrike" dirty="0">
              <a:effectLst/>
              <a:latin typeface="Arial" panose="020B0604020202020204" pitchFamily="34" charset="0"/>
            </a:endParaRPr>
          </a:p>
          <a:p>
            <a:pPr marL="114300" marR="0" indent="0" algn="l" rtl="0" fontAlgn="t">
              <a:spcBef>
                <a:spcPts val="0"/>
              </a:spcBef>
              <a:spcAft>
                <a:spcPts val="0"/>
              </a:spcAft>
              <a:buNone/>
            </a:pPr>
            <a:endParaRPr lang="en-IN" sz="1800" dirty="0">
              <a:latin typeface="Arial" panose="020B0604020202020204" pitchFamily="34" charset="0"/>
            </a:endParaRPr>
          </a:p>
          <a:p>
            <a:pPr marL="114300" marR="0" indent="0" algn="l" rtl="0" fontAlgn="t">
              <a:spcBef>
                <a:spcPts val="0"/>
              </a:spcBef>
              <a:spcAft>
                <a:spcPts val="0"/>
              </a:spcAft>
              <a:buNone/>
            </a:pPr>
            <a:endParaRPr lang="en-IN" sz="1800" b="0" i="0" u="none" strike="noStrike" dirty="0">
              <a:effectLst/>
              <a:latin typeface="Arial" panose="020B0604020202020204" pitchFamily="34" charset="0"/>
            </a:endParaRPr>
          </a:p>
          <a:p>
            <a:pPr marL="114300" marR="0" indent="0" algn="l" rtl="0" fontAlgn="t">
              <a:spcBef>
                <a:spcPts val="0"/>
              </a:spcBef>
              <a:spcAft>
                <a:spcPts val="0"/>
              </a:spcAft>
              <a:buNone/>
            </a:pPr>
            <a:endParaRPr lang="en-IN" sz="1800" dirty="0">
              <a:latin typeface="Arial" panose="020B0604020202020204" pitchFamily="34" charset="0"/>
            </a:endParaRPr>
          </a:p>
          <a:p>
            <a:pPr marL="114300" marR="0" indent="0" algn="l" rtl="0" fontAlgn="t">
              <a:spcBef>
                <a:spcPts val="0"/>
              </a:spcBef>
              <a:spcAft>
                <a:spcPts val="0"/>
              </a:spcAft>
              <a:buNone/>
            </a:pPr>
            <a:endParaRPr lang="en-IN" sz="1800" b="0" i="0" u="none" strike="noStrike" dirty="0">
              <a:effectLst/>
              <a:latin typeface="Arial" panose="020B0604020202020204" pitchFamily="34" charset="0"/>
            </a:endParaRPr>
          </a:p>
          <a:p>
            <a:pPr marL="114300" marR="0" indent="0" algn="l" rtl="0" fontAlgn="t">
              <a:spcBef>
                <a:spcPts val="0"/>
              </a:spcBef>
              <a:spcAft>
                <a:spcPts val="0"/>
              </a:spcAft>
              <a:buNone/>
            </a:pPr>
            <a:endParaRPr lang="en-IN" sz="1800" dirty="0">
              <a:latin typeface="Arial" panose="020B0604020202020204" pitchFamily="34" charset="0"/>
            </a:endParaRPr>
          </a:p>
          <a:p>
            <a:pPr marL="114300" marR="0" indent="0" algn="l" rtl="0" fontAlgn="t">
              <a:spcBef>
                <a:spcPts val="0"/>
              </a:spcBef>
              <a:spcAft>
                <a:spcPts val="0"/>
              </a:spcAft>
              <a:buNone/>
            </a:pPr>
            <a:endParaRPr lang="en-IN" sz="1800" b="0" i="0" u="none" strike="noStrike" dirty="0">
              <a:effectLst/>
              <a:latin typeface="Arial" panose="020B0604020202020204" pitchFamily="34" charset="0"/>
            </a:endParaRPr>
          </a:p>
          <a:p>
            <a:pPr marL="114300" marR="0" indent="0" algn="l" rtl="0" fontAlgn="t">
              <a:spcBef>
                <a:spcPts val="0"/>
              </a:spcBef>
              <a:spcAft>
                <a:spcPts val="0"/>
              </a:spcAft>
              <a:buNone/>
            </a:pPr>
            <a:endParaRPr lang="en-IN" sz="1800" dirty="0">
              <a:latin typeface="Arial" panose="020B0604020202020204" pitchFamily="34" charset="0"/>
            </a:endParaRPr>
          </a:p>
          <a:p>
            <a:pPr marL="114300" marR="0" indent="0" algn="l" rtl="0" fontAlgn="t">
              <a:spcBef>
                <a:spcPts val="0"/>
              </a:spcBef>
              <a:spcAft>
                <a:spcPts val="0"/>
              </a:spcAft>
              <a:buNone/>
            </a:pPr>
            <a:endParaRPr lang="en-IN" sz="1800" b="0" i="0" u="none" strike="noStrike" dirty="0">
              <a:effectLst/>
              <a:latin typeface="Arial" panose="020B0604020202020204" pitchFamily="34" charset="0"/>
            </a:endParaRPr>
          </a:p>
          <a:p>
            <a:pPr marL="114300" marR="0" indent="0" algn="l" rtl="0" fontAlgn="t">
              <a:spcBef>
                <a:spcPts val="0"/>
              </a:spcBef>
              <a:spcAft>
                <a:spcPts val="0"/>
              </a:spcAft>
              <a:buNone/>
            </a:pPr>
            <a:endParaRPr lang="en-IN" sz="1800" dirty="0">
              <a:latin typeface="Arial" panose="020B0604020202020204" pitchFamily="34" charset="0"/>
            </a:endParaRPr>
          </a:p>
          <a:p>
            <a:pPr marL="114300" marR="0" indent="0" algn="l" rtl="0" fontAlgn="t">
              <a:spcBef>
                <a:spcPts val="0"/>
              </a:spcBef>
              <a:spcAft>
                <a:spcPts val="0"/>
              </a:spcAft>
              <a:buNone/>
            </a:pPr>
            <a:endParaRPr lang="en-IN" sz="1800" b="0" i="0" u="none" strike="noStrike" dirty="0">
              <a:effectLst/>
              <a:latin typeface="Arial" panose="020B0604020202020204" pitchFamily="34" charset="0"/>
            </a:endParaRPr>
          </a:p>
        </p:txBody>
      </p:sp>
      <p:pic>
        <p:nvPicPr>
          <p:cNvPr id="5" name="Picture 4">
            <a:extLst>
              <a:ext uri="{FF2B5EF4-FFF2-40B4-BE49-F238E27FC236}">
                <a16:creationId xmlns:a16="http://schemas.microsoft.com/office/drawing/2014/main" id="{78268D4E-6F7B-4491-8494-2306CBBCB878}"/>
              </a:ext>
            </a:extLst>
          </p:cNvPr>
          <p:cNvPicPr>
            <a:picLocks noChangeAspect="1"/>
          </p:cNvPicPr>
          <p:nvPr/>
        </p:nvPicPr>
        <p:blipFill>
          <a:blip r:embed="rId2"/>
          <a:stretch>
            <a:fillRect/>
          </a:stretch>
        </p:blipFill>
        <p:spPr>
          <a:xfrm>
            <a:off x="1643449" y="1825624"/>
            <a:ext cx="8971004" cy="3463067"/>
          </a:xfrm>
          <a:prstGeom prst="rect">
            <a:avLst/>
          </a:prstGeom>
        </p:spPr>
      </p:pic>
    </p:spTree>
    <p:extLst>
      <p:ext uri="{BB962C8B-B14F-4D97-AF65-F5344CB8AC3E}">
        <p14:creationId xmlns:p14="http://schemas.microsoft.com/office/powerpoint/2010/main" val="26251010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9DAFC-047A-4B4D-8C86-854CA9F3CF2B}"/>
              </a:ext>
            </a:extLst>
          </p:cNvPr>
          <p:cNvSpPr>
            <a:spLocks noGrp="1"/>
          </p:cNvSpPr>
          <p:nvPr>
            <p:ph type="title"/>
          </p:nvPr>
        </p:nvSpPr>
        <p:spPr/>
        <p:txBody>
          <a:bodyPr/>
          <a:lstStyle/>
          <a:p>
            <a:r>
              <a:rPr lang="en-US" dirty="0"/>
              <a:t>			</a:t>
            </a:r>
            <a:r>
              <a:rPr lang="en-US" dirty="0">
                <a:solidFill>
                  <a:srgbClr val="FF0000"/>
                </a:solidFill>
              </a:rPr>
              <a:t>Working Video Link</a:t>
            </a:r>
            <a:endParaRPr lang="en-IN" dirty="0">
              <a:solidFill>
                <a:srgbClr val="FF0000"/>
              </a:solidFill>
            </a:endParaRPr>
          </a:p>
        </p:txBody>
      </p:sp>
      <p:sp>
        <p:nvSpPr>
          <p:cNvPr id="3" name="Text Placeholder 2">
            <a:extLst>
              <a:ext uri="{FF2B5EF4-FFF2-40B4-BE49-F238E27FC236}">
                <a16:creationId xmlns:a16="http://schemas.microsoft.com/office/drawing/2014/main" id="{A442B2F4-74C5-461D-ACAA-B366A93DA113}"/>
              </a:ext>
            </a:extLst>
          </p:cNvPr>
          <p:cNvSpPr>
            <a:spLocks noGrp="1"/>
          </p:cNvSpPr>
          <p:nvPr>
            <p:ph type="body" idx="1"/>
          </p:nvPr>
        </p:nvSpPr>
        <p:spPr/>
        <p:txBody>
          <a:bodyPr/>
          <a:lstStyle/>
          <a:p>
            <a:pPr marL="114300" indent="0">
              <a:buNone/>
            </a:pPr>
            <a:r>
              <a:rPr lang="en-IN" dirty="0">
                <a:hlinkClick r:id="rId2"/>
              </a:rPr>
              <a:t>https://drive.google.com/file/d/1uZYwHSwXwkmHEKbbfuB75uNt4T8opVty/view?usp=sharing</a:t>
            </a:r>
            <a:endParaRPr lang="en-IN" dirty="0"/>
          </a:p>
          <a:p>
            <a:pPr marL="114300" indent="0">
              <a:buNone/>
            </a:pPr>
            <a:endParaRPr lang="en-IN" dirty="0"/>
          </a:p>
          <a:p>
            <a:pPr marL="114300" indent="0">
              <a:buNone/>
            </a:pPr>
            <a:r>
              <a:rPr lang="en-IN" dirty="0">
                <a:hlinkClick r:id="rId3"/>
              </a:rPr>
              <a:t>https://drive.google.com/file/d/1Y4j_SRilOjXAggRA9OZKzDq3UiA4b0Ts/view?usp=sharing</a:t>
            </a:r>
            <a:endParaRPr lang="en-IN" dirty="0"/>
          </a:p>
          <a:p>
            <a:pPr marL="114300" indent="0">
              <a:buNone/>
            </a:pPr>
            <a:endParaRPr lang="en-IN" dirty="0"/>
          </a:p>
          <a:p>
            <a:pPr marL="114300" indent="0">
              <a:buNone/>
            </a:pPr>
            <a:endParaRPr lang="en-IN" dirty="0"/>
          </a:p>
        </p:txBody>
      </p:sp>
    </p:spTree>
    <p:extLst>
      <p:ext uri="{BB962C8B-B14F-4D97-AF65-F5344CB8AC3E}">
        <p14:creationId xmlns:p14="http://schemas.microsoft.com/office/powerpoint/2010/main" val="2500582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br>
              <a:rPr lang="en-IN"/>
            </a:br>
            <a:endParaRPr/>
          </a:p>
        </p:txBody>
      </p:sp>
      <p:sp>
        <p:nvSpPr>
          <p:cNvPr id="251" name="Google Shape;251;p12"/>
          <p:cNvSpPr txBox="1">
            <a:spLocks noGrp="1"/>
          </p:cNvSpPr>
          <p:nvPr>
            <p:ph type="body" idx="1"/>
          </p:nvPr>
        </p:nvSpPr>
        <p:spPr>
          <a:xfrm>
            <a:off x="252663" y="1825624"/>
            <a:ext cx="11634537" cy="468345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endParaRPr/>
          </a:p>
        </p:txBody>
      </p:sp>
      <p:sp>
        <p:nvSpPr>
          <p:cNvPr id="256" name="Google Shape;256;p12"/>
          <p:cNvSpPr/>
          <p:nvPr/>
        </p:nvSpPr>
        <p:spPr>
          <a:xfrm>
            <a:off x="483324" y="1244062"/>
            <a:ext cx="11194869" cy="45719"/>
          </a:xfrm>
          <a:prstGeom prst="rect">
            <a:avLst/>
          </a:prstGeom>
          <a:solidFill>
            <a:srgbClr val="1F3864"/>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7" name="Google Shape;257;p12"/>
          <p:cNvSpPr txBox="1"/>
          <p:nvPr/>
        </p:nvSpPr>
        <p:spPr>
          <a:xfrm>
            <a:off x="304800" y="654908"/>
            <a:ext cx="11413957" cy="5866207"/>
          </a:xfrm>
          <a:prstGeom prst="rect">
            <a:avLst/>
          </a:prstGeom>
          <a:no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chemeClr val="dk1"/>
              </a:buClr>
              <a:buSzPts val="2400"/>
              <a:buFont typeface="Arial"/>
              <a:buNone/>
            </a:pPr>
            <a:r>
              <a:rPr lang="en-IN" sz="4400" dirty="0">
                <a:solidFill>
                  <a:schemeClr val="dk1"/>
                </a:solidFill>
                <a:latin typeface="Calibri"/>
                <a:ea typeface="Calibri"/>
                <a:cs typeface="Calibri"/>
                <a:sym typeface="Calibri"/>
              </a:rPr>
              <a:t>References</a:t>
            </a:r>
            <a:endParaRPr sz="4400" dirty="0">
              <a:solidFill>
                <a:schemeClr val="dk1"/>
              </a:solidFill>
              <a:latin typeface="Calibri"/>
              <a:ea typeface="Calibri"/>
              <a:cs typeface="Calibri"/>
              <a:sym typeface="Calibri"/>
            </a:endParaRPr>
          </a:p>
          <a:p>
            <a:pPr marL="0" marR="0" lvl="0" indent="0" algn="l" rtl="0">
              <a:lnSpc>
                <a:spcPct val="90000"/>
              </a:lnSpc>
              <a:spcBef>
                <a:spcPts val="0"/>
              </a:spcBef>
              <a:spcAft>
                <a:spcPts val="0"/>
              </a:spcAft>
              <a:buClr>
                <a:schemeClr val="dk1"/>
              </a:buClr>
              <a:buSzPts val="2400"/>
              <a:buFont typeface="Arial"/>
              <a:buNone/>
            </a:pPr>
            <a:endParaRPr sz="2400" dirty="0">
              <a:solidFill>
                <a:schemeClr val="dk1"/>
              </a:solidFill>
              <a:latin typeface="Calibri"/>
              <a:ea typeface="Calibri"/>
              <a:cs typeface="Calibri"/>
              <a:sym typeface="Calibri"/>
            </a:endParaRPr>
          </a:p>
          <a:p>
            <a:pPr marL="0" marR="0" lvl="0" indent="0" algn="l" rtl="0">
              <a:lnSpc>
                <a:spcPct val="90000"/>
              </a:lnSpc>
              <a:spcBef>
                <a:spcPts val="0"/>
              </a:spcBef>
              <a:spcAft>
                <a:spcPts val="0"/>
              </a:spcAft>
              <a:buClr>
                <a:schemeClr val="dk1"/>
              </a:buClr>
              <a:buSzPts val="2400"/>
              <a:buFont typeface="Arial"/>
              <a:buNone/>
            </a:pPr>
            <a:endParaRPr sz="2400" dirty="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endParaRPr sz="1100"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IN" sz="2300" dirty="0">
                <a:solidFill>
                  <a:schemeClr val="dk1"/>
                </a:solidFill>
                <a:latin typeface="Times New Roman"/>
                <a:ea typeface="Times New Roman"/>
                <a:cs typeface="Times New Roman"/>
                <a:sym typeface="Times New Roman"/>
              </a:rPr>
              <a:t>1.</a:t>
            </a:r>
            <a:r>
              <a:rPr lang="en-IN" sz="2300" u="sng" dirty="0">
                <a:solidFill>
                  <a:srgbClr val="1155CC"/>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https://www.who.int/news/item/15-03-2016-an-estimated-12-6-million-deaths-each-year-are-attributable-to-unhealthy-environments</a:t>
            </a:r>
            <a:endParaRPr sz="2300" dirty="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IN" sz="2300" dirty="0">
                <a:solidFill>
                  <a:schemeClr val="dk1"/>
                </a:solidFill>
                <a:latin typeface="Times New Roman"/>
                <a:ea typeface="Times New Roman"/>
                <a:cs typeface="Times New Roman"/>
                <a:sym typeface="Times New Roman"/>
              </a:rPr>
              <a:t>2.</a:t>
            </a:r>
            <a:r>
              <a:rPr lang="en-IN" sz="2300" u="sng" dirty="0">
                <a:solidFill>
                  <a:srgbClr val="1155CC"/>
                </a:solid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https://www.who.int/news-room/fact-sheets/detail/health-care-waste</a:t>
            </a:r>
            <a:endParaRPr sz="2300" dirty="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IN" sz="2300" dirty="0">
                <a:solidFill>
                  <a:schemeClr val="dk1"/>
                </a:solidFill>
                <a:latin typeface="Times New Roman"/>
                <a:ea typeface="Times New Roman"/>
                <a:cs typeface="Times New Roman"/>
                <a:sym typeface="Times New Roman"/>
              </a:rPr>
              <a:t>3.</a:t>
            </a:r>
            <a:r>
              <a:rPr lang="en-IN" sz="2300" u="sng" dirty="0">
                <a:solidFill>
                  <a:srgbClr val="1155CC"/>
                </a:solid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https://www.statista.com/topics/4983/waste-generation-worldwide/#dossierKeyfigures</a:t>
            </a:r>
            <a:endParaRPr sz="2300" dirty="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IN" sz="2300" dirty="0">
                <a:solidFill>
                  <a:schemeClr val="dk1"/>
                </a:solidFill>
                <a:latin typeface="Times New Roman"/>
                <a:ea typeface="Times New Roman"/>
                <a:cs typeface="Times New Roman"/>
                <a:sym typeface="Times New Roman"/>
              </a:rPr>
              <a:t>4.</a:t>
            </a:r>
            <a:r>
              <a:rPr lang="en-IN" sz="2300" u="sng" dirty="0">
                <a:solidFill>
                  <a:srgbClr val="1155CC"/>
                </a:solidFill>
                <a:latin typeface="Times New Roman"/>
                <a:ea typeface="Times New Roman"/>
                <a:cs typeface="Times New Roman"/>
                <a:sym typeface="Times New Roman"/>
                <a:hlinkClick r:id="rId6">
                  <a:extLst>
                    <a:ext uri="{A12FA001-AC4F-418D-AE19-62706E023703}">
                      <ahyp:hlinkClr xmlns:ahyp="http://schemas.microsoft.com/office/drawing/2018/hyperlinkcolor" val="tx"/>
                    </a:ext>
                  </a:extLst>
                </a:hlinkClick>
              </a:rPr>
              <a:t>https://www.niti.gov.in/sites/default/files/2021-12/Waste-Wise-Cities.pdf</a:t>
            </a:r>
            <a:endParaRPr sz="2300" dirty="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IN" sz="2300" dirty="0">
                <a:solidFill>
                  <a:schemeClr val="dk1"/>
                </a:solidFill>
                <a:latin typeface="Times New Roman"/>
                <a:ea typeface="Times New Roman"/>
                <a:cs typeface="Times New Roman"/>
                <a:sym typeface="Times New Roman"/>
              </a:rPr>
              <a:t>5.</a:t>
            </a:r>
            <a:r>
              <a:rPr lang="en-IN" sz="2300" u="sng" dirty="0">
                <a:solidFill>
                  <a:srgbClr val="1155CC"/>
                </a:solidFill>
                <a:latin typeface="Times New Roman"/>
                <a:ea typeface="Times New Roman"/>
                <a:cs typeface="Times New Roman"/>
                <a:sym typeface="Times New Roman"/>
                <a:hlinkClick r:id="rId7">
                  <a:extLst>
                    <a:ext uri="{A12FA001-AC4F-418D-AE19-62706E023703}">
                      <ahyp:hlinkClr xmlns:ahyp="http://schemas.microsoft.com/office/drawing/2018/hyperlinkcolor" val="tx"/>
                    </a:ext>
                  </a:extLst>
                </a:hlinkClick>
              </a:rPr>
              <a:t>https://timesofindia.indiatimes.com/</a:t>
            </a:r>
            <a:r>
              <a:rPr lang="en-IN" sz="2300" u="sng" dirty="0" err="1">
                <a:solidFill>
                  <a:srgbClr val="1155CC"/>
                </a:solidFill>
                <a:latin typeface="Times New Roman"/>
                <a:ea typeface="Times New Roman"/>
                <a:cs typeface="Times New Roman"/>
                <a:sym typeface="Times New Roman"/>
                <a:hlinkClick r:id="rId7">
                  <a:extLst>
                    <a:ext uri="{A12FA001-AC4F-418D-AE19-62706E023703}">
                      <ahyp:hlinkClr xmlns:ahyp="http://schemas.microsoft.com/office/drawing/2018/hyperlinkcolor" val="tx"/>
                    </a:ext>
                  </a:extLst>
                </a:hlinkClick>
              </a:rPr>
              <a:t>india</a:t>
            </a:r>
            <a:r>
              <a:rPr lang="en-IN" sz="2300" u="sng" dirty="0">
                <a:solidFill>
                  <a:srgbClr val="1155CC"/>
                </a:solidFill>
                <a:latin typeface="Times New Roman"/>
                <a:ea typeface="Times New Roman"/>
                <a:cs typeface="Times New Roman"/>
                <a:sym typeface="Times New Roman"/>
                <a:hlinkClick r:id="rId7">
                  <a:extLst>
                    <a:ext uri="{A12FA001-AC4F-418D-AE19-62706E023703}">
                      <ahyp:hlinkClr xmlns:ahyp="http://schemas.microsoft.com/office/drawing/2018/hyperlinkcolor" val="tx"/>
                    </a:ext>
                  </a:extLst>
                </a:hlinkClick>
              </a:rPr>
              <a:t>/in-30-years-india-tipped-to-double-the-amount-of-waste-it-generates/</a:t>
            </a:r>
            <a:r>
              <a:rPr lang="en-IN" sz="2300" u="sng" dirty="0" err="1">
                <a:solidFill>
                  <a:srgbClr val="1155CC"/>
                </a:solidFill>
                <a:latin typeface="Times New Roman"/>
                <a:ea typeface="Times New Roman"/>
                <a:cs typeface="Times New Roman"/>
                <a:sym typeface="Times New Roman"/>
                <a:hlinkClick r:id="rId7">
                  <a:extLst>
                    <a:ext uri="{A12FA001-AC4F-418D-AE19-62706E023703}">
                      <ahyp:hlinkClr xmlns:ahyp="http://schemas.microsoft.com/office/drawing/2018/hyperlinkcolor" val="tx"/>
                    </a:ext>
                  </a:extLst>
                </a:hlinkClick>
              </a:rPr>
              <a:t>articleshow</a:t>
            </a:r>
            <a:r>
              <a:rPr lang="en-IN" sz="2300" u="sng" dirty="0">
                <a:solidFill>
                  <a:srgbClr val="1155CC"/>
                </a:solidFill>
                <a:latin typeface="Times New Roman"/>
                <a:ea typeface="Times New Roman"/>
                <a:cs typeface="Times New Roman"/>
                <a:sym typeface="Times New Roman"/>
                <a:hlinkClick r:id="rId7">
                  <a:extLst>
                    <a:ext uri="{A12FA001-AC4F-418D-AE19-62706E023703}">
                      <ahyp:hlinkClr xmlns:ahyp="http://schemas.microsoft.com/office/drawing/2018/hyperlinkcolor" val="tx"/>
                    </a:ext>
                  </a:extLst>
                </a:hlinkClick>
              </a:rPr>
              <a:t>/74454382.cms</a:t>
            </a:r>
            <a:endParaRPr sz="2300" dirty="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endParaRPr sz="2300" dirty="0">
              <a:solidFill>
                <a:schemeClr val="dk1"/>
              </a:solidFill>
              <a:latin typeface="Times New Roman"/>
              <a:ea typeface="Times New Roman"/>
              <a:cs typeface="Times New Roman"/>
              <a:sym typeface="Times New Roman"/>
            </a:endParaRPr>
          </a:p>
          <a:p>
            <a:pPr marL="0" marR="0" lvl="0" indent="0" algn="l" rtl="0">
              <a:lnSpc>
                <a:spcPct val="90000"/>
              </a:lnSpc>
              <a:spcBef>
                <a:spcPts val="0"/>
              </a:spcBef>
              <a:spcAft>
                <a:spcPts val="0"/>
              </a:spcAft>
              <a:buClr>
                <a:schemeClr val="dk1"/>
              </a:buClr>
              <a:buSzPts val="2400"/>
              <a:buFont typeface="Arial"/>
              <a:buNone/>
            </a:pPr>
            <a:endParaRPr sz="2400" dirty="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br>
              <a:rPr lang="en-IN"/>
            </a:br>
            <a:endParaRPr/>
          </a:p>
        </p:txBody>
      </p:sp>
      <p:sp>
        <p:nvSpPr>
          <p:cNvPr id="139" name="Google Shape;139;p3"/>
          <p:cNvSpPr txBox="1">
            <a:spLocks noGrp="1"/>
          </p:cNvSpPr>
          <p:nvPr>
            <p:ph type="body" idx="4294967295"/>
          </p:nvPr>
        </p:nvSpPr>
        <p:spPr>
          <a:xfrm>
            <a:off x="0" y="1825625"/>
            <a:ext cx="11634788" cy="4683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endParaRPr/>
          </a:p>
        </p:txBody>
      </p:sp>
      <p:sp>
        <p:nvSpPr>
          <p:cNvPr id="144" name="Google Shape;144;p3"/>
          <p:cNvSpPr/>
          <p:nvPr/>
        </p:nvSpPr>
        <p:spPr>
          <a:xfrm>
            <a:off x="483324" y="1244062"/>
            <a:ext cx="11194869" cy="45719"/>
          </a:xfrm>
          <a:prstGeom prst="rect">
            <a:avLst/>
          </a:prstGeom>
          <a:solidFill>
            <a:srgbClr val="1F3864"/>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5" name="Google Shape;145;p3"/>
          <p:cNvSpPr txBox="1"/>
          <p:nvPr/>
        </p:nvSpPr>
        <p:spPr>
          <a:xfrm>
            <a:off x="403123" y="511278"/>
            <a:ext cx="10844979" cy="6009838"/>
          </a:xfrm>
          <a:prstGeom prst="rect">
            <a:avLst/>
          </a:prstGeom>
          <a:noFill/>
          <a:ln>
            <a:noFill/>
          </a:ln>
        </p:spPr>
        <p:txBody>
          <a:bodyPr spcFirstLastPara="1" wrap="square" lIns="91425" tIns="45700" rIns="91425" bIns="45700" anchor="t" anchorCtr="0">
            <a:normAutofit fontScale="92500" lnSpcReduction="20000"/>
          </a:bodyPr>
          <a:lstStyle/>
          <a:p>
            <a:pPr marL="0" marR="0" lvl="0" indent="0" algn="ctr" rtl="0">
              <a:lnSpc>
                <a:spcPct val="90000"/>
              </a:lnSpc>
              <a:spcBef>
                <a:spcPts val="0"/>
              </a:spcBef>
              <a:spcAft>
                <a:spcPts val="0"/>
              </a:spcAft>
              <a:buClr>
                <a:srgbClr val="002060"/>
              </a:buClr>
              <a:buSzPct val="100000"/>
              <a:buFont typeface="Arial"/>
              <a:buNone/>
            </a:pPr>
            <a:endParaRPr dirty="0"/>
          </a:p>
          <a:p>
            <a:pPr marL="0" marR="0" lvl="0" indent="0" algn="l" rtl="0">
              <a:lnSpc>
                <a:spcPct val="90000"/>
              </a:lnSpc>
              <a:spcBef>
                <a:spcPts val="1000"/>
              </a:spcBef>
              <a:spcAft>
                <a:spcPts val="0"/>
              </a:spcAft>
              <a:buClr>
                <a:srgbClr val="C00000"/>
              </a:buClr>
              <a:buSzPct val="100000"/>
              <a:buFont typeface="Arial"/>
              <a:buNone/>
            </a:pPr>
            <a:r>
              <a:rPr lang="en-IN" sz="3900" b="1" dirty="0">
                <a:solidFill>
                  <a:srgbClr val="C00000"/>
                </a:solidFill>
                <a:latin typeface="Calibri"/>
                <a:cs typeface="Calibri"/>
                <a:sym typeface="Calibri"/>
              </a:rPr>
              <a:t>                                               Abstract</a:t>
            </a:r>
            <a:endParaRPr sz="3900" b="1" dirty="0"/>
          </a:p>
          <a:p>
            <a:pPr marL="0" marR="0" lvl="0" indent="0" algn="just" rtl="0">
              <a:lnSpc>
                <a:spcPct val="115000"/>
              </a:lnSpc>
              <a:spcBef>
                <a:spcPts val="1000"/>
              </a:spcBef>
              <a:spcAft>
                <a:spcPts val="0"/>
              </a:spcAft>
              <a:buClr>
                <a:schemeClr val="dk1"/>
              </a:buClr>
              <a:buSzPct val="100000"/>
              <a:buFont typeface="Arial"/>
              <a:buNone/>
            </a:pPr>
            <a:r>
              <a:rPr lang="en-IN" sz="2800" dirty="0">
                <a:solidFill>
                  <a:srgbClr val="002060"/>
                </a:solidFill>
                <a:latin typeface="Calibri"/>
                <a:ea typeface="Calibri"/>
                <a:cs typeface="Calibri"/>
                <a:sym typeface="Calibri"/>
              </a:rPr>
              <a:t>	</a:t>
            </a:r>
            <a:r>
              <a:rPr lang="en-IN" sz="2800" dirty="0">
                <a:solidFill>
                  <a:schemeClr val="dk1"/>
                </a:solidFill>
                <a:highlight>
                  <a:srgbClr val="FFFFFF"/>
                </a:highlight>
                <a:latin typeface="Times New Roman"/>
                <a:ea typeface="Times New Roman"/>
                <a:cs typeface="Times New Roman"/>
                <a:sym typeface="Times New Roman"/>
              </a:rPr>
              <a:t>In order to reduce the over-dumping of garbage, we can automate the garbage bin to send information to the authorities and drivers through mobile applications. Once the waste bin reaches a threshold level, it also intimates the people where the next closest dustbin is available for use.2/3rd of total deaths are due to stroke, cancer, and respiratory disease.12.6 million deaths every year are caused due to an unhealthy environment. It also measures the toxicity level of waste in landfills and intimates the workers of the danger level, so that the garbage goes to the next level to eliminate the toxicity and comes back to segregation. By doing so, we can avoid hazardous diseases and create a clean and healthy environment. Also, the most frequently produced plastic waste in developing nations regularly winds up in open unregulated dump destinations or is tossed into waterways and streams. So, it can be used cost-efficiently by combining with other metals.</a:t>
            </a:r>
            <a:endParaRPr sz="2800" dirty="0">
              <a:solidFill>
                <a:schemeClr val="dk1"/>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ct val="47826"/>
              <a:buFont typeface="Arial"/>
              <a:buNone/>
            </a:pPr>
            <a:endParaRPr sz="2300" dirty="0">
              <a:solidFill>
                <a:schemeClr val="dk1"/>
              </a:solidFill>
              <a:latin typeface="Times New Roman"/>
              <a:ea typeface="Times New Roman"/>
              <a:cs typeface="Times New Roman"/>
              <a:sym typeface="Times New Roman"/>
            </a:endParaRPr>
          </a:p>
          <a:p>
            <a:pPr marL="0" marR="0" lvl="0" indent="0" algn="just" rtl="0">
              <a:lnSpc>
                <a:spcPct val="90000"/>
              </a:lnSpc>
              <a:spcBef>
                <a:spcPts val="1000"/>
              </a:spcBef>
              <a:spcAft>
                <a:spcPts val="0"/>
              </a:spcAft>
              <a:buClr>
                <a:schemeClr val="dk1"/>
              </a:buClr>
              <a:buSzPct val="127272"/>
              <a:buFont typeface="Arial"/>
              <a:buNone/>
            </a:pPr>
            <a:endParaRPr sz="2200" dirty="0">
              <a:solidFill>
                <a:schemeClr val="dk1"/>
              </a:solidFill>
              <a:highlight>
                <a:srgbClr val="FFFFFF"/>
              </a:highlight>
              <a:latin typeface="Times New Roman"/>
              <a:ea typeface="Times New Roman"/>
              <a:cs typeface="Times New Roman"/>
              <a:sym typeface="Times New Roman"/>
            </a:endParaRPr>
          </a:p>
          <a:p>
            <a:pPr marL="0" marR="0" lvl="0" indent="0" algn="l" rtl="0">
              <a:lnSpc>
                <a:spcPct val="90000"/>
              </a:lnSpc>
              <a:spcBef>
                <a:spcPts val="1000"/>
              </a:spcBef>
              <a:spcAft>
                <a:spcPts val="0"/>
              </a:spcAft>
              <a:buClr>
                <a:schemeClr val="dk1"/>
              </a:buClr>
              <a:buSzPct val="100000"/>
              <a:buFont typeface="Arial"/>
              <a:buNone/>
            </a:pPr>
            <a:endParaRPr sz="2800" dirty="0">
              <a:solidFill>
                <a:srgbClr val="00206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br>
              <a:rPr lang="en-IN" dirty="0"/>
            </a:br>
            <a:endParaRPr dirty="0"/>
          </a:p>
        </p:txBody>
      </p:sp>
      <p:sp>
        <p:nvSpPr>
          <p:cNvPr id="163" name="Google Shape;163;p5"/>
          <p:cNvSpPr txBox="1">
            <a:spLocks noGrp="1"/>
          </p:cNvSpPr>
          <p:nvPr>
            <p:ph type="body" idx="1"/>
          </p:nvPr>
        </p:nvSpPr>
        <p:spPr>
          <a:xfrm>
            <a:off x="252663" y="1825624"/>
            <a:ext cx="11634537" cy="468345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endParaRPr dirty="0"/>
          </a:p>
          <a:p>
            <a:pPr marL="0" lvl="0" indent="0" algn="l" rtl="0">
              <a:lnSpc>
                <a:spcPct val="90000"/>
              </a:lnSpc>
              <a:spcBef>
                <a:spcPts val="1000"/>
              </a:spcBef>
              <a:spcAft>
                <a:spcPts val="0"/>
              </a:spcAft>
              <a:buClr>
                <a:schemeClr val="dk1"/>
              </a:buClr>
              <a:buSzPts val="2800"/>
              <a:buNone/>
            </a:pPr>
            <a:endParaRPr dirty="0"/>
          </a:p>
        </p:txBody>
      </p:sp>
      <p:sp>
        <p:nvSpPr>
          <p:cNvPr id="168" name="Google Shape;168;p5"/>
          <p:cNvSpPr/>
          <p:nvPr/>
        </p:nvSpPr>
        <p:spPr>
          <a:xfrm>
            <a:off x="483324" y="1244062"/>
            <a:ext cx="11194869" cy="45719"/>
          </a:xfrm>
          <a:prstGeom prst="rect">
            <a:avLst/>
          </a:prstGeom>
          <a:solidFill>
            <a:srgbClr val="1F3864"/>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9" name="Google Shape;169;p5"/>
          <p:cNvSpPr txBox="1"/>
          <p:nvPr/>
        </p:nvSpPr>
        <p:spPr>
          <a:xfrm>
            <a:off x="252664" y="522514"/>
            <a:ext cx="11213432" cy="5998602"/>
          </a:xfrm>
          <a:prstGeom prst="rect">
            <a:avLst/>
          </a:prstGeom>
          <a:no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rgbClr val="002060"/>
              </a:buClr>
              <a:buSzPts val="2400"/>
              <a:buFont typeface="Arial"/>
              <a:buNone/>
            </a:pPr>
            <a:r>
              <a:rPr lang="en-US" sz="4000" b="1" dirty="0">
                <a:solidFill>
                  <a:srgbClr val="FF0000"/>
                </a:solidFill>
                <a:latin typeface="Calibri"/>
                <a:ea typeface="Calibri"/>
                <a:cs typeface="Calibri"/>
                <a:sym typeface="Calibri"/>
              </a:rPr>
              <a:t>PROBLEM STATEMENT ADDRESSED </a:t>
            </a:r>
            <a:endParaRPr sz="4000" b="1" dirty="0">
              <a:solidFill>
                <a:srgbClr val="FF0000"/>
              </a:solidFill>
            </a:endParaRPr>
          </a:p>
          <a:p>
            <a:pPr marL="0" marR="0" lvl="0" indent="0" algn="l" rtl="0">
              <a:lnSpc>
                <a:spcPct val="90000"/>
              </a:lnSpc>
              <a:spcBef>
                <a:spcPts val="1000"/>
              </a:spcBef>
              <a:spcAft>
                <a:spcPts val="0"/>
              </a:spcAft>
              <a:buClr>
                <a:srgbClr val="C00000"/>
              </a:buClr>
              <a:buSzPts val="2400"/>
              <a:buFont typeface="Arial"/>
              <a:buNone/>
            </a:pPr>
            <a:endParaRPr lang="en-IN" dirty="0">
              <a:solidFill>
                <a:srgbClr val="FF0000"/>
              </a:solidFill>
            </a:endParaRPr>
          </a:p>
          <a:p>
            <a:pPr algn="just" rtl="0">
              <a:spcBef>
                <a:spcPts val="0"/>
              </a:spcBef>
              <a:spcAft>
                <a:spcPts val="0"/>
              </a:spcAft>
            </a:pPr>
            <a:r>
              <a:rPr lang="en-US" dirty="0">
                <a:latin typeface="Arial" panose="020B0604020202020204" pitchFamily="34" charset="0"/>
              </a:rPr>
              <a:t>         </a:t>
            </a:r>
            <a:r>
              <a:rPr lang="en-US" b="0" i="0" u="none" strike="noStrike" dirty="0">
                <a:solidFill>
                  <a:srgbClr val="000000"/>
                </a:solidFill>
                <a:effectLst/>
                <a:latin typeface="Arial" panose="020B0604020202020204" pitchFamily="34" charset="0"/>
              </a:rPr>
              <a:t>Authorities are not intimated properly or they aren't aware of the level of dustbins whether it has been filled or not. So, If waste is dumped in the dustbin for a long time, hazardous gasses are produced by which toxicity level increases. Hence, public people, especially sweepers and cleaners, are prone to diseases. Hence, through this mobile application, we can intimate the authorities to clear the waste once the bins are filled and measure the toxicity of waste to ensure whether it can be used for recycling. Also, the display near the bins is to make people aware not to over dump and also to search for other bins for disposal of waste.</a:t>
            </a:r>
          </a:p>
          <a:p>
            <a:pPr algn="just" rtl="0">
              <a:spcBef>
                <a:spcPts val="0"/>
              </a:spcBef>
              <a:spcAft>
                <a:spcPts val="0"/>
              </a:spcAft>
            </a:pPr>
            <a:r>
              <a:rPr lang="en-US" b="1" i="1" u="none" strike="noStrike" dirty="0">
                <a:solidFill>
                  <a:srgbClr val="000000"/>
                </a:solidFill>
                <a:effectLst/>
                <a:latin typeface="Arial" panose="020B0604020202020204" pitchFamily="34" charset="0"/>
              </a:rPr>
              <a:t>Statistical reports indicate that India produces nearly 42 million tons of solid waste per year and also the report on the presence of toxic gases in the solid waste and a graphical representation of the death rate due to the unhealthy environment is given below. </a:t>
            </a:r>
          </a:p>
          <a:p>
            <a:pPr rtl="0">
              <a:spcBef>
                <a:spcPts val="0"/>
              </a:spcBef>
              <a:spcAft>
                <a:spcPts val="0"/>
              </a:spcAft>
            </a:pPr>
            <a:r>
              <a:rPr lang="en-US" b="1" i="1" dirty="0">
                <a:latin typeface="Arial" panose="020B0604020202020204" pitchFamily="34" charset="0"/>
              </a:rPr>
              <a:t>                                                             </a:t>
            </a:r>
          </a:p>
          <a:p>
            <a:pPr rtl="0">
              <a:spcBef>
                <a:spcPts val="0"/>
              </a:spcBef>
              <a:spcAft>
                <a:spcPts val="0"/>
              </a:spcAft>
            </a:pPr>
            <a:endParaRPr lang="en-US" b="1" i="1" u="none" strike="noStrike" dirty="0">
              <a:solidFill>
                <a:srgbClr val="000000"/>
              </a:solidFill>
              <a:effectLst/>
              <a:latin typeface="Arial" panose="020B0604020202020204" pitchFamily="34" charset="0"/>
            </a:endParaRPr>
          </a:p>
          <a:p>
            <a:pPr rtl="0">
              <a:spcBef>
                <a:spcPts val="0"/>
              </a:spcBef>
              <a:spcAft>
                <a:spcPts val="0"/>
              </a:spcAft>
            </a:pPr>
            <a:endParaRPr lang="en-US" b="1" i="1" dirty="0">
              <a:latin typeface="Arial" panose="020B0604020202020204" pitchFamily="34" charset="0"/>
            </a:endParaRPr>
          </a:p>
          <a:p>
            <a:pPr rtl="0">
              <a:spcBef>
                <a:spcPts val="0"/>
              </a:spcBef>
              <a:spcAft>
                <a:spcPts val="0"/>
              </a:spcAft>
            </a:pPr>
            <a:endParaRPr lang="en-US" b="1" i="1" u="none" strike="noStrike" dirty="0">
              <a:solidFill>
                <a:srgbClr val="000000"/>
              </a:solidFill>
              <a:effectLst/>
              <a:latin typeface="Arial" panose="020B0604020202020204" pitchFamily="34" charset="0"/>
            </a:endParaRPr>
          </a:p>
          <a:p>
            <a:pPr rtl="0">
              <a:spcBef>
                <a:spcPts val="0"/>
              </a:spcBef>
              <a:spcAft>
                <a:spcPts val="0"/>
              </a:spcAft>
            </a:pPr>
            <a:endParaRPr lang="en-US" b="1" i="1" dirty="0">
              <a:effectLst/>
            </a:endParaRPr>
          </a:p>
          <a:p>
            <a:br>
              <a:rPr lang="en-US" b="0" dirty="0">
                <a:effectLst/>
              </a:rPr>
            </a:br>
            <a:endParaRPr lang="en-US" b="0" dirty="0">
              <a:effectLst/>
            </a:endParaRPr>
          </a:p>
          <a:p>
            <a:br>
              <a:rPr lang="en-US" sz="3600" dirty="0"/>
            </a:br>
            <a:endParaRPr sz="2800" dirty="0">
              <a:solidFill>
                <a:srgbClr val="C00000"/>
              </a:solidFill>
              <a:latin typeface="Calibri"/>
              <a:ea typeface="Calibri"/>
              <a:cs typeface="Calibri"/>
              <a:sym typeface="Calibri"/>
            </a:endParaRPr>
          </a:p>
        </p:txBody>
      </p:sp>
      <p:graphicFrame>
        <p:nvGraphicFramePr>
          <p:cNvPr id="5" name="Table 4">
            <a:extLst>
              <a:ext uri="{FF2B5EF4-FFF2-40B4-BE49-F238E27FC236}">
                <a16:creationId xmlns:a16="http://schemas.microsoft.com/office/drawing/2014/main" id="{7EE4310A-ACE6-451D-B8D2-EB409C53BD85}"/>
              </a:ext>
            </a:extLst>
          </p:cNvPr>
          <p:cNvGraphicFramePr>
            <a:graphicFrameLocks noGrp="1"/>
          </p:cNvGraphicFramePr>
          <p:nvPr>
            <p:extLst>
              <p:ext uri="{D42A27DB-BD31-4B8C-83A1-F6EECF244321}">
                <p14:modId xmlns:p14="http://schemas.microsoft.com/office/powerpoint/2010/main" val="2624043770"/>
              </p:ext>
            </p:extLst>
          </p:nvPr>
        </p:nvGraphicFramePr>
        <p:xfrm>
          <a:off x="304800" y="3889504"/>
          <a:ext cx="2998838" cy="2936240"/>
        </p:xfrm>
        <a:graphic>
          <a:graphicData uri="http://schemas.openxmlformats.org/drawingml/2006/table">
            <a:tbl>
              <a:tblPr/>
              <a:tblGrid>
                <a:gridCol w="1520244">
                  <a:extLst>
                    <a:ext uri="{9D8B030D-6E8A-4147-A177-3AD203B41FA5}">
                      <a16:colId xmlns:a16="http://schemas.microsoft.com/office/drawing/2014/main" val="610524860"/>
                    </a:ext>
                  </a:extLst>
                </a:gridCol>
                <a:gridCol w="1478594">
                  <a:extLst>
                    <a:ext uri="{9D8B030D-6E8A-4147-A177-3AD203B41FA5}">
                      <a16:colId xmlns:a16="http://schemas.microsoft.com/office/drawing/2014/main" val="2707478136"/>
                    </a:ext>
                  </a:extLst>
                </a:gridCol>
              </a:tblGrid>
              <a:tr h="520777">
                <a:tc>
                  <a:txBody>
                    <a:bodyPr/>
                    <a:lstStyle/>
                    <a:p>
                      <a:pPr rtl="0" fontAlgn="t">
                        <a:spcBef>
                          <a:spcPts val="0"/>
                        </a:spcBef>
                        <a:spcAft>
                          <a:spcPts val="0"/>
                        </a:spcAft>
                      </a:pPr>
                      <a:r>
                        <a:rPr lang="en-IN" sz="1400" b="0" i="0" u="none" strike="noStrike" dirty="0">
                          <a:solidFill>
                            <a:srgbClr val="000000"/>
                          </a:solidFill>
                          <a:effectLst/>
                          <a:latin typeface="Arial" panose="020B0604020202020204" pitchFamily="34" charset="0"/>
                        </a:rPr>
                        <a:t>        </a:t>
                      </a:r>
                      <a:r>
                        <a:rPr lang="en-IN" sz="1400" b="1" i="0" u="none" strike="noStrike" dirty="0">
                          <a:solidFill>
                            <a:srgbClr val="000000"/>
                          </a:solidFill>
                          <a:effectLst/>
                          <a:latin typeface="Arial" panose="020B0604020202020204" pitchFamily="34" charset="0"/>
                        </a:rPr>
                        <a:t> </a:t>
                      </a:r>
                    </a:p>
                    <a:p>
                      <a:pPr rtl="0" fontAlgn="t">
                        <a:spcBef>
                          <a:spcPts val="0"/>
                        </a:spcBef>
                        <a:spcAft>
                          <a:spcPts val="0"/>
                        </a:spcAft>
                      </a:pPr>
                      <a:r>
                        <a:rPr lang="en-IN" sz="1400" b="1" i="0" u="none" strike="noStrike" dirty="0">
                          <a:solidFill>
                            <a:srgbClr val="000000"/>
                          </a:solidFill>
                          <a:effectLst/>
                          <a:latin typeface="Arial" panose="020B0604020202020204" pitchFamily="34" charset="0"/>
                        </a:rPr>
                        <a:t>        State</a:t>
                      </a:r>
                      <a:endParaRPr lang="en-IN"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dirty="0">
                          <a:solidFill>
                            <a:srgbClr val="000000"/>
                          </a:solidFill>
                          <a:effectLst/>
                          <a:latin typeface="Arial" panose="020B0604020202020204" pitchFamily="34" charset="0"/>
                        </a:rPr>
                        <a:t>  </a:t>
                      </a:r>
                      <a:r>
                        <a:rPr lang="en-IN" sz="1400" b="1" i="0" u="none" strike="noStrike" dirty="0">
                          <a:solidFill>
                            <a:srgbClr val="000000"/>
                          </a:solidFill>
                          <a:effectLst/>
                          <a:latin typeface="Arial" panose="020B0604020202020204" pitchFamily="34" charset="0"/>
                        </a:rPr>
                        <a:t> Amount of waste produced</a:t>
                      </a:r>
                      <a:endParaRPr lang="en-IN"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99710706"/>
                  </a:ext>
                </a:extLst>
              </a:tr>
              <a:tr h="320111">
                <a:tc>
                  <a:txBody>
                    <a:bodyPr/>
                    <a:lstStyle/>
                    <a:p>
                      <a:pPr rtl="0" fontAlgn="t">
                        <a:spcBef>
                          <a:spcPts val="0"/>
                        </a:spcBef>
                        <a:spcAft>
                          <a:spcPts val="0"/>
                        </a:spcAft>
                      </a:pPr>
                      <a:r>
                        <a:rPr lang="en-IN" sz="1400" b="0" i="0" u="none" strike="noStrike">
                          <a:solidFill>
                            <a:srgbClr val="000000"/>
                          </a:solidFill>
                          <a:effectLst/>
                          <a:latin typeface="Arial" panose="020B0604020202020204" pitchFamily="34" charset="0"/>
                        </a:rPr>
                        <a:t>Ahmedabad</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Arial" panose="020B0604020202020204" pitchFamily="34" charset="0"/>
                        </a:rPr>
                        <a:t>6.3 million</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94025027"/>
                  </a:ext>
                </a:extLst>
              </a:tr>
              <a:tr h="320111">
                <a:tc>
                  <a:txBody>
                    <a:bodyPr/>
                    <a:lstStyle/>
                    <a:p>
                      <a:pPr rtl="0" fontAlgn="t">
                        <a:spcBef>
                          <a:spcPts val="0"/>
                        </a:spcBef>
                        <a:spcAft>
                          <a:spcPts val="0"/>
                        </a:spcAft>
                      </a:pPr>
                      <a:r>
                        <a:rPr lang="en-IN" sz="1400" b="0" i="0" u="none" strike="noStrike" dirty="0">
                          <a:solidFill>
                            <a:srgbClr val="000000"/>
                          </a:solidFill>
                          <a:effectLst/>
                          <a:latin typeface="Arial" panose="020B0604020202020204" pitchFamily="34" charset="0"/>
                        </a:rPr>
                        <a:t>Bangalore</a:t>
                      </a:r>
                      <a:endParaRPr lang="en-IN"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dirty="0">
                          <a:solidFill>
                            <a:srgbClr val="000000"/>
                          </a:solidFill>
                          <a:effectLst/>
                          <a:latin typeface="Arial" panose="020B0604020202020204" pitchFamily="34" charset="0"/>
                        </a:rPr>
                        <a:t>8.4 million</a:t>
                      </a:r>
                      <a:endParaRPr lang="en-IN"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3872427"/>
                  </a:ext>
                </a:extLst>
              </a:tr>
              <a:tr h="320111">
                <a:tc>
                  <a:txBody>
                    <a:bodyPr/>
                    <a:lstStyle/>
                    <a:p>
                      <a:pPr rtl="0" fontAlgn="t">
                        <a:spcBef>
                          <a:spcPts val="0"/>
                        </a:spcBef>
                        <a:spcAft>
                          <a:spcPts val="0"/>
                        </a:spcAft>
                      </a:pPr>
                      <a:r>
                        <a:rPr lang="en-IN" sz="1400" b="0" i="0" u="none" strike="noStrike" dirty="0">
                          <a:solidFill>
                            <a:srgbClr val="000000"/>
                          </a:solidFill>
                          <a:effectLst/>
                          <a:latin typeface="Arial" panose="020B0604020202020204" pitchFamily="34" charset="0"/>
                        </a:rPr>
                        <a:t>Chennai</a:t>
                      </a:r>
                      <a:endParaRPr lang="en-IN"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dirty="0">
                          <a:solidFill>
                            <a:srgbClr val="000000"/>
                          </a:solidFill>
                          <a:effectLst/>
                          <a:latin typeface="Arial" panose="020B0604020202020204" pitchFamily="34" charset="0"/>
                        </a:rPr>
                        <a:t>8.6 million</a:t>
                      </a:r>
                      <a:endParaRPr lang="en-IN"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36221118"/>
                  </a:ext>
                </a:extLst>
              </a:tr>
              <a:tr h="320111">
                <a:tc>
                  <a:txBody>
                    <a:bodyPr/>
                    <a:lstStyle/>
                    <a:p>
                      <a:pPr rtl="0" fontAlgn="t">
                        <a:spcBef>
                          <a:spcPts val="0"/>
                        </a:spcBef>
                        <a:spcAft>
                          <a:spcPts val="0"/>
                        </a:spcAft>
                      </a:pPr>
                      <a:r>
                        <a:rPr lang="en-IN" sz="1400" b="0" i="0" u="none" strike="noStrike">
                          <a:solidFill>
                            <a:srgbClr val="000000"/>
                          </a:solidFill>
                          <a:effectLst/>
                          <a:latin typeface="Arial" panose="020B0604020202020204" pitchFamily="34" charset="0"/>
                        </a:rPr>
                        <a:t>Delhi</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Arial" panose="020B0604020202020204" pitchFamily="34" charset="0"/>
                        </a:rPr>
                        <a:t>16.4 million</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8642103"/>
                  </a:ext>
                </a:extLst>
              </a:tr>
              <a:tr h="320111">
                <a:tc>
                  <a:txBody>
                    <a:bodyPr/>
                    <a:lstStyle/>
                    <a:p>
                      <a:pPr rtl="0" fontAlgn="t">
                        <a:spcBef>
                          <a:spcPts val="0"/>
                        </a:spcBef>
                        <a:spcAft>
                          <a:spcPts val="0"/>
                        </a:spcAft>
                      </a:pPr>
                      <a:r>
                        <a:rPr lang="en-IN" sz="1400" b="0" i="0" u="none" strike="noStrike" dirty="0">
                          <a:solidFill>
                            <a:srgbClr val="000000"/>
                          </a:solidFill>
                          <a:effectLst/>
                          <a:latin typeface="Arial" panose="020B0604020202020204" pitchFamily="34" charset="0"/>
                        </a:rPr>
                        <a:t>Mumbai</a:t>
                      </a:r>
                      <a:endParaRPr lang="en-IN"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dirty="0">
                          <a:solidFill>
                            <a:srgbClr val="000000"/>
                          </a:solidFill>
                          <a:effectLst/>
                          <a:latin typeface="Arial" panose="020B0604020202020204" pitchFamily="34" charset="0"/>
                        </a:rPr>
                        <a:t>18.1 million</a:t>
                      </a:r>
                      <a:endParaRPr lang="en-IN"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94922272"/>
                  </a:ext>
                </a:extLst>
              </a:tr>
              <a:tr h="320111">
                <a:tc>
                  <a:txBody>
                    <a:bodyPr/>
                    <a:lstStyle/>
                    <a:p>
                      <a:pPr rtl="0" fontAlgn="t">
                        <a:spcBef>
                          <a:spcPts val="0"/>
                        </a:spcBef>
                        <a:spcAft>
                          <a:spcPts val="0"/>
                        </a:spcAft>
                      </a:pPr>
                      <a:r>
                        <a:rPr lang="en-IN" sz="1400" b="0" i="0" u="none" strike="noStrike">
                          <a:solidFill>
                            <a:srgbClr val="000000"/>
                          </a:solidFill>
                          <a:effectLst/>
                          <a:latin typeface="Arial" panose="020B0604020202020204" pitchFamily="34" charset="0"/>
                        </a:rPr>
                        <a:t>Hyderabad</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Arial" panose="020B0604020202020204" pitchFamily="34" charset="0"/>
                        </a:rPr>
                        <a:t>7.7 million</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47901762"/>
                  </a:ext>
                </a:extLst>
              </a:tr>
              <a:tr h="320111">
                <a:tc>
                  <a:txBody>
                    <a:bodyPr/>
                    <a:lstStyle/>
                    <a:p>
                      <a:pPr rtl="0" fontAlgn="t">
                        <a:spcBef>
                          <a:spcPts val="0"/>
                        </a:spcBef>
                        <a:spcAft>
                          <a:spcPts val="0"/>
                        </a:spcAft>
                      </a:pPr>
                      <a:r>
                        <a:rPr lang="en-IN" sz="1400" b="0" i="0" u="none" strike="noStrike" dirty="0">
                          <a:solidFill>
                            <a:srgbClr val="000000"/>
                          </a:solidFill>
                          <a:effectLst/>
                          <a:latin typeface="Arial" panose="020B0604020202020204" pitchFamily="34" charset="0"/>
                        </a:rPr>
                        <a:t>Kolkata</a:t>
                      </a:r>
                      <a:endParaRPr lang="en-IN"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dirty="0">
                          <a:solidFill>
                            <a:srgbClr val="000000"/>
                          </a:solidFill>
                          <a:effectLst/>
                          <a:latin typeface="Arial" panose="020B0604020202020204" pitchFamily="34" charset="0"/>
                        </a:rPr>
                        <a:t>14.1 million</a:t>
                      </a:r>
                      <a:endParaRPr lang="en-IN"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67745287"/>
                  </a:ext>
                </a:extLst>
              </a:tr>
            </a:tbl>
          </a:graphicData>
        </a:graphic>
      </p:graphicFrame>
      <p:sp>
        <p:nvSpPr>
          <p:cNvPr id="6" name="Rectangle 2">
            <a:extLst>
              <a:ext uri="{FF2B5EF4-FFF2-40B4-BE49-F238E27FC236}">
                <a16:creationId xmlns:a16="http://schemas.microsoft.com/office/drawing/2014/main" id="{D470BB3F-1DC3-4F22-8864-FE69BA6AB63F}"/>
              </a:ext>
            </a:extLst>
          </p:cNvPr>
          <p:cNvSpPr>
            <a:spLocks noChangeArrowheads="1"/>
          </p:cNvSpPr>
          <p:nvPr/>
        </p:nvSpPr>
        <p:spPr bwMode="auto">
          <a:xfrm>
            <a:off x="-1758222" y="2831918"/>
            <a:ext cx="14814667" cy="39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aphicFrame>
        <p:nvGraphicFramePr>
          <p:cNvPr id="7" name="Table 6">
            <a:extLst>
              <a:ext uri="{FF2B5EF4-FFF2-40B4-BE49-F238E27FC236}">
                <a16:creationId xmlns:a16="http://schemas.microsoft.com/office/drawing/2014/main" id="{BECEA6B0-79AF-43D5-85FA-48752D238B06}"/>
              </a:ext>
            </a:extLst>
          </p:cNvPr>
          <p:cNvGraphicFramePr>
            <a:graphicFrameLocks noGrp="1"/>
          </p:cNvGraphicFramePr>
          <p:nvPr>
            <p:extLst>
              <p:ext uri="{D42A27DB-BD31-4B8C-83A1-F6EECF244321}">
                <p14:modId xmlns:p14="http://schemas.microsoft.com/office/powerpoint/2010/main" val="479247205"/>
              </p:ext>
            </p:extLst>
          </p:nvPr>
        </p:nvGraphicFramePr>
        <p:xfrm>
          <a:off x="3508175" y="3889504"/>
          <a:ext cx="3712560" cy="2936240"/>
        </p:xfrm>
        <a:graphic>
          <a:graphicData uri="http://schemas.openxmlformats.org/drawingml/2006/table">
            <a:tbl>
              <a:tblPr/>
              <a:tblGrid>
                <a:gridCol w="1918724">
                  <a:extLst>
                    <a:ext uri="{9D8B030D-6E8A-4147-A177-3AD203B41FA5}">
                      <a16:colId xmlns:a16="http://schemas.microsoft.com/office/drawing/2014/main" val="2692643132"/>
                    </a:ext>
                  </a:extLst>
                </a:gridCol>
                <a:gridCol w="1793836">
                  <a:extLst>
                    <a:ext uri="{9D8B030D-6E8A-4147-A177-3AD203B41FA5}">
                      <a16:colId xmlns:a16="http://schemas.microsoft.com/office/drawing/2014/main" val="1381065243"/>
                    </a:ext>
                  </a:extLst>
                </a:gridCol>
              </a:tblGrid>
              <a:tr h="367030">
                <a:tc>
                  <a:txBody>
                    <a:bodyPr/>
                    <a:lstStyle/>
                    <a:p>
                      <a:pPr rtl="0" fontAlgn="t">
                        <a:spcBef>
                          <a:spcPts val="0"/>
                        </a:spcBef>
                        <a:spcAft>
                          <a:spcPts val="0"/>
                        </a:spcAft>
                      </a:pPr>
                      <a:r>
                        <a:rPr lang="en-IN" sz="1400" b="0" i="0" u="none" strike="noStrike" dirty="0">
                          <a:solidFill>
                            <a:srgbClr val="000000"/>
                          </a:solidFill>
                          <a:effectLst/>
                          <a:latin typeface="Arial" panose="020B0604020202020204" pitchFamily="34" charset="0"/>
                        </a:rPr>
                        <a:t>  </a:t>
                      </a:r>
                      <a:r>
                        <a:rPr lang="en-IN" sz="1400" b="1" i="0" u="none" strike="noStrike" dirty="0">
                          <a:solidFill>
                            <a:srgbClr val="000000"/>
                          </a:solidFill>
                          <a:effectLst/>
                          <a:latin typeface="Arial" panose="020B0604020202020204" pitchFamily="34" charset="0"/>
                        </a:rPr>
                        <a:t>Major Constituents</a:t>
                      </a:r>
                      <a:endParaRPr lang="en-IN" sz="1400" b="1" dirty="0">
                        <a:effectLst/>
                      </a:endParaRPr>
                    </a:p>
                  </a:txBody>
                  <a:tcPr marL="62376" marR="62376" marT="62376" marB="6237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dirty="0">
                          <a:solidFill>
                            <a:srgbClr val="000000"/>
                          </a:solidFill>
                          <a:effectLst/>
                          <a:latin typeface="Arial" panose="020B0604020202020204" pitchFamily="34" charset="0"/>
                        </a:rPr>
                        <a:t>        </a:t>
                      </a:r>
                      <a:r>
                        <a:rPr lang="en-IN" sz="1400" b="1" i="0" u="none" strike="noStrike" dirty="0">
                          <a:solidFill>
                            <a:srgbClr val="000000"/>
                          </a:solidFill>
                          <a:effectLst/>
                          <a:latin typeface="Arial" panose="020B0604020202020204" pitchFamily="34" charset="0"/>
                        </a:rPr>
                        <a:t>Percentage</a:t>
                      </a:r>
                      <a:endParaRPr lang="en-IN" sz="1400" b="1" dirty="0">
                        <a:effectLst/>
                      </a:endParaRPr>
                    </a:p>
                  </a:txBody>
                  <a:tcPr marL="62376" marR="62376" marT="62376" marB="6237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19505104"/>
                  </a:ext>
                </a:extLst>
              </a:tr>
              <a:tr h="367030">
                <a:tc>
                  <a:txBody>
                    <a:bodyPr/>
                    <a:lstStyle/>
                    <a:p>
                      <a:pPr rtl="0" fontAlgn="t">
                        <a:spcBef>
                          <a:spcPts val="0"/>
                        </a:spcBef>
                        <a:spcAft>
                          <a:spcPts val="0"/>
                        </a:spcAft>
                      </a:pPr>
                      <a:r>
                        <a:rPr lang="en-IN" sz="1400" b="0" i="0" u="none" strike="noStrike" dirty="0">
                          <a:solidFill>
                            <a:srgbClr val="000000"/>
                          </a:solidFill>
                          <a:effectLst/>
                          <a:latin typeface="Arial" panose="020B0604020202020204" pitchFamily="34" charset="0"/>
                        </a:rPr>
                        <a:t>Methane</a:t>
                      </a:r>
                      <a:endParaRPr lang="en-IN" sz="1400" dirty="0">
                        <a:effectLst/>
                      </a:endParaRPr>
                    </a:p>
                  </a:txBody>
                  <a:tcPr marL="62376" marR="62376" marT="62376" marB="6237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Arial" panose="020B0604020202020204" pitchFamily="34" charset="0"/>
                        </a:rPr>
                        <a:t>          30% - 60%</a:t>
                      </a:r>
                      <a:endParaRPr lang="en-IN" sz="1400">
                        <a:effectLst/>
                      </a:endParaRPr>
                    </a:p>
                  </a:txBody>
                  <a:tcPr marL="62376" marR="62376" marT="62376" marB="6237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87043984"/>
                  </a:ext>
                </a:extLst>
              </a:tr>
              <a:tr h="367030">
                <a:tc>
                  <a:txBody>
                    <a:bodyPr/>
                    <a:lstStyle/>
                    <a:p>
                      <a:pPr rtl="0" fontAlgn="t">
                        <a:spcBef>
                          <a:spcPts val="0"/>
                        </a:spcBef>
                        <a:spcAft>
                          <a:spcPts val="0"/>
                        </a:spcAft>
                      </a:pPr>
                      <a:r>
                        <a:rPr lang="en-IN" sz="1400" b="0" i="0" u="none" strike="noStrike">
                          <a:solidFill>
                            <a:srgbClr val="000000"/>
                          </a:solidFill>
                          <a:effectLst/>
                          <a:latin typeface="Arial" panose="020B0604020202020204" pitchFamily="34" charset="0"/>
                        </a:rPr>
                        <a:t>Carbon-dioxide</a:t>
                      </a:r>
                      <a:endParaRPr lang="en-IN" sz="1400">
                        <a:effectLst/>
                      </a:endParaRPr>
                    </a:p>
                  </a:txBody>
                  <a:tcPr marL="62376" marR="62376" marT="62376" marB="6237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Arial" panose="020B0604020202020204" pitchFamily="34" charset="0"/>
                        </a:rPr>
                        <a:t>      34% - 60%</a:t>
                      </a:r>
                      <a:endParaRPr lang="en-IN" sz="1400">
                        <a:effectLst/>
                      </a:endParaRPr>
                    </a:p>
                  </a:txBody>
                  <a:tcPr marL="62376" marR="62376" marT="62376" marB="6237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28267102"/>
                  </a:ext>
                </a:extLst>
              </a:tr>
              <a:tr h="367030">
                <a:tc>
                  <a:txBody>
                    <a:bodyPr/>
                    <a:lstStyle/>
                    <a:p>
                      <a:pPr rtl="0" fontAlgn="t">
                        <a:spcBef>
                          <a:spcPts val="0"/>
                        </a:spcBef>
                        <a:spcAft>
                          <a:spcPts val="0"/>
                        </a:spcAft>
                      </a:pPr>
                      <a:r>
                        <a:rPr lang="en-IN" sz="1400" b="0" i="0" u="none" strike="noStrike" dirty="0">
                          <a:solidFill>
                            <a:srgbClr val="000000"/>
                          </a:solidFill>
                          <a:effectLst/>
                          <a:latin typeface="Arial" panose="020B0604020202020204" pitchFamily="34" charset="0"/>
                        </a:rPr>
                        <a:t>Nitrogen</a:t>
                      </a:r>
                      <a:endParaRPr lang="en-IN" sz="1400" dirty="0">
                        <a:effectLst/>
                      </a:endParaRPr>
                    </a:p>
                  </a:txBody>
                  <a:tcPr marL="62376" marR="62376" marT="62376" marB="6237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Arial" panose="020B0604020202020204" pitchFamily="34" charset="0"/>
                        </a:rPr>
                        <a:t>          1% - 21% </a:t>
                      </a:r>
                      <a:endParaRPr lang="en-IN" sz="1400">
                        <a:effectLst/>
                      </a:endParaRPr>
                    </a:p>
                  </a:txBody>
                  <a:tcPr marL="62376" marR="62376" marT="62376" marB="6237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87368095"/>
                  </a:ext>
                </a:extLst>
              </a:tr>
              <a:tr h="367030">
                <a:tc>
                  <a:txBody>
                    <a:bodyPr/>
                    <a:lstStyle/>
                    <a:p>
                      <a:pPr rtl="0" fontAlgn="t">
                        <a:spcBef>
                          <a:spcPts val="0"/>
                        </a:spcBef>
                        <a:spcAft>
                          <a:spcPts val="0"/>
                        </a:spcAft>
                      </a:pPr>
                      <a:r>
                        <a:rPr lang="en-IN" sz="1400" b="0" i="0" u="none" strike="noStrike">
                          <a:solidFill>
                            <a:srgbClr val="000000"/>
                          </a:solidFill>
                          <a:effectLst/>
                          <a:latin typeface="Arial" panose="020B0604020202020204" pitchFamily="34" charset="0"/>
                        </a:rPr>
                        <a:t>Oxygen</a:t>
                      </a:r>
                      <a:endParaRPr lang="en-IN" sz="1400">
                        <a:effectLst/>
                      </a:endParaRPr>
                    </a:p>
                  </a:txBody>
                  <a:tcPr marL="62376" marR="62376" marT="62376" marB="6237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Arial" panose="020B0604020202020204" pitchFamily="34" charset="0"/>
                        </a:rPr>
                        <a:t>          0.1% - 2%</a:t>
                      </a:r>
                      <a:endParaRPr lang="en-IN" sz="1400">
                        <a:effectLst/>
                      </a:endParaRPr>
                    </a:p>
                  </a:txBody>
                  <a:tcPr marL="62376" marR="62376" marT="62376" marB="6237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41785048"/>
                  </a:ext>
                </a:extLst>
              </a:tr>
              <a:tr h="367030">
                <a:tc>
                  <a:txBody>
                    <a:bodyPr/>
                    <a:lstStyle/>
                    <a:p>
                      <a:pPr rtl="0" fontAlgn="t">
                        <a:spcBef>
                          <a:spcPts val="0"/>
                        </a:spcBef>
                        <a:spcAft>
                          <a:spcPts val="0"/>
                        </a:spcAft>
                      </a:pPr>
                      <a:r>
                        <a:rPr lang="en-IN" sz="1400" b="0" i="0" u="none" strike="noStrike">
                          <a:solidFill>
                            <a:srgbClr val="000000"/>
                          </a:solidFill>
                          <a:effectLst/>
                          <a:latin typeface="Arial" panose="020B0604020202020204" pitchFamily="34" charset="0"/>
                        </a:rPr>
                        <a:t>Carbon monoxide</a:t>
                      </a:r>
                      <a:endParaRPr lang="en-IN" sz="1400">
                        <a:effectLst/>
                      </a:endParaRPr>
                    </a:p>
                  </a:txBody>
                  <a:tcPr marL="62376" marR="62376" marT="62376" marB="6237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dirty="0">
                          <a:solidFill>
                            <a:srgbClr val="000000"/>
                          </a:solidFill>
                          <a:effectLst/>
                          <a:latin typeface="Arial" panose="020B0604020202020204" pitchFamily="34" charset="0"/>
                        </a:rPr>
                        <a:t>          0 - 0.2%</a:t>
                      </a:r>
                      <a:endParaRPr lang="en-IN" sz="1400" dirty="0">
                        <a:effectLst/>
                      </a:endParaRPr>
                    </a:p>
                  </a:txBody>
                  <a:tcPr marL="62376" marR="62376" marT="62376" marB="6237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26307119"/>
                  </a:ext>
                </a:extLst>
              </a:tr>
              <a:tr h="367030">
                <a:tc>
                  <a:txBody>
                    <a:bodyPr/>
                    <a:lstStyle/>
                    <a:p>
                      <a:pPr rtl="0" fontAlgn="t">
                        <a:spcBef>
                          <a:spcPts val="0"/>
                        </a:spcBef>
                        <a:spcAft>
                          <a:spcPts val="0"/>
                        </a:spcAft>
                      </a:pPr>
                      <a:r>
                        <a:rPr lang="en-IN" sz="1400" b="0" i="0" u="none" strike="noStrike">
                          <a:solidFill>
                            <a:srgbClr val="000000"/>
                          </a:solidFill>
                          <a:effectLst/>
                          <a:latin typeface="Arial" panose="020B0604020202020204" pitchFamily="34" charset="0"/>
                        </a:rPr>
                        <a:t>Hydrogen</a:t>
                      </a:r>
                      <a:endParaRPr lang="en-IN" sz="1400">
                        <a:effectLst/>
                      </a:endParaRPr>
                    </a:p>
                  </a:txBody>
                  <a:tcPr marL="62376" marR="62376" marT="62376" marB="6237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a:solidFill>
                            <a:srgbClr val="000000"/>
                          </a:solidFill>
                          <a:effectLst/>
                          <a:latin typeface="Arial" panose="020B0604020202020204" pitchFamily="34" charset="0"/>
                        </a:rPr>
                        <a:t>            0 - 0.2%</a:t>
                      </a:r>
                      <a:endParaRPr lang="en-IN" sz="1400">
                        <a:effectLst/>
                      </a:endParaRPr>
                    </a:p>
                  </a:txBody>
                  <a:tcPr marL="62376" marR="62376" marT="62376" marB="6237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54933480"/>
                  </a:ext>
                </a:extLst>
              </a:tr>
              <a:tr h="367030">
                <a:tc>
                  <a:txBody>
                    <a:bodyPr/>
                    <a:lstStyle/>
                    <a:p>
                      <a:pPr rtl="0" fontAlgn="t">
                        <a:spcBef>
                          <a:spcPts val="0"/>
                        </a:spcBef>
                        <a:spcAft>
                          <a:spcPts val="0"/>
                        </a:spcAft>
                      </a:pPr>
                      <a:r>
                        <a:rPr lang="en-IN" sz="1400" b="0" i="0" u="none" strike="noStrike" dirty="0">
                          <a:solidFill>
                            <a:srgbClr val="000000"/>
                          </a:solidFill>
                          <a:effectLst/>
                          <a:latin typeface="Arial" panose="020B0604020202020204" pitchFamily="34" charset="0"/>
                        </a:rPr>
                        <a:t>Ammonia</a:t>
                      </a:r>
                      <a:endParaRPr lang="en-IN" sz="1400" dirty="0">
                        <a:effectLst/>
                      </a:endParaRPr>
                    </a:p>
                  </a:txBody>
                  <a:tcPr marL="62376" marR="62376" marT="62376" marB="6237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400" b="0" i="0" u="none" strike="noStrike" dirty="0">
                          <a:solidFill>
                            <a:srgbClr val="000000"/>
                          </a:solidFill>
                          <a:effectLst/>
                          <a:latin typeface="Arial" panose="020B0604020202020204" pitchFamily="34" charset="0"/>
                        </a:rPr>
                        <a:t>            0.1% -1%</a:t>
                      </a:r>
                      <a:endParaRPr lang="en-IN" sz="1400" dirty="0">
                        <a:effectLst/>
                      </a:endParaRPr>
                    </a:p>
                  </a:txBody>
                  <a:tcPr marL="62376" marR="62376" marT="62376" marB="6237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79056232"/>
                  </a:ext>
                </a:extLst>
              </a:tr>
            </a:tbl>
          </a:graphicData>
        </a:graphic>
      </p:graphicFrame>
      <p:sp>
        <p:nvSpPr>
          <p:cNvPr id="8" name="Rectangle 3">
            <a:extLst>
              <a:ext uri="{FF2B5EF4-FFF2-40B4-BE49-F238E27FC236}">
                <a16:creationId xmlns:a16="http://schemas.microsoft.com/office/drawing/2014/main" id="{C108B598-C492-42BC-97C6-81D99BB37FED}"/>
              </a:ext>
            </a:extLst>
          </p:cNvPr>
          <p:cNvSpPr>
            <a:spLocks noChangeArrowheads="1"/>
          </p:cNvSpPr>
          <p:nvPr/>
        </p:nvSpPr>
        <p:spPr bwMode="auto">
          <a:xfrm>
            <a:off x="3677080" y="2020727"/>
            <a:ext cx="13386958" cy="231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10" name="Picture 9">
            <a:extLst>
              <a:ext uri="{FF2B5EF4-FFF2-40B4-BE49-F238E27FC236}">
                <a16:creationId xmlns:a16="http://schemas.microsoft.com/office/drawing/2014/main" id="{1449B4BF-9715-4DA1-A96B-F2D0288B04D9}"/>
              </a:ext>
            </a:extLst>
          </p:cNvPr>
          <p:cNvPicPr>
            <a:picLocks noChangeAspect="1"/>
          </p:cNvPicPr>
          <p:nvPr/>
        </p:nvPicPr>
        <p:blipFill>
          <a:blip r:embed="rId3"/>
          <a:stretch>
            <a:fillRect/>
          </a:stretch>
        </p:blipFill>
        <p:spPr>
          <a:xfrm>
            <a:off x="7613525" y="3945644"/>
            <a:ext cx="3459780" cy="206519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0762A-2A5E-4AD2-89B1-D0A6AB7089CF}"/>
              </a:ext>
            </a:extLst>
          </p:cNvPr>
          <p:cNvSpPr>
            <a:spLocks noGrp="1"/>
          </p:cNvSpPr>
          <p:nvPr>
            <p:ph type="title"/>
          </p:nvPr>
        </p:nvSpPr>
        <p:spPr/>
        <p:txBody>
          <a:bodyPr>
            <a:normAutofit/>
          </a:bodyPr>
          <a:lstStyle/>
          <a:p>
            <a:r>
              <a:rPr lang="en-US" sz="2800" dirty="0">
                <a:solidFill>
                  <a:srgbClr val="FF0000"/>
                </a:solidFill>
              </a:rPr>
              <a:t>     THE EXISTING SOLUTIONS FOR THE PROBLEM ADDRESSED</a:t>
            </a:r>
            <a:endParaRPr lang="en-IN" sz="2800" dirty="0">
              <a:solidFill>
                <a:srgbClr val="FF0000"/>
              </a:solidFill>
            </a:endParaRPr>
          </a:p>
        </p:txBody>
      </p:sp>
      <p:sp>
        <p:nvSpPr>
          <p:cNvPr id="3" name="Text Placeholder 2">
            <a:extLst>
              <a:ext uri="{FF2B5EF4-FFF2-40B4-BE49-F238E27FC236}">
                <a16:creationId xmlns:a16="http://schemas.microsoft.com/office/drawing/2014/main" id="{0D065C22-4C72-49FF-9E37-5E9EDDCB52CA}"/>
              </a:ext>
            </a:extLst>
          </p:cNvPr>
          <p:cNvSpPr>
            <a:spLocks noGrp="1"/>
          </p:cNvSpPr>
          <p:nvPr>
            <p:ph type="body" idx="1"/>
          </p:nvPr>
        </p:nvSpPr>
        <p:spPr/>
        <p:txBody>
          <a:bodyPr>
            <a:normAutofit/>
          </a:bodyPr>
          <a:lstStyle/>
          <a:p>
            <a:r>
              <a:rPr lang="en-IN" sz="1800" b="1" dirty="0">
                <a:effectLst/>
                <a:latin typeface="Calibri" panose="020F0502020204030204" pitchFamily="34" charset="0"/>
                <a:ea typeface="Times New Roman" panose="02020603050405020304" pitchFamily="18" charset="0"/>
                <a:cs typeface="Times New Roman" panose="02020603050405020304" pitchFamily="18" charset="0"/>
              </a:rPr>
              <a:t>Landfill </a:t>
            </a:r>
          </a:p>
          <a:p>
            <a:pPr marL="114300" indent="0">
              <a:buNone/>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Usually, a gas extraction system is put in to extract gas (arising out of decomposition) through a burrow pit. However, this method has its own shortcomings. It leads to the emission of major greenhouse gases such as Methane which can be poisonous for us to breathe in as well as is responsible for the Greenhouse effect. According to the EPA, landfill gas energy captures 60-90 percent of methane emitted, and the rest gets released into the atmosphere. The most common &amp; probably one of the most dangerous methods of waste treatment. It involves the waste being buried in landfills and these landfills can be found in any city. The logic behind burying the waste is to create compression &amp; hence, enhance its density and making the filling stable. It is then coated to minimize the possibility of vermin  </a:t>
            </a:r>
          </a:p>
          <a:p>
            <a:r>
              <a:rPr lang="en-IN" sz="1800" b="1" dirty="0">
                <a:effectLst/>
                <a:latin typeface="Calibri" panose="020F0502020204030204" pitchFamily="34" charset="0"/>
                <a:ea typeface="Times New Roman" panose="02020603050405020304" pitchFamily="18" charset="0"/>
                <a:cs typeface="Times New Roman" panose="02020603050405020304" pitchFamily="18" charset="0"/>
              </a:rPr>
              <a:t>Incineration</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a:t>
            </a:r>
          </a:p>
          <a:p>
            <a:pPr marL="114300" indent="0">
              <a:buNone/>
            </a:pPr>
            <a:r>
              <a:rPr lang="en-IN" sz="1800" dirty="0">
                <a:latin typeface="Calibri" panose="020F0502020204030204" pitchFamily="34" charset="0"/>
                <a:ea typeface="Times New Roman" panose="02020603050405020304" pitchFamily="18" charset="0"/>
                <a:cs typeface="Times New Roman" panose="02020603050405020304" pitchFamily="18" charset="0"/>
              </a:rPr>
              <a:t>	</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This waste treatment method involves exposing the waste to high temperatures to trigger combustion and ultimately reducing it to ashes, gas, and heat energy. The method is commonly used to treat hazardous industrial waste in a chamber or boiler to extract energy.  However, the majority of waste produced in India is not industrial. Hence, this method is not feasible as it involves a high cost of treatment because of the controlled factors involved.</a:t>
            </a:r>
            <a:endParaRPr lang="en-IN" dirty="0"/>
          </a:p>
        </p:txBody>
      </p:sp>
    </p:spTree>
    <p:extLst>
      <p:ext uri="{BB962C8B-B14F-4D97-AF65-F5344CB8AC3E}">
        <p14:creationId xmlns:p14="http://schemas.microsoft.com/office/powerpoint/2010/main" val="2792490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br>
              <a:rPr lang="en-IN"/>
            </a:br>
            <a:endParaRPr/>
          </a:p>
        </p:txBody>
      </p:sp>
      <p:sp>
        <p:nvSpPr>
          <p:cNvPr id="151" name="Google Shape;151;p4"/>
          <p:cNvSpPr txBox="1">
            <a:spLocks noGrp="1"/>
          </p:cNvSpPr>
          <p:nvPr>
            <p:ph type="body" idx="1"/>
          </p:nvPr>
        </p:nvSpPr>
        <p:spPr>
          <a:xfrm>
            <a:off x="252663" y="1825624"/>
            <a:ext cx="11634537" cy="468345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endParaRPr/>
          </a:p>
        </p:txBody>
      </p:sp>
      <p:sp>
        <p:nvSpPr>
          <p:cNvPr id="156" name="Google Shape;156;p4"/>
          <p:cNvSpPr/>
          <p:nvPr/>
        </p:nvSpPr>
        <p:spPr>
          <a:xfrm>
            <a:off x="483324" y="1244062"/>
            <a:ext cx="11194869" cy="45719"/>
          </a:xfrm>
          <a:prstGeom prst="rect">
            <a:avLst/>
          </a:prstGeom>
          <a:solidFill>
            <a:srgbClr val="1F3864"/>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7" name="Google Shape;157;p4"/>
          <p:cNvSpPr txBox="1"/>
          <p:nvPr/>
        </p:nvSpPr>
        <p:spPr>
          <a:xfrm>
            <a:off x="271226" y="629266"/>
            <a:ext cx="11194869" cy="5891850"/>
          </a:xfrm>
          <a:prstGeom prst="rect">
            <a:avLst/>
          </a:prstGeom>
          <a:no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rgbClr val="002060"/>
              </a:buClr>
              <a:buSzPts val="2400"/>
              <a:buFont typeface="Arial"/>
              <a:buNone/>
            </a:pPr>
            <a:r>
              <a:rPr lang="en-IN" sz="2800" b="1" dirty="0">
                <a:solidFill>
                  <a:srgbClr val="002060"/>
                </a:solidFill>
                <a:latin typeface="Calibri"/>
                <a:ea typeface="Calibri"/>
                <a:cs typeface="Calibri"/>
                <a:sym typeface="Calibri"/>
              </a:rPr>
              <a:t> </a:t>
            </a:r>
            <a:r>
              <a:rPr lang="en-US" sz="2800" b="1" dirty="0">
                <a:solidFill>
                  <a:srgbClr val="FF0000"/>
                </a:solidFill>
                <a:latin typeface="Calibri"/>
                <a:ea typeface="Calibri"/>
                <a:cs typeface="Calibri"/>
                <a:sym typeface="Calibri"/>
              </a:rPr>
              <a:t>The Solution to the Problem Addressed</a:t>
            </a:r>
            <a:endParaRPr sz="2800" b="1" dirty="0">
              <a:solidFill>
                <a:srgbClr val="FF0000"/>
              </a:solidFill>
            </a:endParaRPr>
          </a:p>
          <a:p>
            <a:pPr marL="0" marR="0" lvl="0" indent="0" algn="l" rtl="0">
              <a:lnSpc>
                <a:spcPct val="90000"/>
              </a:lnSpc>
              <a:spcBef>
                <a:spcPts val="1000"/>
              </a:spcBef>
              <a:spcAft>
                <a:spcPts val="0"/>
              </a:spcAft>
              <a:buClr>
                <a:srgbClr val="C00000"/>
              </a:buClr>
              <a:buSzPts val="2400"/>
              <a:buFont typeface="Arial"/>
              <a:buNone/>
            </a:pPr>
            <a:endParaRPr dirty="0"/>
          </a:p>
          <a:p>
            <a:pPr marL="0" lvl="0" indent="457200" algn="just" rtl="0">
              <a:lnSpc>
                <a:spcPct val="115000"/>
              </a:lnSpc>
              <a:spcBef>
                <a:spcPts val="0"/>
              </a:spcBef>
              <a:spcAft>
                <a:spcPts val="0"/>
              </a:spcAft>
              <a:buClr>
                <a:schemeClr val="dk1"/>
              </a:buClr>
              <a:buSzPts val="1100"/>
              <a:buFont typeface="Arial"/>
              <a:buNone/>
            </a:pPr>
            <a:r>
              <a:rPr lang="en-IN" sz="2400" dirty="0">
                <a:solidFill>
                  <a:schemeClr val="dk1"/>
                </a:solidFill>
                <a:latin typeface="Times New Roman"/>
                <a:ea typeface="Times New Roman"/>
                <a:cs typeface="Times New Roman"/>
                <a:sym typeface="Times New Roman"/>
              </a:rPr>
              <a:t>To intimate the information to the authorities and truck drivers via mobile application  Dart language is used. This app provides the location of various nearby garbage using which the municipal corporation will be aware of an overflow of garbage and this app also measures the toxicity and indicates the level of toxic gas in the respective garbage. To indicate the two  threshold levels in the garbage,  an ultrasonic sensor is used and the toxicity is sensed by other various sensors(prototype explanation)</a:t>
            </a:r>
          </a:p>
          <a:p>
            <a:pPr marL="0" lvl="0" indent="457200" algn="just" rtl="0">
              <a:lnSpc>
                <a:spcPct val="115000"/>
              </a:lnSpc>
              <a:spcBef>
                <a:spcPts val="0"/>
              </a:spcBef>
              <a:spcAft>
                <a:spcPts val="0"/>
              </a:spcAft>
              <a:buClr>
                <a:schemeClr val="dk1"/>
              </a:buClr>
              <a:buSzPts val="1100"/>
              <a:buFont typeface="Arial"/>
              <a:buNone/>
            </a:pPr>
            <a:endParaRPr sz="2400" dirty="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endParaRPr sz="2300" dirty="0">
              <a:solidFill>
                <a:schemeClr val="dk1"/>
              </a:solidFill>
              <a:latin typeface="Times New Roman"/>
              <a:ea typeface="Times New Roman"/>
              <a:cs typeface="Times New Roman"/>
              <a:sym typeface="Times New Roman"/>
            </a:endParaRPr>
          </a:p>
          <a:p>
            <a:pPr marL="0" marR="0" lvl="0" indent="0" algn="l" rtl="0">
              <a:lnSpc>
                <a:spcPct val="90000"/>
              </a:lnSpc>
              <a:spcBef>
                <a:spcPts val="1000"/>
              </a:spcBef>
              <a:spcAft>
                <a:spcPts val="0"/>
              </a:spcAft>
              <a:buClr>
                <a:schemeClr val="dk1"/>
              </a:buClr>
              <a:buSzPts val="2800"/>
              <a:buFont typeface="Arial"/>
              <a:buNone/>
            </a:pPr>
            <a:endParaRPr sz="2800" dirty="0">
              <a:solidFill>
                <a:srgbClr val="00206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br>
              <a:rPr lang="en-IN"/>
            </a:br>
            <a:endParaRPr/>
          </a:p>
        </p:txBody>
      </p:sp>
      <p:sp>
        <p:nvSpPr>
          <p:cNvPr id="200" name="Google Shape;200;p8"/>
          <p:cNvSpPr txBox="1">
            <a:spLocks noGrp="1"/>
          </p:cNvSpPr>
          <p:nvPr>
            <p:ph type="body" idx="1"/>
          </p:nvPr>
        </p:nvSpPr>
        <p:spPr>
          <a:xfrm>
            <a:off x="252663" y="1825624"/>
            <a:ext cx="11634537" cy="468345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endParaRPr/>
          </a:p>
        </p:txBody>
      </p:sp>
      <p:sp>
        <p:nvSpPr>
          <p:cNvPr id="205" name="Google Shape;205;p8"/>
          <p:cNvSpPr/>
          <p:nvPr/>
        </p:nvSpPr>
        <p:spPr>
          <a:xfrm>
            <a:off x="483324" y="1244062"/>
            <a:ext cx="11194869" cy="45719"/>
          </a:xfrm>
          <a:prstGeom prst="rect">
            <a:avLst/>
          </a:prstGeom>
          <a:solidFill>
            <a:srgbClr val="1F3864"/>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6" name="Google Shape;206;p8"/>
          <p:cNvSpPr txBox="1"/>
          <p:nvPr/>
        </p:nvSpPr>
        <p:spPr>
          <a:xfrm>
            <a:off x="509336" y="769864"/>
            <a:ext cx="11209421" cy="5751252"/>
          </a:xfrm>
          <a:prstGeom prst="rect">
            <a:avLst/>
          </a:prstGeom>
          <a:no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rgbClr val="002060"/>
              </a:buClr>
              <a:buSzPts val="2400"/>
              <a:buFont typeface="Arial"/>
              <a:buNone/>
            </a:pPr>
            <a:r>
              <a:rPr lang="en-IN" sz="3200" b="1" dirty="0">
                <a:solidFill>
                  <a:srgbClr val="FF0000"/>
                </a:solidFill>
                <a:latin typeface="Calibri"/>
                <a:cs typeface="Calibri"/>
                <a:sym typeface="Calibri"/>
              </a:rPr>
              <a:t>PROJECT WORK PLAN</a:t>
            </a:r>
          </a:p>
          <a:p>
            <a:pPr marL="0" marR="0" lvl="0" indent="0" algn="ctr" rtl="0">
              <a:lnSpc>
                <a:spcPct val="90000"/>
              </a:lnSpc>
              <a:spcBef>
                <a:spcPts val="0"/>
              </a:spcBef>
              <a:spcAft>
                <a:spcPts val="0"/>
              </a:spcAft>
              <a:buClr>
                <a:srgbClr val="002060"/>
              </a:buClr>
              <a:buSzPts val="2400"/>
              <a:buFont typeface="Arial"/>
              <a:buNone/>
            </a:pPr>
            <a:endParaRPr lang="en-IN" sz="2400" b="1" dirty="0">
              <a:solidFill>
                <a:srgbClr val="002060"/>
              </a:solidFill>
              <a:latin typeface="Calibri"/>
              <a:cs typeface="Calibri"/>
              <a:sym typeface="Calibri"/>
            </a:endParaRPr>
          </a:p>
          <a:p>
            <a:pPr marL="0" marR="0" lvl="0" indent="0" algn="ctr" rtl="0">
              <a:lnSpc>
                <a:spcPct val="90000"/>
              </a:lnSpc>
              <a:spcBef>
                <a:spcPts val="0"/>
              </a:spcBef>
              <a:spcAft>
                <a:spcPts val="0"/>
              </a:spcAft>
              <a:buClr>
                <a:srgbClr val="002060"/>
              </a:buClr>
              <a:buSzPts val="2400"/>
              <a:buFont typeface="Arial"/>
              <a:buNone/>
            </a:pPr>
            <a:endParaRPr lang="en-IN" sz="2400" b="1" dirty="0">
              <a:solidFill>
                <a:srgbClr val="002060"/>
              </a:solidFill>
              <a:latin typeface="Calibri"/>
              <a:cs typeface="Calibri"/>
              <a:sym typeface="Calibri"/>
            </a:endParaRPr>
          </a:p>
          <a:p>
            <a:pPr marL="0" marR="0" lvl="0" indent="0" algn="ctr" rtl="0">
              <a:lnSpc>
                <a:spcPct val="90000"/>
              </a:lnSpc>
              <a:spcBef>
                <a:spcPts val="0"/>
              </a:spcBef>
              <a:spcAft>
                <a:spcPts val="0"/>
              </a:spcAft>
              <a:buClr>
                <a:srgbClr val="002060"/>
              </a:buClr>
              <a:buSzPts val="2400"/>
              <a:buFont typeface="Arial"/>
              <a:buNone/>
            </a:pPr>
            <a:endParaRPr b="1" dirty="0"/>
          </a:p>
          <a:p>
            <a:pPr marL="0" lvl="0" indent="457200" algn="l" rtl="0">
              <a:lnSpc>
                <a:spcPct val="115000"/>
              </a:lnSpc>
              <a:spcBef>
                <a:spcPts val="0"/>
              </a:spcBef>
              <a:spcAft>
                <a:spcPts val="0"/>
              </a:spcAft>
              <a:buClr>
                <a:schemeClr val="dk1"/>
              </a:buClr>
              <a:buSzPts val="1100"/>
              <a:buFont typeface="Arial"/>
              <a:buNone/>
            </a:pPr>
            <a:r>
              <a:rPr lang="en-IN" sz="1800" dirty="0">
                <a:solidFill>
                  <a:schemeClr val="dk1"/>
                </a:solidFill>
                <a:latin typeface="Times New Roman"/>
                <a:ea typeface="Times New Roman"/>
                <a:cs typeface="Times New Roman"/>
                <a:sym typeface="Times New Roman"/>
              </a:rPr>
              <a:t>Ultrasonic sensors are used to identify the level of garbage in the bin. Once the threshold level is reached ,the intimation is sent to the authority via mobile application. The gas sensors( Mq4 methane gas sensor and Mg811\SCD40 for measuring CO2) are used to identify the toxic gases in the bin. </a:t>
            </a:r>
            <a:r>
              <a:rPr lang="en-IN" sz="1800" b="1" dirty="0">
                <a:solidFill>
                  <a:srgbClr val="333745"/>
                </a:solidFill>
                <a:highlight>
                  <a:srgbClr val="FFFFFF"/>
                </a:highlight>
                <a:latin typeface="Times New Roman"/>
                <a:ea typeface="Times New Roman"/>
                <a:cs typeface="Times New Roman"/>
                <a:sym typeface="Times New Roman"/>
              </a:rPr>
              <a:t>MQ4 Methane Gas Sensor</a:t>
            </a:r>
            <a:r>
              <a:rPr lang="en-IN" sz="1800" dirty="0">
                <a:solidFill>
                  <a:srgbClr val="333745"/>
                </a:solidFill>
                <a:highlight>
                  <a:srgbClr val="FFFFFF"/>
                </a:highlight>
                <a:latin typeface="Times New Roman"/>
                <a:ea typeface="Times New Roman"/>
                <a:cs typeface="Times New Roman"/>
                <a:sym typeface="Times New Roman"/>
              </a:rPr>
              <a:t> </a:t>
            </a:r>
            <a:r>
              <a:rPr lang="en-IN" sz="1800" dirty="0">
                <a:solidFill>
                  <a:srgbClr val="202124"/>
                </a:solidFill>
                <a:highlight>
                  <a:srgbClr val="FFFFFF"/>
                </a:highlight>
                <a:latin typeface="Times New Roman"/>
                <a:ea typeface="Times New Roman"/>
                <a:cs typeface="Times New Roman"/>
                <a:sym typeface="Times New Roman"/>
              </a:rPr>
              <a:t>detects the concentration of methane gas in the air and outputs its reading as an </a:t>
            </a:r>
            <a:r>
              <a:rPr lang="en-IN" sz="1800" dirty="0" err="1">
                <a:solidFill>
                  <a:srgbClr val="202124"/>
                </a:solidFill>
                <a:highlight>
                  <a:srgbClr val="FFFFFF"/>
                </a:highlight>
                <a:latin typeface="Times New Roman"/>
                <a:ea typeface="Times New Roman"/>
                <a:cs typeface="Times New Roman"/>
                <a:sym typeface="Times New Roman"/>
              </a:rPr>
              <a:t>analog</a:t>
            </a:r>
            <a:r>
              <a:rPr lang="en-IN" sz="1800" dirty="0">
                <a:solidFill>
                  <a:srgbClr val="202124"/>
                </a:solidFill>
                <a:highlight>
                  <a:srgbClr val="FFFFFF"/>
                </a:highlight>
                <a:latin typeface="Times New Roman"/>
                <a:ea typeface="Times New Roman"/>
                <a:cs typeface="Times New Roman"/>
                <a:sym typeface="Times New Roman"/>
              </a:rPr>
              <a:t> voltage. The concentration sensing range of 300 ppm to 10,000 ppm is suitable for leak detection. For example, the sensor could detect if someone left a gas stove on but not lit. The sensor can operate at temperatures from -10 to 50°C and consumes less than 150 mA at 5 V. </a:t>
            </a:r>
            <a:endParaRPr sz="1800" dirty="0">
              <a:solidFill>
                <a:srgbClr val="202124"/>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IN" sz="1800" dirty="0">
                <a:solidFill>
                  <a:srgbClr val="202124"/>
                </a:solidFill>
                <a:highlight>
                  <a:srgbClr val="FFFFFF"/>
                </a:highlight>
                <a:latin typeface="Times New Roman"/>
                <a:ea typeface="Times New Roman"/>
                <a:cs typeface="Times New Roman"/>
                <a:sym typeface="Times New Roman"/>
              </a:rPr>
              <a:t>      </a:t>
            </a:r>
            <a:r>
              <a:rPr lang="en-IN" sz="1800" b="1" i="1" u="sng" dirty="0">
                <a:solidFill>
                  <a:srgbClr val="202124"/>
                </a:solidFill>
                <a:highlight>
                  <a:srgbClr val="FFFFFF"/>
                </a:highlight>
                <a:latin typeface="Times New Roman"/>
                <a:ea typeface="Times New Roman"/>
                <a:cs typeface="Times New Roman"/>
                <a:sym typeface="Times New Roman"/>
              </a:rPr>
              <a:t>MQ4 Methane gas sensor</a:t>
            </a:r>
            <a:r>
              <a:rPr lang="en-IN" sz="1800" b="1" i="1" dirty="0">
                <a:solidFill>
                  <a:srgbClr val="202124"/>
                </a:solidFill>
                <a:highlight>
                  <a:srgbClr val="FFFFFF"/>
                </a:highlight>
                <a:latin typeface="Times New Roman"/>
                <a:ea typeface="Times New Roman"/>
                <a:cs typeface="Times New Roman"/>
                <a:sym typeface="Times New Roman"/>
              </a:rPr>
              <a:t>                               </a:t>
            </a:r>
            <a:r>
              <a:rPr lang="en-IN" sz="1800" b="1" i="1" u="sng" dirty="0">
                <a:solidFill>
                  <a:srgbClr val="202124"/>
                </a:solidFill>
                <a:highlight>
                  <a:srgbClr val="FFFFFF"/>
                </a:highlight>
                <a:latin typeface="Times New Roman"/>
                <a:ea typeface="Times New Roman"/>
                <a:cs typeface="Times New Roman"/>
                <a:sym typeface="Times New Roman"/>
              </a:rPr>
              <a:t> CO2 gas sensor</a:t>
            </a:r>
            <a:r>
              <a:rPr lang="en-IN" sz="1800" b="1" i="1" dirty="0">
                <a:solidFill>
                  <a:srgbClr val="202124"/>
                </a:solidFill>
                <a:highlight>
                  <a:srgbClr val="FFFFFF"/>
                </a:highlight>
                <a:latin typeface="Times New Roman"/>
                <a:ea typeface="Times New Roman"/>
                <a:cs typeface="Times New Roman"/>
                <a:sym typeface="Times New Roman"/>
              </a:rPr>
              <a:t>                                       </a:t>
            </a:r>
            <a:r>
              <a:rPr lang="en-IN" sz="1800" b="1" i="1" u="sng" dirty="0">
                <a:solidFill>
                  <a:srgbClr val="202124"/>
                </a:solidFill>
                <a:highlight>
                  <a:srgbClr val="FFFFFF"/>
                </a:highlight>
                <a:latin typeface="Times New Roman"/>
                <a:ea typeface="Times New Roman"/>
                <a:cs typeface="Times New Roman"/>
                <a:sym typeface="Times New Roman"/>
              </a:rPr>
              <a:t>Ultrasonic sensor</a:t>
            </a:r>
            <a:endParaRPr sz="1800" b="1" i="1" u="sng" dirty="0">
              <a:solidFill>
                <a:srgbClr val="202124"/>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endParaRPr sz="1800" b="1" i="1" u="sng" dirty="0">
              <a:solidFill>
                <a:srgbClr val="202124"/>
              </a:solidFill>
              <a:highlight>
                <a:srgbClr val="FFFFFF"/>
              </a:highlight>
              <a:latin typeface="Times New Roman"/>
              <a:ea typeface="Times New Roman"/>
              <a:cs typeface="Times New Roman"/>
              <a:sym typeface="Times New Roman"/>
            </a:endParaRPr>
          </a:p>
        </p:txBody>
      </p:sp>
      <p:pic>
        <p:nvPicPr>
          <p:cNvPr id="207" name="Google Shape;207;p8"/>
          <p:cNvPicPr preferRelativeResize="0"/>
          <p:nvPr/>
        </p:nvPicPr>
        <p:blipFill>
          <a:blip r:embed="rId3">
            <a:alphaModFix/>
          </a:blip>
          <a:stretch>
            <a:fillRect/>
          </a:stretch>
        </p:blipFill>
        <p:spPr>
          <a:xfrm>
            <a:off x="1129475" y="4654225"/>
            <a:ext cx="1866900" cy="1866900"/>
          </a:xfrm>
          <a:prstGeom prst="rect">
            <a:avLst/>
          </a:prstGeom>
          <a:noFill/>
          <a:ln>
            <a:noFill/>
          </a:ln>
        </p:spPr>
      </p:pic>
      <p:pic>
        <p:nvPicPr>
          <p:cNvPr id="208" name="Google Shape;208;p8"/>
          <p:cNvPicPr preferRelativeResize="0"/>
          <p:nvPr/>
        </p:nvPicPr>
        <p:blipFill>
          <a:blip r:embed="rId4">
            <a:alphaModFix/>
          </a:blip>
          <a:stretch>
            <a:fillRect/>
          </a:stretch>
        </p:blipFill>
        <p:spPr>
          <a:xfrm>
            <a:off x="5177850" y="4801863"/>
            <a:ext cx="1571625" cy="1571625"/>
          </a:xfrm>
          <a:prstGeom prst="rect">
            <a:avLst/>
          </a:prstGeom>
          <a:noFill/>
          <a:ln>
            <a:noFill/>
          </a:ln>
        </p:spPr>
      </p:pic>
      <p:pic>
        <p:nvPicPr>
          <p:cNvPr id="209" name="Google Shape;209;p8"/>
          <p:cNvPicPr preferRelativeResize="0"/>
          <p:nvPr/>
        </p:nvPicPr>
        <p:blipFill>
          <a:blip r:embed="rId5">
            <a:alphaModFix/>
          </a:blip>
          <a:stretch>
            <a:fillRect/>
          </a:stretch>
        </p:blipFill>
        <p:spPr>
          <a:xfrm>
            <a:off x="8777950" y="4542625"/>
            <a:ext cx="2152650" cy="2152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EB83C-578D-49DA-A077-81799842BF69}"/>
              </a:ext>
            </a:extLst>
          </p:cNvPr>
          <p:cNvSpPr>
            <a:spLocks noGrp="1"/>
          </p:cNvSpPr>
          <p:nvPr>
            <p:ph type="title"/>
          </p:nvPr>
        </p:nvSpPr>
        <p:spPr/>
        <p:txBody>
          <a:bodyPr/>
          <a:lstStyle/>
          <a:p>
            <a:r>
              <a:rPr lang="en-US" dirty="0"/>
              <a:t>			   </a:t>
            </a:r>
            <a:r>
              <a:rPr lang="en-US" b="1" dirty="0">
                <a:solidFill>
                  <a:srgbClr val="FF0000"/>
                </a:solidFill>
              </a:rPr>
              <a:t>BLOCK DIAGRAM</a:t>
            </a:r>
            <a:endParaRPr lang="en-IN" b="1" dirty="0">
              <a:solidFill>
                <a:srgbClr val="FF0000"/>
              </a:solidFill>
            </a:endParaRPr>
          </a:p>
        </p:txBody>
      </p:sp>
      <p:sp>
        <p:nvSpPr>
          <p:cNvPr id="3" name="Text Placeholder 2">
            <a:extLst>
              <a:ext uri="{FF2B5EF4-FFF2-40B4-BE49-F238E27FC236}">
                <a16:creationId xmlns:a16="http://schemas.microsoft.com/office/drawing/2014/main" id="{7B49A1FE-8BC1-4AAD-9697-3CF739AD3A25}"/>
              </a:ext>
            </a:extLst>
          </p:cNvPr>
          <p:cNvSpPr>
            <a:spLocks noGrp="1"/>
          </p:cNvSpPr>
          <p:nvPr>
            <p:ph type="body" idx="1"/>
          </p:nvPr>
        </p:nvSpPr>
        <p:spPr/>
        <p:txBody>
          <a:bodyPr/>
          <a:lstStyle/>
          <a:p>
            <a:pPr marL="114300" indent="0">
              <a:buNone/>
            </a:pPr>
            <a:endParaRPr lang="en-IN" dirty="0"/>
          </a:p>
        </p:txBody>
      </p:sp>
      <p:sp>
        <p:nvSpPr>
          <p:cNvPr id="4" name="Text Placeholder 3">
            <a:extLst>
              <a:ext uri="{FF2B5EF4-FFF2-40B4-BE49-F238E27FC236}">
                <a16:creationId xmlns:a16="http://schemas.microsoft.com/office/drawing/2014/main" id="{9A896F1F-BED0-45B9-B401-8BBA20F5CD83}"/>
              </a:ext>
            </a:extLst>
          </p:cNvPr>
          <p:cNvSpPr>
            <a:spLocks noGrp="1"/>
          </p:cNvSpPr>
          <p:nvPr>
            <p:ph type="body" idx="2"/>
          </p:nvPr>
        </p:nvSpPr>
        <p:spPr/>
        <p:txBody>
          <a:bodyPr/>
          <a:lstStyle/>
          <a:p>
            <a:endParaRPr lang="en-IN" dirty="0"/>
          </a:p>
        </p:txBody>
      </p:sp>
      <p:pic>
        <p:nvPicPr>
          <p:cNvPr id="6" name="Picture 5">
            <a:extLst>
              <a:ext uri="{FF2B5EF4-FFF2-40B4-BE49-F238E27FC236}">
                <a16:creationId xmlns:a16="http://schemas.microsoft.com/office/drawing/2014/main" id="{0406821F-DB3E-46EF-9FDC-A12DAAAFC4BB}"/>
              </a:ext>
            </a:extLst>
          </p:cNvPr>
          <p:cNvPicPr>
            <a:picLocks noChangeAspect="1"/>
          </p:cNvPicPr>
          <p:nvPr/>
        </p:nvPicPr>
        <p:blipFill>
          <a:blip r:embed="rId2"/>
          <a:stretch>
            <a:fillRect/>
          </a:stretch>
        </p:blipFill>
        <p:spPr>
          <a:xfrm>
            <a:off x="977713" y="1968867"/>
            <a:ext cx="4634530" cy="3320888"/>
          </a:xfrm>
          <a:prstGeom prst="rect">
            <a:avLst/>
          </a:prstGeom>
        </p:spPr>
      </p:pic>
      <p:pic>
        <p:nvPicPr>
          <p:cNvPr id="8" name="Picture 7">
            <a:extLst>
              <a:ext uri="{FF2B5EF4-FFF2-40B4-BE49-F238E27FC236}">
                <a16:creationId xmlns:a16="http://schemas.microsoft.com/office/drawing/2014/main" id="{C1BF2ED3-0DCD-47AB-8162-27810200E53D}"/>
              </a:ext>
            </a:extLst>
          </p:cNvPr>
          <p:cNvPicPr>
            <a:picLocks noChangeAspect="1"/>
          </p:cNvPicPr>
          <p:nvPr/>
        </p:nvPicPr>
        <p:blipFill>
          <a:blip r:embed="rId3"/>
          <a:stretch>
            <a:fillRect/>
          </a:stretch>
        </p:blipFill>
        <p:spPr>
          <a:xfrm>
            <a:off x="6344264" y="1921493"/>
            <a:ext cx="4837471" cy="3899204"/>
          </a:xfrm>
          <a:prstGeom prst="rect">
            <a:avLst/>
          </a:prstGeom>
        </p:spPr>
      </p:pic>
    </p:spTree>
    <p:extLst>
      <p:ext uri="{BB962C8B-B14F-4D97-AF65-F5344CB8AC3E}">
        <p14:creationId xmlns:p14="http://schemas.microsoft.com/office/powerpoint/2010/main" val="1161980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br>
              <a:rPr lang="en-IN"/>
            </a:br>
            <a:endParaRPr/>
          </a:p>
        </p:txBody>
      </p:sp>
      <p:sp>
        <p:nvSpPr>
          <p:cNvPr id="187" name="Google Shape;187;p7"/>
          <p:cNvSpPr txBox="1">
            <a:spLocks noGrp="1"/>
          </p:cNvSpPr>
          <p:nvPr>
            <p:ph type="body" idx="1"/>
          </p:nvPr>
        </p:nvSpPr>
        <p:spPr>
          <a:xfrm>
            <a:off x="252663" y="1825624"/>
            <a:ext cx="11634537" cy="468345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endParaRPr/>
          </a:p>
        </p:txBody>
      </p:sp>
      <p:sp>
        <p:nvSpPr>
          <p:cNvPr id="192" name="Google Shape;192;p7"/>
          <p:cNvSpPr/>
          <p:nvPr/>
        </p:nvSpPr>
        <p:spPr>
          <a:xfrm>
            <a:off x="483324" y="1244062"/>
            <a:ext cx="11194869" cy="45719"/>
          </a:xfrm>
          <a:prstGeom prst="rect">
            <a:avLst/>
          </a:prstGeom>
          <a:solidFill>
            <a:srgbClr val="1F3864"/>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3" name="Google Shape;193;p7"/>
          <p:cNvSpPr txBox="1"/>
          <p:nvPr/>
        </p:nvSpPr>
        <p:spPr>
          <a:xfrm>
            <a:off x="513807" y="665152"/>
            <a:ext cx="10952288" cy="5855964"/>
          </a:xfrm>
          <a:prstGeom prst="rect">
            <a:avLst/>
          </a:prstGeom>
          <a:no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rgbClr val="002060"/>
              </a:buClr>
              <a:buSzPts val="2400"/>
              <a:buFont typeface="Arial"/>
              <a:buNone/>
            </a:pPr>
            <a:r>
              <a:rPr lang="en-US" sz="3600" b="1" dirty="0">
                <a:solidFill>
                  <a:srgbClr val="FF0000"/>
                </a:solidFill>
                <a:latin typeface="Calibri"/>
                <a:ea typeface="Calibri"/>
                <a:cs typeface="Calibri"/>
                <a:sym typeface="Calibri"/>
              </a:rPr>
              <a:t>FLOW CHART</a:t>
            </a:r>
            <a:endParaRPr lang="en-US" sz="3600" b="1" dirty="0">
              <a:solidFill>
                <a:srgbClr val="FF0000"/>
              </a:solidFill>
            </a:endParaRPr>
          </a:p>
          <a:p>
            <a:pPr marL="0" marR="0" lvl="0" indent="0" algn="l" rtl="0">
              <a:lnSpc>
                <a:spcPct val="90000"/>
              </a:lnSpc>
              <a:spcBef>
                <a:spcPts val="1000"/>
              </a:spcBef>
              <a:spcAft>
                <a:spcPts val="0"/>
              </a:spcAft>
              <a:buClr>
                <a:schemeClr val="dk1"/>
              </a:buClr>
              <a:buSzPts val="2800"/>
              <a:buFont typeface="Arial"/>
              <a:buNone/>
            </a:pPr>
            <a:endParaRPr sz="2800" dirty="0">
              <a:solidFill>
                <a:srgbClr val="C00000"/>
              </a:solidFill>
              <a:latin typeface="Calibri"/>
              <a:ea typeface="Calibri"/>
              <a:cs typeface="Calibri"/>
              <a:sym typeface="Calibri"/>
            </a:endParaRPr>
          </a:p>
        </p:txBody>
      </p:sp>
      <p:pic>
        <p:nvPicPr>
          <p:cNvPr id="194" name="Google Shape;194;p7"/>
          <p:cNvPicPr preferRelativeResize="0"/>
          <p:nvPr/>
        </p:nvPicPr>
        <p:blipFill rotWithShape="1">
          <a:blip r:embed="rId3">
            <a:alphaModFix/>
          </a:blip>
          <a:srcRect t="6614" b="51120"/>
          <a:stretch/>
        </p:blipFill>
        <p:spPr>
          <a:xfrm>
            <a:off x="637425" y="2537150"/>
            <a:ext cx="10828675" cy="3971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br>
              <a:rPr lang="en-IN"/>
            </a:br>
            <a:endParaRPr/>
          </a:p>
        </p:txBody>
      </p:sp>
      <p:sp>
        <p:nvSpPr>
          <p:cNvPr id="215" name="Google Shape;215;p9"/>
          <p:cNvSpPr txBox="1">
            <a:spLocks noGrp="1"/>
          </p:cNvSpPr>
          <p:nvPr>
            <p:ph type="body" idx="1"/>
          </p:nvPr>
        </p:nvSpPr>
        <p:spPr>
          <a:xfrm>
            <a:off x="252663" y="1825624"/>
            <a:ext cx="11634537" cy="468345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endParaRPr/>
          </a:p>
        </p:txBody>
      </p:sp>
      <p:sp>
        <p:nvSpPr>
          <p:cNvPr id="220" name="Google Shape;220;p9"/>
          <p:cNvSpPr/>
          <p:nvPr/>
        </p:nvSpPr>
        <p:spPr>
          <a:xfrm>
            <a:off x="483324" y="1244062"/>
            <a:ext cx="11194869" cy="45719"/>
          </a:xfrm>
          <a:prstGeom prst="rect">
            <a:avLst/>
          </a:prstGeom>
          <a:solidFill>
            <a:srgbClr val="1F3864"/>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1" name="Google Shape;221;p9"/>
          <p:cNvSpPr txBox="1"/>
          <p:nvPr/>
        </p:nvSpPr>
        <p:spPr>
          <a:xfrm>
            <a:off x="491299" y="599768"/>
            <a:ext cx="11209500" cy="5909242"/>
          </a:xfrm>
          <a:prstGeom prst="rect">
            <a:avLst/>
          </a:prstGeom>
          <a:no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rgbClr val="002060"/>
              </a:buClr>
              <a:buSzPts val="2400"/>
              <a:buFont typeface="Arial"/>
              <a:buNone/>
            </a:pPr>
            <a:r>
              <a:rPr lang="en-US" sz="3600" b="1" dirty="0">
                <a:solidFill>
                  <a:srgbClr val="FF0000"/>
                </a:solidFill>
                <a:latin typeface="Calibri"/>
                <a:ea typeface="Calibri"/>
                <a:cs typeface="Calibri"/>
                <a:sym typeface="Calibri"/>
              </a:rPr>
              <a:t>Effective Utilization of Modern tools &amp; Cloud</a:t>
            </a:r>
            <a:endParaRPr lang="en-IN" sz="2000" b="1" i="1" u="sng" dirty="0">
              <a:solidFill>
                <a:srgbClr val="FF0000"/>
              </a:solidFill>
              <a:latin typeface="Calibri"/>
              <a:ea typeface="Calibri"/>
              <a:cs typeface="Calibri"/>
              <a:sym typeface="Calibri"/>
            </a:endParaRPr>
          </a:p>
          <a:p>
            <a:pPr marL="0" marR="0" lvl="0" indent="0" algn="l" rtl="0">
              <a:lnSpc>
                <a:spcPct val="90000"/>
              </a:lnSpc>
              <a:spcBef>
                <a:spcPts val="1000"/>
              </a:spcBef>
              <a:spcAft>
                <a:spcPts val="0"/>
              </a:spcAft>
              <a:buClr>
                <a:schemeClr val="dk1"/>
              </a:buClr>
              <a:buSzPts val="2800"/>
              <a:buFont typeface="Arial"/>
              <a:buNone/>
            </a:pPr>
            <a:endParaRPr lang="en-IN" sz="2000" b="1" i="1" u="sng" dirty="0">
              <a:solidFill>
                <a:srgbClr val="FF0000"/>
              </a:solidFill>
              <a:latin typeface="Calibri"/>
              <a:ea typeface="Calibri"/>
              <a:cs typeface="Calibri"/>
              <a:sym typeface="Calibri"/>
            </a:endParaRPr>
          </a:p>
          <a:p>
            <a:pPr marL="0" marR="0" lvl="0" indent="0" algn="l" rtl="0">
              <a:lnSpc>
                <a:spcPct val="90000"/>
              </a:lnSpc>
              <a:spcBef>
                <a:spcPts val="1000"/>
              </a:spcBef>
              <a:spcAft>
                <a:spcPts val="0"/>
              </a:spcAft>
              <a:buClr>
                <a:schemeClr val="dk1"/>
              </a:buClr>
              <a:buSzPts val="2800"/>
              <a:buFont typeface="Arial"/>
              <a:buNone/>
            </a:pPr>
            <a:endParaRPr lang="en-IN" sz="2000" b="1" i="1" u="sng" dirty="0">
              <a:solidFill>
                <a:schemeClr val="tx1"/>
              </a:solidFill>
              <a:latin typeface="Calibri"/>
              <a:ea typeface="Calibri"/>
              <a:cs typeface="Calibri"/>
              <a:sym typeface="Calibri"/>
            </a:endParaRPr>
          </a:p>
          <a:p>
            <a:pPr marL="0" marR="0" lvl="0" indent="0" algn="l" rtl="0">
              <a:lnSpc>
                <a:spcPct val="90000"/>
              </a:lnSpc>
              <a:spcBef>
                <a:spcPts val="1000"/>
              </a:spcBef>
              <a:spcAft>
                <a:spcPts val="0"/>
              </a:spcAft>
              <a:buClr>
                <a:schemeClr val="dk1"/>
              </a:buClr>
              <a:buSzPts val="2800"/>
              <a:buFont typeface="Arial"/>
              <a:buNone/>
            </a:pPr>
            <a:r>
              <a:rPr lang="en-IN" sz="2000" b="1" i="1" u="sng" dirty="0">
                <a:solidFill>
                  <a:schemeClr val="tx1"/>
                </a:solidFill>
                <a:latin typeface="Calibri"/>
                <a:ea typeface="Calibri"/>
                <a:cs typeface="Calibri"/>
                <a:sym typeface="Calibri"/>
              </a:rPr>
              <a:t>Working model of the application</a:t>
            </a:r>
            <a:r>
              <a:rPr lang="en-IN" sz="2000" b="1" i="1" dirty="0">
                <a:solidFill>
                  <a:schemeClr val="tx1"/>
                </a:solidFill>
                <a:latin typeface="Calibri"/>
                <a:ea typeface="Calibri"/>
                <a:cs typeface="Calibri"/>
                <a:sym typeface="Calibri"/>
              </a:rPr>
              <a:t>                                                                       </a:t>
            </a:r>
            <a:r>
              <a:rPr lang="en-IN" sz="2000" b="1" i="1" u="sng" dirty="0">
                <a:solidFill>
                  <a:schemeClr val="tx1"/>
                </a:solidFill>
                <a:latin typeface="Calibri"/>
                <a:ea typeface="Calibri"/>
                <a:cs typeface="Calibri"/>
                <a:sym typeface="Calibri"/>
              </a:rPr>
              <a:t>Code and the Output</a:t>
            </a:r>
            <a:endParaRPr sz="2000" b="1" i="1" u="sng" dirty="0">
              <a:solidFill>
                <a:schemeClr val="tx1"/>
              </a:solidFill>
              <a:latin typeface="Calibri"/>
              <a:ea typeface="Calibri"/>
              <a:cs typeface="Calibri"/>
              <a:sym typeface="Calibri"/>
            </a:endParaRPr>
          </a:p>
        </p:txBody>
      </p:sp>
      <p:pic>
        <p:nvPicPr>
          <p:cNvPr id="5" name="Picture 4">
            <a:extLst>
              <a:ext uri="{FF2B5EF4-FFF2-40B4-BE49-F238E27FC236}">
                <a16:creationId xmlns:a16="http://schemas.microsoft.com/office/drawing/2014/main" id="{E20BF342-11B0-4043-9DE9-B7D6798FE798}"/>
              </a:ext>
            </a:extLst>
          </p:cNvPr>
          <p:cNvPicPr>
            <a:picLocks noChangeAspect="1"/>
          </p:cNvPicPr>
          <p:nvPr/>
        </p:nvPicPr>
        <p:blipFill>
          <a:blip r:embed="rId3"/>
          <a:stretch>
            <a:fillRect/>
          </a:stretch>
        </p:blipFill>
        <p:spPr>
          <a:xfrm>
            <a:off x="304800" y="2466566"/>
            <a:ext cx="4026309" cy="4026309"/>
          </a:xfrm>
          <a:prstGeom prst="rect">
            <a:avLst/>
          </a:prstGeom>
        </p:spPr>
      </p:pic>
      <p:pic>
        <p:nvPicPr>
          <p:cNvPr id="7" name="Picture 6">
            <a:extLst>
              <a:ext uri="{FF2B5EF4-FFF2-40B4-BE49-F238E27FC236}">
                <a16:creationId xmlns:a16="http://schemas.microsoft.com/office/drawing/2014/main" id="{D89A18F9-5890-4217-83C7-6F090641DCC4}"/>
              </a:ext>
            </a:extLst>
          </p:cNvPr>
          <p:cNvPicPr>
            <a:picLocks noChangeAspect="1"/>
          </p:cNvPicPr>
          <p:nvPr/>
        </p:nvPicPr>
        <p:blipFill>
          <a:blip r:embed="rId4"/>
          <a:stretch>
            <a:fillRect/>
          </a:stretch>
        </p:blipFill>
        <p:spPr>
          <a:xfrm>
            <a:off x="7437789" y="2611302"/>
            <a:ext cx="3596244" cy="359624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399</TotalTime>
  <Words>1365</Words>
  <Application>Microsoft Office PowerPoint</Application>
  <PresentationFormat>Widescreen</PresentationFormat>
  <Paragraphs>155</Paragraphs>
  <Slides>14</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Times New Roman</vt:lpstr>
      <vt:lpstr>Office Theme</vt:lpstr>
      <vt:lpstr>            SMART WASTE MANAGEMENT</vt:lpstr>
      <vt:lpstr> </vt:lpstr>
      <vt:lpstr> </vt:lpstr>
      <vt:lpstr>     THE EXISTING SOLUTIONS FOR THE PROBLEM ADDRESSED</vt:lpstr>
      <vt:lpstr> </vt:lpstr>
      <vt:lpstr> </vt:lpstr>
      <vt:lpstr>      BLOCK DIAGRAM</vt:lpstr>
      <vt:lpstr> </vt:lpstr>
      <vt:lpstr> </vt:lpstr>
      <vt:lpstr>     PROTOTYPE AND SAMPLE OUTPUT</vt:lpstr>
      <vt:lpstr> </vt:lpstr>
      <vt:lpstr>   Cost Benefits Analysis</vt:lpstr>
      <vt:lpstr>   Working Video Link</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VELTECH</dc:creator>
  <cp:lastModifiedBy>INDHU REKHA UMESH</cp:lastModifiedBy>
  <cp:revision>2</cp:revision>
  <dcterms:created xsi:type="dcterms:W3CDTF">2022-01-19T10:20:54Z</dcterms:created>
  <dcterms:modified xsi:type="dcterms:W3CDTF">2022-03-29T17:21:25Z</dcterms:modified>
</cp:coreProperties>
</file>