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33"/>
  </p:notesMasterIdLst>
  <p:handoutMasterIdLst>
    <p:handoutMasterId r:id="rId34"/>
  </p:handoutMasterIdLst>
  <p:sldIdLst>
    <p:sldId id="256" r:id="rId2"/>
    <p:sldId id="262" r:id="rId3"/>
    <p:sldId id="289" r:id="rId4"/>
    <p:sldId id="319" r:id="rId5"/>
    <p:sldId id="257" r:id="rId6"/>
    <p:sldId id="258" r:id="rId7"/>
    <p:sldId id="259" r:id="rId8"/>
    <p:sldId id="284" r:id="rId9"/>
    <p:sldId id="285" r:id="rId10"/>
    <p:sldId id="317" r:id="rId11"/>
    <p:sldId id="309" r:id="rId12"/>
    <p:sldId id="310" r:id="rId13"/>
    <p:sldId id="261" r:id="rId14"/>
    <p:sldId id="295" r:id="rId15"/>
    <p:sldId id="296" r:id="rId16"/>
    <p:sldId id="303" r:id="rId17"/>
    <p:sldId id="306" r:id="rId18"/>
    <p:sldId id="307" r:id="rId19"/>
    <p:sldId id="312" r:id="rId20"/>
    <p:sldId id="314" r:id="rId21"/>
    <p:sldId id="318" r:id="rId22"/>
    <p:sldId id="297" r:id="rId23"/>
    <p:sldId id="305" r:id="rId24"/>
    <p:sldId id="302" r:id="rId25"/>
    <p:sldId id="304" r:id="rId26"/>
    <p:sldId id="316" r:id="rId27"/>
    <p:sldId id="300" r:id="rId28"/>
    <p:sldId id="299" r:id="rId29"/>
    <p:sldId id="311" r:id="rId30"/>
    <p:sldId id="292" r:id="rId31"/>
    <p:sldId id="2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241"/>
    <a:srgbClr val="7E1E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prote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Times New Roman" panose="02020603050405020304" pitchFamily="18"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GREEN GRAM</c:v>
                </c:pt>
                <c:pt idx="1">
                  <c:v>PERAL MILLET</c:v>
                </c:pt>
                <c:pt idx="2">
                  <c:v>FINGER MILLET</c:v>
                </c:pt>
                <c:pt idx="3">
                  <c:v>BLACK CHICKPEAS</c:v>
                </c:pt>
                <c:pt idx="4">
                  <c:v>SORGHAM</c:v>
                </c:pt>
              </c:strCache>
            </c:strRef>
          </c:cat>
          <c:val>
            <c:numRef>
              <c:f>Sheet1!$B$1:$B$5</c:f>
              <c:numCache>
                <c:formatCode>General</c:formatCode>
                <c:ptCount val="5"/>
                <c:pt idx="0">
                  <c:v>0.67800000000000005</c:v>
                </c:pt>
                <c:pt idx="1">
                  <c:v>0.47299999999999998</c:v>
                </c:pt>
                <c:pt idx="2">
                  <c:v>0.58899999999999997</c:v>
                </c:pt>
                <c:pt idx="3">
                  <c:v>0.72899999999999998</c:v>
                </c:pt>
                <c:pt idx="4">
                  <c:v>0.49299999999999999</c:v>
                </c:pt>
              </c:numCache>
            </c:numRef>
          </c:val>
          <c:smooth val="0"/>
        </c:ser>
        <c:ser>
          <c:idx val="1"/>
          <c:order val="1"/>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uFill>
                      <a:solidFill>
                        <a:schemeClr val="bg2"/>
                      </a:solidFill>
                    </a:uFill>
                    <a:latin typeface="Times New Roman" panose="02020603050405020304" pitchFamily="18"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GREEN GRAM</c:v>
                </c:pt>
                <c:pt idx="1">
                  <c:v>PERAL MILLET</c:v>
                </c:pt>
                <c:pt idx="2">
                  <c:v>FINGER MILLET</c:v>
                </c:pt>
                <c:pt idx="3">
                  <c:v>BLACK CHICKPEAS</c:v>
                </c:pt>
                <c:pt idx="4">
                  <c:v>SORGHAM</c:v>
                </c:pt>
              </c:strCache>
            </c:strRef>
          </c:cat>
          <c:val>
            <c:numRef>
              <c:f>Sheet1!$C$1:$C$5</c:f>
              <c:numCache>
                <c:formatCode>General</c:formatCode>
                <c:ptCount val="5"/>
                <c:pt idx="0">
                  <c:v>0.73399999999999999</c:v>
                </c:pt>
                <c:pt idx="1">
                  <c:v>0.54</c:v>
                </c:pt>
                <c:pt idx="2">
                  <c:v>0.627</c:v>
                </c:pt>
                <c:pt idx="3">
                  <c:v>0.84599999999999997</c:v>
                </c:pt>
                <c:pt idx="4">
                  <c:v>0.54900000000000004</c:v>
                </c:pt>
              </c:numCache>
            </c:numRef>
          </c:val>
          <c:smooth val="0"/>
        </c:ser>
        <c:dLbls>
          <c:dLblPos val="ctr"/>
          <c:showLegendKey val="0"/>
          <c:showVal val="1"/>
          <c:showCatName val="0"/>
          <c:showSerName val="0"/>
          <c:showPercent val="0"/>
          <c:showBubbleSize val="0"/>
        </c:dLbls>
        <c:smooth val="0"/>
        <c:axId val="222602984"/>
        <c:axId val="222603368"/>
      </c:lineChart>
      <c:catAx>
        <c:axId val="222602984"/>
        <c:scaling>
          <c:orientation val="minMax"/>
        </c:scaling>
        <c:delete val="0"/>
        <c:axPos val="b"/>
        <c:numFmt formatCode="General" sourceLinked="1"/>
        <c:majorTickMark val="none"/>
        <c:minorTickMark val="none"/>
        <c:tickLblPos val="nextTo"/>
        <c:spPr>
          <a:noFill/>
          <a:ln w="9525" cap="flat" cmpd="sng" algn="ctr">
            <a:gradFill>
              <a:gsLst>
                <a:gs pos="0">
                  <a:srgbClr val="000000"/>
                </a:gs>
                <a:gs pos="20000">
                  <a:srgbClr val="000040"/>
                </a:gs>
                <a:gs pos="50000">
                  <a:srgbClr val="400040"/>
                </a:gs>
                <a:gs pos="75000">
                  <a:srgbClr val="8F0040"/>
                </a:gs>
                <a:gs pos="89999">
                  <a:srgbClr val="F27300"/>
                </a:gs>
                <a:gs pos="100000">
                  <a:srgbClr val="FFBF00"/>
                </a:gs>
              </a:gsLst>
              <a:lin ang="5400000" scaled="0"/>
            </a:gra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mn-cs"/>
              </a:defRPr>
            </a:pPr>
            <a:endParaRPr lang="en-US"/>
          </a:p>
        </c:txPr>
        <c:crossAx val="222603368"/>
        <c:crosses val="autoZero"/>
        <c:auto val="1"/>
        <c:lblAlgn val="ctr"/>
        <c:lblOffset val="100"/>
        <c:noMultiLvlLbl val="0"/>
      </c:catAx>
      <c:valAx>
        <c:axId val="222603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mn-cs"/>
              </a:defRPr>
            </a:pPr>
            <a:endParaRPr lang="en-US"/>
          </a:p>
        </c:txPr>
        <c:crossAx val="222602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8DD40-482D-403A-AFB4-C7B9BB19A87A}" type="doc">
      <dgm:prSet loTypeId="urn:microsoft.com/office/officeart/2005/8/layout/process2" loCatId="process" qsTypeId="urn:microsoft.com/office/officeart/2005/8/quickstyle/simple1" qsCatId="simple" csTypeId="urn:microsoft.com/office/officeart/2005/8/colors/accent1_2" csCatId="accent1" phldr="1"/>
      <dgm:spPr/>
    </dgm:pt>
    <dgm:pt modelId="{CBF62D30-82A5-4A9B-8AA4-F8AA5E8D9A7D}">
      <dgm:prSet phldrT="[Text]" custT="1"/>
      <dgm:spPr/>
      <dgm:t>
        <a:bodyPr/>
        <a:lstStyle/>
        <a:p>
          <a:r>
            <a:rPr lang="en-US" sz="2400" dirty="0" smtClean="0">
              <a:latin typeface="Times New Roman" panose="02020603050405020304" pitchFamily="18" charset="0"/>
              <a:cs typeface="Times New Roman" panose="02020603050405020304" pitchFamily="18" charset="0"/>
            </a:rPr>
            <a:t>Components are collected such as</a:t>
          </a:r>
          <a:r>
            <a:rPr lang="en-IN" sz="2400" dirty="0" smtClean="0">
              <a:latin typeface="Times New Roman" panose="02020603050405020304" pitchFamily="18" charset="0"/>
              <a:cs typeface="Times New Roman" panose="02020603050405020304" pitchFamily="18" charset="0"/>
            </a:rPr>
            <a:t>ESP8266, Bread Board, DHT11 sensor, male and female wires.</a:t>
          </a:r>
          <a:endParaRPr lang="en-US" sz="2400" dirty="0">
            <a:latin typeface="Times New Roman" panose="02020603050405020304" pitchFamily="18" charset="0"/>
            <a:cs typeface="Times New Roman" panose="02020603050405020304" pitchFamily="18" charset="0"/>
          </a:endParaRPr>
        </a:p>
      </dgm:t>
    </dgm:pt>
    <dgm:pt modelId="{3533E7A6-FB0A-4435-BB1A-084D9CC41D72}" type="parTrans" cxnId="{E96F7BEF-D270-4945-AF8C-F0D8D0E11580}">
      <dgm:prSet/>
      <dgm:spPr/>
      <dgm:t>
        <a:bodyPr/>
        <a:lstStyle/>
        <a:p>
          <a:endParaRPr lang="en-US"/>
        </a:p>
      </dgm:t>
    </dgm:pt>
    <dgm:pt modelId="{E12816F9-333C-49DD-88A6-E6EDAD9DC8E5}" type="sibTrans" cxnId="{E96F7BEF-D270-4945-AF8C-F0D8D0E11580}">
      <dgm:prSet custT="1"/>
      <dgm:spPr/>
      <dgm:t>
        <a:bodyPr/>
        <a:lstStyle/>
        <a:p>
          <a:endParaRPr lang="en-US" sz="2400"/>
        </a:p>
      </dgm:t>
    </dgm:pt>
    <dgm:pt modelId="{08999366-1872-4B04-981B-40EDC9EE5297}">
      <dgm:prSet phldrT="[Text]" custT="1"/>
      <dgm:spPr/>
      <dgm:t>
        <a:bodyPr/>
        <a:lstStyle/>
        <a:p>
          <a:r>
            <a:rPr lang="en-IN" sz="2400" dirty="0" smtClean="0">
              <a:latin typeface="Times New Roman" panose="02020603050405020304" pitchFamily="18" charset="0"/>
              <a:cs typeface="Times New Roman" panose="02020603050405020304" pitchFamily="18" charset="0"/>
            </a:rPr>
            <a:t>Arduino IDE software was selected with respect to the ESP 8266 (Nodemcu) board</a:t>
          </a:r>
          <a:endParaRPr lang="en-US" sz="2400" dirty="0"/>
        </a:p>
      </dgm:t>
    </dgm:pt>
    <dgm:pt modelId="{F8A94A7C-6631-45CE-871E-2A47C3B0A65A}" type="parTrans" cxnId="{E86B3F2F-231F-445F-A7F7-F17261A437A2}">
      <dgm:prSet/>
      <dgm:spPr/>
      <dgm:t>
        <a:bodyPr/>
        <a:lstStyle/>
        <a:p>
          <a:endParaRPr lang="en-US"/>
        </a:p>
      </dgm:t>
    </dgm:pt>
    <dgm:pt modelId="{53E08ED0-5323-4C89-B8AB-A45AB6330BD6}" type="sibTrans" cxnId="{E86B3F2F-231F-445F-A7F7-F17261A437A2}">
      <dgm:prSet custT="1"/>
      <dgm:spPr/>
      <dgm:t>
        <a:bodyPr/>
        <a:lstStyle/>
        <a:p>
          <a:endParaRPr lang="en-US" sz="2400"/>
        </a:p>
      </dgm:t>
    </dgm:pt>
    <dgm:pt modelId="{8092870B-35C7-4164-96D5-0147F4F8BB52}">
      <dgm:prSet phldrT="[Text]" custT="1"/>
      <dgm:spPr/>
      <dgm:t>
        <a:bodyPr/>
        <a:lstStyle/>
        <a:p>
          <a:r>
            <a:rPr lang="en-US" sz="2400" dirty="0" smtClean="0">
              <a:latin typeface="Times New Roman" panose="02020603050405020304" pitchFamily="18" charset="0"/>
              <a:cs typeface="Times New Roman" panose="02020603050405020304" pitchFamily="18" charset="0"/>
            </a:rPr>
            <a:t> Programs was scripted for DHT11 sensor and connected to cloud for those data as a database.</a:t>
          </a:r>
          <a:endParaRPr lang="en-US" sz="2400" dirty="0">
            <a:latin typeface="Times New Roman" panose="02020603050405020304" pitchFamily="18" charset="0"/>
            <a:cs typeface="Times New Roman" panose="02020603050405020304" pitchFamily="18" charset="0"/>
          </a:endParaRPr>
        </a:p>
      </dgm:t>
    </dgm:pt>
    <dgm:pt modelId="{F6D20B16-40E1-43FE-908F-4E39AD56C003}" type="parTrans" cxnId="{BB665A42-D827-4437-A93C-D15CC6770C1C}">
      <dgm:prSet/>
      <dgm:spPr/>
      <dgm:t>
        <a:bodyPr/>
        <a:lstStyle/>
        <a:p>
          <a:endParaRPr lang="en-US"/>
        </a:p>
      </dgm:t>
    </dgm:pt>
    <dgm:pt modelId="{8FDE8769-1F83-4E93-9743-A0F395732C0B}" type="sibTrans" cxnId="{BB665A42-D827-4437-A93C-D15CC6770C1C}">
      <dgm:prSet/>
      <dgm:spPr/>
      <dgm:t>
        <a:bodyPr/>
        <a:lstStyle/>
        <a:p>
          <a:endParaRPr lang="en-US"/>
        </a:p>
      </dgm:t>
    </dgm:pt>
    <dgm:pt modelId="{5297FCBD-4972-4236-9D49-46AD13FDD548}" type="pres">
      <dgm:prSet presAssocID="{4008DD40-482D-403A-AFB4-C7B9BB19A87A}" presName="linearFlow" presStyleCnt="0">
        <dgm:presLayoutVars>
          <dgm:resizeHandles val="exact"/>
        </dgm:presLayoutVars>
      </dgm:prSet>
      <dgm:spPr/>
    </dgm:pt>
    <dgm:pt modelId="{CA4E2670-1E74-4BC0-8F12-2BAEB255510A}" type="pres">
      <dgm:prSet presAssocID="{CBF62D30-82A5-4A9B-8AA4-F8AA5E8D9A7D}" presName="node" presStyleLbl="node1" presStyleIdx="0" presStyleCnt="3" custScaleX="367697" custLinFactNeighborX="462" custLinFactNeighborY="-22456">
        <dgm:presLayoutVars>
          <dgm:bulletEnabled val="1"/>
        </dgm:presLayoutVars>
      </dgm:prSet>
      <dgm:spPr/>
      <dgm:t>
        <a:bodyPr/>
        <a:lstStyle/>
        <a:p>
          <a:endParaRPr lang="en-US"/>
        </a:p>
      </dgm:t>
    </dgm:pt>
    <dgm:pt modelId="{5491F6D8-B479-4933-9AA4-42F05B6B4920}" type="pres">
      <dgm:prSet presAssocID="{E12816F9-333C-49DD-88A6-E6EDAD9DC8E5}" presName="sibTrans" presStyleLbl="sibTrans2D1" presStyleIdx="0" presStyleCnt="2"/>
      <dgm:spPr/>
      <dgm:t>
        <a:bodyPr/>
        <a:lstStyle/>
        <a:p>
          <a:endParaRPr lang="en-IN"/>
        </a:p>
      </dgm:t>
    </dgm:pt>
    <dgm:pt modelId="{A11698EA-1458-48E5-994E-62A9119F2C07}" type="pres">
      <dgm:prSet presAssocID="{E12816F9-333C-49DD-88A6-E6EDAD9DC8E5}" presName="connectorText" presStyleLbl="sibTrans2D1" presStyleIdx="0" presStyleCnt="2"/>
      <dgm:spPr/>
      <dgm:t>
        <a:bodyPr/>
        <a:lstStyle/>
        <a:p>
          <a:endParaRPr lang="en-IN"/>
        </a:p>
      </dgm:t>
    </dgm:pt>
    <dgm:pt modelId="{7D8F92F0-99BF-4FE2-B8F9-592CCCEAD368}" type="pres">
      <dgm:prSet presAssocID="{08999366-1872-4B04-981B-40EDC9EE5297}" presName="node" presStyleLbl="node1" presStyleIdx="1" presStyleCnt="3" custScaleX="360626">
        <dgm:presLayoutVars>
          <dgm:bulletEnabled val="1"/>
        </dgm:presLayoutVars>
      </dgm:prSet>
      <dgm:spPr/>
      <dgm:t>
        <a:bodyPr/>
        <a:lstStyle/>
        <a:p>
          <a:endParaRPr lang="en-US"/>
        </a:p>
      </dgm:t>
    </dgm:pt>
    <dgm:pt modelId="{1D18FDD3-D53E-4E0B-B8FB-4C79D5502330}" type="pres">
      <dgm:prSet presAssocID="{53E08ED0-5323-4C89-B8AB-A45AB6330BD6}" presName="sibTrans" presStyleLbl="sibTrans2D1" presStyleIdx="1" presStyleCnt="2"/>
      <dgm:spPr/>
      <dgm:t>
        <a:bodyPr/>
        <a:lstStyle/>
        <a:p>
          <a:endParaRPr lang="en-IN"/>
        </a:p>
      </dgm:t>
    </dgm:pt>
    <dgm:pt modelId="{DFCE7964-C422-467D-B724-2AC975D518BF}" type="pres">
      <dgm:prSet presAssocID="{53E08ED0-5323-4C89-B8AB-A45AB6330BD6}" presName="connectorText" presStyleLbl="sibTrans2D1" presStyleIdx="1" presStyleCnt="2"/>
      <dgm:spPr/>
      <dgm:t>
        <a:bodyPr/>
        <a:lstStyle/>
        <a:p>
          <a:endParaRPr lang="en-IN"/>
        </a:p>
      </dgm:t>
    </dgm:pt>
    <dgm:pt modelId="{FD622327-B799-473F-8728-DA2491B60C42}" type="pres">
      <dgm:prSet presAssocID="{8092870B-35C7-4164-96D5-0147F4F8BB52}" presName="node" presStyleLbl="node1" presStyleIdx="2" presStyleCnt="3" custScaleX="367697">
        <dgm:presLayoutVars>
          <dgm:bulletEnabled val="1"/>
        </dgm:presLayoutVars>
      </dgm:prSet>
      <dgm:spPr/>
      <dgm:t>
        <a:bodyPr/>
        <a:lstStyle/>
        <a:p>
          <a:endParaRPr lang="en-US"/>
        </a:p>
      </dgm:t>
    </dgm:pt>
  </dgm:ptLst>
  <dgm:cxnLst>
    <dgm:cxn modelId="{BB665A42-D827-4437-A93C-D15CC6770C1C}" srcId="{4008DD40-482D-403A-AFB4-C7B9BB19A87A}" destId="{8092870B-35C7-4164-96D5-0147F4F8BB52}" srcOrd="2" destOrd="0" parTransId="{F6D20B16-40E1-43FE-908F-4E39AD56C003}" sibTransId="{8FDE8769-1F83-4E93-9743-A0F395732C0B}"/>
    <dgm:cxn modelId="{9C7BBB17-1D20-4C93-9EE0-2F72A7E741C0}" type="presOf" srcId="{8092870B-35C7-4164-96D5-0147F4F8BB52}" destId="{FD622327-B799-473F-8728-DA2491B60C42}" srcOrd="0" destOrd="0" presId="urn:microsoft.com/office/officeart/2005/8/layout/process2"/>
    <dgm:cxn modelId="{89FFFD25-B8DC-46C1-995A-80E9DB3BF4C6}" type="presOf" srcId="{CBF62D30-82A5-4A9B-8AA4-F8AA5E8D9A7D}" destId="{CA4E2670-1E74-4BC0-8F12-2BAEB255510A}" srcOrd="0" destOrd="0" presId="urn:microsoft.com/office/officeart/2005/8/layout/process2"/>
    <dgm:cxn modelId="{88C99D8D-14C7-469C-8D71-D42919F3732D}" type="presOf" srcId="{E12816F9-333C-49DD-88A6-E6EDAD9DC8E5}" destId="{A11698EA-1458-48E5-994E-62A9119F2C07}" srcOrd="1" destOrd="0" presId="urn:microsoft.com/office/officeart/2005/8/layout/process2"/>
    <dgm:cxn modelId="{B97C627C-24AE-4E7F-BEF7-ACD52A0779B9}" type="presOf" srcId="{4008DD40-482D-403A-AFB4-C7B9BB19A87A}" destId="{5297FCBD-4972-4236-9D49-46AD13FDD548}" srcOrd="0" destOrd="0" presId="urn:microsoft.com/office/officeart/2005/8/layout/process2"/>
    <dgm:cxn modelId="{835D8DF7-6506-41A9-B89B-53B3F0BFFE51}" type="presOf" srcId="{E12816F9-333C-49DD-88A6-E6EDAD9DC8E5}" destId="{5491F6D8-B479-4933-9AA4-42F05B6B4920}" srcOrd="0" destOrd="0" presId="urn:microsoft.com/office/officeart/2005/8/layout/process2"/>
    <dgm:cxn modelId="{38F977EA-2011-4139-8CA7-5D2066B75D2F}" type="presOf" srcId="{08999366-1872-4B04-981B-40EDC9EE5297}" destId="{7D8F92F0-99BF-4FE2-B8F9-592CCCEAD368}" srcOrd="0" destOrd="0" presId="urn:microsoft.com/office/officeart/2005/8/layout/process2"/>
    <dgm:cxn modelId="{77F3438E-7126-4983-85FD-C15D50669194}" type="presOf" srcId="{53E08ED0-5323-4C89-B8AB-A45AB6330BD6}" destId="{DFCE7964-C422-467D-B724-2AC975D518BF}" srcOrd="1" destOrd="0" presId="urn:microsoft.com/office/officeart/2005/8/layout/process2"/>
    <dgm:cxn modelId="{E96F7BEF-D270-4945-AF8C-F0D8D0E11580}" srcId="{4008DD40-482D-403A-AFB4-C7B9BB19A87A}" destId="{CBF62D30-82A5-4A9B-8AA4-F8AA5E8D9A7D}" srcOrd="0" destOrd="0" parTransId="{3533E7A6-FB0A-4435-BB1A-084D9CC41D72}" sibTransId="{E12816F9-333C-49DD-88A6-E6EDAD9DC8E5}"/>
    <dgm:cxn modelId="{EC861FA4-35BC-40B5-9AF1-92233D43214D}" type="presOf" srcId="{53E08ED0-5323-4C89-B8AB-A45AB6330BD6}" destId="{1D18FDD3-D53E-4E0B-B8FB-4C79D5502330}" srcOrd="0" destOrd="0" presId="urn:microsoft.com/office/officeart/2005/8/layout/process2"/>
    <dgm:cxn modelId="{E86B3F2F-231F-445F-A7F7-F17261A437A2}" srcId="{4008DD40-482D-403A-AFB4-C7B9BB19A87A}" destId="{08999366-1872-4B04-981B-40EDC9EE5297}" srcOrd="1" destOrd="0" parTransId="{F8A94A7C-6631-45CE-871E-2A47C3B0A65A}" sibTransId="{53E08ED0-5323-4C89-B8AB-A45AB6330BD6}"/>
    <dgm:cxn modelId="{368964EF-BD1F-4C0F-9E22-2607538FD3D1}" type="presParOf" srcId="{5297FCBD-4972-4236-9D49-46AD13FDD548}" destId="{CA4E2670-1E74-4BC0-8F12-2BAEB255510A}" srcOrd="0" destOrd="0" presId="urn:microsoft.com/office/officeart/2005/8/layout/process2"/>
    <dgm:cxn modelId="{EBC90421-5A75-407D-A6A7-1A38A0B08FAE}" type="presParOf" srcId="{5297FCBD-4972-4236-9D49-46AD13FDD548}" destId="{5491F6D8-B479-4933-9AA4-42F05B6B4920}" srcOrd="1" destOrd="0" presId="urn:microsoft.com/office/officeart/2005/8/layout/process2"/>
    <dgm:cxn modelId="{C504446B-AABE-4130-9692-A567CFF2DB9A}" type="presParOf" srcId="{5491F6D8-B479-4933-9AA4-42F05B6B4920}" destId="{A11698EA-1458-48E5-994E-62A9119F2C07}" srcOrd="0" destOrd="0" presId="urn:microsoft.com/office/officeart/2005/8/layout/process2"/>
    <dgm:cxn modelId="{7346E5FC-10F1-41D2-93C7-AD644A91BE5C}" type="presParOf" srcId="{5297FCBD-4972-4236-9D49-46AD13FDD548}" destId="{7D8F92F0-99BF-4FE2-B8F9-592CCCEAD368}" srcOrd="2" destOrd="0" presId="urn:microsoft.com/office/officeart/2005/8/layout/process2"/>
    <dgm:cxn modelId="{F8B88452-A56D-4D66-9D69-9B2DD78C9458}" type="presParOf" srcId="{5297FCBD-4972-4236-9D49-46AD13FDD548}" destId="{1D18FDD3-D53E-4E0B-B8FB-4C79D5502330}" srcOrd="3" destOrd="0" presId="urn:microsoft.com/office/officeart/2005/8/layout/process2"/>
    <dgm:cxn modelId="{1C01BD0E-C41B-4A2E-895A-5D416CA970CD}" type="presParOf" srcId="{1D18FDD3-D53E-4E0B-B8FB-4C79D5502330}" destId="{DFCE7964-C422-467D-B724-2AC975D518BF}" srcOrd="0" destOrd="0" presId="urn:microsoft.com/office/officeart/2005/8/layout/process2"/>
    <dgm:cxn modelId="{840756FB-C4FC-48BE-B80F-3206C438B7ED}" type="presParOf" srcId="{5297FCBD-4972-4236-9D49-46AD13FDD548}" destId="{FD622327-B799-473F-8728-DA2491B60C42}"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BDB28-28D7-451A-96D6-7BC4FA04F3E1}" type="doc">
      <dgm:prSet loTypeId="urn:microsoft.com/office/officeart/2005/8/layout/process2" loCatId="process" qsTypeId="urn:microsoft.com/office/officeart/2005/8/quickstyle/simple1" qsCatId="simple" csTypeId="urn:microsoft.com/office/officeart/2005/8/colors/accent1_2" csCatId="accent1" phldr="1"/>
      <dgm:spPr/>
    </dgm:pt>
    <dgm:pt modelId="{45A73F6B-A84F-456E-8671-F112EF73CC92}">
      <dgm:prSet phldrT="[Text]" custT="1"/>
      <dgm:spPr/>
      <dgm:t>
        <a:bodyPr/>
        <a:lstStyle/>
        <a:p>
          <a:r>
            <a:rPr lang="en-IN" sz="2400" dirty="0" smtClean="0">
              <a:latin typeface="Times New Roman" panose="02020603050405020304" pitchFamily="18" charset="0"/>
              <a:cs typeface="Times New Roman" panose="02020603050405020304" pitchFamily="18" charset="0"/>
            </a:rPr>
            <a:t>The chamber was constructed using aluminium sheet with doubled layer sealed with thermacol</a:t>
          </a:r>
          <a:endParaRPr lang="en-US" sz="2400" dirty="0">
            <a:latin typeface="Times New Roman" panose="02020603050405020304" pitchFamily="18" charset="0"/>
            <a:cs typeface="Times New Roman" panose="02020603050405020304" pitchFamily="18" charset="0"/>
          </a:endParaRPr>
        </a:p>
      </dgm:t>
    </dgm:pt>
    <dgm:pt modelId="{06EA9B77-9252-47A6-9069-BF04F67E0771}" type="parTrans" cxnId="{858436E4-D553-4E93-972D-CA88B7A44AFD}">
      <dgm:prSet/>
      <dgm:spPr/>
      <dgm:t>
        <a:bodyPr/>
        <a:lstStyle/>
        <a:p>
          <a:endParaRPr lang="en-US"/>
        </a:p>
      </dgm:t>
    </dgm:pt>
    <dgm:pt modelId="{F6282F25-4768-4FE8-B82B-2E138B356327}" type="sibTrans" cxnId="{858436E4-D553-4E93-972D-CA88B7A44AFD}">
      <dgm:prSet custT="1"/>
      <dgm:spPr/>
      <dgm:t>
        <a:bodyPr/>
        <a:lstStyle/>
        <a:p>
          <a:endParaRPr lang="en-US" sz="2400">
            <a:latin typeface="Times New Roman" panose="02020603050405020304" pitchFamily="18" charset="0"/>
            <a:cs typeface="Times New Roman" panose="02020603050405020304" pitchFamily="18" charset="0"/>
          </a:endParaRPr>
        </a:p>
      </dgm:t>
    </dgm:pt>
    <dgm:pt modelId="{1FD4DCF0-E6A6-4A17-9F5D-597A1E3360F1}">
      <dgm:prSet phldrT="[Text]" custT="1"/>
      <dgm:spPr/>
      <dgm:t>
        <a:bodyPr/>
        <a:lstStyle/>
        <a:p>
          <a:r>
            <a:rPr lang="en-US" sz="2400" dirty="0" smtClean="0">
              <a:latin typeface="Times New Roman" panose="02020603050405020304" pitchFamily="18" charset="0"/>
              <a:cs typeface="Times New Roman" panose="02020603050405020304" pitchFamily="18" charset="0"/>
            </a:rPr>
            <a:t>The sensor was fixed inside the chamber and  the grains are introduced into the chamber</a:t>
          </a:r>
          <a:endParaRPr lang="en-US" sz="2400" dirty="0">
            <a:latin typeface="Times New Roman" panose="02020603050405020304" pitchFamily="18" charset="0"/>
            <a:cs typeface="Times New Roman" panose="02020603050405020304" pitchFamily="18" charset="0"/>
          </a:endParaRPr>
        </a:p>
      </dgm:t>
    </dgm:pt>
    <dgm:pt modelId="{F592C423-5E49-4B93-8B10-08D6EBE5FFF8}" type="parTrans" cxnId="{80C80A3A-D24B-45AF-8374-FA7C050DFA13}">
      <dgm:prSet/>
      <dgm:spPr/>
      <dgm:t>
        <a:bodyPr/>
        <a:lstStyle/>
        <a:p>
          <a:endParaRPr lang="en-US"/>
        </a:p>
      </dgm:t>
    </dgm:pt>
    <dgm:pt modelId="{B5729A6B-DA68-472C-B02B-1162B966DF24}" type="sibTrans" cxnId="{80C80A3A-D24B-45AF-8374-FA7C050DFA13}">
      <dgm:prSet custT="1"/>
      <dgm:spPr/>
      <dgm:t>
        <a:bodyPr/>
        <a:lstStyle/>
        <a:p>
          <a:endParaRPr lang="en-US" sz="2400">
            <a:latin typeface="Times New Roman" panose="02020603050405020304" pitchFamily="18" charset="0"/>
            <a:cs typeface="Times New Roman" panose="02020603050405020304" pitchFamily="18" charset="0"/>
          </a:endParaRPr>
        </a:p>
      </dgm:t>
    </dgm:pt>
    <dgm:pt modelId="{0AB354DE-8B90-4B1E-8A5C-790E094A29E7}">
      <dgm:prSet phldrT="[Text]" custT="1"/>
      <dgm:spPr/>
      <dgm:t>
        <a:bodyPr/>
        <a:lstStyle/>
        <a:p>
          <a:r>
            <a:rPr lang="en-US" sz="2400" dirty="0" smtClean="0">
              <a:latin typeface="Times New Roman" panose="02020603050405020304" pitchFamily="18" charset="0"/>
              <a:cs typeface="Times New Roman" panose="02020603050405020304" pitchFamily="18" charset="0"/>
            </a:rPr>
            <a:t>The sprouts are collected and the protein content was done through </a:t>
          </a:r>
          <a:r>
            <a:rPr lang="en-US" sz="2400" dirty="0" smtClean="0">
              <a:solidFill>
                <a:schemeClr val="bg1"/>
              </a:solidFill>
              <a:latin typeface="Times New Roman" panose="02020603050405020304" pitchFamily="18" charset="0"/>
              <a:cs typeface="Times New Roman" panose="02020603050405020304" pitchFamily="18" charset="0"/>
            </a:rPr>
            <a:t>Lowry's </a:t>
          </a:r>
          <a:r>
            <a:rPr lang="en-US" sz="2400" i="1" dirty="0" smtClean="0">
              <a:solidFill>
                <a:schemeClr val="bg1"/>
              </a:solidFill>
              <a:latin typeface="Times New Roman" panose="02020603050405020304" pitchFamily="18" charset="0"/>
              <a:cs typeface="Times New Roman" panose="02020603050405020304" pitchFamily="18" charset="0"/>
            </a:rPr>
            <a:t>et al.,(1951) </a:t>
          </a:r>
          <a:r>
            <a:rPr lang="en-US" sz="2400" i="0" dirty="0" smtClean="0">
              <a:solidFill>
                <a:schemeClr val="bg1"/>
              </a:solidFill>
              <a:latin typeface="Times New Roman" panose="02020603050405020304" pitchFamily="18" charset="0"/>
              <a:cs typeface="Times New Roman" panose="02020603050405020304" pitchFamily="18" charset="0"/>
            </a:rPr>
            <a:t>method.</a:t>
          </a:r>
          <a:endParaRPr lang="en-US" sz="2400" i="0" dirty="0">
            <a:solidFill>
              <a:schemeClr val="bg1"/>
            </a:solidFill>
            <a:latin typeface="Times New Roman" panose="02020603050405020304" pitchFamily="18" charset="0"/>
            <a:cs typeface="Times New Roman" panose="02020603050405020304" pitchFamily="18" charset="0"/>
          </a:endParaRPr>
        </a:p>
      </dgm:t>
    </dgm:pt>
    <dgm:pt modelId="{CFC30D5C-7A73-4AB8-AF06-ED22A6121D77}" type="parTrans" cxnId="{5FC9CA28-2580-4A38-82F5-574DEE42193B}">
      <dgm:prSet/>
      <dgm:spPr/>
      <dgm:t>
        <a:bodyPr/>
        <a:lstStyle/>
        <a:p>
          <a:endParaRPr lang="en-US"/>
        </a:p>
      </dgm:t>
    </dgm:pt>
    <dgm:pt modelId="{C54141C4-6F3E-4CBE-8AE9-B0C2B6D73760}" type="sibTrans" cxnId="{5FC9CA28-2580-4A38-82F5-574DEE42193B}">
      <dgm:prSet/>
      <dgm:spPr/>
      <dgm:t>
        <a:bodyPr/>
        <a:lstStyle/>
        <a:p>
          <a:endParaRPr lang="en-US"/>
        </a:p>
      </dgm:t>
    </dgm:pt>
    <dgm:pt modelId="{FB637C95-956D-40B5-97FC-7765089E13B8}" type="pres">
      <dgm:prSet presAssocID="{B61BDB28-28D7-451A-96D6-7BC4FA04F3E1}" presName="linearFlow" presStyleCnt="0">
        <dgm:presLayoutVars>
          <dgm:resizeHandles val="exact"/>
        </dgm:presLayoutVars>
      </dgm:prSet>
      <dgm:spPr/>
    </dgm:pt>
    <dgm:pt modelId="{1DFF7E3D-293E-4882-82BC-A7D62E349806}" type="pres">
      <dgm:prSet presAssocID="{45A73F6B-A84F-456E-8671-F112EF73CC92}" presName="node" presStyleLbl="node1" presStyleIdx="0" presStyleCnt="3" custScaleX="360626">
        <dgm:presLayoutVars>
          <dgm:bulletEnabled val="1"/>
        </dgm:presLayoutVars>
      </dgm:prSet>
      <dgm:spPr/>
      <dgm:t>
        <a:bodyPr/>
        <a:lstStyle/>
        <a:p>
          <a:endParaRPr lang="en-US"/>
        </a:p>
      </dgm:t>
    </dgm:pt>
    <dgm:pt modelId="{48592F2B-7441-48E4-9E36-78161E03A46C}" type="pres">
      <dgm:prSet presAssocID="{F6282F25-4768-4FE8-B82B-2E138B356327}" presName="sibTrans" presStyleLbl="sibTrans2D1" presStyleIdx="0" presStyleCnt="2"/>
      <dgm:spPr/>
      <dgm:t>
        <a:bodyPr/>
        <a:lstStyle/>
        <a:p>
          <a:endParaRPr lang="en-IN"/>
        </a:p>
      </dgm:t>
    </dgm:pt>
    <dgm:pt modelId="{259267A7-204A-4F6B-89AB-77C27500809D}" type="pres">
      <dgm:prSet presAssocID="{F6282F25-4768-4FE8-B82B-2E138B356327}" presName="connectorText" presStyleLbl="sibTrans2D1" presStyleIdx="0" presStyleCnt="2"/>
      <dgm:spPr/>
      <dgm:t>
        <a:bodyPr/>
        <a:lstStyle/>
        <a:p>
          <a:endParaRPr lang="en-IN"/>
        </a:p>
      </dgm:t>
    </dgm:pt>
    <dgm:pt modelId="{088F1B76-19F8-4B4F-AB24-1F202A28BA4B}" type="pres">
      <dgm:prSet presAssocID="{1FD4DCF0-E6A6-4A17-9F5D-597A1E3360F1}" presName="node" presStyleLbl="node1" presStyleIdx="1" presStyleCnt="3" custScaleX="360626">
        <dgm:presLayoutVars>
          <dgm:bulletEnabled val="1"/>
        </dgm:presLayoutVars>
      </dgm:prSet>
      <dgm:spPr/>
      <dgm:t>
        <a:bodyPr/>
        <a:lstStyle/>
        <a:p>
          <a:endParaRPr lang="en-US"/>
        </a:p>
      </dgm:t>
    </dgm:pt>
    <dgm:pt modelId="{9E2F25BD-E635-44CA-9D12-5D1395491703}" type="pres">
      <dgm:prSet presAssocID="{B5729A6B-DA68-472C-B02B-1162B966DF24}" presName="sibTrans" presStyleLbl="sibTrans2D1" presStyleIdx="1" presStyleCnt="2"/>
      <dgm:spPr/>
      <dgm:t>
        <a:bodyPr/>
        <a:lstStyle/>
        <a:p>
          <a:endParaRPr lang="en-IN"/>
        </a:p>
      </dgm:t>
    </dgm:pt>
    <dgm:pt modelId="{E55C7B9E-6343-4C20-9F7C-54A8FAD7B51E}" type="pres">
      <dgm:prSet presAssocID="{B5729A6B-DA68-472C-B02B-1162B966DF24}" presName="connectorText" presStyleLbl="sibTrans2D1" presStyleIdx="1" presStyleCnt="2"/>
      <dgm:spPr/>
      <dgm:t>
        <a:bodyPr/>
        <a:lstStyle/>
        <a:p>
          <a:endParaRPr lang="en-IN"/>
        </a:p>
      </dgm:t>
    </dgm:pt>
    <dgm:pt modelId="{3DC36185-E76C-4375-9918-E09C95F2464A}" type="pres">
      <dgm:prSet presAssocID="{0AB354DE-8B90-4B1E-8A5C-790E094A29E7}" presName="node" presStyleLbl="node1" presStyleIdx="2" presStyleCnt="3" custScaleX="360626">
        <dgm:presLayoutVars>
          <dgm:bulletEnabled val="1"/>
        </dgm:presLayoutVars>
      </dgm:prSet>
      <dgm:spPr/>
      <dgm:t>
        <a:bodyPr/>
        <a:lstStyle/>
        <a:p>
          <a:endParaRPr lang="en-US"/>
        </a:p>
      </dgm:t>
    </dgm:pt>
  </dgm:ptLst>
  <dgm:cxnLst>
    <dgm:cxn modelId="{5519D640-1869-470E-9954-D0C6B42A9588}" type="presOf" srcId="{F6282F25-4768-4FE8-B82B-2E138B356327}" destId="{48592F2B-7441-48E4-9E36-78161E03A46C}" srcOrd="0" destOrd="0" presId="urn:microsoft.com/office/officeart/2005/8/layout/process2"/>
    <dgm:cxn modelId="{858436E4-D553-4E93-972D-CA88B7A44AFD}" srcId="{B61BDB28-28D7-451A-96D6-7BC4FA04F3E1}" destId="{45A73F6B-A84F-456E-8671-F112EF73CC92}" srcOrd="0" destOrd="0" parTransId="{06EA9B77-9252-47A6-9069-BF04F67E0771}" sibTransId="{F6282F25-4768-4FE8-B82B-2E138B356327}"/>
    <dgm:cxn modelId="{88B9D944-1682-496C-BE96-A0978FB1DFAB}" type="presOf" srcId="{45A73F6B-A84F-456E-8671-F112EF73CC92}" destId="{1DFF7E3D-293E-4882-82BC-A7D62E349806}" srcOrd="0" destOrd="0" presId="urn:microsoft.com/office/officeart/2005/8/layout/process2"/>
    <dgm:cxn modelId="{87F64E37-C7FD-4E06-8B53-3CC7725CBFA4}" type="presOf" srcId="{B5729A6B-DA68-472C-B02B-1162B966DF24}" destId="{E55C7B9E-6343-4C20-9F7C-54A8FAD7B51E}" srcOrd="1" destOrd="0" presId="urn:microsoft.com/office/officeart/2005/8/layout/process2"/>
    <dgm:cxn modelId="{F550A664-D9A4-4812-8F91-322658D17324}" type="presOf" srcId="{1FD4DCF0-E6A6-4A17-9F5D-597A1E3360F1}" destId="{088F1B76-19F8-4B4F-AB24-1F202A28BA4B}" srcOrd="0" destOrd="0" presId="urn:microsoft.com/office/officeart/2005/8/layout/process2"/>
    <dgm:cxn modelId="{5FC9CA28-2580-4A38-82F5-574DEE42193B}" srcId="{B61BDB28-28D7-451A-96D6-7BC4FA04F3E1}" destId="{0AB354DE-8B90-4B1E-8A5C-790E094A29E7}" srcOrd="2" destOrd="0" parTransId="{CFC30D5C-7A73-4AB8-AF06-ED22A6121D77}" sibTransId="{C54141C4-6F3E-4CBE-8AE9-B0C2B6D73760}"/>
    <dgm:cxn modelId="{80C80A3A-D24B-45AF-8374-FA7C050DFA13}" srcId="{B61BDB28-28D7-451A-96D6-7BC4FA04F3E1}" destId="{1FD4DCF0-E6A6-4A17-9F5D-597A1E3360F1}" srcOrd="1" destOrd="0" parTransId="{F592C423-5E49-4B93-8B10-08D6EBE5FFF8}" sibTransId="{B5729A6B-DA68-472C-B02B-1162B966DF24}"/>
    <dgm:cxn modelId="{593CD59A-B2FC-450B-A90A-3D16DCBD607A}" type="presOf" srcId="{B61BDB28-28D7-451A-96D6-7BC4FA04F3E1}" destId="{FB637C95-956D-40B5-97FC-7765089E13B8}" srcOrd="0" destOrd="0" presId="urn:microsoft.com/office/officeart/2005/8/layout/process2"/>
    <dgm:cxn modelId="{1C26642E-62F5-4D21-A31A-869E3B2AFF67}" type="presOf" srcId="{0AB354DE-8B90-4B1E-8A5C-790E094A29E7}" destId="{3DC36185-E76C-4375-9918-E09C95F2464A}" srcOrd="0" destOrd="0" presId="urn:microsoft.com/office/officeart/2005/8/layout/process2"/>
    <dgm:cxn modelId="{E735A6C8-0E38-4FB0-B630-9C2AC06F7893}" type="presOf" srcId="{F6282F25-4768-4FE8-B82B-2E138B356327}" destId="{259267A7-204A-4F6B-89AB-77C27500809D}" srcOrd="1" destOrd="0" presId="urn:microsoft.com/office/officeart/2005/8/layout/process2"/>
    <dgm:cxn modelId="{201FA399-CA44-4E65-A965-2F6F3CE8FA78}" type="presOf" srcId="{B5729A6B-DA68-472C-B02B-1162B966DF24}" destId="{9E2F25BD-E635-44CA-9D12-5D1395491703}" srcOrd="0" destOrd="0" presId="urn:microsoft.com/office/officeart/2005/8/layout/process2"/>
    <dgm:cxn modelId="{072AD138-618C-418D-BE54-9B3EBB08E328}" type="presParOf" srcId="{FB637C95-956D-40B5-97FC-7765089E13B8}" destId="{1DFF7E3D-293E-4882-82BC-A7D62E349806}" srcOrd="0" destOrd="0" presId="urn:microsoft.com/office/officeart/2005/8/layout/process2"/>
    <dgm:cxn modelId="{27642011-3C04-404D-A7D3-205FA4AEC475}" type="presParOf" srcId="{FB637C95-956D-40B5-97FC-7765089E13B8}" destId="{48592F2B-7441-48E4-9E36-78161E03A46C}" srcOrd="1" destOrd="0" presId="urn:microsoft.com/office/officeart/2005/8/layout/process2"/>
    <dgm:cxn modelId="{CFF4E8B1-A79E-4D43-9292-CB32D5917100}" type="presParOf" srcId="{48592F2B-7441-48E4-9E36-78161E03A46C}" destId="{259267A7-204A-4F6B-89AB-77C27500809D}" srcOrd="0" destOrd="0" presId="urn:microsoft.com/office/officeart/2005/8/layout/process2"/>
    <dgm:cxn modelId="{5E8B1067-4155-4AC6-85BF-AA2306EE888D}" type="presParOf" srcId="{FB637C95-956D-40B5-97FC-7765089E13B8}" destId="{088F1B76-19F8-4B4F-AB24-1F202A28BA4B}" srcOrd="2" destOrd="0" presId="urn:microsoft.com/office/officeart/2005/8/layout/process2"/>
    <dgm:cxn modelId="{DC4748FC-E53C-44DB-9FB2-453EB642F2EB}" type="presParOf" srcId="{FB637C95-956D-40B5-97FC-7765089E13B8}" destId="{9E2F25BD-E635-44CA-9D12-5D1395491703}" srcOrd="3" destOrd="0" presId="urn:microsoft.com/office/officeart/2005/8/layout/process2"/>
    <dgm:cxn modelId="{3BF42B8D-7EB3-4247-B1D1-4FB309B49960}" type="presParOf" srcId="{9E2F25BD-E635-44CA-9D12-5D1395491703}" destId="{E55C7B9E-6343-4C20-9F7C-54A8FAD7B51E}" srcOrd="0" destOrd="0" presId="urn:microsoft.com/office/officeart/2005/8/layout/process2"/>
    <dgm:cxn modelId="{CD1E10E0-3A0F-439E-876B-95654023F0BC}" type="presParOf" srcId="{FB637C95-956D-40B5-97FC-7765089E13B8}" destId="{3DC36185-E76C-4375-9918-E09C95F2464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E2670-1E74-4BC0-8F12-2BAEB255510A}">
      <dsp:nvSpPr>
        <dsp:cNvPr id="0" name=""/>
        <dsp:cNvSpPr/>
      </dsp:nvSpPr>
      <dsp:spPr>
        <a:xfrm>
          <a:off x="0" y="0"/>
          <a:ext cx="8229600" cy="132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Components are collected such as</a:t>
          </a:r>
          <a:r>
            <a:rPr lang="en-IN" sz="2400" kern="1200" dirty="0" smtClean="0">
              <a:latin typeface="Times New Roman" panose="02020603050405020304" pitchFamily="18" charset="0"/>
              <a:cs typeface="Times New Roman" panose="02020603050405020304" pitchFamily="18" charset="0"/>
            </a:rPr>
            <a:t>ESP8266, Bread Board, DHT11 sensor, male and female wires.</a:t>
          </a:r>
          <a:endParaRPr lang="en-US" sz="2400" kern="1200" dirty="0">
            <a:latin typeface="Times New Roman" panose="02020603050405020304" pitchFamily="18" charset="0"/>
            <a:cs typeface="Times New Roman" panose="02020603050405020304" pitchFamily="18" charset="0"/>
          </a:endParaRPr>
        </a:p>
      </dsp:txBody>
      <dsp:txXfrm>
        <a:off x="38836" y="38836"/>
        <a:ext cx="8151928" cy="1248287"/>
      </dsp:txXfrm>
    </dsp:sp>
    <dsp:sp modelId="{5491F6D8-B479-4933-9AA4-42F05B6B4920}">
      <dsp:nvSpPr>
        <dsp:cNvPr id="0" name=""/>
        <dsp:cNvSpPr/>
      </dsp:nvSpPr>
      <dsp:spPr>
        <a:xfrm rot="5400000">
          <a:off x="3866182" y="1359108"/>
          <a:ext cx="497234" cy="596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5400000">
        <a:off x="3935795" y="1408831"/>
        <a:ext cx="358009" cy="348064"/>
      </dsp:txXfrm>
    </dsp:sp>
    <dsp:sp modelId="{7D8F92F0-99BF-4FE2-B8F9-592CCCEAD368}">
      <dsp:nvSpPr>
        <dsp:cNvPr id="0" name=""/>
        <dsp:cNvSpPr/>
      </dsp:nvSpPr>
      <dsp:spPr>
        <a:xfrm>
          <a:off x="79129" y="1988938"/>
          <a:ext cx="8071340" cy="132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latin typeface="Times New Roman" panose="02020603050405020304" pitchFamily="18" charset="0"/>
              <a:cs typeface="Times New Roman" panose="02020603050405020304" pitchFamily="18" charset="0"/>
            </a:rPr>
            <a:t>Arduino IDE software was selected with respect to the ESP 8266 (Nodemcu) board</a:t>
          </a:r>
          <a:endParaRPr lang="en-US" sz="2400" kern="1200" dirty="0"/>
        </a:p>
      </dsp:txBody>
      <dsp:txXfrm>
        <a:off x="117965" y="2027774"/>
        <a:ext cx="7993668" cy="1248287"/>
      </dsp:txXfrm>
    </dsp:sp>
    <dsp:sp modelId="{1D18FDD3-D53E-4E0B-B8FB-4C79D5502330}">
      <dsp:nvSpPr>
        <dsp:cNvPr id="0" name=""/>
        <dsp:cNvSpPr/>
      </dsp:nvSpPr>
      <dsp:spPr>
        <a:xfrm rot="5400000">
          <a:off x="3866182" y="3348047"/>
          <a:ext cx="497234" cy="596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5400000">
        <a:off x="3935795" y="3397770"/>
        <a:ext cx="358009" cy="348064"/>
      </dsp:txXfrm>
    </dsp:sp>
    <dsp:sp modelId="{FD622327-B799-473F-8728-DA2491B60C42}">
      <dsp:nvSpPr>
        <dsp:cNvPr id="0" name=""/>
        <dsp:cNvSpPr/>
      </dsp:nvSpPr>
      <dsp:spPr>
        <a:xfrm>
          <a:off x="0" y="3977877"/>
          <a:ext cx="8229600" cy="13259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 Programs was scripted for DHT11 sensor and connected to cloud for those data as a database.</a:t>
          </a:r>
          <a:endParaRPr lang="en-US" sz="2400" kern="1200" dirty="0">
            <a:latin typeface="Times New Roman" panose="02020603050405020304" pitchFamily="18" charset="0"/>
            <a:cs typeface="Times New Roman" panose="02020603050405020304" pitchFamily="18" charset="0"/>
          </a:endParaRPr>
        </a:p>
      </dsp:txBody>
      <dsp:txXfrm>
        <a:off x="38836" y="4016713"/>
        <a:ext cx="8151928" cy="1248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F7E3D-293E-4882-82BC-A7D62E349806}">
      <dsp:nvSpPr>
        <dsp:cNvPr id="0" name=""/>
        <dsp:cNvSpPr/>
      </dsp:nvSpPr>
      <dsp:spPr>
        <a:xfrm>
          <a:off x="0" y="2209"/>
          <a:ext cx="8147248" cy="11303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kern="1200" dirty="0" smtClean="0">
              <a:latin typeface="Times New Roman" panose="02020603050405020304" pitchFamily="18" charset="0"/>
              <a:cs typeface="Times New Roman" panose="02020603050405020304" pitchFamily="18" charset="0"/>
            </a:rPr>
            <a:t>The chamber was constructed using aluminium sheet with doubled layer sealed with thermacol</a:t>
          </a:r>
          <a:endParaRPr lang="en-US" sz="2400" kern="1200" dirty="0">
            <a:latin typeface="Times New Roman" panose="02020603050405020304" pitchFamily="18" charset="0"/>
            <a:cs typeface="Times New Roman" panose="02020603050405020304" pitchFamily="18" charset="0"/>
          </a:endParaRPr>
        </a:p>
      </dsp:txBody>
      <dsp:txXfrm>
        <a:off x="33108" y="35317"/>
        <a:ext cx="8081032" cy="1064169"/>
      </dsp:txXfrm>
    </dsp:sp>
    <dsp:sp modelId="{48592F2B-7441-48E4-9E36-78161E03A46C}">
      <dsp:nvSpPr>
        <dsp:cNvPr id="0" name=""/>
        <dsp:cNvSpPr/>
      </dsp:nvSpPr>
      <dsp:spPr>
        <a:xfrm rot="5400000">
          <a:off x="3861676" y="1160855"/>
          <a:ext cx="423894" cy="5086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latin typeface="Times New Roman" panose="02020603050405020304" pitchFamily="18" charset="0"/>
            <a:cs typeface="Times New Roman" panose="02020603050405020304" pitchFamily="18" charset="0"/>
          </a:endParaRPr>
        </a:p>
      </dsp:txBody>
      <dsp:txXfrm rot="-5400000">
        <a:off x="3921022" y="1203244"/>
        <a:ext cx="305203" cy="296726"/>
      </dsp:txXfrm>
    </dsp:sp>
    <dsp:sp modelId="{088F1B76-19F8-4B4F-AB24-1F202A28BA4B}">
      <dsp:nvSpPr>
        <dsp:cNvPr id="0" name=""/>
        <dsp:cNvSpPr/>
      </dsp:nvSpPr>
      <dsp:spPr>
        <a:xfrm>
          <a:off x="0" y="1697788"/>
          <a:ext cx="8147248" cy="11303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The sensor was fixed inside the chamber and  the grains are introduced into the chamber</a:t>
          </a:r>
          <a:endParaRPr lang="en-US" sz="2400" kern="1200" dirty="0">
            <a:latin typeface="Times New Roman" panose="02020603050405020304" pitchFamily="18" charset="0"/>
            <a:cs typeface="Times New Roman" panose="02020603050405020304" pitchFamily="18" charset="0"/>
          </a:endParaRPr>
        </a:p>
      </dsp:txBody>
      <dsp:txXfrm>
        <a:off x="33108" y="1730896"/>
        <a:ext cx="8081032" cy="1064169"/>
      </dsp:txXfrm>
    </dsp:sp>
    <dsp:sp modelId="{9E2F25BD-E635-44CA-9D12-5D1395491703}">
      <dsp:nvSpPr>
        <dsp:cNvPr id="0" name=""/>
        <dsp:cNvSpPr/>
      </dsp:nvSpPr>
      <dsp:spPr>
        <a:xfrm rot="5400000">
          <a:off x="3861676" y="2856434"/>
          <a:ext cx="423894" cy="5086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latin typeface="Times New Roman" panose="02020603050405020304" pitchFamily="18" charset="0"/>
            <a:cs typeface="Times New Roman" panose="02020603050405020304" pitchFamily="18" charset="0"/>
          </a:endParaRPr>
        </a:p>
      </dsp:txBody>
      <dsp:txXfrm rot="-5400000">
        <a:off x="3921022" y="2898823"/>
        <a:ext cx="305203" cy="296726"/>
      </dsp:txXfrm>
    </dsp:sp>
    <dsp:sp modelId="{3DC36185-E76C-4375-9918-E09C95F2464A}">
      <dsp:nvSpPr>
        <dsp:cNvPr id="0" name=""/>
        <dsp:cNvSpPr/>
      </dsp:nvSpPr>
      <dsp:spPr>
        <a:xfrm>
          <a:off x="0" y="3393367"/>
          <a:ext cx="8147248" cy="11303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The sprouts are collected and the protein content was done through </a:t>
          </a:r>
          <a:r>
            <a:rPr lang="en-US" sz="2400" kern="1200" dirty="0" smtClean="0">
              <a:solidFill>
                <a:schemeClr val="bg1"/>
              </a:solidFill>
              <a:latin typeface="Times New Roman" panose="02020603050405020304" pitchFamily="18" charset="0"/>
              <a:cs typeface="Times New Roman" panose="02020603050405020304" pitchFamily="18" charset="0"/>
            </a:rPr>
            <a:t>Lowry's </a:t>
          </a:r>
          <a:r>
            <a:rPr lang="en-US" sz="2400" i="1" kern="1200" dirty="0" smtClean="0">
              <a:solidFill>
                <a:schemeClr val="bg1"/>
              </a:solidFill>
              <a:latin typeface="Times New Roman" panose="02020603050405020304" pitchFamily="18" charset="0"/>
              <a:cs typeface="Times New Roman" panose="02020603050405020304" pitchFamily="18" charset="0"/>
            </a:rPr>
            <a:t>et al.,(1951) </a:t>
          </a:r>
          <a:r>
            <a:rPr lang="en-US" sz="2400" i="0" kern="1200" dirty="0" smtClean="0">
              <a:solidFill>
                <a:schemeClr val="bg1"/>
              </a:solidFill>
              <a:latin typeface="Times New Roman" panose="02020603050405020304" pitchFamily="18" charset="0"/>
              <a:cs typeface="Times New Roman" panose="02020603050405020304" pitchFamily="18" charset="0"/>
            </a:rPr>
            <a:t>method.</a:t>
          </a:r>
          <a:endParaRPr lang="en-US" sz="2400" i="0" kern="1200" dirty="0">
            <a:solidFill>
              <a:schemeClr val="bg1"/>
            </a:solidFill>
            <a:latin typeface="Times New Roman" panose="02020603050405020304" pitchFamily="18" charset="0"/>
            <a:cs typeface="Times New Roman" panose="02020603050405020304" pitchFamily="18" charset="0"/>
          </a:endParaRPr>
        </a:p>
      </dsp:txBody>
      <dsp:txXfrm>
        <a:off x="33108" y="3426475"/>
        <a:ext cx="8081032" cy="10641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D3DF6E-7EDB-47BA-A161-858B9017F4E6}" type="datetimeFigureOut">
              <a:rPr lang="en-IN" smtClean="0"/>
              <a:t>12-10-2021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30AC56-7D31-43A5-9CD4-18DCDA13FE6A}" type="slidenum">
              <a:rPr lang="en-IN" smtClean="0"/>
              <a:t>‹#›</a:t>
            </a:fld>
            <a:endParaRPr lang="en-IN"/>
          </a:p>
        </p:txBody>
      </p:sp>
    </p:spTree>
    <p:extLst>
      <p:ext uri="{BB962C8B-B14F-4D97-AF65-F5344CB8AC3E}">
        <p14:creationId xmlns:p14="http://schemas.microsoft.com/office/powerpoint/2010/main" val="42310072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47C3B-51D8-4677-8623-839DEA6FA988}" type="datetimeFigureOut">
              <a:rPr lang="en-IN" smtClean="0"/>
              <a:t>12-10-2021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429ED-00E9-4652-B94A-DFAF8C3B0EAF}" type="slidenum">
              <a:rPr lang="en-IN" smtClean="0"/>
              <a:t>‹#›</a:t>
            </a:fld>
            <a:endParaRPr lang="en-IN"/>
          </a:p>
        </p:txBody>
      </p:sp>
    </p:spTree>
    <p:extLst>
      <p:ext uri="{BB962C8B-B14F-4D97-AF65-F5344CB8AC3E}">
        <p14:creationId xmlns:p14="http://schemas.microsoft.com/office/powerpoint/2010/main" val="8995508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B4429ED-00E9-4652-B94A-DFAF8C3B0EAF}" type="slidenum">
              <a:rPr lang="en-IN" smtClean="0"/>
              <a:t>1</a:t>
            </a:fld>
            <a:endParaRPr lang="en-IN"/>
          </a:p>
        </p:txBody>
      </p:sp>
    </p:spTree>
    <p:extLst>
      <p:ext uri="{BB962C8B-B14F-4D97-AF65-F5344CB8AC3E}">
        <p14:creationId xmlns:p14="http://schemas.microsoft.com/office/powerpoint/2010/main" val="197107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4429ED-00E9-4652-B94A-DFAF8C3B0EAF}" type="slidenum">
              <a:rPr lang="en-IN" smtClean="0"/>
              <a:t>2</a:t>
            </a:fld>
            <a:endParaRPr lang="en-IN"/>
          </a:p>
        </p:txBody>
      </p:sp>
    </p:spTree>
    <p:extLst>
      <p:ext uri="{BB962C8B-B14F-4D97-AF65-F5344CB8AC3E}">
        <p14:creationId xmlns:p14="http://schemas.microsoft.com/office/powerpoint/2010/main" val="346908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B4429ED-00E9-4652-B94A-DFAF8C3B0EAF}" type="slidenum">
              <a:rPr lang="en-IN" smtClean="0"/>
              <a:t>3</a:t>
            </a:fld>
            <a:endParaRPr lang="en-IN"/>
          </a:p>
        </p:txBody>
      </p:sp>
    </p:spTree>
    <p:extLst>
      <p:ext uri="{BB962C8B-B14F-4D97-AF65-F5344CB8AC3E}">
        <p14:creationId xmlns:p14="http://schemas.microsoft.com/office/powerpoint/2010/main" val="120698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0D7C75D-061D-4FA3-AF34-E3679A349CD4}" type="datetime1">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98333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ED6C36-3DFD-471F-B58F-0D6B57FDAEC8}" type="datetime1">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389523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9B835E-8FBA-4135-9919-6DC412073DEF}" type="datetime1">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176514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A937FA-C3AD-42C1-80B6-C68D8E82919E}" type="datetime1">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310206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D87F5-0093-4B99-8484-63D99CB41C3F}" type="datetime1">
              <a:rPr lang="en-IN" smtClean="0"/>
              <a:t>12-10-2021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935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9B231C-99B5-4242-AC09-DFFB57B94DC8}" type="datetime1">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19884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F9FAB3-4541-4FB9-BFBC-B54DED2DE82E}" type="datetime1">
              <a:rPr lang="en-IN" smtClean="0"/>
              <a:t>12-10-2021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83761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7EDC40-1ED8-4B57-AEA8-A7B2AFBAC5F1}" type="datetime1">
              <a:rPr lang="en-IN" smtClean="0"/>
              <a:t>12-10-2021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90336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828A5-A36F-409F-B65F-A6F03CDDB1DF}" type="datetime1">
              <a:rPr lang="en-IN" smtClean="0"/>
              <a:t>12-10-2021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65119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1FADDB-92CF-4A8D-9005-1DBE3F5F933F}" type="datetime1">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129075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1C48D-CEF9-4DE5-A6BB-A950A88DED64}" type="datetime1">
              <a:rPr lang="en-IN" smtClean="0"/>
              <a:t>12-10-2021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94AB8B-F412-4D2F-9A46-DAF39796CABB}" type="slidenum">
              <a:rPr lang="en-IN" smtClean="0"/>
              <a:t>‹#›</a:t>
            </a:fld>
            <a:endParaRPr lang="en-IN"/>
          </a:p>
        </p:txBody>
      </p:sp>
    </p:spTree>
    <p:extLst>
      <p:ext uri="{BB962C8B-B14F-4D97-AF65-F5344CB8AC3E}">
        <p14:creationId xmlns:p14="http://schemas.microsoft.com/office/powerpoint/2010/main" val="305204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F34E0-055B-43DC-9C28-3D09AA4319BD}" type="datetime1">
              <a:rPr lang="en-IN" smtClean="0"/>
              <a:t>12-10-2021</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4AB8B-F412-4D2F-9A46-DAF39796CABB}" type="slidenum">
              <a:rPr lang="en-IN" smtClean="0"/>
              <a:t>‹#›</a:t>
            </a:fld>
            <a:endParaRPr lang="en-IN"/>
          </a:p>
        </p:txBody>
      </p:sp>
    </p:spTree>
    <p:extLst>
      <p:ext uri="{BB962C8B-B14F-4D97-AF65-F5344CB8AC3E}">
        <p14:creationId xmlns:p14="http://schemas.microsoft.com/office/powerpoint/2010/main" val="33838887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1795" y="2276872"/>
            <a:ext cx="7700392" cy="1080120"/>
          </a:xfrm>
        </p:spPr>
        <p:txBody>
          <a:bodyPr>
            <a:normAutofit/>
          </a:bodyPr>
          <a:lstStyle/>
          <a:p>
            <a:r>
              <a:rPr lang="en-IN" sz="4000" b="1" dirty="0" smtClean="0">
                <a:solidFill>
                  <a:schemeClr val="tx2"/>
                </a:solidFill>
                <a:effectLst>
                  <a:outerShdw blurRad="38100" dist="38100" dir="2700000" algn="tl">
                    <a:srgbClr val="000000">
                      <a:alpha val="43137"/>
                    </a:srgbClr>
                  </a:outerShdw>
                </a:effectLst>
                <a:latin typeface="Algerian" panose="04020705040A02060702" pitchFamily="82" charset="0"/>
              </a:rPr>
              <a:t>Sprout Monitoring System</a:t>
            </a:r>
            <a:endParaRPr lang="en-IN" sz="4000" b="1" dirty="0">
              <a:solidFill>
                <a:schemeClr val="tx2"/>
              </a:solidFill>
              <a:effectLst>
                <a:outerShdw blurRad="38100" dist="38100" dir="2700000" algn="tl">
                  <a:srgbClr val="000000">
                    <a:alpha val="43137"/>
                  </a:srgbClr>
                </a:outerShdw>
              </a:effectLst>
              <a:latin typeface="Algerian" panose="04020705040A02060702" pitchFamily="82" charset="0"/>
            </a:endParaRPr>
          </a:p>
        </p:txBody>
      </p:sp>
      <p:sp>
        <p:nvSpPr>
          <p:cNvPr id="6" name="TextBox 5"/>
          <p:cNvSpPr txBox="1"/>
          <p:nvPr/>
        </p:nvSpPr>
        <p:spPr>
          <a:xfrm>
            <a:off x="1301611" y="1626534"/>
            <a:ext cx="6840760" cy="523220"/>
          </a:xfrm>
          <a:prstGeom prst="rect">
            <a:avLst/>
          </a:prstGeom>
          <a:noFill/>
        </p:spPr>
        <p:txBody>
          <a:bodyPr wrap="square" rtlCol="0">
            <a:spAutoFit/>
          </a:bodyPr>
          <a:lstStyle/>
          <a:p>
            <a:pPr algn="ctr"/>
            <a:r>
              <a:rPr lang="en-US" sz="2800" b="1" cap="all" dirty="0">
                <a:effectLst>
                  <a:outerShdw blurRad="38100" dist="38100" dir="2700000" algn="tl">
                    <a:srgbClr val="000000">
                      <a:alpha val="43137"/>
                    </a:srgbClr>
                  </a:outerShdw>
                </a:effectLst>
                <a:latin typeface="AR JULIAN" panose="02000000000000000000" pitchFamily="2" charset="0"/>
                <a:cs typeface="Times New Roman" panose="02020603050405020304" pitchFamily="18" charset="0"/>
              </a:rPr>
              <a:t>41EC L01 – Internet of Things (</a:t>
            </a:r>
            <a:r>
              <a:rPr lang="en-US" sz="2800" b="1" cap="all" dirty="0" smtClean="0">
                <a:effectLst>
                  <a:outerShdw blurRad="38100" dist="38100" dir="2700000" algn="tl">
                    <a:srgbClr val="000000">
                      <a:alpha val="43137"/>
                    </a:srgbClr>
                  </a:outerShdw>
                </a:effectLst>
                <a:latin typeface="AR JULIAN" panose="02000000000000000000" pitchFamily="2" charset="0"/>
                <a:cs typeface="Times New Roman" panose="02020603050405020304" pitchFamily="18" charset="0"/>
              </a:rPr>
              <a:t>Iot)</a:t>
            </a:r>
          </a:p>
        </p:txBody>
      </p:sp>
    </p:spTree>
    <p:extLst>
      <p:ext uri="{BB962C8B-B14F-4D97-AF65-F5344CB8AC3E}">
        <p14:creationId xmlns:p14="http://schemas.microsoft.com/office/powerpoint/2010/main" val="2053170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94AB8B-F412-4D2F-9A46-DAF39796CABB}" type="slidenum">
              <a:rPr lang="en-IN" smtClean="0"/>
              <a:t>10</a:t>
            </a:fld>
            <a:endParaRPr lang="en-IN"/>
          </a:p>
        </p:txBody>
      </p:sp>
      <p:pic>
        <p:nvPicPr>
          <p:cNvPr id="3" name="Picture 2" descr="IOT PROJECT REPORT- SPROUT MONITORING SYSTEM.doc - Microsoft Word"/>
          <p:cNvPicPr>
            <a:picLocks noChangeAspect="1"/>
          </p:cNvPicPr>
          <p:nvPr/>
        </p:nvPicPr>
        <p:blipFill rotWithShape="1">
          <a:blip r:embed="rId2">
            <a:extLst>
              <a:ext uri="{28A0092B-C50C-407E-A947-70E740481C1C}">
                <a14:useLocalDpi xmlns:a14="http://schemas.microsoft.com/office/drawing/2010/main" val="0"/>
              </a:ext>
            </a:extLst>
          </a:blip>
          <a:srcRect l="18637" t="27907" r="14545" b="11583"/>
          <a:stretch/>
        </p:blipFill>
        <p:spPr>
          <a:xfrm>
            <a:off x="825859" y="1268760"/>
            <a:ext cx="7488832" cy="4896544"/>
          </a:xfrm>
          <a:prstGeom prst="rect">
            <a:avLst/>
          </a:prstGeom>
        </p:spPr>
      </p:pic>
      <p:sp>
        <p:nvSpPr>
          <p:cNvPr id="4" name="Rectangle 3"/>
          <p:cNvSpPr/>
          <p:nvPr/>
        </p:nvSpPr>
        <p:spPr>
          <a:xfrm>
            <a:off x="716747" y="499319"/>
            <a:ext cx="7707057" cy="769441"/>
          </a:xfrm>
          <a:prstGeom prst="rect">
            <a:avLst/>
          </a:prstGeom>
        </p:spPr>
        <p:txBody>
          <a:bodyPr wrap="square">
            <a:spAutoFit/>
          </a:bodyPr>
          <a:lstStyle/>
          <a:p>
            <a:r>
              <a:rPr lang="en-US" sz="4400" dirty="0" smtClean="0">
                <a:solidFill>
                  <a:schemeClr val="tx2"/>
                </a:solidFill>
                <a:latin typeface="Times New Roman" panose="02020603050405020304" pitchFamily="18" charset="0"/>
                <a:cs typeface="Times New Roman" panose="02020603050405020304" pitchFamily="18" charset="0"/>
              </a:rPr>
              <a:t>Experimental Setup:</a:t>
            </a:r>
            <a:endParaRPr lang="en-IN" sz="4400" dirty="0">
              <a:solidFill>
                <a:schemeClr val="tx2"/>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64094" y="6150495"/>
            <a:ext cx="3012363" cy="461665"/>
          </a:xfrm>
          <a:prstGeom prst="rect">
            <a:avLst/>
          </a:prstGeom>
        </p:spPr>
        <p:txBody>
          <a:bodyPr wrap="none">
            <a:spAutoFit/>
          </a:bodyPr>
          <a:lstStyle/>
          <a:p>
            <a:pPr algn="ctr"/>
            <a:r>
              <a:rPr lang="en-US" sz="2400" b="1" dirty="0" smtClean="0">
                <a:latin typeface="Times New Roman" panose="02020603050405020304" pitchFamily="18" charset="0"/>
                <a:cs typeface="Times New Roman" panose="02020603050405020304" pitchFamily="18" charset="0"/>
              </a:rPr>
              <a:t>Fig.2: Block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87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467544" y="188640"/>
            <a:ext cx="8229600" cy="1008112"/>
          </a:xfrm>
        </p:spPr>
        <p:txBody>
          <a:bodyPr/>
          <a:lstStyle/>
          <a:p>
            <a:pPr algn="l"/>
            <a:r>
              <a:rPr lang="en-IN" dirty="0">
                <a:solidFill>
                  <a:schemeClr val="tx2"/>
                </a:solidFill>
                <a:latin typeface="Times New Roman" panose="02020603050405020304" pitchFamily="18" charset="0"/>
                <a:cs typeface="Times New Roman" panose="02020603050405020304" pitchFamily="18" charset="0"/>
              </a:rPr>
              <a:t>Flow </a:t>
            </a:r>
            <a:r>
              <a:rPr lang="en-IN" dirty="0" smtClean="0">
                <a:solidFill>
                  <a:schemeClr val="tx2"/>
                </a:solidFill>
                <a:latin typeface="Times New Roman" panose="02020603050405020304" pitchFamily="18" charset="0"/>
                <a:cs typeface="Times New Roman" panose="02020603050405020304" pitchFamily="18" charset="0"/>
              </a:rPr>
              <a:t>Chart:</a:t>
            </a:r>
            <a:endParaRPr lang="en-US" dirty="0">
              <a:solidFill>
                <a:schemeClr val="tx2"/>
              </a:solidFill>
            </a:endParaRPr>
          </a:p>
        </p:txBody>
      </p:sp>
      <p:graphicFrame>
        <p:nvGraphicFramePr>
          <p:cNvPr id="4194304" name="Content Placeholder 4"/>
          <p:cNvGraphicFramePr>
            <a:graphicFrameLocks noGrp="1"/>
          </p:cNvGraphicFramePr>
          <p:nvPr>
            <p:ph idx="1"/>
            <p:extLst>
              <p:ext uri="{D42A27DB-BD31-4B8C-83A1-F6EECF244321}">
                <p14:modId xmlns:p14="http://schemas.microsoft.com/office/powerpoint/2010/main" val="1043648511"/>
              </p:ext>
            </p:extLst>
          </p:nvPr>
        </p:nvGraphicFramePr>
        <p:xfrm>
          <a:off x="467544" y="1196752"/>
          <a:ext cx="8229600" cy="530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8650" name="Slide Number Placeholder 3"/>
          <p:cNvSpPr>
            <a:spLocks noGrp="1"/>
          </p:cNvSpPr>
          <p:nvPr>
            <p:ph type="sldNum" sz="quarter" idx="12"/>
          </p:nvPr>
        </p:nvSpPr>
        <p:spPr/>
        <p:txBody>
          <a:bodyPr/>
          <a:lstStyle/>
          <a:p>
            <a:fld id="{C094AB8B-F412-4D2F-9A46-DAF39796CABB}" type="slidenum">
              <a:rPr lang="en-IN" smtClean="0"/>
              <a:t>11</a:t>
            </a:fld>
            <a:endParaRPr lang="en-IN"/>
          </a:p>
        </p:txBody>
      </p:sp>
    </p:spTree>
    <p:extLst>
      <p:ext uri="{BB962C8B-B14F-4D97-AF65-F5344CB8AC3E}">
        <p14:creationId xmlns:p14="http://schemas.microsoft.com/office/powerpoint/2010/main" val="525453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pPr algn="l"/>
            <a:r>
              <a:rPr lang="en-US" dirty="0">
                <a:solidFill>
                  <a:schemeClr val="tx2"/>
                </a:solidFill>
                <a:latin typeface="Times New Roman" panose="02020603050405020304" pitchFamily="18" charset="0"/>
                <a:cs typeface="Times New Roman" panose="02020603050405020304" pitchFamily="18" charset="0"/>
              </a:rPr>
              <a:t>Continued .,</a:t>
            </a:r>
            <a:endParaRPr lang="en-US" dirty="0"/>
          </a:p>
        </p:txBody>
      </p:sp>
      <p:graphicFrame>
        <p:nvGraphicFramePr>
          <p:cNvPr id="4194305" name="Content Placeholder 4"/>
          <p:cNvGraphicFramePr>
            <a:graphicFrameLocks noGrp="1"/>
          </p:cNvGraphicFramePr>
          <p:nvPr>
            <p:ph idx="1"/>
            <p:extLst>
              <p:ext uri="{D42A27DB-BD31-4B8C-83A1-F6EECF244321}">
                <p14:modId xmlns:p14="http://schemas.microsoft.com/office/powerpoint/2010/main" val="461097688"/>
              </p:ext>
            </p:extLst>
          </p:nvPr>
        </p:nvGraphicFramePr>
        <p:xfrm>
          <a:off x="539552" y="1600201"/>
          <a:ext cx="814724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8652" name="Slide Number Placeholder 3"/>
          <p:cNvSpPr>
            <a:spLocks noGrp="1"/>
          </p:cNvSpPr>
          <p:nvPr>
            <p:ph type="sldNum" sz="quarter" idx="12"/>
          </p:nvPr>
        </p:nvSpPr>
        <p:spPr/>
        <p:txBody>
          <a:bodyPr/>
          <a:lstStyle/>
          <a:p>
            <a:fld id="{C094AB8B-F412-4D2F-9A46-DAF39796CABB}" type="slidenum">
              <a:rPr lang="en-IN" smtClean="0"/>
              <a:t>12</a:t>
            </a:fld>
            <a:endParaRPr lang="en-IN"/>
          </a:p>
        </p:txBody>
      </p:sp>
    </p:spTree>
    <p:extLst>
      <p:ext uri="{BB962C8B-B14F-4D97-AF65-F5344CB8AC3E}">
        <p14:creationId xmlns:p14="http://schemas.microsoft.com/office/powerpoint/2010/main" val="2500351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7941568" cy="792088"/>
          </a:xfrm>
        </p:spPr>
        <p:txBody>
          <a:bodyPr>
            <a:noAutofit/>
          </a:bodyPr>
          <a:lstStyle/>
          <a:p>
            <a:pPr algn="l"/>
            <a:r>
              <a:rPr lang="en-IN" dirty="0" smtClean="0">
                <a:solidFill>
                  <a:schemeClr val="tx2"/>
                </a:solidFill>
                <a:latin typeface="Times New Roman" panose="02020603050405020304" pitchFamily="18" charset="0"/>
                <a:cs typeface="Times New Roman" panose="02020603050405020304" pitchFamily="18" charset="0"/>
              </a:rPr>
              <a:t>Components and Sensors:</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340768"/>
            <a:ext cx="7941568" cy="4752528"/>
          </a:xfrm>
        </p:spPr>
        <p:txBody>
          <a:bodyPr>
            <a:normAutofit/>
          </a:bodyPr>
          <a:lstStyle/>
          <a:p>
            <a:pPr marL="971550" lvl="1"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 DHT 11 Sensor </a:t>
            </a:r>
          </a:p>
          <a:p>
            <a:pPr marL="971550" lvl="1"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 ESP 8266 Module (NODEMCU)</a:t>
            </a:r>
          </a:p>
          <a:p>
            <a:pPr marL="971550" lvl="1" indent="-514350" algn="just">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 DC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an</a:t>
            </a:r>
            <a:r>
              <a:rPr lang="en-IN" dirty="0" smtClean="0">
                <a:latin typeface="Times New Roman" panose="02020603050405020304" pitchFamily="18" charset="0"/>
                <a:cs typeface="Times New Roman" panose="02020603050405020304" pitchFamily="18" charset="0"/>
              </a:rPr>
              <a:t> </a:t>
            </a:r>
          </a:p>
          <a:p>
            <a:pPr marL="971550" lvl="1" indent="-51435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Male and Female Wires</a:t>
            </a:r>
          </a:p>
          <a:p>
            <a:pPr marL="971550" lvl="1"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 Data Cable</a:t>
            </a:r>
          </a:p>
          <a:p>
            <a:pPr marL="971550" lvl="1"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 Bread Board</a:t>
            </a:r>
          </a:p>
        </p:txBody>
      </p:sp>
      <p:sp>
        <p:nvSpPr>
          <p:cNvPr id="5" name="Slide Number Placeholder 4"/>
          <p:cNvSpPr>
            <a:spLocks noGrp="1"/>
          </p:cNvSpPr>
          <p:nvPr>
            <p:ph type="sldNum" sz="quarter" idx="12"/>
          </p:nvPr>
        </p:nvSpPr>
        <p:spPr/>
        <p:txBody>
          <a:bodyPr/>
          <a:lstStyle/>
          <a:p>
            <a:fld id="{C094AB8B-F412-4D2F-9A46-DAF39796CABB}" type="slidenum">
              <a:rPr lang="en-IN" smtClean="0"/>
              <a:t>13</a:t>
            </a:fld>
            <a:endParaRPr lang="en-IN"/>
          </a:p>
        </p:txBody>
      </p:sp>
    </p:spTree>
    <p:extLst>
      <p:ext uri="{BB962C8B-B14F-4D97-AF65-F5344CB8AC3E}">
        <p14:creationId xmlns:p14="http://schemas.microsoft.com/office/powerpoint/2010/main" val="2904235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78099"/>
          </a:xfrm>
        </p:spPr>
        <p:txBody>
          <a:bodyPr>
            <a:normAutofit/>
          </a:bodyPr>
          <a:lstStyle/>
          <a:p>
            <a:pPr algn="l"/>
            <a:r>
              <a:rPr lang="en-US" dirty="0" smtClean="0">
                <a:solidFill>
                  <a:schemeClr val="tx2"/>
                </a:solidFill>
                <a:latin typeface="Times New Roman" panose="02020603050405020304" pitchFamily="18" charset="0"/>
                <a:cs typeface="Times New Roman" panose="02020603050405020304" pitchFamily="18" charset="0"/>
              </a:rPr>
              <a:t>DHT Sensor:</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340768"/>
            <a:ext cx="8229600" cy="4680520"/>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DHT ( sensor </a:t>
            </a:r>
            <a:r>
              <a:rPr lang="en-US" dirty="0">
                <a:latin typeface="Times New Roman" panose="02020603050405020304" pitchFamily="18" charset="0"/>
                <a:cs typeface="Times New Roman" panose="02020603050405020304" pitchFamily="18" charset="0"/>
              </a:rPr>
              <a:t>used to sense both temperature and humidity by NTC and IC where "NTC” means “Negative Temperature Coefficient”, which means that the resistance decreases with increase of the temperature.</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DHT11 temperature range is from 0 to 50 degrees Celsius with </a:t>
            </a:r>
            <a:r>
              <a:rPr lang="en-US" dirty="0" smtClean="0">
                <a:latin typeface="Times New Roman" panose="02020603050405020304" pitchFamily="18" charset="0"/>
                <a:cs typeface="Times New Roman" panose="02020603050405020304" pitchFamily="18" charset="0"/>
              </a:rPr>
              <a:t>+ or -2 </a:t>
            </a:r>
            <a:r>
              <a:rPr lang="en-US" dirty="0">
                <a:latin typeface="Times New Roman" panose="02020603050405020304" pitchFamily="18" charset="0"/>
                <a:cs typeface="Times New Roman" panose="02020603050405020304" pitchFamily="18" charset="0"/>
              </a:rPr>
              <a:t>degrees accuracy</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DHT11 humidity range is from 20 to 80% with 5% </a:t>
            </a:r>
            <a:r>
              <a:rPr lang="en-US" dirty="0" smtClean="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14</a:t>
            </a:fld>
            <a:endParaRPr lang="en-IN"/>
          </a:p>
        </p:txBody>
      </p:sp>
    </p:spTree>
    <p:extLst>
      <p:ext uri="{BB962C8B-B14F-4D97-AF65-F5344CB8AC3E}">
        <p14:creationId xmlns:p14="http://schemas.microsoft.com/office/powerpoint/2010/main" val="697853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229600" cy="5730823"/>
          </a:xfrm>
        </p:spPr>
        <p:txBody>
          <a:bodyPr>
            <a:noAutofit/>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two specification where the DHT11 is better than the DHT22. That’s the sampling rate which for the DHT11 is 1Hz or one reading every second, while the DHT22 sampling rate is 0</a:t>
            </a:r>
            <a:r>
              <a:rPr lang="en-US" dirty="0" smtClean="0">
                <a:latin typeface="Times New Roman" panose="02020603050405020304" pitchFamily="18" charset="0"/>
                <a:cs typeface="Times New Roman" panose="02020603050405020304" pitchFamily="18" charset="0"/>
              </a:rPr>
              <a:t>, 5Hz </a:t>
            </a:r>
            <a:r>
              <a:rPr lang="en-US" dirty="0">
                <a:latin typeface="Times New Roman" panose="02020603050405020304" pitchFamily="18" charset="0"/>
                <a:cs typeface="Times New Roman" panose="02020603050405020304" pitchFamily="18" charset="0"/>
              </a:rPr>
              <a:t>or one reading every two seconds and also the DHT11 has smaller body size.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operating voltage of both sensors is from 3 to 5 volts, while the max current used when measuring is 2.5mA</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15</a:t>
            </a:fld>
            <a:endParaRPr lang="en-IN"/>
          </a:p>
        </p:txBody>
      </p:sp>
      <p:sp>
        <p:nvSpPr>
          <p:cNvPr id="6" name="Rectangle 5"/>
          <p:cNvSpPr/>
          <p:nvPr/>
        </p:nvSpPr>
        <p:spPr>
          <a:xfrm>
            <a:off x="467544" y="296563"/>
            <a:ext cx="6912768" cy="707886"/>
          </a:xfrm>
          <a:prstGeom prst="rect">
            <a:avLst/>
          </a:prstGeom>
        </p:spPr>
        <p:txBody>
          <a:bodyPr wrap="square">
            <a:spAutoFit/>
          </a:bodyPr>
          <a:lstStyle/>
          <a:p>
            <a:r>
              <a:rPr lang="en-US" sz="4000" dirty="0">
                <a:solidFill>
                  <a:schemeClr val="tx2"/>
                </a:solidFill>
                <a:latin typeface="Times New Roman" panose="02020603050405020304" pitchFamily="18" charset="0"/>
                <a:cs typeface="Times New Roman" panose="02020603050405020304" pitchFamily="18" charset="0"/>
              </a:rPr>
              <a:t>Continued .,</a:t>
            </a:r>
            <a:endParaRPr lang="en-IN" sz="4000" dirty="0"/>
          </a:p>
        </p:txBody>
      </p:sp>
    </p:spTree>
    <p:extLst>
      <p:ext uri="{BB962C8B-B14F-4D97-AF65-F5344CB8AC3E}">
        <p14:creationId xmlns:p14="http://schemas.microsoft.com/office/powerpoint/2010/main" val="771307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PIN Diagram:</a:t>
            </a:r>
            <a:endParaRPr lang="en-IN"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3325" r="4698"/>
          <a:stretch/>
        </p:blipFill>
        <p:spPr>
          <a:xfrm>
            <a:off x="2339752" y="1412776"/>
            <a:ext cx="4655127" cy="4295775"/>
          </a:xfrm>
        </p:spPr>
      </p:pic>
      <p:sp>
        <p:nvSpPr>
          <p:cNvPr id="4" name="Slide Number Placeholder 3"/>
          <p:cNvSpPr>
            <a:spLocks noGrp="1"/>
          </p:cNvSpPr>
          <p:nvPr>
            <p:ph type="sldNum" sz="quarter" idx="12"/>
          </p:nvPr>
        </p:nvSpPr>
        <p:spPr/>
        <p:txBody>
          <a:bodyPr/>
          <a:lstStyle/>
          <a:p>
            <a:fld id="{C094AB8B-F412-4D2F-9A46-DAF39796CABB}" type="slidenum">
              <a:rPr lang="en-IN" smtClean="0"/>
              <a:t>16</a:t>
            </a:fld>
            <a:endParaRPr lang="en-IN"/>
          </a:p>
        </p:txBody>
      </p:sp>
      <p:sp>
        <p:nvSpPr>
          <p:cNvPr id="6" name="TextBox 5"/>
          <p:cNvSpPr txBox="1"/>
          <p:nvPr/>
        </p:nvSpPr>
        <p:spPr>
          <a:xfrm>
            <a:off x="2123728" y="5839410"/>
            <a:ext cx="4750659"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Fig.3: Esp8266 DHT11 Connection</a:t>
            </a:r>
            <a:endParaRPr lang="en-IN" sz="2400" b="1" dirty="0"/>
          </a:p>
        </p:txBody>
      </p:sp>
    </p:spTree>
    <p:extLst>
      <p:ext uri="{BB962C8B-B14F-4D97-AF65-F5344CB8AC3E}">
        <p14:creationId xmlns:p14="http://schemas.microsoft.com/office/powerpoint/2010/main" val="1577833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lstStyle/>
          <a:p>
            <a:pPr algn="l"/>
            <a:r>
              <a:rPr lang="en-US" dirty="0" smtClean="0">
                <a:solidFill>
                  <a:schemeClr val="tx2"/>
                </a:solidFill>
                <a:latin typeface="Times New Roman" panose="02020603050405020304" pitchFamily="18" charset="0"/>
                <a:cs typeface="Times New Roman" panose="02020603050405020304" pitchFamily="18" charset="0"/>
              </a:rPr>
              <a:t>NODEMCU:</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052736"/>
            <a:ext cx="8229600" cy="5472608"/>
          </a:xfrm>
        </p:spPr>
        <p:txBody>
          <a:bodyPr>
            <a:no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Node MCU is an open source IOT platform. Nodemcu development kit/ board consist of ESP8266 WIFI chip.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ESP8266 </a:t>
            </a:r>
            <a:r>
              <a:rPr lang="en-US" sz="2800" dirty="0">
                <a:latin typeface="Times New Roman" panose="02020603050405020304" pitchFamily="18" charset="0"/>
                <a:cs typeface="Times New Roman" panose="02020603050405020304" pitchFamily="18" charset="0"/>
              </a:rPr>
              <a:t>chip has GIPO pins, serial communication protocol, etc. It includes firmware which runs on the ESP8266 Wi-Fi SOC from expressive systems, and hardware which is based on the ESP-12 module.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ESP8266 </a:t>
            </a:r>
            <a:r>
              <a:rPr lang="en-US" sz="2800" dirty="0">
                <a:latin typeface="Times New Roman" panose="02020603050405020304" pitchFamily="18" charset="0"/>
                <a:cs typeface="Times New Roman" panose="02020603050405020304" pitchFamily="18" charset="0"/>
              </a:rPr>
              <a:t>module or simply the ESP-01 module offers a complete and self-contained Wi-Fi networking solution, allowing it to either host the application or to offload all WI-FI networking functions from another application processor</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17</a:t>
            </a:fld>
            <a:endParaRPr lang="en-IN"/>
          </a:p>
        </p:txBody>
      </p:sp>
    </p:spTree>
    <p:extLst>
      <p:ext uri="{BB962C8B-B14F-4D97-AF65-F5344CB8AC3E}">
        <p14:creationId xmlns:p14="http://schemas.microsoft.com/office/powerpoint/2010/main" val="3339806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PIN Diagram:</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18</a:t>
            </a:fld>
            <a:endParaRPr lang="en-IN"/>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86467" y="1340768"/>
            <a:ext cx="5875123" cy="4525963"/>
          </a:xfrm>
          <a:prstGeom prst="rect">
            <a:avLst/>
          </a:prstGeom>
        </p:spPr>
      </p:pic>
      <p:sp>
        <p:nvSpPr>
          <p:cNvPr id="6" name="Rectangle 5"/>
          <p:cNvSpPr/>
          <p:nvPr/>
        </p:nvSpPr>
        <p:spPr>
          <a:xfrm>
            <a:off x="1835696" y="6009248"/>
            <a:ext cx="5976664"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Fig.4: Pin Diagram for Es8266</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623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36104"/>
          </a:xfrm>
        </p:spPr>
        <p:txBody>
          <a:bodyPr>
            <a:normAutofit/>
          </a:bodyPr>
          <a:lstStyle/>
          <a:p>
            <a:pPr algn="l"/>
            <a:r>
              <a:rPr lang="en-US" dirty="0" smtClean="0">
                <a:solidFill>
                  <a:schemeClr val="tx2"/>
                </a:solidFill>
                <a:latin typeface="Times New Roman" panose="02020603050405020304" pitchFamily="18" charset="0"/>
                <a:cs typeface="Times New Roman" panose="02020603050405020304" pitchFamily="18" charset="0"/>
              </a:rPr>
              <a:t>DC Fan: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980728"/>
            <a:ext cx="8229600" cy="5400600"/>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 electric </a:t>
            </a:r>
            <a:r>
              <a:rPr lang="en-US" sz="2800" b="1" dirty="0">
                <a:latin typeface="Times New Roman" panose="02020603050405020304" pitchFamily="18" charset="0"/>
                <a:cs typeface="Times New Roman" panose="02020603050405020304" pitchFamily="18" charset="0"/>
              </a:rPr>
              <a:t>Fan</a:t>
            </a:r>
            <a:r>
              <a:rPr lang="en-US" sz="2800" dirty="0">
                <a:latin typeface="Times New Roman" panose="02020603050405020304" pitchFamily="18" charset="0"/>
                <a:cs typeface="Times New Roman" panose="02020603050405020304" pitchFamily="18" charset="0"/>
              </a:rPr>
              <a:t> is an electric motor attached with blades. If this motor is designed to </a:t>
            </a:r>
            <a:r>
              <a:rPr lang="en-US" sz="2800" b="1" dirty="0">
                <a:latin typeface="Times New Roman" panose="02020603050405020304" pitchFamily="18" charset="0"/>
                <a:cs typeface="Times New Roman" panose="02020603050405020304" pitchFamily="18" charset="0"/>
              </a:rPr>
              <a:t>work </a:t>
            </a:r>
            <a:r>
              <a:rPr lang="en-US" sz="2800" dirty="0">
                <a:latin typeface="Times New Roman" panose="02020603050405020304" pitchFamily="18" charset="0"/>
                <a:cs typeface="Times New Roman" panose="02020603050405020304" pitchFamily="18" charset="0"/>
              </a:rPr>
              <a:t>on AC it will run on AC, if it designed to run on DC it will run on DC.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However </a:t>
            </a:r>
            <a:r>
              <a:rPr lang="en-US" sz="2800" dirty="0">
                <a:latin typeface="Times New Roman" panose="02020603050405020304" pitchFamily="18" charset="0"/>
                <a:cs typeface="Times New Roman" panose="02020603050405020304" pitchFamily="18" charset="0"/>
              </a:rPr>
              <a:t>DC series motor can run on both DC and AC.</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19</a:t>
            </a:fld>
            <a:endParaRPr lang="en-IN"/>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987824" y="3645024"/>
            <a:ext cx="3024336" cy="2448272"/>
          </a:xfrm>
          <a:prstGeom prst="rect">
            <a:avLst/>
          </a:prstGeom>
        </p:spPr>
      </p:pic>
      <p:sp>
        <p:nvSpPr>
          <p:cNvPr id="6" name="TextBox 5"/>
          <p:cNvSpPr txBox="1"/>
          <p:nvPr/>
        </p:nvSpPr>
        <p:spPr>
          <a:xfrm>
            <a:off x="3586921" y="6165304"/>
            <a:ext cx="2056973"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Fig.5: DC Fan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11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64704"/>
          </a:xfrm>
        </p:spPr>
        <p:txBody>
          <a:bodyPr>
            <a:normAutofit/>
          </a:bodyPr>
          <a:lstStyle/>
          <a:p>
            <a:pPr algn="l"/>
            <a:r>
              <a:rPr lang="en-US" dirty="0" smtClean="0">
                <a:solidFill>
                  <a:schemeClr val="tx2"/>
                </a:solidFill>
                <a:latin typeface="Times New Roman" panose="02020603050405020304" pitchFamily="18" charset="0"/>
                <a:cs typeface="Times New Roman" panose="02020603050405020304" pitchFamily="18" charset="0"/>
              </a:rPr>
              <a:t>Contents:</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1484784"/>
            <a:ext cx="7992888" cy="4752528"/>
          </a:xfrm>
        </p:spPr>
        <p:txBody>
          <a:bodyPr>
            <a:noAutofit/>
          </a:bodyPr>
          <a:lstStyle/>
          <a:p>
            <a:pPr>
              <a:lnSpc>
                <a:spcPct val="17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Abstract </a:t>
            </a:r>
          </a:p>
          <a:p>
            <a:pPr>
              <a:lnSpc>
                <a:spcPct val="17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Introduction</a:t>
            </a:r>
            <a:endParaRPr lang="en-IN" sz="2800" dirty="0"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Drawbacks</a:t>
            </a:r>
            <a:endParaRPr lang="en-US" sz="28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Proposal method</a:t>
            </a:r>
          </a:p>
          <a:p>
            <a:pPr>
              <a:lnSpc>
                <a:spcPct val="17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Problem statement</a:t>
            </a:r>
          </a:p>
          <a:p>
            <a:pPr>
              <a:lnSpc>
                <a:spcPct val="17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Problem </a:t>
            </a:r>
            <a:r>
              <a:rPr lang="en-US" sz="2800" dirty="0" smtClean="0">
                <a:latin typeface="Times New Roman" panose="02020603050405020304" pitchFamily="18" charset="0"/>
                <a:cs typeface="Times New Roman" panose="02020603050405020304" pitchFamily="18" charset="0"/>
              </a:rPr>
              <a:t>solution</a:t>
            </a:r>
          </a:p>
        </p:txBody>
      </p:sp>
      <p:sp>
        <p:nvSpPr>
          <p:cNvPr id="5" name="Slide Number Placeholder 4"/>
          <p:cNvSpPr>
            <a:spLocks noGrp="1"/>
          </p:cNvSpPr>
          <p:nvPr>
            <p:ph type="sldNum" sz="quarter" idx="12"/>
          </p:nvPr>
        </p:nvSpPr>
        <p:spPr/>
        <p:txBody>
          <a:bodyPr/>
          <a:lstStyle/>
          <a:p>
            <a:fld id="{C094AB8B-F412-4D2F-9A46-DAF39796CABB}" type="slidenum">
              <a:rPr lang="en-IN" smtClean="0"/>
              <a:t>2</a:t>
            </a:fld>
            <a:endParaRPr lang="en-IN"/>
          </a:p>
        </p:txBody>
      </p:sp>
    </p:spTree>
    <p:extLst>
      <p:ext uri="{BB962C8B-B14F-4D97-AF65-F5344CB8AC3E}">
        <p14:creationId xmlns:p14="http://schemas.microsoft.com/office/powerpoint/2010/main" val="593925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539552" y="260648"/>
            <a:ext cx="8229600" cy="1008112"/>
          </a:xfrm>
        </p:spPr>
        <p:txBody>
          <a:bodyPr/>
          <a:lstStyle/>
          <a:p>
            <a:pPr algn="l"/>
            <a:r>
              <a:rPr lang="en-US" dirty="0" smtClean="0">
                <a:solidFill>
                  <a:schemeClr val="tx2"/>
                </a:solidFill>
                <a:latin typeface="Times New Roman" panose="02020603050405020304" pitchFamily="18" charset="0"/>
                <a:cs typeface="Times New Roman" panose="02020603050405020304" pitchFamily="18" charset="0"/>
              </a:rPr>
              <a:t>Construction of chamber:</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2097162" name="Content Placeholder 7"/>
          <p:cNvPicPr>
            <a:picLocks noGrp="1" noChangeAspect="1"/>
          </p:cNvPicPr>
          <p:nvPr>
            <p:ph idx="1"/>
          </p:nvPr>
        </p:nvPicPr>
        <p:blipFill rotWithShape="1">
          <a:blip r:embed="rId2" cstate="print"/>
          <a:srcRect t="11275" b="20665"/>
          <a:stretch>
            <a:fillRect/>
          </a:stretch>
        </p:blipFill>
        <p:spPr>
          <a:xfrm>
            <a:off x="792551" y="1983021"/>
            <a:ext cx="1832460" cy="3366319"/>
          </a:xfrm>
        </p:spPr>
      </p:pic>
      <p:sp>
        <p:nvSpPr>
          <p:cNvPr id="1048637" name="TextBox 11"/>
          <p:cNvSpPr txBox="1"/>
          <p:nvPr/>
        </p:nvSpPr>
        <p:spPr>
          <a:xfrm>
            <a:off x="755576" y="5419572"/>
            <a:ext cx="1872208"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1. Inside view</a:t>
            </a:r>
            <a:endParaRPr lang="en-US" sz="2000" b="1" dirty="0">
              <a:latin typeface="Times New Roman" panose="02020603050405020304" pitchFamily="18" charset="0"/>
              <a:cs typeface="Times New Roman" panose="02020603050405020304" pitchFamily="18" charset="0"/>
            </a:endParaRPr>
          </a:p>
        </p:txBody>
      </p:sp>
      <p:sp>
        <p:nvSpPr>
          <p:cNvPr id="1048638" name="TextBox 12"/>
          <p:cNvSpPr txBox="1"/>
          <p:nvPr/>
        </p:nvSpPr>
        <p:spPr>
          <a:xfrm>
            <a:off x="6142108" y="5419572"/>
            <a:ext cx="1980285"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3. Side view</a:t>
            </a:r>
            <a:endParaRPr lang="en-US" sz="2000" b="1" dirty="0">
              <a:latin typeface="Times New Roman" panose="02020603050405020304" pitchFamily="18" charset="0"/>
              <a:cs typeface="Times New Roman" panose="02020603050405020304" pitchFamily="18" charset="0"/>
            </a:endParaRPr>
          </a:p>
        </p:txBody>
      </p:sp>
      <p:sp>
        <p:nvSpPr>
          <p:cNvPr id="1048639" name="TextBox 14"/>
          <p:cNvSpPr txBox="1"/>
          <p:nvPr/>
        </p:nvSpPr>
        <p:spPr>
          <a:xfrm>
            <a:off x="3197659" y="5419572"/>
            <a:ext cx="2176045"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 2. Front view</a:t>
            </a:r>
            <a:endParaRPr lang="en-US" sz="2000" b="1" dirty="0">
              <a:latin typeface="Times New Roman" panose="02020603050405020304" pitchFamily="18" charset="0"/>
              <a:cs typeface="Times New Roman" panose="02020603050405020304" pitchFamily="18" charset="0"/>
            </a:endParaRPr>
          </a:p>
        </p:txBody>
      </p:sp>
      <p:pic>
        <p:nvPicPr>
          <p:cNvPr id="2097163" name="Picture 15"/>
          <p:cNvPicPr>
            <a:picLocks noChangeAspect="1"/>
          </p:cNvPicPr>
          <p:nvPr/>
        </p:nvPicPr>
        <p:blipFill rotWithShape="1">
          <a:blip r:embed="rId3" cstate="print"/>
          <a:srcRect l="5466" t="18827" b="27733"/>
          <a:stretch>
            <a:fillRect/>
          </a:stretch>
        </p:blipFill>
        <p:spPr>
          <a:xfrm>
            <a:off x="3197656" y="1933598"/>
            <a:ext cx="2176046" cy="3415743"/>
          </a:xfrm>
          <a:prstGeom prst="rect">
            <a:avLst/>
          </a:prstGeom>
        </p:spPr>
      </p:pic>
      <p:pic>
        <p:nvPicPr>
          <p:cNvPr id="2097164" name="Picture 16"/>
          <p:cNvPicPr>
            <a:picLocks noChangeAspect="1"/>
          </p:cNvPicPr>
          <p:nvPr/>
        </p:nvPicPr>
        <p:blipFill rotWithShape="1">
          <a:blip r:embed="rId4" cstate="print"/>
          <a:srcRect b="20711"/>
          <a:stretch>
            <a:fillRect/>
          </a:stretch>
        </p:blipFill>
        <p:spPr>
          <a:xfrm>
            <a:off x="6060874" y="1933598"/>
            <a:ext cx="2061518" cy="3415743"/>
          </a:xfrm>
          <a:prstGeom prst="rect">
            <a:avLst/>
          </a:prstGeom>
        </p:spPr>
      </p:pic>
      <p:sp>
        <p:nvSpPr>
          <p:cNvPr id="1048640" name="TextBox 18"/>
          <p:cNvSpPr txBox="1"/>
          <p:nvPr/>
        </p:nvSpPr>
        <p:spPr>
          <a:xfrm>
            <a:off x="755577" y="5871660"/>
            <a:ext cx="7366815"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Fig.6: Overview of Sprouted Multi -Chamber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656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864096"/>
          </a:xfrm>
        </p:spPr>
        <p:txBody>
          <a:bodyPr>
            <a:normAutofit/>
          </a:bodyPr>
          <a:lstStyle/>
          <a:p>
            <a:pPr algn="l"/>
            <a:r>
              <a:rPr lang="en-IN" dirty="0" smtClean="0">
                <a:solidFill>
                  <a:schemeClr val="tx2"/>
                </a:solidFill>
                <a:latin typeface="Times New Roman" panose="02020603050405020304" pitchFamily="18" charset="0"/>
                <a:cs typeface="Times New Roman" panose="02020603050405020304" pitchFamily="18" charset="0"/>
              </a:rPr>
              <a:t>Working:</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412777"/>
            <a:ext cx="8229600" cy="5059497"/>
          </a:xfrm>
        </p:spPr>
        <p:txBody>
          <a:bodyPr>
            <a:normAutofit/>
          </a:bodyPr>
          <a:lstStyle/>
          <a:p>
            <a:pPr algn="just">
              <a:lnSpc>
                <a:spcPct val="11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a:t>
            </a:r>
            <a:r>
              <a:rPr lang="en-IN" sz="2800" dirty="0" smtClean="0">
                <a:latin typeface="Times New Roman" panose="02020603050405020304" pitchFamily="18" charset="0"/>
                <a:cs typeface="Times New Roman" panose="02020603050405020304" pitchFamily="18" charset="0"/>
              </a:rPr>
              <a:t>ereals </a:t>
            </a:r>
            <a:r>
              <a:rPr lang="en-IN" sz="2800" dirty="0">
                <a:latin typeface="Times New Roman" panose="02020603050405020304" pitchFamily="18" charset="0"/>
                <a:cs typeface="Times New Roman" panose="02020603050405020304" pitchFamily="18" charset="0"/>
              </a:rPr>
              <a:t>are sprouted by utilizing the required temperature </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and </a:t>
            </a:r>
            <a:r>
              <a:rPr lang="en-IN" sz="2800" dirty="0" smtClean="0">
                <a:latin typeface="Times New Roman" panose="02020603050405020304" pitchFamily="18" charset="0"/>
                <a:cs typeface="Times New Roman" panose="02020603050405020304" pitchFamily="18" charset="0"/>
              </a:rPr>
              <a:t>humidity </a:t>
            </a:r>
            <a:r>
              <a:rPr lang="en-IN" sz="2800" dirty="0">
                <a:latin typeface="Times New Roman" panose="02020603050405020304" pitchFamily="18" charset="0"/>
                <a:cs typeface="Times New Roman" panose="02020603050405020304" pitchFamily="18" charset="0"/>
              </a:rPr>
              <a:t>in a proper </a:t>
            </a:r>
            <a:r>
              <a:rPr lang="en-IN" sz="2800" dirty="0" smtClean="0">
                <a:latin typeface="Times New Roman" panose="02020603050405020304" pitchFamily="18" charset="0"/>
                <a:cs typeface="Times New Roman" panose="02020603050405020304" pitchFamily="18" charset="0"/>
              </a:rPr>
              <a:t>conditions.</a:t>
            </a:r>
          </a:p>
          <a:p>
            <a:pPr algn="just">
              <a:lnSpc>
                <a:spcPct val="11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a:t>
            </a:r>
            <a:r>
              <a:rPr lang="en-IN" sz="2800" dirty="0" smtClean="0">
                <a:latin typeface="Times New Roman" panose="02020603050405020304" pitchFamily="18" charset="0"/>
                <a:cs typeface="Times New Roman" panose="02020603050405020304" pitchFamily="18" charset="0"/>
              </a:rPr>
              <a:t>here </a:t>
            </a:r>
            <a:r>
              <a:rPr lang="en-IN" sz="2800" dirty="0">
                <a:latin typeface="Times New Roman" panose="02020603050405020304" pitchFamily="18" charset="0"/>
                <a:cs typeface="Times New Roman" panose="02020603050405020304" pitchFamily="18" charset="0"/>
              </a:rPr>
              <a:t>the conventional method does not have those in proper such as if the </a:t>
            </a:r>
            <a:r>
              <a:rPr lang="en-IN" sz="2800" dirty="0" smtClean="0">
                <a:latin typeface="Times New Roman" panose="02020603050405020304" pitchFamily="18" charset="0"/>
                <a:cs typeface="Times New Roman" panose="02020603050405020304" pitchFamily="18" charset="0"/>
              </a:rPr>
              <a:t>humidity level </a:t>
            </a:r>
            <a:r>
              <a:rPr lang="en-IN" sz="2800" dirty="0">
                <a:latin typeface="Times New Roman" panose="02020603050405020304" pitchFamily="18" charset="0"/>
                <a:cs typeface="Times New Roman" panose="02020603050405020304" pitchFamily="18" charset="0"/>
              </a:rPr>
              <a:t>increases the cereals </a:t>
            </a:r>
            <a:r>
              <a:rPr lang="en-IN" sz="2800" dirty="0" smtClean="0">
                <a:latin typeface="Times New Roman" panose="02020603050405020304" pitchFamily="18" charset="0"/>
                <a:cs typeface="Times New Roman" panose="02020603050405020304" pitchFamily="18" charset="0"/>
              </a:rPr>
              <a:t>may get </a:t>
            </a:r>
            <a:r>
              <a:rPr lang="en-IN" sz="2800" dirty="0">
                <a:latin typeface="Times New Roman" panose="02020603050405020304" pitchFamily="18" charset="0"/>
                <a:cs typeface="Times New Roman" panose="02020603050405020304" pitchFamily="18" charset="0"/>
              </a:rPr>
              <a:t>foul smell , if temperature is higher it may stop </a:t>
            </a:r>
            <a:r>
              <a:rPr lang="en-IN" sz="2800" dirty="0" smtClean="0">
                <a:latin typeface="Times New Roman" panose="02020603050405020304" pitchFamily="18" charset="0"/>
                <a:cs typeface="Times New Roman" panose="02020603050405020304" pitchFamily="18" charset="0"/>
              </a:rPr>
              <a:t>sprouting.</a:t>
            </a:r>
          </a:p>
          <a:p>
            <a:pPr algn="just">
              <a:lnSpc>
                <a:spcPct val="110000"/>
              </a:lnSpc>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To estimate the protein content by Lowry’s et al method </a:t>
            </a:r>
            <a:r>
              <a:rPr lang="en-IN" sz="2800" dirty="0">
                <a:latin typeface="Times New Roman" panose="02020603050405020304" pitchFamily="18" charset="0"/>
                <a:cs typeface="Times New Roman" panose="02020603050405020304" pitchFamily="18" charset="0"/>
              </a:rPr>
              <a:t>(1951</a:t>
            </a:r>
            <a:r>
              <a:rPr lang="en-IN" sz="2800" dirty="0" smtClean="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C094AB8B-F412-4D2F-9A46-DAF39796CABB}" type="slidenum">
              <a:rPr lang="en-IN" smtClean="0"/>
              <a:t>21</a:t>
            </a:fld>
            <a:endParaRPr lang="en-IN"/>
          </a:p>
        </p:txBody>
      </p:sp>
    </p:spTree>
    <p:extLst>
      <p:ext uri="{BB962C8B-B14F-4D97-AF65-F5344CB8AC3E}">
        <p14:creationId xmlns:p14="http://schemas.microsoft.com/office/powerpoint/2010/main" val="4209160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88640"/>
            <a:ext cx="8229600" cy="936104"/>
          </a:xfrm>
        </p:spPr>
        <p:txBody>
          <a:bodyPr/>
          <a:lstStyle/>
          <a:p>
            <a:pPr algn="l"/>
            <a:r>
              <a:rPr lang="en-IN" dirty="0">
                <a:solidFill>
                  <a:schemeClr val="tx2"/>
                </a:solidFill>
                <a:latin typeface="Times New Roman" panose="02020603050405020304" pitchFamily="18" charset="0"/>
                <a:cs typeface="Times New Roman" panose="02020603050405020304" pitchFamily="18" charset="0"/>
              </a:rPr>
              <a:t>Results a</a:t>
            </a:r>
            <a:r>
              <a:rPr lang="en-IN" dirty="0" smtClean="0">
                <a:solidFill>
                  <a:schemeClr val="tx2"/>
                </a:solidFill>
                <a:latin typeface="Times New Roman" panose="02020603050405020304" pitchFamily="18" charset="0"/>
                <a:cs typeface="Times New Roman" panose="02020603050405020304" pitchFamily="18" charset="0"/>
              </a:rPr>
              <a:t>nd Conclusion:</a:t>
            </a:r>
            <a:endParaRPr lang="en-IN" dirty="0"/>
          </a:p>
        </p:txBody>
      </p:sp>
      <p:sp>
        <p:nvSpPr>
          <p:cNvPr id="4" name="Slide Number Placeholder 3"/>
          <p:cNvSpPr>
            <a:spLocks noGrp="1"/>
          </p:cNvSpPr>
          <p:nvPr>
            <p:ph type="sldNum" sz="quarter" idx="12"/>
          </p:nvPr>
        </p:nvSpPr>
        <p:spPr/>
        <p:txBody>
          <a:bodyPr/>
          <a:lstStyle/>
          <a:p>
            <a:fld id="{C094AB8B-F412-4D2F-9A46-DAF39796CABB}" type="slidenum">
              <a:rPr lang="en-IN" smtClean="0"/>
              <a:t>22</a:t>
            </a:fld>
            <a:endParaRPr lang="en-IN" dirty="0"/>
          </a:p>
        </p:txBody>
      </p:sp>
      <p:sp>
        <p:nvSpPr>
          <p:cNvPr id="6" name="TextBox 5"/>
          <p:cNvSpPr txBox="1"/>
          <p:nvPr/>
        </p:nvSpPr>
        <p:spPr>
          <a:xfrm>
            <a:off x="2469539" y="5947772"/>
            <a:ext cx="4708982" cy="461665"/>
          </a:xfrm>
          <a:prstGeom prst="rect">
            <a:avLst/>
          </a:prstGeom>
          <a:noFill/>
        </p:spPr>
        <p:txBody>
          <a:bodyPr wrap="none" rtlCol="0">
            <a:spAutoFit/>
          </a:bodyPr>
          <a:lstStyle/>
          <a:p>
            <a:pPr algn="ctr"/>
            <a:r>
              <a:rPr lang="en-IN" sz="2400" b="1" dirty="0" smtClean="0">
                <a:latin typeface="Times New Roman" panose="02020603050405020304" pitchFamily="18" charset="0"/>
                <a:cs typeface="Times New Roman" panose="02020603050405020304" pitchFamily="18" charset="0"/>
              </a:rPr>
              <a:t>Fig.7: </a:t>
            </a:r>
            <a:r>
              <a:rPr lang="en-US" sz="2400" b="1" dirty="0" smtClean="0">
                <a:latin typeface="Times New Roman" panose="02020603050405020304" pitchFamily="18" charset="0"/>
                <a:cs typeface="Times New Roman" panose="02020603050405020304" pitchFamily="18" charset="0"/>
              </a:rPr>
              <a:t>Output Image Dht11 Sensor</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3204" y="1268762"/>
            <a:ext cx="8229600" cy="4368615"/>
          </a:xfrm>
        </p:spPr>
        <p:txBody>
          <a:bodyPr>
            <a:norm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is used to monitor the Temperature and Humidity of the </a:t>
            </a:r>
            <a:r>
              <a:rPr lang="en-US" sz="2800" b="1" dirty="0" smtClean="0">
                <a:latin typeface="Times New Roman" panose="02020603050405020304" pitchFamily="18" charset="0"/>
                <a:cs typeface="Times New Roman" panose="02020603050405020304" pitchFamily="18" charset="0"/>
              </a:rPr>
              <a:t>Sprout Monitoring System </a:t>
            </a:r>
            <a:r>
              <a:rPr lang="en-US" sz="2800" dirty="0">
                <a:latin typeface="Times New Roman" panose="02020603050405020304" pitchFamily="18" charset="0"/>
                <a:cs typeface="Times New Roman" panose="02020603050405020304" pitchFamily="18" charset="0"/>
              </a:rPr>
              <a:t>using IOT.</a:t>
            </a: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692" r="74857" b="55080"/>
          <a:stretch/>
        </p:blipFill>
        <p:spPr>
          <a:xfrm>
            <a:off x="1403648" y="2708920"/>
            <a:ext cx="6840760" cy="3024336"/>
          </a:xfrm>
          <a:prstGeom prst="rect">
            <a:avLst/>
          </a:prstGeom>
        </p:spPr>
      </p:pic>
    </p:spTree>
    <p:extLst>
      <p:ext uri="{BB962C8B-B14F-4D97-AF65-F5344CB8AC3E}">
        <p14:creationId xmlns:p14="http://schemas.microsoft.com/office/powerpoint/2010/main" val="16006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864096"/>
          </a:xfrm>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Cloud Storage:</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23</a:t>
            </a:fld>
            <a:endParaRPr lang="en-IN"/>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97" t="5264" r="143"/>
          <a:stretch/>
        </p:blipFill>
        <p:spPr>
          <a:xfrm>
            <a:off x="1259632" y="1052736"/>
            <a:ext cx="6594763" cy="4874096"/>
          </a:xfrm>
          <a:prstGeom prst="rect">
            <a:avLst/>
          </a:prstGeom>
        </p:spPr>
      </p:pic>
      <p:sp>
        <p:nvSpPr>
          <p:cNvPr id="14" name="TextBox 13"/>
          <p:cNvSpPr txBox="1"/>
          <p:nvPr/>
        </p:nvSpPr>
        <p:spPr>
          <a:xfrm>
            <a:off x="1292633" y="5968797"/>
            <a:ext cx="6561762"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Fig.8: Cloud Storage by </a:t>
            </a:r>
            <a:r>
              <a:rPr lang="en-IN" sz="2400" b="1" dirty="0" err="1" smtClean="0">
                <a:latin typeface="Times New Roman" panose="02020603050405020304" pitchFamily="18" charset="0"/>
                <a:cs typeface="Times New Roman" panose="02020603050405020304" pitchFamily="18" charset="0"/>
              </a:rPr>
              <a:t>ThingSpeak</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988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
            <a:ext cx="7992888" cy="836712"/>
          </a:xfrm>
        </p:spPr>
        <p:txBody>
          <a:bodyPr>
            <a:normAutofit/>
          </a:bodyPr>
          <a:lstStyle/>
          <a:p>
            <a:pPr algn="l"/>
            <a:r>
              <a:rPr lang="en-US" dirty="0" smtClean="0">
                <a:solidFill>
                  <a:schemeClr val="accent1"/>
                </a:solidFill>
                <a:latin typeface="Times New Roman" panose="02020603050405020304" pitchFamily="18" charset="0"/>
                <a:cs typeface="Times New Roman" panose="02020603050405020304" pitchFamily="18" charset="0"/>
              </a:rPr>
              <a:t>Continued.,</a:t>
            </a:r>
            <a:r>
              <a:rPr lang="en-US" b="1" dirty="0">
                <a:solidFill>
                  <a:schemeClr val="accent1"/>
                </a:solidFill>
                <a:latin typeface="Times New Roman" panose="02020603050405020304" pitchFamily="18" charset="0"/>
                <a:cs typeface="Times New Roman" panose="02020603050405020304" pitchFamily="18" charset="0"/>
              </a:rPr>
              <a:t> </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3568" y="908720"/>
            <a:ext cx="8136904" cy="4886560"/>
          </a:xfrm>
        </p:spPr>
        <p:txBody>
          <a:bodyPr>
            <a:normAutofit/>
          </a:bodyPr>
          <a:lstStyle/>
          <a:p>
            <a:pPr>
              <a:buFont typeface="Wingdings" panose="05000000000000000000" pitchFamily="2" charset="2"/>
              <a:buChar char="Ø"/>
            </a:pPr>
            <a:r>
              <a:rPr lang="en-US" sz="2800" dirty="0" smtClean="0">
                <a:solidFill>
                  <a:schemeClr val="tx1"/>
                </a:solidFill>
                <a:latin typeface="Times New Roman" panose="02020603050405020304" pitchFamily="18" charset="0"/>
                <a:cs typeface="Times New Roman" panose="02020603050405020304" pitchFamily="18" charset="0"/>
              </a:rPr>
              <a:t>The grains are powdered and protein estimation by </a:t>
            </a:r>
            <a:r>
              <a:rPr lang="en-US" sz="2800" dirty="0" smtClean="0">
                <a:latin typeface="Times New Roman" panose="02020603050405020304" pitchFamily="18" charset="0"/>
                <a:cs typeface="Times New Roman" panose="02020603050405020304" pitchFamily="18" charset="0"/>
              </a:rPr>
              <a:t>L</a:t>
            </a:r>
            <a:r>
              <a:rPr lang="en-US" sz="2800" dirty="0" smtClean="0">
                <a:solidFill>
                  <a:schemeClr val="tx1"/>
                </a:solidFill>
                <a:latin typeface="Times New Roman" panose="02020603050405020304" pitchFamily="18" charset="0"/>
                <a:cs typeface="Times New Roman" panose="02020603050405020304" pitchFamily="18" charset="0"/>
              </a:rPr>
              <a:t>owry’s </a:t>
            </a:r>
            <a:r>
              <a:rPr lang="en-US" sz="2800" i="1" dirty="0" smtClean="0">
                <a:solidFill>
                  <a:schemeClr val="tx1"/>
                </a:solidFill>
                <a:latin typeface="Times New Roman" panose="02020603050405020304" pitchFamily="18" charset="0"/>
                <a:cs typeface="Times New Roman" panose="02020603050405020304" pitchFamily="18" charset="0"/>
              </a:rPr>
              <a:t>et al.,(</a:t>
            </a:r>
            <a:r>
              <a:rPr lang="en-US" sz="2800" dirty="0" smtClean="0">
                <a:solidFill>
                  <a:schemeClr val="tx1"/>
                </a:solidFill>
                <a:latin typeface="Times New Roman" panose="02020603050405020304" pitchFamily="18" charset="0"/>
                <a:cs typeface="Times New Roman" panose="02020603050405020304" pitchFamily="18" charset="0"/>
              </a:rPr>
              <a:t>1951) was done.</a:t>
            </a:r>
          </a:p>
        </p:txBody>
      </p:sp>
      <p:graphicFrame>
        <p:nvGraphicFramePr>
          <p:cNvPr id="5" name="Table 4"/>
          <p:cNvGraphicFramePr>
            <a:graphicFrameLocks noGrp="1"/>
          </p:cNvGraphicFramePr>
          <p:nvPr>
            <p:extLst>
              <p:ext uri="{D42A27DB-BD31-4B8C-83A1-F6EECF244321}">
                <p14:modId xmlns:p14="http://schemas.microsoft.com/office/powerpoint/2010/main" val="3489969738"/>
              </p:ext>
            </p:extLst>
          </p:nvPr>
        </p:nvGraphicFramePr>
        <p:xfrm>
          <a:off x="755576" y="2073422"/>
          <a:ext cx="7776863" cy="4019874"/>
        </p:xfrm>
        <a:graphic>
          <a:graphicData uri="http://schemas.openxmlformats.org/drawingml/2006/table">
            <a:tbl>
              <a:tblPr firstRow="1" bandRow="1">
                <a:tableStyleId>{5C22544A-7EE6-4342-B048-85BDC9FD1C3A}</a:tableStyleId>
              </a:tblPr>
              <a:tblGrid>
                <a:gridCol w="2880320"/>
                <a:gridCol w="2520280"/>
                <a:gridCol w="2376263"/>
              </a:tblGrid>
              <a:tr h="1378591">
                <a:tc>
                  <a:txBody>
                    <a:bodyPr/>
                    <a:lstStyle/>
                    <a:p>
                      <a:pPr algn="ctr"/>
                      <a:r>
                        <a:rPr lang="en-US" sz="2400" dirty="0" smtClean="0">
                          <a:latin typeface="Times New Roman" panose="02020603050405020304" pitchFamily="18" charset="0"/>
                          <a:cs typeface="Times New Roman" panose="02020603050405020304" pitchFamily="18" charset="0"/>
                        </a:rPr>
                        <a:t>Sample</a:t>
                      </a:r>
                      <a:endParaRPr lang="en-US" sz="2400" dirty="0">
                        <a:latin typeface="Times New Roman" panose="02020603050405020304" pitchFamily="18" charset="0"/>
                        <a:cs typeface="Times New Roman" panose="02020603050405020304" pitchFamily="18" charset="0"/>
                      </a:endParaRPr>
                    </a:p>
                  </a:txBody>
                  <a:tcPr marL="68580" marR="68580">
                    <a:solidFill>
                      <a:schemeClr val="accent3">
                        <a:lumMod val="7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Protein content in Conventional Method</a:t>
                      </a:r>
                    </a:p>
                    <a:p>
                      <a:pPr algn="ctr"/>
                      <a:r>
                        <a:rPr lang="en-US" sz="2000" baseline="0" dirty="0" smtClean="0">
                          <a:latin typeface="Times New Roman" panose="02020603050405020304" pitchFamily="18" charset="0"/>
                          <a:cs typeface="Times New Roman" panose="02020603050405020304" pitchFamily="18" charset="0"/>
                        </a:rPr>
                        <a:t> (mg/ml)</a:t>
                      </a:r>
                      <a:endParaRPr lang="en-US" sz="2000" dirty="0" smtClean="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txBody>
                  <a:tcPr marL="68580" marR="68580">
                    <a:solidFill>
                      <a:schemeClr val="accent3">
                        <a:lumMod val="7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Protein content in Sprouted</a:t>
                      </a:r>
                      <a:r>
                        <a:rPr lang="en-US" sz="2000" baseline="0" dirty="0" smtClean="0">
                          <a:latin typeface="Times New Roman" panose="02020603050405020304" pitchFamily="18" charset="0"/>
                          <a:cs typeface="Times New Roman" panose="02020603050405020304" pitchFamily="18" charset="0"/>
                        </a:rPr>
                        <a:t> seed </a:t>
                      </a:r>
                      <a:r>
                        <a:rPr lang="en-US" sz="2000" dirty="0" smtClean="0">
                          <a:latin typeface="Times New Roman" panose="02020603050405020304" pitchFamily="18" charset="0"/>
                          <a:cs typeface="Times New Roman" panose="02020603050405020304" pitchFamily="18" charset="0"/>
                        </a:rPr>
                        <a:t>Monitoring System </a:t>
                      </a:r>
                    </a:p>
                    <a:p>
                      <a:pPr algn="ctr"/>
                      <a:r>
                        <a:rPr lang="en-US" sz="2000" baseline="0" dirty="0" smtClean="0">
                          <a:latin typeface="Times New Roman" panose="02020603050405020304" pitchFamily="18" charset="0"/>
                          <a:cs typeface="Times New Roman" panose="02020603050405020304" pitchFamily="18" charset="0"/>
                        </a:rPr>
                        <a:t> (mg/ml)</a:t>
                      </a:r>
                      <a:endParaRPr lang="en-US" sz="2000" dirty="0">
                        <a:latin typeface="Times New Roman" panose="02020603050405020304" pitchFamily="18" charset="0"/>
                        <a:cs typeface="Times New Roman" panose="02020603050405020304" pitchFamily="18" charset="0"/>
                      </a:endParaRPr>
                    </a:p>
                  </a:txBody>
                  <a:tcPr marL="68580" marR="68580">
                    <a:solidFill>
                      <a:schemeClr val="accent3">
                        <a:lumMod val="75000"/>
                      </a:schemeClr>
                    </a:solidFill>
                  </a:tcPr>
                </a:tc>
              </a:tr>
              <a:tr h="537780">
                <a:tc>
                  <a:txBody>
                    <a:bodyPr/>
                    <a:lstStyle/>
                    <a:p>
                      <a:pPr algn="ctr"/>
                      <a:r>
                        <a:rPr lang="en-US" sz="1900" b="1" dirty="0" smtClean="0">
                          <a:latin typeface="Times New Roman" panose="02020603050405020304" pitchFamily="18" charset="0"/>
                          <a:cs typeface="Times New Roman" panose="02020603050405020304" pitchFamily="18" charset="0"/>
                        </a:rPr>
                        <a:t>Green gram</a:t>
                      </a:r>
                      <a:endParaRPr lang="en-US" sz="19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0.678</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0.734</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r>
              <a:tr h="537780">
                <a:tc>
                  <a:txBody>
                    <a:bodyPr/>
                    <a:lstStyle/>
                    <a:p>
                      <a:pPr algn="ctr"/>
                      <a:r>
                        <a:rPr lang="en-US" sz="1900" b="1" dirty="0" smtClean="0">
                          <a:latin typeface="Times New Roman" panose="02020603050405020304" pitchFamily="18" charset="0"/>
                          <a:cs typeface="Times New Roman" panose="02020603050405020304" pitchFamily="18" charset="0"/>
                        </a:rPr>
                        <a:t>Pearl</a:t>
                      </a:r>
                      <a:r>
                        <a:rPr lang="en-US" sz="1900" b="1" baseline="0" dirty="0" smtClean="0">
                          <a:latin typeface="Times New Roman" panose="02020603050405020304" pitchFamily="18" charset="0"/>
                          <a:cs typeface="Times New Roman" panose="02020603050405020304" pitchFamily="18" charset="0"/>
                        </a:rPr>
                        <a:t> millet</a:t>
                      </a:r>
                      <a:endParaRPr lang="en-US" sz="1900" b="1" dirty="0">
                        <a:latin typeface="Times New Roman" panose="02020603050405020304" pitchFamily="18" charset="0"/>
                        <a:cs typeface="Times New Roman" panose="02020603050405020304" pitchFamily="18" charset="0"/>
                      </a:endParaRPr>
                    </a:p>
                  </a:txBody>
                  <a:tcPr marL="68580" marR="68580">
                    <a:solidFill>
                      <a:schemeClr val="bg2"/>
                    </a:solidFill>
                  </a:tcPr>
                </a:tc>
                <a:tc>
                  <a:txBody>
                    <a:bodyPr/>
                    <a:lstStyle/>
                    <a:p>
                      <a:pPr algn="ctr"/>
                      <a:r>
                        <a:rPr lang="en-US" sz="2000" b="1" dirty="0" smtClean="0">
                          <a:latin typeface="Times New Roman" panose="02020603050405020304" pitchFamily="18" charset="0"/>
                          <a:cs typeface="Times New Roman" panose="02020603050405020304" pitchFamily="18" charset="0"/>
                        </a:rPr>
                        <a:t>0.473</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solidFill>
                  </a:tcPr>
                </a:tc>
                <a:tc>
                  <a:txBody>
                    <a:bodyPr/>
                    <a:lstStyle/>
                    <a:p>
                      <a:pPr algn="ctr"/>
                      <a:r>
                        <a:rPr lang="en-US" sz="2000" b="1" dirty="0" smtClean="0">
                          <a:latin typeface="Times New Roman" panose="02020603050405020304" pitchFamily="18" charset="0"/>
                          <a:cs typeface="Times New Roman" panose="02020603050405020304" pitchFamily="18" charset="0"/>
                        </a:rPr>
                        <a:t>0.540</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solidFill>
                  </a:tcPr>
                </a:tc>
              </a:tr>
              <a:tr h="490163">
                <a:tc>
                  <a:txBody>
                    <a:bodyPr/>
                    <a:lstStyle/>
                    <a:p>
                      <a:pPr algn="ctr"/>
                      <a:r>
                        <a:rPr lang="en-US" sz="1900" b="1" dirty="0" smtClean="0">
                          <a:latin typeface="Times New Roman" panose="02020603050405020304" pitchFamily="18" charset="0"/>
                          <a:cs typeface="Times New Roman" panose="02020603050405020304" pitchFamily="18" charset="0"/>
                        </a:rPr>
                        <a:t>Finger</a:t>
                      </a:r>
                      <a:r>
                        <a:rPr lang="en-US" sz="1900" b="1" baseline="0" dirty="0" smtClean="0">
                          <a:latin typeface="Times New Roman" panose="02020603050405020304" pitchFamily="18" charset="0"/>
                          <a:cs typeface="Times New Roman" panose="02020603050405020304" pitchFamily="18" charset="0"/>
                        </a:rPr>
                        <a:t> millet</a:t>
                      </a:r>
                      <a:endParaRPr lang="en-US" sz="19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0.589</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0.627</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r>
              <a:tr h="537780">
                <a:tc>
                  <a:txBody>
                    <a:bodyPr/>
                    <a:lstStyle/>
                    <a:p>
                      <a:pPr algn="ctr"/>
                      <a:r>
                        <a:rPr lang="en-US" sz="1900" b="1" dirty="0" smtClean="0">
                          <a:latin typeface="Times New Roman" panose="02020603050405020304" pitchFamily="18" charset="0"/>
                          <a:cs typeface="Times New Roman" panose="02020603050405020304" pitchFamily="18" charset="0"/>
                        </a:rPr>
                        <a:t>Black chickpeas </a:t>
                      </a:r>
                      <a:endParaRPr lang="en-US" sz="1900" b="1" dirty="0">
                        <a:latin typeface="Times New Roman" panose="02020603050405020304" pitchFamily="18" charset="0"/>
                        <a:cs typeface="Times New Roman" panose="02020603050405020304" pitchFamily="18" charset="0"/>
                      </a:endParaRPr>
                    </a:p>
                  </a:txBody>
                  <a:tcPr marL="68580" marR="68580">
                    <a:solidFill>
                      <a:schemeClr val="bg2"/>
                    </a:solidFill>
                  </a:tcPr>
                </a:tc>
                <a:tc>
                  <a:txBody>
                    <a:bodyPr/>
                    <a:lstStyle/>
                    <a:p>
                      <a:pPr algn="ctr"/>
                      <a:r>
                        <a:rPr lang="en-US" sz="2000" b="1" dirty="0" smtClean="0">
                          <a:latin typeface="Times New Roman" panose="02020603050405020304" pitchFamily="18" charset="0"/>
                          <a:cs typeface="Times New Roman" panose="02020603050405020304" pitchFamily="18" charset="0"/>
                        </a:rPr>
                        <a:t>0.729</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solidFill>
                  </a:tcPr>
                </a:tc>
                <a:tc>
                  <a:txBody>
                    <a:bodyPr/>
                    <a:lstStyle/>
                    <a:p>
                      <a:pPr algn="ctr"/>
                      <a:r>
                        <a:rPr lang="en-US" sz="2000" b="1" dirty="0" smtClean="0">
                          <a:latin typeface="Times New Roman" panose="02020603050405020304" pitchFamily="18" charset="0"/>
                          <a:cs typeface="Times New Roman" panose="02020603050405020304" pitchFamily="18" charset="0"/>
                        </a:rPr>
                        <a:t>0.846</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solidFill>
                  </a:tcPr>
                </a:tc>
              </a:tr>
              <a:tr h="537780">
                <a:tc>
                  <a:txBody>
                    <a:bodyPr/>
                    <a:lstStyle/>
                    <a:p>
                      <a:pPr algn="ctr"/>
                      <a:r>
                        <a:rPr lang="en-US" sz="1900" b="1" dirty="0" smtClean="0">
                          <a:latin typeface="Times New Roman" panose="02020603050405020304" pitchFamily="18" charset="0"/>
                          <a:cs typeface="Times New Roman" panose="02020603050405020304" pitchFamily="18" charset="0"/>
                        </a:rPr>
                        <a:t>Sorghum</a:t>
                      </a:r>
                      <a:endParaRPr lang="en-US" sz="19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0.493</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c>
                  <a:txBody>
                    <a:bodyPr/>
                    <a:lstStyle/>
                    <a:p>
                      <a:pPr algn="ctr"/>
                      <a:r>
                        <a:rPr lang="en-US" sz="2000" b="1" dirty="0" smtClean="0">
                          <a:latin typeface="Times New Roman" panose="02020603050405020304" pitchFamily="18" charset="0"/>
                          <a:cs typeface="Times New Roman" panose="02020603050405020304" pitchFamily="18" charset="0"/>
                        </a:rPr>
                        <a:t>0.549</a:t>
                      </a:r>
                      <a:endParaRPr lang="en-US" sz="2000" b="1" dirty="0">
                        <a:latin typeface="Times New Roman" panose="02020603050405020304" pitchFamily="18" charset="0"/>
                        <a:cs typeface="Times New Roman" panose="02020603050405020304" pitchFamily="18" charset="0"/>
                      </a:endParaRPr>
                    </a:p>
                  </a:txBody>
                  <a:tcPr marL="68580" marR="68580">
                    <a:solidFill>
                      <a:schemeClr val="bg2">
                        <a:lumMod val="90000"/>
                      </a:schemeClr>
                    </a:solidFill>
                  </a:tcPr>
                </a:tc>
              </a:tr>
            </a:tbl>
          </a:graphicData>
        </a:graphic>
      </p:graphicFrame>
      <p:sp>
        <p:nvSpPr>
          <p:cNvPr id="4" name="TextBox 3"/>
          <p:cNvSpPr txBox="1"/>
          <p:nvPr/>
        </p:nvSpPr>
        <p:spPr>
          <a:xfrm>
            <a:off x="1835696" y="6093296"/>
            <a:ext cx="5832648"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Fig.9: </a:t>
            </a:r>
            <a:r>
              <a:rPr lang="en-US" sz="2400" b="1" dirty="0">
                <a:latin typeface="Times New Roman" panose="02020603050405020304" pitchFamily="18" charset="0"/>
                <a:cs typeface="Times New Roman" panose="02020603050405020304" pitchFamily="18" charset="0"/>
              </a:rPr>
              <a:t>E</a:t>
            </a:r>
            <a:r>
              <a:rPr lang="en-US" sz="2400" b="1" dirty="0" smtClean="0">
                <a:latin typeface="Times New Roman" panose="02020603050405020304" pitchFamily="18" charset="0"/>
                <a:cs typeface="Times New Roman" panose="02020603050405020304" pitchFamily="18" charset="0"/>
              </a:rPr>
              <a:t>stimation </a:t>
            </a:r>
            <a:r>
              <a:rPr lang="en-US" sz="2400" b="1" dirty="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Protein </a:t>
            </a:r>
            <a:r>
              <a:rPr lang="en-US" sz="2400" b="1" dirty="0">
                <a:latin typeface="Times New Roman" panose="02020603050405020304" pitchFamily="18" charset="0"/>
                <a:cs typeface="Times New Roman" panose="02020603050405020304" pitchFamily="18" charset="0"/>
              </a:rPr>
              <a:t>content</a:t>
            </a:r>
            <a:endParaRPr lang="en-IN" sz="2400" dirty="0"/>
          </a:p>
        </p:txBody>
      </p:sp>
      <p:sp>
        <p:nvSpPr>
          <p:cNvPr id="6" name="Slide Number Placeholder 5"/>
          <p:cNvSpPr>
            <a:spLocks noGrp="1"/>
          </p:cNvSpPr>
          <p:nvPr>
            <p:ph type="sldNum" sz="quarter" idx="12"/>
          </p:nvPr>
        </p:nvSpPr>
        <p:spPr/>
        <p:txBody>
          <a:bodyPr/>
          <a:lstStyle/>
          <a:p>
            <a:fld id="{C094AB8B-F412-4D2F-9A46-DAF39796CABB}" type="slidenum">
              <a:rPr lang="en-IN" smtClean="0"/>
              <a:t>24</a:t>
            </a:fld>
            <a:endParaRPr lang="en-IN"/>
          </a:p>
        </p:txBody>
      </p:sp>
    </p:spTree>
    <p:extLst>
      <p:ext uri="{BB962C8B-B14F-4D97-AF65-F5344CB8AC3E}">
        <p14:creationId xmlns:p14="http://schemas.microsoft.com/office/powerpoint/2010/main" val="1593802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008112"/>
          </a:xfrm>
        </p:spPr>
        <p:txBody>
          <a:bodyPr>
            <a:normAutofit/>
          </a:bodyPr>
          <a:lstStyle/>
          <a:p>
            <a:pPr algn="l"/>
            <a:r>
              <a:rPr lang="en-US" dirty="0" smtClean="0">
                <a:solidFill>
                  <a:schemeClr val="tx2"/>
                </a:solidFill>
                <a:latin typeface="Times New Roman" panose="02020603050405020304" pitchFamily="18" charset="0"/>
                <a:cs typeface="Times New Roman" panose="02020603050405020304" pitchFamily="18" charset="0"/>
              </a:rPr>
              <a:t>Protein Estimation Graph:</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25</a:t>
            </a:fld>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38172447"/>
              </p:ext>
            </p:extLst>
          </p:nvPr>
        </p:nvGraphicFramePr>
        <p:xfrm>
          <a:off x="611560" y="1124744"/>
          <a:ext cx="7920880" cy="468052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683568" y="5949281"/>
            <a:ext cx="7848872"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Fig.10: Comparative Studies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636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683567" y="260648"/>
            <a:ext cx="7909993" cy="902549"/>
          </a:xfrm>
        </p:spPr>
        <p:txBody>
          <a:bodyPr/>
          <a:lstStyle/>
          <a:p>
            <a:pPr algn="l"/>
            <a:r>
              <a:rPr lang="en-US" dirty="0" smtClean="0">
                <a:solidFill>
                  <a:schemeClr val="tx2"/>
                </a:solidFill>
                <a:latin typeface="Times New Roman" panose="02020603050405020304" pitchFamily="18" charset="0"/>
                <a:cs typeface="Times New Roman" panose="02020603050405020304" pitchFamily="18" charset="0"/>
              </a:rPr>
              <a:t>List of Sprouted Grains: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a:xfrm>
            <a:off x="1680727" y="1291129"/>
            <a:ext cx="5983551" cy="4886560"/>
          </a:xfrm>
        </p:spPr>
        <p:txBody>
          <a:bodyPr/>
          <a:lstStyle/>
          <a:p>
            <a:pPr marL="34290" indent="0">
              <a:buNone/>
            </a:pPr>
            <a:endParaRPr lang="en-US" dirty="0" smtClean="0"/>
          </a:p>
          <a:p>
            <a:pPr marL="34290" indent="0">
              <a:buNone/>
            </a:pPr>
            <a:endParaRPr lang="en-US" dirty="0"/>
          </a:p>
          <a:p>
            <a:pPr marL="34290" indent="0">
              <a:buNone/>
            </a:pPr>
            <a:endParaRPr lang="en-US" dirty="0" smtClean="0"/>
          </a:p>
          <a:p>
            <a:pPr marL="34290" indent="0">
              <a:buNone/>
            </a:pPr>
            <a:endParaRPr lang="en-US" dirty="0"/>
          </a:p>
          <a:p>
            <a:pPr marL="34290" indent="0">
              <a:buNone/>
            </a:pPr>
            <a:endParaRPr lang="en-US" dirty="0" smtClean="0"/>
          </a:p>
          <a:p>
            <a:pPr marL="34290" indent="0">
              <a:buNone/>
            </a:pPr>
            <a:endParaRPr lang="en-US" dirty="0"/>
          </a:p>
        </p:txBody>
      </p:sp>
      <p:pic>
        <p:nvPicPr>
          <p:cNvPr id="2097152" name="Picture 3"/>
          <p:cNvPicPr>
            <a:picLocks noChangeAspect="1"/>
          </p:cNvPicPr>
          <p:nvPr/>
        </p:nvPicPr>
        <p:blipFill rotWithShape="1">
          <a:blip r:embed="rId2" cstate="print"/>
          <a:srcRect l="21252" t="7692" r="18270" b="9920"/>
          <a:stretch>
            <a:fillRect/>
          </a:stretch>
        </p:blipFill>
        <p:spPr>
          <a:xfrm>
            <a:off x="1835696" y="3818958"/>
            <a:ext cx="2686973" cy="1750771"/>
          </a:xfrm>
          <a:prstGeom prst="rect">
            <a:avLst/>
          </a:prstGeom>
        </p:spPr>
      </p:pic>
      <p:pic>
        <p:nvPicPr>
          <p:cNvPr id="2097153" name="Picture 4"/>
          <p:cNvPicPr>
            <a:picLocks noChangeAspect="1"/>
          </p:cNvPicPr>
          <p:nvPr/>
        </p:nvPicPr>
        <p:blipFill rotWithShape="1">
          <a:blip r:embed="rId3" cstate="print"/>
          <a:srcRect l="21610" t="14373" r="18270" b="12148"/>
          <a:stretch>
            <a:fillRect/>
          </a:stretch>
        </p:blipFill>
        <p:spPr>
          <a:xfrm>
            <a:off x="3640910" y="1455741"/>
            <a:ext cx="2421373" cy="1679755"/>
          </a:xfrm>
          <a:prstGeom prst="rect">
            <a:avLst/>
          </a:prstGeom>
        </p:spPr>
      </p:pic>
      <p:pic>
        <p:nvPicPr>
          <p:cNvPr id="2097154" name="Picture 5"/>
          <p:cNvPicPr>
            <a:picLocks noChangeAspect="1"/>
          </p:cNvPicPr>
          <p:nvPr/>
        </p:nvPicPr>
        <p:blipFill rotWithShape="1">
          <a:blip r:embed="rId4" cstate="print"/>
          <a:srcRect l="5466" t="13260" r="14373" b="14929"/>
          <a:stretch>
            <a:fillRect/>
          </a:stretch>
        </p:blipFill>
        <p:spPr>
          <a:xfrm rot="5400000">
            <a:off x="1045683" y="1081718"/>
            <a:ext cx="1679757" cy="2403989"/>
          </a:xfrm>
          <a:prstGeom prst="rect">
            <a:avLst/>
          </a:prstGeom>
        </p:spPr>
      </p:pic>
      <p:pic>
        <p:nvPicPr>
          <p:cNvPr id="2097155" name="Picture 6"/>
          <p:cNvPicPr>
            <a:picLocks noChangeAspect="1"/>
          </p:cNvPicPr>
          <p:nvPr/>
        </p:nvPicPr>
        <p:blipFill rotWithShape="1">
          <a:blip r:embed="rId5" cstate="print"/>
          <a:srcRect l="21610" t="7693" r="8250" b="18827"/>
          <a:stretch>
            <a:fillRect/>
          </a:stretch>
        </p:blipFill>
        <p:spPr>
          <a:xfrm>
            <a:off x="4822258" y="3818958"/>
            <a:ext cx="2558054" cy="1750771"/>
          </a:xfrm>
          <a:prstGeom prst="rect">
            <a:avLst/>
          </a:prstGeom>
        </p:spPr>
      </p:pic>
      <p:pic>
        <p:nvPicPr>
          <p:cNvPr id="2097156" name="Picture 7"/>
          <p:cNvPicPr>
            <a:picLocks noChangeAspect="1"/>
          </p:cNvPicPr>
          <p:nvPr/>
        </p:nvPicPr>
        <p:blipFill rotWithShape="1">
          <a:blip r:embed="rId6" cstate="print"/>
          <a:srcRect l="12173" t="18645" r="10637" b="16782"/>
          <a:stretch>
            <a:fillRect/>
          </a:stretch>
        </p:blipFill>
        <p:spPr>
          <a:xfrm rot="5400000">
            <a:off x="6696517" y="1193090"/>
            <a:ext cx="1679755" cy="2145864"/>
          </a:xfrm>
          <a:prstGeom prst="rect">
            <a:avLst/>
          </a:prstGeom>
        </p:spPr>
      </p:pic>
      <p:sp>
        <p:nvSpPr>
          <p:cNvPr id="1048611" name="TextBox 9"/>
          <p:cNvSpPr txBox="1"/>
          <p:nvPr/>
        </p:nvSpPr>
        <p:spPr>
          <a:xfrm>
            <a:off x="758553" y="3175247"/>
            <a:ext cx="2321918" cy="400110"/>
          </a:xfrm>
          <a:prstGeom prst="rect">
            <a:avLst/>
          </a:prstGeom>
          <a:noFill/>
        </p:spPr>
        <p:txBody>
          <a:bodyPr wrap="none" rtlCol="0">
            <a:spAutoFit/>
          </a:bodyPr>
          <a:lstStyle/>
          <a:p>
            <a:pPr algn="ctr"/>
            <a:r>
              <a:rPr lang="en-US" sz="2000" b="1" dirty="0" smtClean="0">
                <a:latin typeface="Times New Roman" panose="02020603050405020304" pitchFamily="18" charset="0"/>
                <a:cs typeface="Times New Roman" panose="02020603050405020304" pitchFamily="18" charset="0"/>
              </a:rPr>
              <a:t>Fig.11: </a:t>
            </a:r>
            <a:r>
              <a:rPr lang="en-US" sz="2000" b="1" dirty="0">
                <a:latin typeface="Times New Roman" panose="02020603050405020304" pitchFamily="18" charset="0"/>
                <a:cs typeface="Times New Roman" panose="02020603050405020304" pitchFamily="18" charset="0"/>
              </a:rPr>
              <a:t>Green gram</a:t>
            </a:r>
            <a:endParaRPr lang="en-US" sz="2000" dirty="0"/>
          </a:p>
        </p:txBody>
      </p:sp>
      <p:sp>
        <p:nvSpPr>
          <p:cNvPr id="1048612" name="TextBox 10"/>
          <p:cNvSpPr txBox="1"/>
          <p:nvPr/>
        </p:nvSpPr>
        <p:spPr>
          <a:xfrm>
            <a:off x="3710899" y="3150094"/>
            <a:ext cx="2281395" cy="400110"/>
          </a:xfrm>
          <a:prstGeom prst="rect">
            <a:avLst/>
          </a:prstGeom>
          <a:noFill/>
        </p:spPr>
        <p:txBody>
          <a:bodyPr wrap="none" rtlCol="0">
            <a:spAutoFit/>
          </a:bodyPr>
          <a:lstStyle/>
          <a:p>
            <a:pPr algn="ctr"/>
            <a:r>
              <a:rPr lang="en-US" sz="2000" b="1" dirty="0" smtClean="0">
                <a:latin typeface="Times New Roman" panose="02020603050405020304" pitchFamily="18" charset="0"/>
                <a:cs typeface="Times New Roman" panose="02020603050405020304" pitchFamily="18" charset="0"/>
              </a:rPr>
              <a:t>Fig.12: </a:t>
            </a:r>
            <a:r>
              <a:rPr lang="en-US" sz="2000" b="1" dirty="0">
                <a:latin typeface="Times New Roman" panose="02020603050405020304" pitchFamily="18" charset="0"/>
                <a:cs typeface="Times New Roman" panose="02020603050405020304" pitchFamily="18" charset="0"/>
              </a:rPr>
              <a:t>Pearl millet</a:t>
            </a:r>
            <a:endParaRPr lang="en-US" sz="2000" dirty="0"/>
          </a:p>
        </p:txBody>
      </p:sp>
      <p:sp>
        <p:nvSpPr>
          <p:cNvPr id="1048613" name="TextBox 11"/>
          <p:cNvSpPr txBox="1"/>
          <p:nvPr/>
        </p:nvSpPr>
        <p:spPr>
          <a:xfrm>
            <a:off x="6463462" y="3150094"/>
            <a:ext cx="2429018"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Fig.13: </a:t>
            </a:r>
            <a:r>
              <a:rPr lang="en-US" sz="2000" b="1" dirty="0">
                <a:latin typeface="Times New Roman" panose="02020603050405020304" pitchFamily="18" charset="0"/>
                <a:cs typeface="Times New Roman" panose="02020603050405020304" pitchFamily="18" charset="0"/>
              </a:rPr>
              <a:t>Finger millet</a:t>
            </a:r>
            <a:endParaRPr lang="en-US" sz="2000" dirty="0"/>
          </a:p>
        </p:txBody>
      </p:sp>
      <p:sp>
        <p:nvSpPr>
          <p:cNvPr id="1048614" name="TextBox 12"/>
          <p:cNvSpPr txBox="1"/>
          <p:nvPr/>
        </p:nvSpPr>
        <p:spPr>
          <a:xfrm>
            <a:off x="1784682" y="5656073"/>
            <a:ext cx="2768707" cy="400110"/>
          </a:xfrm>
          <a:prstGeom prst="rect">
            <a:avLst/>
          </a:prstGeom>
          <a:noFill/>
        </p:spPr>
        <p:txBody>
          <a:bodyPr wrap="none" rtlCol="0">
            <a:spAutoFit/>
          </a:bodyPr>
          <a:lstStyle/>
          <a:p>
            <a:pPr algn="ctr"/>
            <a:r>
              <a:rPr lang="en-US" sz="2000" b="1" dirty="0" smtClean="0">
                <a:latin typeface="Times New Roman" panose="02020603050405020304" pitchFamily="18" charset="0"/>
                <a:cs typeface="Times New Roman" panose="02020603050405020304" pitchFamily="18" charset="0"/>
              </a:rPr>
              <a:t>Fig.14: </a:t>
            </a:r>
            <a:r>
              <a:rPr lang="en-US" sz="2000" b="1" dirty="0">
                <a:latin typeface="Times New Roman" panose="02020603050405020304" pitchFamily="18" charset="0"/>
                <a:cs typeface="Times New Roman" panose="02020603050405020304" pitchFamily="18" charset="0"/>
              </a:rPr>
              <a:t>Black chickpeas</a:t>
            </a:r>
            <a:endParaRPr lang="en-US" sz="2000" dirty="0"/>
          </a:p>
        </p:txBody>
      </p:sp>
      <p:sp>
        <p:nvSpPr>
          <p:cNvPr id="1048615" name="TextBox 13"/>
          <p:cNvSpPr txBox="1"/>
          <p:nvPr/>
        </p:nvSpPr>
        <p:spPr>
          <a:xfrm>
            <a:off x="5090431" y="5644205"/>
            <a:ext cx="2021707" cy="400110"/>
          </a:xfrm>
          <a:prstGeom prst="rect">
            <a:avLst/>
          </a:prstGeom>
          <a:noFill/>
        </p:spPr>
        <p:txBody>
          <a:bodyPr wrap="none" rtlCol="0">
            <a:spAutoFit/>
          </a:bodyPr>
          <a:lstStyle/>
          <a:p>
            <a:pPr algn="ctr"/>
            <a:r>
              <a:rPr lang="en-US" sz="2000" b="1" dirty="0" smtClean="0">
                <a:latin typeface="Times New Roman" panose="02020603050405020304" pitchFamily="18" charset="0"/>
                <a:cs typeface="Times New Roman" panose="02020603050405020304" pitchFamily="18" charset="0"/>
              </a:rPr>
              <a:t>Fig.15: </a:t>
            </a:r>
            <a:r>
              <a:rPr lang="en-US" sz="2000" b="1" dirty="0">
                <a:latin typeface="Times New Roman" panose="02020603050405020304" pitchFamily="18" charset="0"/>
                <a:cs typeface="Times New Roman" panose="02020603050405020304" pitchFamily="18" charset="0"/>
              </a:rPr>
              <a:t>Sorghum</a:t>
            </a:r>
            <a:endParaRPr lang="en-US" sz="2000" dirty="0"/>
          </a:p>
        </p:txBody>
      </p:sp>
    </p:spTree>
    <p:extLst>
      <p:ext uri="{BB962C8B-B14F-4D97-AF65-F5344CB8AC3E}">
        <p14:creationId xmlns:p14="http://schemas.microsoft.com/office/powerpoint/2010/main" val="553340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94AB8B-F412-4D2F-9A46-DAF39796CABB}" type="slidenum">
              <a:rPr lang="en-IN" smtClean="0"/>
              <a:t>27</a:t>
            </a:fld>
            <a:endParaRPr lang="en-IN"/>
          </a:p>
        </p:txBody>
      </p:sp>
      <p:pic>
        <p:nvPicPr>
          <p:cNvPr id="4" name="Picture 3" descr="canvas - Microsoft Word"/>
          <p:cNvPicPr>
            <a:picLocks noChangeAspect="1"/>
          </p:cNvPicPr>
          <p:nvPr/>
        </p:nvPicPr>
        <p:blipFill rotWithShape="1">
          <a:blip r:embed="rId2">
            <a:extLst>
              <a:ext uri="{28A0092B-C50C-407E-A947-70E740481C1C}">
                <a14:useLocalDpi xmlns:a14="http://schemas.microsoft.com/office/drawing/2010/main" val="0"/>
              </a:ext>
            </a:extLst>
          </a:blip>
          <a:srcRect l="19091" t="27625" r="18637" b="4546"/>
          <a:stretch/>
        </p:blipFill>
        <p:spPr>
          <a:xfrm>
            <a:off x="323528" y="476672"/>
            <a:ext cx="8496944" cy="5976664"/>
          </a:xfrm>
          <a:prstGeom prst="rect">
            <a:avLst/>
          </a:prstGeom>
        </p:spPr>
      </p:pic>
    </p:spTree>
    <p:extLst>
      <p:ext uri="{BB962C8B-B14F-4D97-AF65-F5344CB8AC3E}">
        <p14:creationId xmlns:p14="http://schemas.microsoft.com/office/powerpoint/2010/main" val="25849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94AB8B-F412-4D2F-9A46-DAF39796CABB}" type="slidenum">
              <a:rPr lang="en-IN" smtClean="0"/>
              <a:t>28</a:t>
            </a:fld>
            <a:endParaRPr lang="en-IN"/>
          </a:p>
        </p:txBody>
      </p:sp>
      <p:pic>
        <p:nvPicPr>
          <p:cNvPr id="4" name="Picture 3" descr="canvas - Microsoft Word"/>
          <p:cNvPicPr>
            <a:picLocks noChangeAspect="1"/>
          </p:cNvPicPr>
          <p:nvPr/>
        </p:nvPicPr>
        <p:blipFill rotWithShape="1">
          <a:blip r:embed="rId2">
            <a:extLst>
              <a:ext uri="{28A0092B-C50C-407E-A947-70E740481C1C}">
                <a14:useLocalDpi xmlns:a14="http://schemas.microsoft.com/office/drawing/2010/main" val="0"/>
              </a:ext>
            </a:extLst>
          </a:blip>
          <a:srcRect l="15152" t="27625" r="15455" b="5672"/>
          <a:stretch/>
        </p:blipFill>
        <p:spPr>
          <a:xfrm>
            <a:off x="323528" y="332656"/>
            <a:ext cx="8568952" cy="5904656"/>
          </a:xfrm>
          <a:prstGeom prst="rect">
            <a:avLst/>
          </a:prstGeom>
        </p:spPr>
      </p:pic>
    </p:spTree>
    <p:extLst>
      <p:ext uri="{BB962C8B-B14F-4D97-AF65-F5344CB8AC3E}">
        <p14:creationId xmlns:p14="http://schemas.microsoft.com/office/powerpoint/2010/main" val="2861590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latin typeface="Times New Roman" panose="02020603050405020304" pitchFamily="18" charset="0"/>
                <a:cs typeface="Times New Roman" panose="02020603050405020304" pitchFamily="18" charset="0"/>
              </a:rPr>
              <a:t>Conclusion: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speed sprout includes monitoring function, which enables user to monitor the temperature and humidity and light intensity in a sprout monitoring wirelessly and control function which is able to control the condition in the seed.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monitoring system was able to acquire sensor data and send the data to Thing speak online cloud for monitoring and storage. The data could be accessed by the user anytime by using a computer that is connected to the Internet.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Cereals sprouted in chambers has high protein content than conventionally sprouted cereals. </a:t>
            </a:r>
          </a:p>
          <a:p>
            <a:pPr algn="just">
              <a:buFont typeface="Wingdings" panose="05000000000000000000" pitchFamily="2" charset="2"/>
              <a:buChar char="Ø"/>
            </a:pP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29</a:t>
            </a:fld>
            <a:endParaRPr lang="en-IN"/>
          </a:p>
        </p:txBody>
      </p:sp>
    </p:spTree>
    <p:extLst>
      <p:ext uri="{BB962C8B-B14F-4D97-AF65-F5344CB8AC3E}">
        <p14:creationId xmlns:p14="http://schemas.microsoft.com/office/powerpoint/2010/main" val="203151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chemeClr val="tx2"/>
                </a:solidFill>
                <a:latin typeface="Times New Roman" panose="02020603050405020304" pitchFamily="18" charset="0"/>
                <a:cs typeface="Times New Roman" panose="02020603050405020304" pitchFamily="18" charset="0"/>
              </a:rPr>
              <a:t>Continued .,</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412776"/>
            <a:ext cx="8229600" cy="4925144"/>
          </a:xfrm>
        </p:spPr>
        <p:txBody>
          <a:bodyPr>
            <a:normAutofit fontScale="85000" lnSpcReduction="20000"/>
          </a:bodyPr>
          <a:lstStyle/>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Block diagram</a:t>
            </a:r>
            <a:endParaRPr lang="en-US"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Flow </a:t>
            </a:r>
            <a:r>
              <a:rPr lang="en-US" dirty="0" smtClean="0">
                <a:latin typeface="Times New Roman" panose="02020603050405020304" pitchFamily="18" charset="0"/>
                <a:cs typeface="Times New Roman" panose="02020603050405020304" pitchFamily="18" charset="0"/>
              </a:rPr>
              <a:t>chart</a:t>
            </a:r>
          </a:p>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and sensors</a:t>
            </a:r>
          </a:p>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Work plan</a:t>
            </a:r>
          </a:p>
          <a:p>
            <a:pPr>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Lean canvas and Business canvas</a:t>
            </a:r>
          </a:p>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Conclusion</a:t>
            </a:r>
          </a:p>
        </p:txBody>
      </p:sp>
      <p:sp>
        <p:nvSpPr>
          <p:cNvPr id="5" name="Slide Number Placeholder 4"/>
          <p:cNvSpPr>
            <a:spLocks noGrp="1"/>
          </p:cNvSpPr>
          <p:nvPr>
            <p:ph type="sldNum" sz="quarter" idx="12"/>
          </p:nvPr>
        </p:nvSpPr>
        <p:spPr/>
        <p:txBody>
          <a:bodyPr/>
          <a:lstStyle/>
          <a:p>
            <a:fld id="{C094AB8B-F412-4D2F-9A46-DAF39796CABB}" type="slidenum">
              <a:rPr lang="en-IN" smtClean="0"/>
              <a:t>3</a:t>
            </a:fld>
            <a:endParaRPr lang="en-IN"/>
          </a:p>
        </p:txBody>
      </p:sp>
    </p:spTree>
    <p:extLst>
      <p:ext uri="{BB962C8B-B14F-4D97-AF65-F5344CB8AC3E}">
        <p14:creationId xmlns:p14="http://schemas.microsoft.com/office/powerpoint/2010/main" val="423868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2"/>
            <a:ext cx="8229600" cy="955607"/>
          </a:xfrm>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Bill of Materials: </a:t>
            </a:r>
            <a:endParaRPr lang="en-IN"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91151222"/>
              </p:ext>
            </p:extLst>
          </p:nvPr>
        </p:nvGraphicFramePr>
        <p:xfrm>
          <a:off x="539552" y="1196752"/>
          <a:ext cx="8280919" cy="4188230"/>
        </p:xfrm>
        <a:graphic>
          <a:graphicData uri="http://schemas.openxmlformats.org/drawingml/2006/table">
            <a:tbl>
              <a:tblPr firstRow="1" bandRow="1">
                <a:tableStyleId>{5C22544A-7EE6-4342-B048-85BDC9FD1C3A}</a:tableStyleId>
              </a:tblPr>
              <a:tblGrid>
                <a:gridCol w="936104"/>
                <a:gridCol w="3960440"/>
                <a:gridCol w="3384375"/>
              </a:tblGrid>
              <a:tr h="646650">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S.No</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Details</a:t>
                      </a:r>
                      <a:r>
                        <a:rPr lang="en-IN" sz="2800" baseline="0" dirty="0" smtClean="0">
                          <a:solidFill>
                            <a:schemeClr val="tx1"/>
                          </a:solidFill>
                          <a:latin typeface="Times New Roman" panose="02020603050405020304" pitchFamily="18" charset="0"/>
                          <a:cs typeface="Times New Roman" panose="02020603050405020304" pitchFamily="18" charset="0"/>
                        </a:rPr>
                        <a:t> of Expenditure</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Amount</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8316">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1</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solidFill>
                            <a:schemeClr val="tx1"/>
                          </a:solidFill>
                          <a:latin typeface="Times New Roman" panose="02020603050405020304" pitchFamily="18" charset="0"/>
                          <a:cs typeface="Times New Roman" panose="02020603050405020304" pitchFamily="18" charset="0"/>
                        </a:rPr>
                        <a:t>Aluminium Chamber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Rs.3000</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8316">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2</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solidFill>
                            <a:schemeClr val="tx1"/>
                          </a:solidFill>
                          <a:latin typeface="Times New Roman" panose="02020603050405020304" pitchFamily="18" charset="0"/>
                          <a:cs typeface="Times New Roman" panose="02020603050405020304" pitchFamily="18" charset="0"/>
                        </a:rPr>
                        <a:t>ESP8266</a:t>
                      </a:r>
                      <a:r>
                        <a:rPr lang="en-IN" sz="2800" baseline="0" dirty="0" smtClean="0">
                          <a:solidFill>
                            <a:schemeClr val="tx1"/>
                          </a:solidFill>
                          <a:latin typeface="Times New Roman" panose="02020603050405020304" pitchFamily="18" charset="0"/>
                          <a:cs typeface="Times New Roman" panose="02020603050405020304" pitchFamily="18" charset="0"/>
                        </a:rPr>
                        <a:t> Module</a:t>
                      </a:r>
                      <a:endParaRPr lang="en-IN" sz="280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Rs.600</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8316">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3</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dirty="0" smtClean="0">
                          <a:solidFill>
                            <a:schemeClr val="tx1"/>
                          </a:solidFill>
                          <a:latin typeface="Times New Roman" panose="02020603050405020304" pitchFamily="18" charset="0"/>
                          <a:cs typeface="Times New Roman" panose="02020603050405020304" pitchFamily="18" charset="0"/>
                        </a:rPr>
                        <a:t>Humidity Sensor(DHT11)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Rs.450</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8316">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4</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Male</a:t>
                      </a:r>
                      <a:r>
                        <a:rPr lang="en-IN" sz="2800" baseline="0" dirty="0" smtClean="0">
                          <a:solidFill>
                            <a:schemeClr val="tx1"/>
                          </a:solidFill>
                          <a:latin typeface="Times New Roman" panose="02020603050405020304" pitchFamily="18" charset="0"/>
                          <a:cs typeface="Times New Roman" panose="02020603050405020304" pitchFamily="18" charset="0"/>
                        </a:rPr>
                        <a:t> &amp; Female Wires</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Rs.60</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8316">
                <a:tc>
                  <a:txBody>
                    <a:bodyPr/>
                    <a:lstStyle/>
                    <a:p>
                      <a:pPr algn="ctr"/>
                      <a:r>
                        <a:rPr lang="en-IN" sz="2800" b="1" dirty="0" smtClean="0">
                          <a:solidFill>
                            <a:schemeClr val="tx1"/>
                          </a:solidFill>
                          <a:latin typeface="Times New Roman" panose="02020603050405020304" pitchFamily="18" charset="0"/>
                          <a:cs typeface="Times New Roman" panose="02020603050405020304" pitchFamily="18" charset="0"/>
                        </a:rPr>
                        <a:t>5</a:t>
                      </a:r>
                      <a:endParaRPr lang="en-IN"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Bread Board</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800" dirty="0" smtClean="0">
                          <a:solidFill>
                            <a:schemeClr val="tx1"/>
                          </a:solidFill>
                          <a:latin typeface="Times New Roman" panose="02020603050405020304" pitchFamily="18" charset="0"/>
                          <a:cs typeface="Times New Roman" panose="02020603050405020304" pitchFamily="18" charset="0"/>
                        </a:rPr>
                        <a:t>Rs.40</a:t>
                      </a: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2"/>
          </p:nvPr>
        </p:nvSpPr>
        <p:spPr/>
        <p:txBody>
          <a:bodyPr/>
          <a:lstStyle/>
          <a:p>
            <a:fld id="{C094AB8B-F412-4D2F-9A46-DAF39796CABB}" type="slidenum">
              <a:rPr lang="en-IN" smtClean="0"/>
              <a:t>30</a:t>
            </a:fld>
            <a:endParaRPr lang="en-IN"/>
          </a:p>
        </p:txBody>
      </p:sp>
    </p:spTree>
    <p:extLst>
      <p:ext uri="{BB962C8B-B14F-4D97-AF65-F5344CB8AC3E}">
        <p14:creationId xmlns:p14="http://schemas.microsoft.com/office/powerpoint/2010/main" val="3454690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353" t="6094"/>
          <a:stretch/>
        </p:blipFill>
        <p:spPr>
          <a:xfrm>
            <a:off x="0" y="0"/>
            <a:ext cx="9144000" cy="6858000"/>
          </a:xfrm>
        </p:spPr>
      </p:pic>
      <p:sp>
        <p:nvSpPr>
          <p:cNvPr id="10" name="Oval 9"/>
          <p:cNvSpPr/>
          <p:nvPr/>
        </p:nvSpPr>
        <p:spPr>
          <a:xfrm>
            <a:off x="2339752" y="2636912"/>
            <a:ext cx="424847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i="1" dirty="0">
                <a:solidFill>
                  <a:schemeClr val="tx2"/>
                </a:solidFill>
                <a:latin typeface="Algerian" panose="04020705040A02060702" pitchFamily="82" charset="0"/>
                <a:ea typeface="MingLiU_HKSCS-ExtB" panose="02020500000000000000" pitchFamily="18" charset="-120"/>
                <a:cs typeface="Times New Roman" panose="02020603050405020304" pitchFamily="18" charset="0"/>
              </a:rPr>
              <a:t>T</a:t>
            </a:r>
            <a:r>
              <a:rPr lang="en-IN" sz="4800" b="1" i="1" dirty="0" smtClean="0">
                <a:solidFill>
                  <a:schemeClr val="tx2"/>
                </a:solidFill>
                <a:latin typeface="Algerian" panose="04020705040A02060702" pitchFamily="82" charset="0"/>
                <a:ea typeface="MingLiU_HKSCS-ExtB" panose="02020500000000000000" pitchFamily="18" charset="-120"/>
                <a:cs typeface="Times New Roman" panose="02020603050405020304" pitchFamily="18" charset="0"/>
              </a:rPr>
              <a:t>HANK YOU</a:t>
            </a:r>
            <a:endParaRPr lang="en-IN" sz="4800" b="1" i="1" dirty="0">
              <a:solidFill>
                <a:schemeClr val="tx2"/>
              </a:solidFill>
              <a:latin typeface="Algerian" panose="04020705040A02060702" pitchFamily="82" charset="0"/>
              <a:ea typeface="MingLiU_HKSCS-ExtB" panose="02020500000000000000" pitchFamily="18" charset="-12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094AB8B-F412-4D2F-9A46-DAF39796CABB}" type="slidenum">
              <a:rPr lang="en-IN" smtClean="0"/>
              <a:t>31</a:t>
            </a:fld>
            <a:endParaRPr lang="en-IN"/>
          </a:p>
        </p:txBody>
      </p:sp>
    </p:spTree>
    <p:extLst>
      <p:ext uri="{BB962C8B-B14F-4D97-AF65-F5344CB8AC3E}">
        <p14:creationId xmlns:p14="http://schemas.microsoft.com/office/powerpoint/2010/main" val="203835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2405"/>
            <a:ext cx="8229600" cy="1020331"/>
          </a:xfrm>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Abstract</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7"/>
            <a:ext cx="8229600" cy="5073428"/>
          </a:xfrm>
        </p:spPr>
        <p:txBody>
          <a:bodyPr>
            <a:no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Innovative element of our product is automated sprouting system using IOT (Internet of Things). The overall idea is to develop and prevent sprout spoilage or pre matured rate of sprouting </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sensor DHT 11 is used to monitor the temperature and humidity of the closed system .The temperature maintained in the system is around (70- 80 F) and the humidity level is around (30- 40 %) in a closed </a:t>
            </a:r>
            <a:r>
              <a:rPr lang="en-US" sz="2800" dirty="0" smtClean="0">
                <a:latin typeface="Times New Roman" panose="02020603050405020304" pitchFamily="18" charset="0"/>
                <a:cs typeface="Times New Roman" panose="02020603050405020304" pitchFamily="18" charset="0"/>
              </a:rPr>
              <a:t>environment.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chamber is constructed as covered steel chamber with </a:t>
            </a:r>
            <a:r>
              <a:rPr lang="en-US" sz="2800" dirty="0" err="1">
                <a:latin typeface="Times New Roman" panose="02020603050405020304" pitchFamily="18" charset="0"/>
                <a:cs typeface="Times New Roman" panose="02020603050405020304" pitchFamily="18" charset="0"/>
              </a:rPr>
              <a:t>thermocol</a:t>
            </a:r>
            <a:r>
              <a:rPr lang="en-US" sz="2800" dirty="0">
                <a:latin typeface="Times New Roman" panose="02020603050405020304" pitchFamily="18" charset="0"/>
                <a:cs typeface="Times New Roman" panose="02020603050405020304" pitchFamily="18" charset="0"/>
              </a:rPr>
              <a:t> bended layer with proper air circulation.  The data which are collected from the system are send to cloud (Thinks speaks</a:t>
            </a:r>
            <a:r>
              <a:rPr lang="en-US"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094AB8B-F412-4D2F-9A46-DAF39796CABB}" type="slidenum">
              <a:rPr lang="en-IN" smtClean="0"/>
              <a:t>4</a:t>
            </a:fld>
            <a:endParaRPr lang="en-IN"/>
          </a:p>
        </p:txBody>
      </p:sp>
    </p:spTree>
    <p:extLst>
      <p:ext uri="{BB962C8B-B14F-4D97-AF65-F5344CB8AC3E}">
        <p14:creationId xmlns:p14="http://schemas.microsoft.com/office/powerpoint/2010/main" val="636780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1"/>
            <a:ext cx="8229600" cy="792089"/>
          </a:xfrm>
        </p:spPr>
        <p:txBody>
          <a:bodyPr>
            <a:normAutofit/>
          </a:bodyPr>
          <a:lstStyle/>
          <a:p>
            <a:pPr algn="l"/>
            <a:r>
              <a:rPr lang="en-IN" dirty="0" smtClean="0">
                <a:solidFill>
                  <a:schemeClr val="tx2"/>
                </a:solidFill>
                <a:latin typeface="Times New Roman" panose="02020603050405020304" pitchFamily="18" charset="0"/>
                <a:cs typeface="Times New Roman" panose="02020603050405020304" pitchFamily="18" charset="0"/>
              </a:rPr>
              <a:t>Introduction: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340768"/>
            <a:ext cx="8229600" cy="4680520"/>
          </a:xfrm>
        </p:spPr>
        <p:txBody>
          <a:bodyPr>
            <a:normAutofit/>
          </a:bodyPr>
          <a:lstStyle/>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a:t>
            </a:r>
            <a:r>
              <a:rPr lang="en-IN" sz="2800" dirty="0" smtClean="0">
                <a:latin typeface="Times New Roman" panose="02020603050405020304" pitchFamily="18" charset="0"/>
                <a:cs typeface="Times New Roman" panose="02020603050405020304" pitchFamily="18" charset="0"/>
              </a:rPr>
              <a:t>prouting </a:t>
            </a:r>
            <a:r>
              <a:rPr lang="en-IN" sz="2800" dirty="0">
                <a:latin typeface="Times New Roman" panose="02020603050405020304" pitchFamily="18" charset="0"/>
                <a:cs typeface="Times New Roman" panose="02020603050405020304" pitchFamily="18" charset="0"/>
              </a:rPr>
              <a:t>of cereals is the process where it enrich the protein content in the </a:t>
            </a:r>
            <a:r>
              <a:rPr lang="en-IN" sz="2800" dirty="0" smtClean="0">
                <a:latin typeface="Times New Roman" panose="02020603050405020304" pitchFamily="18" charset="0"/>
                <a:cs typeface="Times New Roman" panose="02020603050405020304" pitchFamily="18" charset="0"/>
              </a:rPr>
              <a:t>cereals </a:t>
            </a:r>
            <a:r>
              <a:rPr lang="en-IN"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Basically sprouting needs some specific parameters such as </a:t>
            </a:r>
            <a:r>
              <a:rPr lang="en-IN" sz="2800" dirty="0" smtClean="0">
                <a:latin typeface="Times New Roman" panose="02020603050405020304" pitchFamily="18" charset="0"/>
                <a:cs typeface="Times New Roman" panose="02020603050405020304" pitchFamily="18" charset="0"/>
              </a:rPr>
              <a:t>temperature</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and humidity.</a:t>
            </a:r>
            <a:endParaRPr lang="en-IN"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Sprout monitoring system can be able to maintain specific parameters and to enrich the protein in cereals </a:t>
            </a:r>
            <a:r>
              <a:rPr lang="en-IN"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Temperature and humidity are </a:t>
            </a:r>
            <a:r>
              <a:rPr lang="en-IN" sz="2800" dirty="0">
                <a:latin typeface="Times New Roman" panose="02020603050405020304" pitchFamily="18" charset="0"/>
                <a:cs typeface="Times New Roman" panose="02020603050405020304" pitchFamily="18" charset="0"/>
              </a:rPr>
              <a:t>used to monitoring the cereals for better production of protein</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094AB8B-F412-4D2F-9A46-DAF39796CABB}" type="slidenum">
              <a:rPr lang="en-IN" smtClean="0"/>
              <a:t>5</a:t>
            </a:fld>
            <a:endParaRPr lang="en-IN"/>
          </a:p>
        </p:txBody>
      </p:sp>
    </p:spTree>
    <p:extLst>
      <p:ext uri="{BB962C8B-B14F-4D97-AF65-F5344CB8AC3E}">
        <p14:creationId xmlns:p14="http://schemas.microsoft.com/office/powerpoint/2010/main" val="247350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80728"/>
          </a:xfrm>
        </p:spPr>
        <p:txBody>
          <a:bodyPr>
            <a:normAutofit/>
          </a:bodyPr>
          <a:lstStyle/>
          <a:p>
            <a:pPr algn="l"/>
            <a:r>
              <a:rPr lang="en-IN" dirty="0" smtClean="0">
                <a:solidFill>
                  <a:schemeClr val="tx2"/>
                </a:solidFill>
                <a:latin typeface="Times New Roman" panose="02020603050405020304" pitchFamily="18" charset="0"/>
                <a:cs typeface="Times New Roman" panose="02020603050405020304" pitchFamily="18" charset="0"/>
              </a:rPr>
              <a:t>Drawbacks of Existing System:</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385392"/>
            <a:ext cx="8229600" cy="5211960"/>
          </a:xfrm>
        </p:spPr>
        <p:txBody>
          <a:bodyPr>
            <a:normAutofit/>
          </a:bodyPr>
          <a:lstStyle/>
          <a:p>
            <a:pPr algn="just">
              <a:lnSpc>
                <a:spcPct val="11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In early days, </a:t>
            </a:r>
            <a:r>
              <a:rPr lang="en-IN" sz="2400" dirty="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grains </a:t>
            </a:r>
            <a:r>
              <a:rPr lang="en-IN" sz="2400" dirty="0">
                <a:latin typeface="Times New Roman" panose="02020603050405020304" pitchFamily="18" charset="0"/>
                <a:cs typeface="Times New Roman" panose="02020603050405020304" pitchFamily="18" charset="0"/>
              </a:rPr>
              <a:t>are first rinsed to remove soil, dirt and </a:t>
            </a:r>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mucilaginous</a:t>
            </a:r>
            <a:r>
              <a:rPr lang="en-IN" sz="2400" dirty="0">
                <a:latin typeface="Times New Roman" panose="02020603050405020304" pitchFamily="18" charset="0"/>
                <a:cs typeface="Times New Roman" panose="02020603050405020304" pitchFamily="18" charset="0"/>
              </a:rPr>
              <a:t> substances produced by some grains when they come in contact with water. Then they are soaked for 20 minutes to 12 hours, depending on the type and size of grains. The soaking increases the water content in the grains and brings them out of </a:t>
            </a: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quiescence</a:t>
            </a:r>
            <a:r>
              <a:rPr lang="en-IN" sz="2400" dirty="0" smtClean="0">
                <a:latin typeface="Times New Roman" panose="02020603050405020304" pitchFamily="18" charset="0"/>
                <a:cs typeface="Times New Roman" panose="02020603050405020304" pitchFamily="18" charset="0"/>
              </a:rPr>
              <a:t>. </a:t>
            </a:r>
          </a:p>
          <a:p>
            <a:pPr algn="just">
              <a:lnSpc>
                <a:spcPct val="11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After </a:t>
            </a:r>
            <a:r>
              <a:rPr lang="en-IN" sz="2400" dirty="0">
                <a:latin typeface="Times New Roman" panose="02020603050405020304" pitchFamily="18" charset="0"/>
                <a:cs typeface="Times New Roman" panose="02020603050405020304" pitchFamily="18" charset="0"/>
              </a:rPr>
              <a:t>draining and then rinsing grains at regular intervals they </a:t>
            </a:r>
            <a:r>
              <a:rPr lang="en-IN" sz="2400" b="1" dirty="0" smtClean="0">
                <a:latin typeface="Times New Roman" panose="02020603050405020304" pitchFamily="18" charset="0"/>
                <a:cs typeface="Times New Roman" panose="02020603050405020304" pitchFamily="18" charset="0"/>
              </a:rPr>
              <a:t>germinate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or sprout</a:t>
            </a:r>
            <a:r>
              <a:rPr lang="en-IN" sz="2400" dirty="0" smtClean="0">
                <a:latin typeface="Times New Roman" panose="02020603050405020304" pitchFamily="18" charset="0"/>
                <a:cs typeface="Times New Roman" panose="02020603050405020304" pitchFamily="18" charset="0"/>
              </a:rPr>
              <a:t>.</a:t>
            </a:r>
          </a:p>
          <a:p>
            <a:pPr algn="just">
              <a:lnSpc>
                <a:spcPct val="11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In this case, if the moisture content is increased, the cereals gets spoiled and produces foul smell and if the temperature gets increased the cereals may stop the sprouts.</a:t>
            </a:r>
          </a:p>
        </p:txBody>
      </p:sp>
      <p:sp>
        <p:nvSpPr>
          <p:cNvPr id="5" name="Slide Number Placeholder 4"/>
          <p:cNvSpPr>
            <a:spLocks noGrp="1"/>
          </p:cNvSpPr>
          <p:nvPr>
            <p:ph type="sldNum" sz="quarter" idx="12"/>
          </p:nvPr>
        </p:nvSpPr>
        <p:spPr/>
        <p:txBody>
          <a:bodyPr/>
          <a:lstStyle/>
          <a:p>
            <a:fld id="{C094AB8B-F412-4D2F-9A46-DAF39796CABB}" type="slidenum">
              <a:rPr lang="en-IN" smtClean="0"/>
              <a:t>6</a:t>
            </a:fld>
            <a:endParaRPr lang="en-IN"/>
          </a:p>
        </p:txBody>
      </p:sp>
    </p:spTree>
    <p:extLst>
      <p:ext uri="{BB962C8B-B14F-4D97-AF65-F5344CB8AC3E}">
        <p14:creationId xmlns:p14="http://schemas.microsoft.com/office/powerpoint/2010/main" val="2912705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9"/>
            <a:ext cx="8229600" cy="825593"/>
          </a:xfrm>
        </p:spPr>
        <p:txBody>
          <a:bodyPr>
            <a:normAutofit/>
          </a:bodyPr>
          <a:lstStyle/>
          <a:p>
            <a:pPr algn="l"/>
            <a:r>
              <a:rPr lang="en-IN" dirty="0" smtClean="0">
                <a:solidFill>
                  <a:schemeClr val="tx2"/>
                </a:solidFill>
                <a:latin typeface="Times New Roman" panose="02020603050405020304" pitchFamily="18" charset="0"/>
                <a:cs typeface="Times New Roman" panose="02020603050405020304" pitchFamily="18" charset="0"/>
              </a:rPr>
              <a:t>Proposal Method:</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412776"/>
            <a:ext cx="8229600" cy="4525963"/>
          </a:xfrm>
        </p:spPr>
        <p:txBody>
          <a:bodyPr>
            <a:noAutofit/>
          </a:bodyPr>
          <a:lstStyle/>
          <a:p>
            <a:pPr algn="just">
              <a:lnSpc>
                <a:spcPct val="17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Temperature sensor used to monitor and maintain the cereals throughout the </a:t>
            </a:r>
            <a:r>
              <a:rPr lang="en-IN" sz="2800" dirty="0" smtClean="0">
                <a:latin typeface="Times New Roman" panose="02020603050405020304" pitchFamily="18" charset="0"/>
                <a:cs typeface="Times New Roman" panose="02020603050405020304" pitchFamily="18" charset="0"/>
              </a:rPr>
              <a:t>process.</a:t>
            </a:r>
            <a:endParaRPr lang="en-IN" sz="28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Humidity sensor </a:t>
            </a:r>
            <a:r>
              <a:rPr lang="en-IN" sz="2800" dirty="0">
                <a:latin typeface="Times New Roman" panose="02020603050405020304" pitchFamily="18" charset="0"/>
                <a:cs typeface="Times New Roman" panose="02020603050405020304" pitchFamily="18" charset="0"/>
              </a:rPr>
              <a:t>is used to control the spoilage of cereals and foul </a:t>
            </a:r>
            <a:r>
              <a:rPr lang="en-IN" sz="2800" dirty="0" smtClean="0">
                <a:latin typeface="Times New Roman" panose="02020603050405020304" pitchFamily="18" charset="0"/>
                <a:cs typeface="Times New Roman" panose="02020603050405020304" pitchFamily="18" charset="0"/>
              </a:rPr>
              <a:t>smell.</a:t>
            </a:r>
          </a:p>
          <a:p>
            <a:pPr marL="0" indent="0" algn="just">
              <a:lnSpc>
                <a:spcPct val="170000"/>
              </a:lnSpc>
              <a:buNone/>
            </a:pP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094AB8B-F412-4D2F-9A46-DAF39796CABB}" type="slidenum">
              <a:rPr lang="en-IN" smtClean="0"/>
              <a:t>7</a:t>
            </a:fld>
            <a:endParaRPr lang="en-IN"/>
          </a:p>
        </p:txBody>
      </p:sp>
    </p:spTree>
    <p:extLst>
      <p:ext uri="{BB962C8B-B14F-4D97-AF65-F5344CB8AC3E}">
        <p14:creationId xmlns:p14="http://schemas.microsoft.com/office/powerpoint/2010/main" val="1255805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Problem Statement:</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268760"/>
            <a:ext cx="8229600" cy="5472608"/>
          </a:xfrm>
        </p:spPr>
        <p:txBody>
          <a:bodyPr>
            <a:no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Malnutrition denotes impairment of health arising either from deficiency or excess or imbalance of nutrients in the body</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Indeed, in today’s fast-food environment, the adequacy </a:t>
            </a:r>
            <a:r>
              <a:rPr lang="en-IN" sz="2800" dirty="0" smtClean="0">
                <a:latin typeface="Times New Roman" panose="02020603050405020304" pitchFamily="18" charset="0"/>
                <a:cs typeface="Times New Roman" panose="02020603050405020304" pitchFamily="18" charset="0"/>
              </a:rPr>
              <a:t>of individual’s </a:t>
            </a:r>
            <a:r>
              <a:rPr lang="en-IN" sz="2800" dirty="0">
                <a:latin typeface="Times New Roman" panose="02020603050405020304" pitchFamily="18" charset="0"/>
                <a:cs typeface="Times New Roman" panose="02020603050405020304" pitchFamily="18" charset="0"/>
              </a:rPr>
              <a:t>diets is questionable, perhaps because of the potential inadequacy of essential nutrients in individual’s</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diets, the use of nutritional supplementation is often examined</a:t>
            </a:r>
            <a:r>
              <a:rPr lang="en-IN"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e </a:t>
            </a:r>
            <a:r>
              <a:rPr lang="en-US" sz="2800" dirty="0">
                <a:latin typeface="Times New Roman" panose="02020603050405020304" pitchFamily="18" charset="0"/>
                <a:cs typeface="Times New Roman" panose="02020603050405020304" pitchFamily="18" charset="0"/>
              </a:rPr>
              <a:t>need 0.8g of protein per kilogram of our body weight and it keeps immune system strong</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individuals may not attain the daily consumption this may leads to major health defect in an individuals.</a:t>
            </a:r>
            <a:endParaRPr lang="en-IN" sz="28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094AB8B-F412-4D2F-9A46-DAF39796CABB}" type="slidenum">
              <a:rPr lang="en-IN" smtClean="0"/>
              <a:t>8</a:t>
            </a:fld>
            <a:endParaRPr lang="en-IN"/>
          </a:p>
        </p:txBody>
      </p:sp>
    </p:spTree>
    <p:extLst>
      <p:ext uri="{BB962C8B-B14F-4D97-AF65-F5344CB8AC3E}">
        <p14:creationId xmlns:p14="http://schemas.microsoft.com/office/powerpoint/2010/main" val="400768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tx2"/>
                </a:solidFill>
                <a:latin typeface="Times New Roman" panose="02020603050405020304" pitchFamily="18" charset="0"/>
                <a:cs typeface="Times New Roman" panose="02020603050405020304" pitchFamily="18" charset="0"/>
              </a:rPr>
              <a:t>Problem Solution:</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Grains are rich in protein and fibre content</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when the grains start to sprout the fibres content  get reduced and the protein content is enriched .</a:t>
            </a: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sprouting process are done under the monitoring system to reduce the spoilage of grains and to get the proper enrichment of protein content after  the grains sprouts.</a:t>
            </a:r>
          </a:p>
        </p:txBody>
      </p:sp>
      <p:sp>
        <p:nvSpPr>
          <p:cNvPr id="5" name="Slide Number Placeholder 4"/>
          <p:cNvSpPr>
            <a:spLocks noGrp="1"/>
          </p:cNvSpPr>
          <p:nvPr>
            <p:ph type="sldNum" sz="quarter" idx="12"/>
          </p:nvPr>
        </p:nvSpPr>
        <p:spPr/>
        <p:txBody>
          <a:bodyPr/>
          <a:lstStyle/>
          <a:p>
            <a:fld id="{C094AB8B-F412-4D2F-9A46-DAF39796CABB}" type="slidenum">
              <a:rPr lang="en-IN" smtClean="0"/>
              <a:t>9</a:t>
            </a:fld>
            <a:endParaRPr lang="en-IN"/>
          </a:p>
        </p:txBody>
      </p:sp>
    </p:spTree>
    <p:extLst>
      <p:ext uri="{BB962C8B-B14F-4D97-AF65-F5344CB8AC3E}">
        <p14:creationId xmlns:p14="http://schemas.microsoft.com/office/powerpoint/2010/main" val="2506443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1504</TotalTime>
  <Words>1267</Words>
  <Application>Microsoft Office PowerPoint</Application>
  <PresentationFormat>On-screen Show (4:3)</PresentationFormat>
  <Paragraphs>181</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MingLiU_HKSCS-ExtB</vt:lpstr>
      <vt:lpstr>Algerian</vt:lpstr>
      <vt:lpstr>AR JULIAN</vt:lpstr>
      <vt:lpstr>Arial</vt:lpstr>
      <vt:lpstr>Calibri</vt:lpstr>
      <vt:lpstr>Times New Roman</vt:lpstr>
      <vt:lpstr>Wingdings</vt:lpstr>
      <vt:lpstr>Office Theme</vt:lpstr>
      <vt:lpstr>Sprout Monitoring System</vt:lpstr>
      <vt:lpstr>Contents:</vt:lpstr>
      <vt:lpstr>Continued .,</vt:lpstr>
      <vt:lpstr>Abstract</vt:lpstr>
      <vt:lpstr>Introduction:</vt:lpstr>
      <vt:lpstr>Drawbacks of Existing System:</vt:lpstr>
      <vt:lpstr>Proposal Method:</vt:lpstr>
      <vt:lpstr>Problem Statement:</vt:lpstr>
      <vt:lpstr>Problem Solution:</vt:lpstr>
      <vt:lpstr>PowerPoint Presentation</vt:lpstr>
      <vt:lpstr>Flow Chart:</vt:lpstr>
      <vt:lpstr>Continued .,</vt:lpstr>
      <vt:lpstr>Components and Sensors:</vt:lpstr>
      <vt:lpstr>DHT Sensor:</vt:lpstr>
      <vt:lpstr>PowerPoint Presentation</vt:lpstr>
      <vt:lpstr>PIN Diagram:</vt:lpstr>
      <vt:lpstr>NODEMCU:</vt:lpstr>
      <vt:lpstr>PIN Diagram:</vt:lpstr>
      <vt:lpstr>DC Fan:</vt:lpstr>
      <vt:lpstr>Construction of chamber:</vt:lpstr>
      <vt:lpstr>Working:</vt:lpstr>
      <vt:lpstr>Results and Conclusion:</vt:lpstr>
      <vt:lpstr>Cloud Storage:</vt:lpstr>
      <vt:lpstr>Continued., </vt:lpstr>
      <vt:lpstr>Protein Estimation Graph:</vt:lpstr>
      <vt:lpstr>List of Sprouted Grains:</vt:lpstr>
      <vt:lpstr>PowerPoint Presentation</vt:lpstr>
      <vt:lpstr>PowerPoint Presentation</vt:lpstr>
      <vt:lpstr>Conclusion:</vt:lpstr>
      <vt:lpstr>Bill of Materials: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Sprout Monitoring System Using IOT</dc:title>
  <dc:creator>admin</dc:creator>
  <cp:lastModifiedBy>CEIA</cp:lastModifiedBy>
  <cp:revision>163</cp:revision>
  <dcterms:created xsi:type="dcterms:W3CDTF">2018-07-18T15:11:12Z</dcterms:created>
  <dcterms:modified xsi:type="dcterms:W3CDTF">2021-10-12T04:03:23Z</dcterms:modified>
</cp:coreProperties>
</file>