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2" r:id="rId7"/>
    <p:sldId id="263" r:id="rId8"/>
    <p:sldId id="264" r:id="rId9"/>
    <p:sldId id="260" r:id="rId10"/>
    <p:sldId id="268"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p:cNvSpPr>
            <a:spLocks noGrp="1"/>
          </p:cNvSpPr>
          <p:nvPr>
            <p:ph type="dt" sz="half" idx="10"/>
          </p:nvPr>
        </p:nvSpPr>
        <p:spPr/>
        <p:txBody>
          <a:bodyPr/>
          <a:lstStyle/>
          <a:p>
            <a:fld id="{ED291B17-9318-49DB-B28B-6E5994AE9581}"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p:cNvSpPr>
          <p:nvPr>
            <p:ph type="dt" sz="half" idx="10"/>
          </p:nvPr>
        </p:nvSpPr>
        <p:spPr/>
        <p:txBody>
          <a:bodyPr/>
          <a:lstStyle/>
          <a:p>
            <a:fld id="{78DD82B9-B8EE-4375-B6FF-88FA6ABB15D9}"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dirty="0"/>
          </a:p>
        </p:txBody>
      </p:sp>
      <p:sp>
        <p:nvSpPr>
          <p:cNvPr id="10" name="Footer Placeholder 9"/>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useBgFill="1">
        <p:nvSpPr>
          <p:cNvPr id="12"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p:cNvPicPr>
            <a:picLocks noChangeAspect="1"/>
          </p:cNvPicPr>
          <p:nvPr/>
        </p:nvPicPr>
        <p:blipFill rotWithShape="1">
          <a:blip r:embed="rId1"/>
          <a:srcRect t="15730"/>
          <a:stretch>
            <a:fillRect/>
          </a:stretch>
        </p:blipFill>
        <p:spPr>
          <a:xfrm>
            <a:off x="655" y="10"/>
            <a:ext cx="12191980" cy="6857990"/>
          </a:xfrm>
          <a:prstGeom prst="rect">
            <a:avLst/>
          </a:prstGeom>
        </p:spPr>
      </p:pic>
      <p:sp>
        <p:nvSpPr>
          <p:cNvPr id="13" name="Rectangle 12"/>
          <p:cNvSpPr>
            <a:spLocks noGrp="1" noRot="1" noChangeAspect="1" noMove="1" noResize="1" noEditPoints="1" noAdjustHandles="1" noChangeArrowheads="1" noChangeShapeType="1" noTextEdit="1"/>
          </p:cNvSpPr>
          <p:nvPr/>
        </p:nvSpPr>
        <p:spPr>
          <a:xfrm>
            <a:off x="635" y="0"/>
            <a:ext cx="12192000" cy="125793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544320" y="269875"/>
            <a:ext cx="8206740" cy="718185"/>
          </a:xfrm>
        </p:spPr>
        <p:txBody>
          <a:bodyPr>
            <a:noAutofit/>
          </a:bodyPr>
          <a:lstStyle/>
          <a:p>
            <a:pPr algn="ctr"/>
            <a:r>
              <a:rPr lang="en-IN" sz="2000" dirty="0">
                <a:solidFill>
                  <a:srgbClr val="FFFFFF"/>
                </a:solidFill>
                <a:latin typeface="Times New Roman" panose="02020603050405020304" pitchFamily="18" charset="0"/>
                <a:cs typeface="Times New Roman" panose="02020603050405020304" pitchFamily="18" charset="0"/>
              </a:rPr>
              <a:t>Identifying women harassment in public </a:t>
            </a:r>
            <a:r>
              <a:rPr lang="en-IN" sz="2000" dirty="0" err="1">
                <a:solidFill>
                  <a:srgbClr val="FFFFFF"/>
                </a:solidFill>
                <a:latin typeface="Times New Roman" panose="02020603050405020304" pitchFamily="18" charset="0"/>
                <a:cs typeface="Times New Roman" panose="02020603050405020304" pitchFamily="18" charset="0"/>
              </a:rPr>
              <a:t>cctv</a:t>
            </a:r>
            <a:r>
              <a:rPr lang="en-IN" sz="2000" dirty="0">
                <a:solidFill>
                  <a:srgbClr val="FFFFFF"/>
                </a:solidFill>
                <a:latin typeface="Times New Roman" panose="02020603050405020304" pitchFamily="18" charset="0"/>
                <a:cs typeface="Times New Roman" panose="02020603050405020304" pitchFamily="18" charset="0"/>
              </a:rPr>
              <a:t> camera using AI technique</a:t>
            </a:r>
            <a:endParaRPr lang="en-IN" sz="2000" dirty="0">
              <a:solidFill>
                <a:srgbClr val="FFFFFF"/>
              </a:solidFill>
              <a:latin typeface="Times New Roman" panose="02020603050405020304" pitchFamily="18" charset="0"/>
              <a:cs typeface="Times New Roman" panose="02020603050405020304" pitchFamily="18" charset="0"/>
            </a:endParaRPr>
          </a:p>
        </p:txBody>
      </p:sp>
      <p:pic>
        <p:nvPicPr>
          <p:cNvPr id="4" name="Picture 3" descr="IIC Logo"/>
          <p:cNvPicPr>
            <a:picLocks noChangeAspect="1"/>
          </p:cNvPicPr>
          <p:nvPr/>
        </p:nvPicPr>
        <p:blipFill>
          <a:blip r:embed="rId2"/>
          <a:stretch>
            <a:fillRect/>
          </a:stretch>
        </p:blipFill>
        <p:spPr>
          <a:xfrm>
            <a:off x="9791700" y="99060"/>
            <a:ext cx="2380615" cy="1059815"/>
          </a:xfrm>
          <a:prstGeom prst="rect">
            <a:avLst/>
          </a:prstGeom>
        </p:spPr>
      </p:pic>
      <p:pic>
        <p:nvPicPr>
          <p:cNvPr id="6" name="Picture 5" descr="College Logo"/>
          <p:cNvPicPr>
            <a:picLocks noChangeAspect="1"/>
          </p:cNvPicPr>
          <p:nvPr/>
        </p:nvPicPr>
        <p:blipFill>
          <a:blip r:embed="rId3"/>
          <a:stretch>
            <a:fillRect/>
          </a:stretch>
        </p:blipFill>
        <p:spPr>
          <a:xfrm>
            <a:off x="158750" y="80010"/>
            <a:ext cx="1385570" cy="1060450"/>
          </a:xfrm>
          <a:prstGeom prst="rect">
            <a:avLst/>
          </a:prstGeom>
        </p:spPr>
      </p:pic>
      <p:sp>
        <p:nvSpPr>
          <p:cNvPr id="7" name="Rectangle 12"/>
          <p:cNvSpPr>
            <a:spLocks noGrp="1" noRot="1" noChangeAspect="1" noMove="1" noResize="1" noEditPoints="1" noAdjustHandles="1" noChangeArrowheads="1" noChangeShapeType="1" noTextEdit="1"/>
          </p:cNvSpPr>
          <p:nvPr/>
        </p:nvSpPr>
        <p:spPr>
          <a:xfrm>
            <a:off x="0" y="4683125"/>
            <a:ext cx="3709670" cy="217487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16510" y="4824095"/>
            <a:ext cx="3693160" cy="1892300"/>
          </a:xfrm>
        </p:spPr>
        <p:txBody>
          <a:bodyPr>
            <a:noAutofit/>
          </a:bodyPr>
          <a:lstStyle/>
          <a:p>
            <a:r>
              <a:rPr lang="en-IN" sz="1800" dirty="0">
                <a:solidFill>
                  <a:srgbClr val="FFFFFF">
                    <a:alpha val="75000"/>
                  </a:srgbClr>
                </a:solidFill>
              </a:rPr>
              <a:t>AMBARISH KUMAR L</a:t>
            </a:r>
            <a:r>
              <a:rPr lang="en-US" altLang="en-IN" sz="1800" dirty="0">
                <a:solidFill>
                  <a:srgbClr val="FFFFFF">
                    <a:alpha val="75000"/>
                  </a:srgbClr>
                </a:solidFill>
              </a:rPr>
              <a:t> &amp; 192IT113</a:t>
            </a:r>
            <a:endParaRPr lang="en-US" altLang="en-IN" sz="1800" dirty="0">
              <a:solidFill>
                <a:srgbClr val="FFFFFF">
                  <a:alpha val="75000"/>
                </a:srgbClr>
              </a:solidFill>
            </a:endParaRPr>
          </a:p>
          <a:p>
            <a:r>
              <a:rPr lang="en-US" altLang="en-IN" sz="1800" dirty="0">
                <a:solidFill>
                  <a:srgbClr val="FFFFFF">
                    <a:alpha val="75000"/>
                  </a:srgbClr>
                </a:solidFill>
              </a:rPr>
              <a:t>KARTHIK V &amp; 192IT163</a:t>
            </a:r>
            <a:endParaRPr lang="en-US" altLang="en-IN" sz="1800" dirty="0">
              <a:solidFill>
                <a:srgbClr val="FFFFFF">
                  <a:alpha val="75000"/>
                </a:srgbClr>
              </a:solidFill>
            </a:endParaRPr>
          </a:p>
          <a:p>
            <a:r>
              <a:rPr lang="en-US" altLang="en-IN" sz="1800" dirty="0">
                <a:solidFill>
                  <a:srgbClr val="FFFFFF">
                    <a:alpha val="75000"/>
                  </a:srgbClr>
                </a:solidFill>
              </a:rPr>
              <a:t>AKASHRAJ S &amp;192IT112</a:t>
            </a:r>
            <a:endParaRPr lang="en-US" altLang="en-IN" sz="1800" dirty="0">
              <a:solidFill>
                <a:srgbClr val="FFFFFF">
                  <a:alpha val="75000"/>
                </a:srgbClr>
              </a:solidFill>
            </a:endParaRPr>
          </a:p>
          <a:p>
            <a:r>
              <a:rPr lang="en-US" altLang="en-IN" sz="1800" dirty="0">
                <a:solidFill>
                  <a:srgbClr val="FFFFFF">
                    <a:alpha val="75000"/>
                  </a:srgbClr>
                </a:solidFill>
              </a:rPr>
              <a:t>ARUN KUMAR T &amp; 192IT115</a:t>
            </a:r>
            <a:endParaRPr lang="en-US" altLang="en-IN" sz="1800" dirty="0">
              <a:solidFill>
                <a:srgbClr val="FFFFFF">
                  <a:alpha val="75000"/>
                </a:srgbClr>
              </a:solidFill>
            </a:endParaRPr>
          </a:p>
        </p:txBody>
      </p:sp>
      <p:sp>
        <p:nvSpPr>
          <p:cNvPr id="8" name="Rectangle 12"/>
          <p:cNvSpPr>
            <a:spLocks noGrp="1" noRot="1" noChangeAspect="1" noMove="1" noResize="1" noEditPoints="1" noAdjustHandles="1" noChangeArrowheads="1" noChangeShapeType="1" noTextEdit="1"/>
          </p:cNvSpPr>
          <p:nvPr/>
        </p:nvSpPr>
        <p:spPr>
          <a:xfrm>
            <a:off x="7623175" y="4647565"/>
            <a:ext cx="4568825" cy="221043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0" name="Text Box 9"/>
          <p:cNvSpPr txBox="1"/>
          <p:nvPr/>
        </p:nvSpPr>
        <p:spPr>
          <a:xfrm>
            <a:off x="7787640" y="4824095"/>
            <a:ext cx="4404995" cy="1807210"/>
          </a:xfrm>
          <a:prstGeom prst="rect">
            <a:avLst/>
          </a:prstGeom>
          <a:noFill/>
        </p:spPr>
        <p:txBody>
          <a:bodyPr wrap="square" rtlCol="0">
            <a:spAutoFit/>
          </a:bodyPr>
          <a:p>
            <a:pPr>
              <a:lnSpc>
                <a:spcPct val="120000"/>
              </a:lnSpc>
            </a:pPr>
            <a:r>
              <a:rPr lang="en-US" dirty="0">
                <a:solidFill>
                  <a:srgbClr val="FFFFFF">
                    <a:alpha val="75000"/>
                  </a:srgbClr>
                </a:solidFill>
                <a:sym typeface="+mn-ea"/>
              </a:rPr>
              <a:t>Mr.PURUSOTHAMAN P,</a:t>
            </a:r>
            <a:endParaRPr lang="en-US" dirty="0">
              <a:solidFill>
                <a:srgbClr val="FFFFFF">
                  <a:alpha val="75000"/>
                </a:srgbClr>
              </a:solidFill>
            </a:endParaRPr>
          </a:p>
          <a:p>
            <a:pPr>
              <a:lnSpc>
                <a:spcPct val="140000"/>
              </a:lnSpc>
            </a:pPr>
            <a:r>
              <a:rPr lang="en-US" dirty="0">
                <a:solidFill>
                  <a:srgbClr val="FFFFFF">
                    <a:alpha val="75000"/>
                  </a:srgbClr>
                </a:solidFill>
                <a:sym typeface="+mn-ea"/>
              </a:rPr>
              <a:t>Incharge - AI Special Laboratory,</a:t>
            </a:r>
            <a:endParaRPr lang="en-US" dirty="0">
              <a:solidFill>
                <a:srgbClr val="FFFFFF">
                  <a:alpha val="75000"/>
                </a:srgbClr>
              </a:solidFill>
            </a:endParaRPr>
          </a:p>
          <a:p>
            <a:pPr>
              <a:lnSpc>
                <a:spcPct val="130000"/>
              </a:lnSpc>
            </a:pPr>
            <a:r>
              <a:rPr lang="en-US" dirty="0">
                <a:solidFill>
                  <a:srgbClr val="FFFFFF">
                    <a:alpha val="75000"/>
                  </a:srgbClr>
                </a:solidFill>
                <a:sym typeface="+mn-ea"/>
              </a:rPr>
              <a:t>BIT,</a:t>
            </a:r>
            <a:endParaRPr lang="en-US" dirty="0">
              <a:solidFill>
                <a:srgbClr val="FFFFFF">
                  <a:alpha val="75000"/>
                </a:srgbClr>
              </a:solidFill>
            </a:endParaRPr>
          </a:p>
          <a:p>
            <a:pPr>
              <a:lnSpc>
                <a:spcPct val="130000"/>
              </a:lnSpc>
            </a:pPr>
            <a:r>
              <a:rPr lang="en-US" dirty="0">
                <a:solidFill>
                  <a:srgbClr val="FFFFFF">
                    <a:alpha val="75000"/>
                  </a:srgbClr>
                </a:solidFill>
                <a:sym typeface="+mn-ea"/>
              </a:rPr>
              <a:t>Sathy.</a:t>
            </a:r>
            <a:endParaRPr lang="en-US" dirty="0">
              <a:solidFill>
                <a:srgbClr val="FFFFFF">
                  <a:alpha val="75000"/>
                </a:srgbClr>
              </a:solidFill>
            </a:endParaRPr>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thankyou images for ppt"/>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7" name="Rectangle 6"/>
          <p:cNvSpPr/>
          <p:nvPr/>
        </p:nvSpPr>
        <p:spPr>
          <a:xfrm>
            <a:off x="275209" y="2967335"/>
            <a:ext cx="11088209" cy="923330"/>
          </a:xfrm>
          <a:prstGeom prst="rect">
            <a:avLst/>
          </a:prstGeom>
          <a:noFill/>
        </p:spPr>
        <p:txBody>
          <a:bodyPr wrap="squar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8900000" algn="bl" rotWithShape="0">
                    <a:prstClr val="black">
                      <a:alpha val="40000"/>
                    </a:prstClr>
                  </a:outerShdw>
                  <a:reflection blurRad="6350" stA="53000" endA="300" endPos="35500" dir="5400000" sy="-90000" algn="bl" rotWithShape="0"/>
                </a:effectLst>
                <a:latin typeface="Algerian" panose="04020705040A02060702" pitchFamily="82" charset="0"/>
              </a:rPr>
              <a:t>Thank You</a:t>
            </a:r>
            <a:endPar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18900000" algn="bl" rotWithShape="0">
                  <a:prstClr val="black">
                    <a:alpha val="40000"/>
                  </a:prstClr>
                </a:outerShdw>
                <a:reflection blurRad="6350" stA="53000" endA="300" endPos="35500" dir="5400000" sy="-90000" algn="bl" rotWithShape="0"/>
              </a:effectLst>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06" y="971427"/>
            <a:ext cx="11469947" cy="443063"/>
          </a:xfrm>
        </p:spPr>
        <p:txBody>
          <a:bodyPr>
            <a:noAutofit/>
          </a:bodyPr>
          <a:lstStyle/>
          <a:p>
            <a:r>
              <a:rPr lang="en-IN" b="1" dirty="0">
                <a:latin typeface="Times New Roman" panose="02020603050405020304" pitchFamily="18" charset="0"/>
                <a:cs typeface="Times New Roman" panose="02020603050405020304" pitchFamily="18" charset="0"/>
              </a:rPr>
              <a:t>   Abstract</a:t>
            </a: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1026" y="825623"/>
            <a:ext cx="11469948" cy="4652577"/>
          </a:xfrm>
        </p:spPr>
        <p:txBody>
          <a:bodyPr>
            <a:no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Nowadays there are news of women harassment is more than their achievements. To decrease the incidence of sexual harassment faced by women experiences in a year and to increase women confidence to step out to their office during nights and desire to use public spaces in the city especially at night. Women feel unsafe to travel alone at odd hours. There are many android applications that are developed for women safety. But it is not always possible to carry our mobile phones wherever we go or sometimes we forget to carry it. Even there are many uneducated women those who do not have android phones or do not know how to handle it. The proposed system is an attempt made to solve the problems of women safety. Surely there will be CCTV cameras in every public place. We just need to apply the algorithms on that CCTV cameras no special hardware’s are required. Then the gender of the person will be predicted. If any unusual activity of person is recognized by a camera then the alert message will be sent to the nearby police station Which makes them alert. This project is made for the conveniences of all women.</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170" y="808688"/>
            <a:ext cx="11029616" cy="549595"/>
          </a:xfrm>
        </p:spPr>
        <p:txBody>
          <a:bodyPr/>
          <a:lstStyle/>
          <a:p>
            <a:r>
              <a:rPr lang="en-US" b="1" dirty="0">
                <a:latin typeface="Times New Roman" panose="02020603050405020304" pitchFamily="18" charset="0"/>
                <a:cs typeface="Times New Roman" panose="02020603050405020304" pitchFamily="18" charset="0"/>
              </a:rPr>
              <a:t>problem we try to address?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2214" y="142863"/>
            <a:ext cx="11113658" cy="7156080"/>
          </a:xfrm>
        </p:spPr>
        <p:txBody>
          <a:bodyPr/>
          <a:lstStyle/>
          <a:p>
            <a:pPr marL="0" indent="0">
              <a:lnSpc>
                <a:spcPct val="150000"/>
              </a:lnSpc>
              <a:buNone/>
            </a:pPr>
            <a:r>
              <a:rPr lang="en-US" dirty="0">
                <a:solidFill>
                  <a:schemeClr val="tx1"/>
                </a:solidFill>
                <a:latin typeface="Times New Roman" panose="02020603050405020304" pitchFamily="18" charset="0"/>
                <a:cs typeface="Times New Roman" panose="02020603050405020304" pitchFamily="18" charset="0"/>
              </a:rPr>
              <a:t>        Now a days Safety of women has become a major issue in India. The crime rate against the women in the country have only risen to a great extent. Women think twice before stepping out of their homes, especially during the night time. However people do not follow these rules. Women contribute to the growth and development of our country. Few Prominent Women are now on respected positions in the country but if we take a look behind the curtains we see even then they are being exploited to an unbearable extent. Each day we read about horrific crimes being committed against women in our country. It became casual or normal now a days. Not a day goes by where you do not hear of a crime against women in India. In fact there are at least five news articles that tell us about the horrific details of the various crimes. It is extremely painful to watch the status of women safety in India. The aim of this project is to develop a security system especially for women to protect themselves from present day physical harassments. It has wide range of features and functionality like providing a live camera detection. So that, the victim cannot be escaped easily. This would help to reduce the crime against women in which the image of the person can be captured easily and act as solid evidence against the crimes. </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br>
              <a:rPr lang="en-US" dirty="0">
                <a:solidFill>
                  <a:schemeClr val="tx1"/>
                </a:solidFill>
              </a:rPr>
            </a:br>
            <a:endParaRPr lang="en-IN"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495" y="894973"/>
            <a:ext cx="11683014" cy="5233740"/>
          </a:xfrm>
          <a:prstGeom prst="rect">
            <a:avLst/>
          </a:prstGeom>
        </p:spPr>
        <p:txBody>
          <a:bodyPr wrap="square">
            <a:spAutoFit/>
          </a:bodyPr>
          <a:lstStyle/>
          <a:p>
            <a:pPr>
              <a:spcAft>
                <a:spcPts val="800"/>
              </a:spcAft>
            </a:pPr>
            <a:r>
              <a:rPr lang="en-US" sz="2700" b="1" dirty="0">
                <a:latin typeface="Times New Roman" panose="02020603050405020304" pitchFamily="18" charset="0"/>
                <a:cs typeface="Times New Roman" panose="02020603050405020304" pitchFamily="18" charset="0"/>
              </a:rPr>
              <a:t>What differentiates our idea from similar solutions/Idea? </a:t>
            </a:r>
            <a:endParaRPr lang="en-US" sz="2700" b="1" dirty="0">
              <a:latin typeface="Times New Roman" panose="02020603050405020304" pitchFamily="18" charset="0"/>
              <a:cs typeface="Times New Roman" panose="02020603050405020304" pitchFamily="18" charset="0"/>
            </a:endParaRPr>
          </a:p>
          <a:p>
            <a:pPr>
              <a:lnSpc>
                <a:spcPct val="150000"/>
              </a:lnSpc>
              <a:spcAft>
                <a:spcPts val="800"/>
              </a:spcAft>
            </a:pPr>
            <a:r>
              <a:rPr lang="en-US" sz="1600" dirty="0">
                <a:latin typeface="Times New Roman" panose="02020603050405020304" pitchFamily="18" charset="0"/>
                <a:cs typeface="Times New Roman" panose="02020603050405020304" pitchFamily="18" charset="0"/>
              </a:rPr>
              <a:t>       All other ideas and solution given before is to have an android or iOS phone in your hand but in this a live accessing camera can be taken into control using artificial intelligence. Many of us do not know how to use android applications or the do not have such kind of applications with them. As compared to other applications it is purely based on automation and does not need any special training to handle it. In this technology you do not need to carry something along with you wherever you go. you will be directly monitored by the higher officials of your locality. User does not want to accept any type of terms and conditions. As compared to ours all the other application will be using complicated technology that makes the user to feel inconvenient. </a:t>
            </a:r>
            <a:endParaRPr lang="en-US" sz="1600" dirty="0">
              <a:latin typeface="Times New Roman" panose="02020603050405020304" pitchFamily="18" charset="0"/>
              <a:cs typeface="Times New Roman" panose="02020603050405020304" pitchFamily="18" charset="0"/>
            </a:endParaRPr>
          </a:p>
          <a:p>
            <a:endParaRPr lang="en-US" sz="2700" b="1" dirty="0">
              <a:latin typeface="Times New Roman" panose="02020603050405020304" pitchFamily="18" charset="0"/>
              <a:cs typeface="Times New Roman" panose="02020603050405020304" pitchFamily="18" charset="0"/>
            </a:endParaRPr>
          </a:p>
          <a:p>
            <a:r>
              <a:rPr lang="en-US" sz="2700" b="1" dirty="0">
                <a:latin typeface="Times New Roman" panose="02020603050405020304" pitchFamily="18" charset="0"/>
                <a:cs typeface="Times New Roman" panose="02020603050405020304" pitchFamily="18" charset="0"/>
              </a:rPr>
              <a:t>Beneficiaries of the project</a:t>
            </a:r>
            <a:endParaRPr lang="en-US" sz="2700"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Help to improve safety of women. </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Help reduce crime against women. </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Help police to take immediate action against criminals does not require any kind of hardware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7251" y="758586"/>
            <a:ext cx="6036648" cy="369332"/>
          </a:xfrm>
          <a:prstGeom prst="rect">
            <a:avLst/>
          </a:prstGeom>
        </p:spPr>
        <p:txBody>
          <a:bodyPr wrap="square">
            <a:spAutoFit/>
          </a:bodyPr>
          <a:lstStyle/>
          <a:p>
            <a:r>
              <a:rPr lang="en-IN" b="1" dirty="0"/>
              <a:t>Human detection</a:t>
            </a:r>
            <a:r>
              <a:rPr lang="en-IN" dirty="0"/>
              <a:t>:</a:t>
            </a:r>
            <a:endParaRPr lang="en-IN"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1343" y="1671637"/>
            <a:ext cx="6238875" cy="3514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6495" y="652054"/>
            <a:ext cx="4494628" cy="369332"/>
          </a:xfrm>
          <a:prstGeom prst="rect">
            <a:avLst/>
          </a:prstGeom>
        </p:spPr>
        <p:txBody>
          <a:bodyPr wrap="none">
            <a:spAutoFit/>
          </a:bodyPr>
          <a:lstStyle/>
          <a:p>
            <a:r>
              <a:rPr lang="en-US" b="1" dirty="0">
                <a:solidFill>
                  <a:srgbClr val="000000"/>
                </a:solidFill>
                <a:latin typeface="Calibri" panose="020F0502020204030204" pitchFamily="34" charset="0"/>
              </a:rPr>
              <a:t>Identifying men and women in a live stream:</a:t>
            </a:r>
            <a:r>
              <a:rPr lang="en-US" sz="1600" dirty="0">
                <a:solidFill>
                  <a:srgbClr val="000000"/>
                </a:solidFill>
                <a:latin typeface="Calibri" panose="020F0502020204030204" pitchFamily="34" charset="0"/>
              </a:rPr>
              <a:t> </a:t>
            </a:r>
            <a:endParaRPr lang="en-IN"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6495" y="2617667"/>
            <a:ext cx="5734050" cy="32194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644" y="1721620"/>
            <a:ext cx="5829884" cy="3162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556" y="812031"/>
            <a:ext cx="6096000" cy="1025922"/>
          </a:xfrm>
          <a:prstGeom prst="rect">
            <a:avLst/>
          </a:prstGeom>
        </p:spPr>
        <p:txBody>
          <a:bodyPr>
            <a:spAutoFit/>
          </a:bodyPr>
          <a:lstStyle/>
          <a:p>
            <a:pPr>
              <a:spcAft>
                <a:spcPts val="800"/>
              </a:spcAft>
            </a:pPr>
            <a:r>
              <a:rPr lang="en-IN" b="1" dirty="0">
                <a:solidFill>
                  <a:srgbClr val="000000"/>
                </a:solidFill>
                <a:latin typeface="Calibri" panose="020F0502020204030204" pitchFamily="34" charset="0"/>
              </a:rPr>
              <a:t>Abnormal behaviour identification</a:t>
            </a:r>
            <a:r>
              <a:rPr lang="en-IN" sz="1200" dirty="0">
                <a:solidFill>
                  <a:srgbClr val="000000"/>
                </a:solidFill>
                <a:latin typeface="Calibri" panose="020F0502020204030204" pitchFamily="34" charset="0"/>
              </a:rPr>
              <a:t>:</a:t>
            </a:r>
            <a:endParaRPr lang="en-IN" dirty="0"/>
          </a:p>
          <a:p>
            <a:br>
              <a:rPr lang="en-IN" dirty="0"/>
            </a:br>
            <a:endParaRPr lang="en-IN" dirty="0"/>
          </a:p>
        </p:txBody>
      </p:sp>
      <p:pic>
        <p:nvPicPr>
          <p:cNvPr id="41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4950" y="1707981"/>
            <a:ext cx="5724525" cy="3228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64639" y="1199208"/>
            <a:ext cx="5571686" cy="5658792"/>
          </a:xfrm>
          <a:prstGeom prst="rect">
            <a:avLst/>
          </a:prstGeom>
        </p:spPr>
      </p:pic>
      <p:sp>
        <p:nvSpPr>
          <p:cNvPr id="5" name="TextBox 4"/>
          <p:cNvSpPr txBox="1"/>
          <p:nvPr/>
        </p:nvSpPr>
        <p:spPr>
          <a:xfrm>
            <a:off x="319596" y="691377"/>
            <a:ext cx="2325950" cy="507831"/>
          </a:xfrm>
          <a:prstGeom prst="rect">
            <a:avLst/>
          </a:prstGeom>
          <a:noFill/>
        </p:spPr>
        <p:txBody>
          <a:bodyPr wrap="square" rtlCol="0">
            <a:spAutoFit/>
          </a:bodyPr>
          <a:lstStyle/>
          <a:p>
            <a:r>
              <a:rPr lang="en-IN" sz="2700" b="1" dirty="0">
                <a:latin typeface="Times New Roman" panose="02020603050405020304" pitchFamily="18" charset="0"/>
                <a:cs typeface="Times New Roman" panose="02020603050405020304" pitchFamily="18" charset="0"/>
              </a:rPr>
              <a:t>Flow Diagram</a:t>
            </a:r>
            <a:endParaRPr lang="en-IN" sz="27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download (1)"/>
          <p:cNvPicPr>
            <a:picLocks noChangeAspect="1"/>
          </p:cNvPicPr>
          <p:nvPr/>
        </p:nvPicPr>
        <p:blipFill>
          <a:blip r:embed="rId1"/>
          <a:stretch>
            <a:fillRect/>
          </a:stretch>
        </p:blipFill>
        <p:spPr>
          <a:xfrm>
            <a:off x="9134475" y="2571750"/>
            <a:ext cx="1714500" cy="1714500"/>
          </a:xfrm>
          <a:prstGeom prst="rect">
            <a:avLst/>
          </a:prstGeom>
        </p:spPr>
      </p:pic>
      <p:pic>
        <p:nvPicPr>
          <p:cNvPr id="3" name="Picture 2" descr="download"/>
          <p:cNvPicPr>
            <a:picLocks noChangeAspect="1"/>
          </p:cNvPicPr>
          <p:nvPr/>
        </p:nvPicPr>
        <p:blipFill>
          <a:blip r:embed="rId2"/>
          <a:stretch>
            <a:fillRect/>
          </a:stretch>
        </p:blipFill>
        <p:spPr>
          <a:xfrm>
            <a:off x="4979670" y="2735580"/>
            <a:ext cx="2110740" cy="1386840"/>
          </a:xfrm>
          <a:prstGeom prst="rect">
            <a:avLst/>
          </a:prstGeom>
        </p:spPr>
      </p:pic>
      <p:pic>
        <p:nvPicPr>
          <p:cNvPr id="4" name="Picture 3" descr="images"/>
          <p:cNvPicPr>
            <a:picLocks noChangeAspect="1"/>
          </p:cNvPicPr>
          <p:nvPr/>
        </p:nvPicPr>
        <p:blipFill>
          <a:blip r:embed="rId3"/>
          <a:stretch>
            <a:fillRect/>
          </a:stretch>
        </p:blipFill>
        <p:spPr>
          <a:xfrm>
            <a:off x="880745" y="2357755"/>
            <a:ext cx="2143125" cy="2143125"/>
          </a:xfrm>
          <a:prstGeom prst="rect">
            <a:avLst/>
          </a:prstGeom>
        </p:spPr>
      </p:pic>
      <p:cxnSp>
        <p:nvCxnSpPr>
          <p:cNvPr id="6" name="Straight Arrow Connector 5"/>
          <p:cNvCxnSpPr>
            <a:stCxn id="4" idx="3"/>
            <a:endCxn id="3" idx="1"/>
          </p:cNvCxnSpPr>
          <p:nvPr/>
        </p:nvCxnSpPr>
        <p:spPr>
          <a:xfrm flipV="1">
            <a:off x="3023870" y="3429000"/>
            <a:ext cx="195580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3" idx="3"/>
            <a:endCxn id="2" idx="1"/>
          </p:cNvCxnSpPr>
          <p:nvPr/>
        </p:nvCxnSpPr>
        <p:spPr>
          <a:xfrm>
            <a:off x="7090410" y="3429000"/>
            <a:ext cx="20440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1"/>
          <p:cNvSpPr/>
          <p:nvPr/>
        </p:nvSpPr>
        <p:spPr>
          <a:xfrm>
            <a:off x="612775" y="878840"/>
            <a:ext cx="3053715" cy="521970"/>
          </a:xfrm>
          <a:prstGeom prst="rect">
            <a:avLst/>
          </a:prstGeom>
        </p:spPr>
        <p:txBody>
          <a:bodyPr wrap="square">
            <a:spAutoFit/>
          </a:bodyPr>
          <a:p>
            <a:pPr algn="l"/>
            <a:r>
              <a:rPr lang="en-US" sz="2800" b="1" dirty="0">
                <a:solidFill>
                  <a:srgbClr val="000000"/>
                </a:solidFill>
                <a:latin typeface="Calibri" panose="020F0502020204030204" pitchFamily="34" charset="0"/>
              </a:rPr>
              <a:t>Project Work Plan</a:t>
            </a:r>
            <a:endParaRPr lang="en-US" sz="2800" b="1" dirty="0">
              <a:solidFill>
                <a:srgbClr val="000000"/>
              </a:solidFill>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DividendVTI">
  <a:themeElements>
    <a:clrScheme name="AnalogousFromRegularSeedLeftStep">
      <a:dk1>
        <a:srgbClr val="000000"/>
      </a:dk1>
      <a:lt1>
        <a:srgbClr val="FFFFFF"/>
      </a:lt1>
      <a:dk2>
        <a:srgbClr val="2A2441"/>
      </a:dk2>
      <a:lt2>
        <a:srgbClr val="E2E3E8"/>
      </a:lt2>
      <a:accent1>
        <a:srgbClr val="B3A020"/>
      </a:accent1>
      <a:accent2>
        <a:srgbClr val="D56E17"/>
      </a:accent2>
      <a:accent3>
        <a:srgbClr val="E73129"/>
      </a:accent3>
      <a:accent4>
        <a:srgbClr val="D5175E"/>
      </a:accent4>
      <a:accent5>
        <a:srgbClr val="E729BF"/>
      </a:accent5>
      <a:accent6>
        <a:srgbClr val="AE17D5"/>
      </a:accent6>
      <a:hlink>
        <a:srgbClr val="5C69C8"/>
      </a:hlink>
      <a:folHlink>
        <a:srgbClr val="7F7F7F"/>
      </a:folHlink>
    </a:clrScheme>
    <a:fontScheme name="Dividend">
      <a:majorFont>
        <a:latin typeface="Arial Nova Ligh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3853</Words>
  <Application>WPS Presentation</Application>
  <PresentationFormat>Widescreen</PresentationFormat>
  <Paragraphs>43</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Wingdings 2</vt:lpstr>
      <vt:lpstr>Wingdings</vt:lpstr>
      <vt:lpstr>Times New Roman</vt:lpstr>
      <vt:lpstr>Calibri</vt:lpstr>
      <vt:lpstr>Algerian</vt:lpstr>
      <vt:lpstr>Gabriola</vt:lpstr>
      <vt:lpstr>Arial Nova Light</vt:lpstr>
      <vt:lpstr>Microsoft YaHei</vt:lpstr>
      <vt:lpstr>Arial Unicode MS</vt:lpstr>
      <vt:lpstr>DividendVTI</vt:lpstr>
      <vt:lpstr>Identifying women harassment in public cctv camera using AI technique</vt:lpstr>
      <vt:lpstr>   Abstract </vt:lpstr>
      <vt:lpstr>problem we try to address?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women harassment in public cctv camera using AI technique</dc:title>
  <dc:creator>Abimanyu M</dc:creator>
  <cp:lastModifiedBy>karth</cp:lastModifiedBy>
  <cp:revision>11</cp:revision>
  <dcterms:created xsi:type="dcterms:W3CDTF">2020-02-20T05:09:00Z</dcterms:created>
  <dcterms:modified xsi:type="dcterms:W3CDTF">2022-03-29T16:20:39Z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1033-11.2.0.11029</vt:lpwstr>
  </property>
  <property fmtid="{D5CDD505-2E9C-101B-9397-08002B2CF9AE}" pid="3" name="ICV">
    <vt:lpwstr>D8C068EBAC2E42AA9DCA619C9C265DB1</vt:lpwstr>
  </property>
</Properties>
</file>