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Arial Narrow"/>
      <p:regular r:id="rId14"/>
      <p:bold r:id="rId15"/>
      <p:italic r:id="rId16"/>
      <p:boldItalic r:id="rId17"/>
    </p:embeddedFont>
    <p:embeddedFont>
      <p:font typeface="Candara"/>
      <p:regular r:id="rId18"/>
      <p:bold r:id="rId19"/>
      <p:italic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9hu9ZeeWzbTLFkv8lluU+LOCb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ndara-italic.fntdata"/><Relationship Id="rId11" Type="http://schemas.openxmlformats.org/officeDocument/2006/relationships/slide" Target="slides/slide7.xml"/><Relationship Id="rId22" Type="http://schemas.openxmlformats.org/officeDocument/2006/relationships/font" Target="fonts/ArialBlack-regular.fntdata"/><Relationship Id="rId10" Type="http://schemas.openxmlformats.org/officeDocument/2006/relationships/slide" Target="slides/slide6.xml"/><Relationship Id="rId21" Type="http://schemas.openxmlformats.org/officeDocument/2006/relationships/font" Target="fonts/Candara-bold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Narrow-bold.fntdata"/><Relationship Id="rId14" Type="http://schemas.openxmlformats.org/officeDocument/2006/relationships/font" Target="fonts/ArialNarrow-regular.fntdata"/><Relationship Id="rId17" Type="http://schemas.openxmlformats.org/officeDocument/2006/relationships/font" Target="fonts/ArialNarrow-boldItalic.fntdata"/><Relationship Id="rId16" Type="http://schemas.openxmlformats.org/officeDocument/2006/relationships/font" Target="fonts/ArialNarrow-italic.fntdata"/><Relationship Id="rId5" Type="http://schemas.openxmlformats.org/officeDocument/2006/relationships/slide" Target="slides/slide1.xml"/><Relationship Id="rId19" Type="http://schemas.openxmlformats.org/officeDocument/2006/relationships/font" Target="fonts/Candara-bold.fntdata"/><Relationship Id="rId6" Type="http://schemas.openxmlformats.org/officeDocument/2006/relationships/slide" Target="slides/slide2.xml"/><Relationship Id="rId18" Type="http://schemas.openxmlformats.org/officeDocument/2006/relationships/font" Target="fonts/Candar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can safely remove this slide. This slide design was provided by SlideModel.com – You can download more templates, shapes and elements for PowerPoint from http://slidemodel.com</a:t>
            </a:r>
            <a:endParaRPr/>
          </a:p>
        </p:txBody>
      </p:sp>
      <p:sp>
        <p:nvSpPr>
          <p:cNvPr id="276" name="Google Shape;2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3" name="Shape 13"/>
        <p:cNvGrpSpPr/>
        <p:nvPr/>
      </p:nvGrpSpPr>
      <p:grpSpPr>
        <a:xfrm>
          <a:off x="0" y="0"/>
          <a:ext cx="0" cy="0"/>
          <a:chOff x="0" y="0"/>
          <a:chExt cx="0" cy="0"/>
        </a:xfrm>
      </p:grpSpPr>
      <p:sp>
        <p:nvSpPr>
          <p:cNvPr id="14" name="Google Shape;14;g11d8b4d0e73_0_45" title="Decorative"/>
          <p:cNvSpPr/>
          <p:nvPr>
            <p:ph idx="2" type="pic"/>
          </p:nvPr>
        </p:nvSpPr>
        <p:spPr>
          <a:xfrm>
            <a:off x="0" y="4288"/>
            <a:ext cx="12192000" cy="4618500"/>
          </a:xfrm>
          <a:prstGeom prst="rect">
            <a:avLst/>
          </a:prstGeom>
          <a:solidFill>
            <a:srgbClr val="F2F2F2"/>
          </a:solidFill>
          <a:ln>
            <a:noFill/>
          </a:ln>
        </p:spPr>
      </p:sp>
      <p:sp>
        <p:nvSpPr>
          <p:cNvPr id="15" name="Google Shape;15;g11d8b4d0e73_0_45"/>
          <p:cNvSpPr/>
          <p:nvPr/>
        </p:nvSpPr>
        <p:spPr>
          <a:xfrm>
            <a:off x="0" y="4622800"/>
            <a:ext cx="12192000" cy="2230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g11d8b4d0e73_0_45"/>
          <p:cNvSpPr txBox="1"/>
          <p:nvPr>
            <p:ph type="title"/>
          </p:nvPr>
        </p:nvSpPr>
        <p:spPr>
          <a:xfrm>
            <a:off x="838199" y="5037721"/>
            <a:ext cx="9575700" cy="8913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5000"/>
              <a:buFont typeface="Calibri"/>
              <a:buNone/>
              <a:defRPr b="1" sz="5000">
                <a:solidFill>
                  <a:schemeClr val="lt1"/>
                </a:solidFill>
                <a:latin typeface="Calibri"/>
                <a:ea typeface="Calibri"/>
                <a:cs typeface="Calibri"/>
                <a:sym typeface="Calibri"/>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 name="Google Shape;17;g11d8b4d0e73_0_45"/>
          <p:cNvSpPr txBox="1"/>
          <p:nvPr>
            <p:ph idx="1" type="body"/>
          </p:nvPr>
        </p:nvSpPr>
        <p:spPr>
          <a:xfrm>
            <a:off x="838200" y="6125744"/>
            <a:ext cx="9575700" cy="338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cxnSp>
        <p:nvCxnSpPr>
          <p:cNvPr id="18" name="Google Shape;18;g11d8b4d0e73_0_45" title="Decorative"/>
          <p:cNvCxnSpPr/>
          <p:nvPr/>
        </p:nvCxnSpPr>
        <p:spPr>
          <a:xfrm>
            <a:off x="2079140" y="4855147"/>
            <a:ext cx="0" cy="2188800"/>
          </a:xfrm>
          <a:prstGeom prst="straightConnector1">
            <a:avLst/>
          </a:prstGeom>
          <a:noFill/>
          <a:ln cap="flat" cmpd="sng" w="76200">
            <a:solidFill>
              <a:srgbClr val="58E0BA"/>
            </a:solidFill>
            <a:prstDash val="solid"/>
            <a:miter lim="4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11d8b4d0e73_0_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3" name="Google Shape;53;g11d8b4d0e73_0_2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4" name="Google Shape;54;g11d8b4d0e73_0_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g11d8b4d0e73_0_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57" name="Google Shape;57;g11d8b4d0e73_0_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g11d8b4d0e73_0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1d8b4d0e73_0_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1" name="Google Shape;61;g11d8b4d0e73_0_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g11d8b4d0e73_0_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63" name="Google Shape;63;g11d8b4d0e73_0_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g11d8b4d0e73_0_36"/>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66" name="Google Shape;66;g11d8b4d0e73_0_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g11d8b4d0e73_0_39"/>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9" name="Google Shape;69;g11d8b4d0e73_0_39"/>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70" name="Google Shape;70;g11d8b4d0e73_0_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g11d8b4d0e73_0_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g11d8b4d0e73_0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g11d8b4d0e73_0_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4" name="Google Shape;24;g11d8b4d0e73_0_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g11d8b4d0e73_0_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g11d8b4d0e73_0_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11d8b4d0e73_0_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g11d8b4d0e73_0_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30" name="Shape 30"/>
        <p:cNvGrpSpPr/>
        <p:nvPr/>
      </p:nvGrpSpPr>
      <p:grpSpPr>
        <a:xfrm>
          <a:off x="0" y="0"/>
          <a:ext cx="0" cy="0"/>
          <a:chOff x="0" y="0"/>
          <a:chExt cx="0" cy="0"/>
        </a:xfrm>
      </p:grpSpPr>
      <p:sp>
        <p:nvSpPr>
          <p:cNvPr id="31" name="Google Shape;31;g11d8b4d0e73_0_57"/>
          <p:cNvSpPr txBox="1"/>
          <p:nvPr>
            <p:ph type="title"/>
          </p:nvPr>
        </p:nvSpPr>
        <p:spPr>
          <a:xfrm>
            <a:off x="3218672" y="2870634"/>
            <a:ext cx="5932200" cy="711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Calibri"/>
              <a:buNone/>
              <a:defRPr b="0" sz="3600">
                <a:solidFill>
                  <a:schemeClr val="lt1"/>
                </a:solidFill>
                <a:latin typeface="Calibri"/>
                <a:ea typeface="Calibri"/>
                <a:cs typeface="Calibri"/>
                <a:sym typeface="Calibri"/>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2" name="Google Shape;32;g11d8b4d0e73_0_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g11d8b4d0e73_0_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 name="Google Shape;34;g11d8b4d0e73_0_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g11d8b4d0e73_0_4"/>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37" name="Google Shape;37;g11d8b4d0e73_0_4"/>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8" name="Google Shape;38;g11d8b4d0e73_0_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g11d8b4d0e73_0_8"/>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1" name="Google Shape;41;g11d8b4d0e73_0_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g11d8b4d0e73_0_1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4" name="Google Shape;44;g11d8b4d0e73_0_1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5" name="Google Shape;45;g11d8b4d0e73_0_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g11d8b4d0e73_0_1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8" name="Google Shape;48;g11d8b4d0e73_0_15"/>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9" name="Google Shape;49;g11d8b4d0e73_0_15"/>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0" name="Google Shape;50;g11d8b4d0e73_0_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1d8b4d0e73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g11d8b4d0e73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g11d8b4d0e73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link.springer.com/article/10.1007/s10439-017-1944-z" TargetMode="External"/><Relationship Id="rId11" Type="http://schemas.openxmlformats.org/officeDocument/2006/relationships/hyperlink" Target="https://www.academia.edu/download/69624899/8826.pdf" TargetMode="External"/><Relationship Id="rId22" Type="http://schemas.openxmlformats.org/officeDocument/2006/relationships/hyperlink" Target="https://www.academia.edu/download/67814925/5316.pdf" TargetMode="External"/><Relationship Id="rId10" Type="http://schemas.openxmlformats.org/officeDocument/2006/relationships/hyperlink" Target="https://www.academia.edu/download/69624899/8826.pdf" TargetMode="External"/><Relationship Id="rId21" Type="http://schemas.openxmlformats.org/officeDocument/2006/relationships/hyperlink" Target="https://www.academia.edu/download/67814925/5316.pdf" TargetMode="External"/><Relationship Id="rId13" Type="http://schemas.openxmlformats.org/officeDocument/2006/relationships/hyperlink" Target="https://idp.springer.com/authorize/casa?redirect_uri=https://link.springer.com/article/10.1007/s11042-019-08123-w&amp;casa_token=YcauP9ylKqUAAAAA:JDIOL_xrfQHf-IaW0cCaZwouSg1GgSzzjtp5TXwKyKmkqaUjX6Rg3JZj633JykQsgikuSwGNNzVrlew" TargetMode="External"/><Relationship Id="rId24" Type="http://schemas.openxmlformats.org/officeDocument/2006/relationships/hyperlink" Target="https://www.academia.edu/download/67814925/5316.pdf" TargetMode="External"/><Relationship Id="rId12" Type="http://schemas.openxmlformats.org/officeDocument/2006/relationships/hyperlink" Target="https://idp.springer.com/authorize/casa?redirect_uri=https://link.springer.com/article/10.1007/s11042-019-08123-w&amp;casa_token=YcauP9ylKqUAAAAA:JDIOL_xrfQHf-IaW0cCaZwouSg1GgSzzjtp5TXwKyKmkqaUjX6Rg3JZj633JykQsgikuSwGNNzVrlew" TargetMode="External"/><Relationship Id="rId23" Type="http://schemas.openxmlformats.org/officeDocument/2006/relationships/hyperlink" Target="https://www.academia.edu/download/67814925/5316.pdf" TargetMode="External"/><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sciencedirect.com/science/article/pii/S0167739X20300972?casa_token=FijKKdgF1loAAAAA:cxuaYHt7ihatnPNZ8R1hbxWPT4vdwNpFqjZHPsNCpo8m5P41rHzvPJhWObP4Lpb1aRgV3gz2" TargetMode="External"/><Relationship Id="rId4" Type="http://schemas.openxmlformats.org/officeDocument/2006/relationships/hyperlink" Target="https://www.sciencedirect.com/science/article/pii/S0167739X20300972?casa_token=FijKKdgF1loAAAAA:cxuaYHt7ihatnPNZ8R1hbxWPT4vdwNpFqjZHPsNCpo8m5P41rHzvPJhWObP4Lpb1aRgV3gz2" TargetMode="External"/><Relationship Id="rId9" Type="http://schemas.openxmlformats.org/officeDocument/2006/relationships/hyperlink" Target="https://www.academia.edu/download/69624899/8826.pdf" TargetMode="External"/><Relationship Id="rId15" Type="http://schemas.openxmlformats.org/officeDocument/2006/relationships/hyperlink" Target="https://idp.springer.com/authorize/casa?redirect_uri=https://link.springer.com/article/10.1007/s11042-019-08123-w&amp;casa_token=YcauP9ylKqUAAAAA:JDIOL_xrfQHf-IaW0cCaZwouSg1GgSzzjtp5TXwKyKmkqaUjX6Rg3JZj633JykQsgikuSwGNNzVrlew" TargetMode="External"/><Relationship Id="rId14" Type="http://schemas.openxmlformats.org/officeDocument/2006/relationships/hyperlink" Target="https://idp.springer.com/authorize/casa?redirect_uri=https://link.springer.com/article/10.1007/s11042-019-08123-w&amp;casa_token=YcauP9ylKqUAAAAA:JDIOL_xrfQHf-IaW0cCaZwouSg1GgSzzjtp5TXwKyKmkqaUjX6Rg3JZj633JykQsgikuSwGNNzVrlew" TargetMode="External"/><Relationship Id="rId17" Type="http://schemas.openxmlformats.org/officeDocument/2006/relationships/hyperlink" Target="https://link.springer.com/article/10.1007/s10439-017-1944-z" TargetMode="External"/><Relationship Id="rId16" Type="http://schemas.openxmlformats.org/officeDocument/2006/relationships/hyperlink" Target="https://link.springer.com/article/10.1007/s10439-017-1944-z" TargetMode="External"/><Relationship Id="rId5" Type="http://schemas.openxmlformats.org/officeDocument/2006/relationships/hyperlink" Target="https://www.sciencedirect.com/science/article/pii/S0167739X20300972?casa_token=FijKKdgF1loAAAAA:cxuaYHt7ihatnPNZ8R1hbxWPT4vdwNpFqjZHPsNCpo8m5P41rHzvPJhWObP4Lpb1aRgV3gz2" TargetMode="External"/><Relationship Id="rId19" Type="http://schemas.openxmlformats.org/officeDocument/2006/relationships/hyperlink" Target="https://link.springer.com/article/10.1007/s10439-017-1944-z" TargetMode="External"/><Relationship Id="rId6" Type="http://schemas.openxmlformats.org/officeDocument/2006/relationships/hyperlink" Target="https://link.springer.com/article/10.1007/s00371-021-02119-0" TargetMode="External"/><Relationship Id="rId18" Type="http://schemas.openxmlformats.org/officeDocument/2006/relationships/hyperlink" Target="https://link.springer.com/article/10.1007/s10439-017-1944-z" TargetMode="External"/><Relationship Id="rId7" Type="http://schemas.openxmlformats.org/officeDocument/2006/relationships/hyperlink" Target="https://www.academia.edu/download/69624899/8826.pdf" TargetMode="External"/><Relationship Id="rId8" Type="http://schemas.openxmlformats.org/officeDocument/2006/relationships/hyperlink" Target="https://www.academia.edu/download/69624899/8826.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
          <p:cNvPicPr preferRelativeResize="0"/>
          <p:nvPr/>
        </p:nvPicPr>
        <p:blipFill rotWithShape="1">
          <a:blip r:embed="rId3">
            <a:alphaModFix/>
          </a:blip>
          <a:srcRect b="0" l="4634" r="4634" t="0"/>
          <a:stretch/>
        </p:blipFill>
        <p:spPr>
          <a:xfrm>
            <a:off x="25" y="-47975"/>
            <a:ext cx="12191975" cy="4618650"/>
          </a:xfrm>
          <a:prstGeom prst="rect">
            <a:avLst/>
          </a:prstGeom>
          <a:noFill/>
          <a:ln>
            <a:noFill/>
          </a:ln>
        </p:spPr>
      </p:pic>
      <p:sp>
        <p:nvSpPr>
          <p:cNvPr id="76" name="Google Shape;76;p1"/>
          <p:cNvSpPr txBox="1"/>
          <p:nvPr>
            <p:ph type="title"/>
          </p:nvPr>
        </p:nvSpPr>
        <p:spPr>
          <a:xfrm>
            <a:off x="268175" y="4709574"/>
            <a:ext cx="10968900" cy="50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Ear biometric system for secure online payment </a:t>
            </a:r>
            <a:endParaRPr/>
          </a:p>
        </p:txBody>
      </p:sp>
      <p:sp>
        <p:nvSpPr>
          <p:cNvPr id="77" name="Google Shape;77;p1"/>
          <p:cNvSpPr txBox="1"/>
          <p:nvPr>
            <p:ph idx="1" type="body"/>
          </p:nvPr>
        </p:nvSpPr>
        <p:spPr>
          <a:xfrm>
            <a:off x="553650" y="5519450"/>
            <a:ext cx="4288200" cy="1025100"/>
          </a:xfrm>
          <a:prstGeom prst="rect">
            <a:avLst/>
          </a:prstGeom>
          <a:noFill/>
          <a:ln>
            <a:noFill/>
          </a:ln>
        </p:spPr>
        <p:txBody>
          <a:bodyPr anchorCtr="0" anchor="t" bIns="45700" lIns="91425" spcFirstLastPara="1" rIns="91425" wrap="square" tIns="45700">
            <a:normAutofit fontScale="55000"/>
          </a:bodyPr>
          <a:lstStyle/>
          <a:p>
            <a:pPr indent="0" lvl="0" marL="0" rtl="0" algn="l">
              <a:lnSpc>
                <a:spcPct val="90000"/>
              </a:lnSpc>
              <a:spcBef>
                <a:spcPts val="0"/>
              </a:spcBef>
              <a:spcAft>
                <a:spcPts val="0"/>
              </a:spcAft>
              <a:buClr>
                <a:schemeClr val="lt1"/>
              </a:buClr>
              <a:buSzPct val="100000"/>
              <a:buNone/>
            </a:pPr>
            <a:r>
              <a:t/>
            </a:r>
            <a:endParaRPr/>
          </a:p>
          <a:p>
            <a:pPr indent="-350837" lvl="0" marL="457200" rtl="0" algn="l">
              <a:lnSpc>
                <a:spcPct val="90000"/>
              </a:lnSpc>
              <a:spcBef>
                <a:spcPts val="1000"/>
              </a:spcBef>
              <a:spcAft>
                <a:spcPts val="0"/>
              </a:spcAft>
              <a:buSzPct val="100000"/>
              <a:buFont typeface="Times New Roman"/>
              <a:buChar char="❖"/>
            </a:pPr>
            <a:r>
              <a:rPr b="1" lang="en-US" sz="3500">
                <a:latin typeface="Times New Roman"/>
                <a:ea typeface="Times New Roman"/>
                <a:cs typeface="Times New Roman"/>
                <a:sym typeface="Times New Roman"/>
              </a:rPr>
              <a:t>JAYASHREE R (201SE118)</a:t>
            </a:r>
            <a:endParaRPr b="1" sz="3500">
              <a:latin typeface="Times New Roman"/>
              <a:ea typeface="Times New Roman"/>
              <a:cs typeface="Times New Roman"/>
              <a:sym typeface="Times New Roman"/>
            </a:endParaRPr>
          </a:p>
          <a:p>
            <a:pPr indent="-350837" lvl="0" marL="457200" rtl="0" algn="l">
              <a:lnSpc>
                <a:spcPct val="90000"/>
              </a:lnSpc>
              <a:spcBef>
                <a:spcPts val="0"/>
              </a:spcBef>
              <a:spcAft>
                <a:spcPts val="0"/>
              </a:spcAft>
              <a:buSzPct val="100000"/>
              <a:buFont typeface="Times New Roman"/>
              <a:buChar char="❖"/>
            </a:pPr>
            <a:r>
              <a:rPr b="1" lang="en-US" sz="3500">
                <a:latin typeface="Times New Roman"/>
                <a:ea typeface="Times New Roman"/>
                <a:cs typeface="Times New Roman"/>
                <a:sym typeface="Times New Roman"/>
              </a:rPr>
              <a:t>MAHALAKAME RM (201SE126)</a:t>
            </a:r>
            <a:endParaRPr b="1" sz="3500">
              <a:latin typeface="Times New Roman"/>
              <a:ea typeface="Times New Roman"/>
              <a:cs typeface="Times New Roman"/>
              <a:sym typeface="Times New Roman"/>
            </a:endParaRPr>
          </a:p>
        </p:txBody>
      </p:sp>
      <p:sp>
        <p:nvSpPr>
          <p:cNvPr id="78" name="Google Shape;78;p1"/>
          <p:cNvSpPr txBox="1"/>
          <p:nvPr/>
        </p:nvSpPr>
        <p:spPr>
          <a:xfrm>
            <a:off x="1225290" y="2865750"/>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txBox="1"/>
          <p:nvPr/>
        </p:nvSpPr>
        <p:spPr>
          <a:xfrm>
            <a:off x="8382900" y="5218975"/>
            <a:ext cx="3630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Under guidance of </a:t>
            </a:r>
            <a:endParaRPr sz="24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400">
                <a:solidFill>
                  <a:srgbClr val="EFFCF8"/>
                </a:solidFill>
                <a:highlight>
                  <a:schemeClr val="accent1"/>
                </a:highlight>
                <a:latin typeface="Calibri"/>
                <a:ea typeface="Calibri"/>
                <a:cs typeface="Calibri"/>
                <a:sym typeface="Calibri"/>
              </a:rPr>
              <a:t>Ms.P.Sowmya</a:t>
            </a:r>
            <a:r>
              <a:rPr lang="en-US" sz="2400">
                <a:solidFill>
                  <a:srgbClr val="EFFCF8"/>
                </a:solidFill>
                <a:latin typeface="Calibri"/>
                <a:ea typeface="Calibri"/>
                <a:cs typeface="Calibri"/>
                <a:sym typeface="Calibri"/>
              </a:rPr>
              <a:t>,</a:t>
            </a:r>
            <a:endParaRPr sz="2400">
              <a:solidFill>
                <a:srgbClr val="EFFCF8"/>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Designation,</a:t>
            </a:r>
            <a:endParaRPr sz="24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400">
                <a:solidFill>
                  <a:schemeClr val="lt1"/>
                </a:solidFill>
                <a:latin typeface="Calibri"/>
                <a:ea typeface="Calibri"/>
                <a:cs typeface="Calibri"/>
                <a:sym typeface="Calibri"/>
              </a:rPr>
              <a:t>BIT, Sathy. </a:t>
            </a:r>
            <a:endParaRPr sz="2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2"/>
          <p:cNvGrpSpPr/>
          <p:nvPr/>
        </p:nvGrpSpPr>
        <p:grpSpPr>
          <a:xfrm>
            <a:off x="207356" y="3750875"/>
            <a:ext cx="1401900" cy="704226"/>
            <a:chOff x="1626919" y="3550723"/>
            <a:chExt cx="1425040" cy="808511"/>
          </a:xfrm>
        </p:grpSpPr>
        <p:sp>
          <p:nvSpPr>
            <p:cNvPr id="86" name="Google Shape;86;p2"/>
            <p:cNvSpPr/>
            <p:nvPr/>
          </p:nvSpPr>
          <p:spPr>
            <a:xfrm>
              <a:off x="2256312" y="4062352"/>
              <a:ext cx="795647" cy="296882"/>
            </a:xfrm>
            <a:prstGeom prst="roundRect">
              <a:avLst>
                <a:gd fmla="val 28188" name="adj"/>
              </a:avLst>
            </a:prstGeom>
            <a:solidFill>
              <a:schemeClr val="accent1"/>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87" name="Google Shape;87;p2"/>
            <p:cNvSpPr/>
            <p:nvPr/>
          </p:nvSpPr>
          <p:spPr>
            <a:xfrm>
              <a:off x="1626919" y="3550723"/>
              <a:ext cx="795647" cy="296882"/>
            </a:xfrm>
            <a:prstGeom prst="roundRect">
              <a:avLst>
                <a:gd fmla="val 28188" name="adj"/>
              </a:avLst>
            </a:prstGeom>
            <a:solidFill>
              <a:schemeClr val="accent1"/>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88" name="Google Shape;88;p2"/>
            <p:cNvSpPr/>
            <p:nvPr/>
          </p:nvSpPr>
          <p:spPr>
            <a:xfrm>
              <a:off x="1935678" y="3550723"/>
              <a:ext cx="807522" cy="807522"/>
            </a:xfrm>
            <a:prstGeom prst="roundRect">
              <a:avLst>
                <a:gd fmla="val 50000" name="adj"/>
              </a:avLst>
            </a:prstGeom>
            <a:solidFill>
              <a:schemeClr val="accent1"/>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grpSp>
      <p:grpSp>
        <p:nvGrpSpPr>
          <p:cNvPr id="89" name="Google Shape;89;p2"/>
          <p:cNvGrpSpPr/>
          <p:nvPr/>
        </p:nvGrpSpPr>
        <p:grpSpPr>
          <a:xfrm>
            <a:off x="1946506" y="3751070"/>
            <a:ext cx="1533058" cy="703405"/>
            <a:chOff x="1626919" y="3550723"/>
            <a:chExt cx="1425040" cy="808511"/>
          </a:xfrm>
        </p:grpSpPr>
        <p:sp>
          <p:nvSpPr>
            <p:cNvPr id="90" name="Google Shape;90;p2"/>
            <p:cNvSpPr/>
            <p:nvPr/>
          </p:nvSpPr>
          <p:spPr>
            <a:xfrm>
              <a:off x="2256312" y="4062352"/>
              <a:ext cx="795647" cy="296882"/>
            </a:xfrm>
            <a:prstGeom prst="roundRect">
              <a:avLst>
                <a:gd fmla="val 28188" name="adj"/>
              </a:avLst>
            </a:prstGeom>
            <a:solidFill>
              <a:srgbClr val="FF000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91" name="Google Shape;91;p2"/>
            <p:cNvSpPr/>
            <p:nvPr/>
          </p:nvSpPr>
          <p:spPr>
            <a:xfrm>
              <a:off x="1626919" y="3550723"/>
              <a:ext cx="795647" cy="296882"/>
            </a:xfrm>
            <a:prstGeom prst="roundRect">
              <a:avLst>
                <a:gd fmla="val 28188" name="adj"/>
              </a:avLst>
            </a:prstGeom>
            <a:solidFill>
              <a:srgbClr val="FF000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92" name="Google Shape;92;p2"/>
            <p:cNvSpPr/>
            <p:nvPr/>
          </p:nvSpPr>
          <p:spPr>
            <a:xfrm>
              <a:off x="1935678" y="3550723"/>
              <a:ext cx="807522" cy="807522"/>
            </a:xfrm>
            <a:prstGeom prst="roundRect">
              <a:avLst>
                <a:gd fmla="val 50000" name="adj"/>
              </a:avLst>
            </a:prstGeom>
            <a:solidFill>
              <a:srgbClr val="FF000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grpSp>
      <p:grpSp>
        <p:nvGrpSpPr>
          <p:cNvPr id="93" name="Google Shape;93;p2"/>
          <p:cNvGrpSpPr/>
          <p:nvPr/>
        </p:nvGrpSpPr>
        <p:grpSpPr>
          <a:xfrm>
            <a:off x="3654428" y="3766379"/>
            <a:ext cx="1386991" cy="673085"/>
            <a:chOff x="1626919" y="3550723"/>
            <a:chExt cx="1425040" cy="808511"/>
          </a:xfrm>
        </p:grpSpPr>
        <p:sp>
          <p:nvSpPr>
            <p:cNvPr id="94" name="Google Shape;94;p2"/>
            <p:cNvSpPr/>
            <p:nvPr/>
          </p:nvSpPr>
          <p:spPr>
            <a:xfrm>
              <a:off x="2256312" y="4062352"/>
              <a:ext cx="795647" cy="296882"/>
            </a:xfrm>
            <a:prstGeom prst="roundRect">
              <a:avLst>
                <a:gd fmla="val 28188" name="adj"/>
              </a:avLst>
            </a:prstGeom>
            <a:solidFill>
              <a:schemeClr val="accent5"/>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95" name="Google Shape;95;p2"/>
            <p:cNvSpPr/>
            <p:nvPr/>
          </p:nvSpPr>
          <p:spPr>
            <a:xfrm>
              <a:off x="1626919" y="3550723"/>
              <a:ext cx="795647" cy="296882"/>
            </a:xfrm>
            <a:prstGeom prst="roundRect">
              <a:avLst>
                <a:gd fmla="val 28188" name="adj"/>
              </a:avLst>
            </a:prstGeom>
            <a:solidFill>
              <a:schemeClr val="accent5"/>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96" name="Google Shape;96;p2"/>
            <p:cNvSpPr/>
            <p:nvPr/>
          </p:nvSpPr>
          <p:spPr>
            <a:xfrm>
              <a:off x="1935678" y="3550723"/>
              <a:ext cx="807522" cy="807522"/>
            </a:xfrm>
            <a:prstGeom prst="roundRect">
              <a:avLst>
                <a:gd fmla="val 50000" name="adj"/>
              </a:avLst>
            </a:prstGeom>
            <a:solidFill>
              <a:schemeClr val="accent5"/>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grpSp>
      <p:grpSp>
        <p:nvGrpSpPr>
          <p:cNvPr id="97" name="Google Shape;97;p2"/>
          <p:cNvGrpSpPr/>
          <p:nvPr/>
        </p:nvGrpSpPr>
        <p:grpSpPr>
          <a:xfrm>
            <a:off x="5220683" y="3732338"/>
            <a:ext cx="1420052" cy="671064"/>
            <a:chOff x="1626919" y="3550723"/>
            <a:chExt cx="1425040" cy="808511"/>
          </a:xfrm>
        </p:grpSpPr>
        <p:sp>
          <p:nvSpPr>
            <p:cNvPr id="98" name="Google Shape;98;p2"/>
            <p:cNvSpPr/>
            <p:nvPr/>
          </p:nvSpPr>
          <p:spPr>
            <a:xfrm>
              <a:off x="2256312" y="4062352"/>
              <a:ext cx="795647" cy="296882"/>
            </a:xfrm>
            <a:prstGeom prst="roundRect">
              <a:avLst>
                <a:gd fmla="val 28188" name="adj"/>
              </a:avLst>
            </a:prstGeom>
            <a:solidFill>
              <a:schemeClr val="accent4"/>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99" name="Google Shape;99;p2"/>
            <p:cNvSpPr/>
            <p:nvPr/>
          </p:nvSpPr>
          <p:spPr>
            <a:xfrm>
              <a:off x="1626919" y="3550723"/>
              <a:ext cx="795647" cy="296882"/>
            </a:xfrm>
            <a:prstGeom prst="roundRect">
              <a:avLst>
                <a:gd fmla="val 28188" name="adj"/>
              </a:avLst>
            </a:prstGeom>
            <a:solidFill>
              <a:schemeClr val="accent4"/>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00" name="Google Shape;100;p2"/>
            <p:cNvSpPr/>
            <p:nvPr/>
          </p:nvSpPr>
          <p:spPr>
            <a:xfrm>
              <a:off x="1935678" y="3550723"/>
              <a:ext cx="807522" cy="807522"/>
            </a:xfrm>
            <a:prstGeom prst="roundRect">
              <a:avLst>
                <a:gd fmla="val 50000" name="adj"/>
              </a:avLst>
            </a:prstGeom>
            <a:solidFill>
              <a:schemeClr val="accent4"/>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grpSp>
      <p:sp>
        <p:nvSpPr>
          <p:cNvPr id="101" name="Google Shape;101;p2"/>
          <p:cNvSpPr/>
          <p:nvPr/>
        </p:nvSpPr>
        <p:spPr>
          <a:xfrm>
            <a:off x="0" y="595665"/>
            <a:ext cx="12192000" cy="2577101"/>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2"/>
          <p:cNvSpPr txBox="1"/>
          <p:nvPr/>
        </p:nvSpPr>
        <p:spPr>
          <a:xfrm>
            <a:off x="76200" y="4973784"/>
            <a:ext cx="153305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ABSTRACT</a:t>
            </a:r>
            <a:endParaRPr b="0" i="0" sz="1800" u="none" cap="none" strike="noStrike">
              <a:solidFill>
                <a:srgbClr val="595959"/>
              </a:solidFill>
              <a:latin typeface="Arial"/>
              <a:ea typeface="Arial"/>
              <a:cs typeface="Arial"/>
              <a:sym typeface="Arial"/>
            </a:endParaRPr>
          </a:p>
        </p:txBody>
      </p:sp>
      <p:grpSp>
        <p:nvGrpSpPr>
          <p:cNvPr id="103" name="Google Shape;103;p2"/>
          <p:cNvGrpSpPr/>
          <p:nvPr/>
        </p:nvGrpSpPr>
        <p:grpSpPr>
          <a:xfrm>
            <a:off x="7135044" y="3731929"/>
            <a:ext cx="1533058" cy="682707"/>
            <a:chOff x="1626919" y="3550723"/>
            <a:chExt cx="1425040" cy="808511"/>
          </a:xfrm>
        </p:grpSpPr>
        <p:sp>
          <p:nvSpPr>
            <p:cNvPr id="104" name="Google Shape;104;p2"/>
            <p:cNvSpPr/>
            <p:nvPr/>
          </p:nvSpPr>
          <p:spPr>
            <a:xfrm>
              <a:off x="2256312" y="4062352"/>
              <a:ext cx="795647" cy="296882"/>
            </a:xfrm>
            <a:prstGeom prst="roundRect">
              <a:avLst>
                <a:gd fmla="val 28188" name="adj"/>
              </a:avLst>
            </a:prstGeom>
            <a:solidFill>
              <a:srgbClr val="3A3838"/>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05" name="Google Shape;105;p2"/>
            <p:cNvSpPr/>
            <p:nvPr/>
          </p:nvSpPr>
          <p:spPr>
            <a:xfrm>
              <a:off x="1626919" y="3550723"/>
              <a:ext cx="795647" cy="296882"/>
            </a:xfrm>
            <a:prstGeom prst="roundRect">
              <a:avLst>
                <a:gd fmla="val 28188" name="adj"/>
              </a:avLst>
            </a:prstGeom>
            <a:solidFill>
              <a:srgbClr val="3A3838"/>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06" name="Google Shape;106;p2"/>
            <p:cNvSpPr/>
            <p:nvPr/>
          </p:nvSpPr>
          <p:spPr>
            <a:xfrm>
              <a:off x="1935678" y="3550723"/>
              <a:ext cx="807522" cy="807522"/>
            </a:xfrm>
            <a:prstGeom prst="roundRect">
              <a:avLst>
                <a:gd fmla="val 50000" name="adj"/>
              </a:avLst>
            </a:prstGeom>
            <a:solidFill>
              <a:srgbClr val="3A3838"/>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05</a:t>
              </a:r>
              <a:endParaRPr b="0" i="0" sz="1400" u="none" cap="none" strike="noStrike">
                <a:solidFill>
                  <a:srgbClr val="000000"/>
                </a:solidFill>
                <a:latin typeface="Arial"/>
                <a:ea typeface="Arial"/>
                <a:cs typeface="Arial"/>
                <a:sym typeface="Arial"/>
              </a:endParaRPr>
            </a:p>
          </p:txBody>
        </p:sp>
      </p:grpSp>
      <p:grpSp>
        <p:nvGrpSpPr>
          <p:cNvPr id="107" name="Google Shape;107;p2"/>
          <p:cNvGrpSpPr/>
          <p:nvPr/>
        </p:nvGrpSpPr>
        <p:grpSpPr>
          <a:xfrm>
            <a:off x="8915291" y="3726967"/>
            <a:ext cx="1564409" cy="682707"/>
            <a:chOff x="1626919" y="3550723"/>
            <a:chExt cx="1425040" cy="808511"/>
          </a:xfrm>
        </p:grpSpPr>
        <p:sp>
          <p:nvSpPr>
            <p:cNvPr id="108" name="Google Shape;108;p2"/>
            <p:cNvSpPr/>
            <p:nvPr/>
          </p:nvSpPr>
          <p:spPr>
            <a:xfrm>
              <a:off x="2256312" y="4062352"/>
              <a:ext cx="795647" cy="296882"/>
            </a:xfrm>
            <a:prstGeom prst="roundRect">
              <a:avLst>
                <a:gd fmla="val 28188" name="adj"/>
              </a:avLst>
            </a:prstGeom>
            <a:solidFill>
              <a:srgbClr val="92D05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09" name="Google Shape;109;p2"/>
            <p:cNvSpPr/>
            <p:nvPr/>
          </p:nvSpPr>
          <p:spPr>
            <a:xfrm>
              <a:off x="1626919" y="3550723"/>
              <a:ext cx="795647" cy="296882"/>
            </a:xfrm>
            <a:prstGeom prst="roundRect">
              <a:avLst>
                <a:gd fmla="val 28188" name="adj"/>
              </a:avLst>
            </a:prstGeom>
            <a:solidFill>
              <a:srgbClr val="92D05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10" name="Google Shape;110;p2"/>
            <p:cNvSpPr/>
            <p:nvPr/>
          </p:nvSpPr>
          <p:spPr>
            <a:xfrm>
              <a:off x="1935678" y="3550723"/>
              <a:ext cx="807522" cy="807522"/>
            </a:xfrm>
            <a:prstGeom prst="roundRect">
              <a:avLst>
                <a:gd fmla="val 50000" name="adj"/>
              </a:avLst>
            </a:prstGeom>
            <a:solidFill>
              <a:srgbClr val="92D05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grpSp>
      <p:grpSp>
        <p:nvGrpSpPr>
          <p:cNvPr id="111" name="Google Shape;111;p2"/>
          <p:cNvGrpSpPr/>
          <p:nvPr/>
        </p:nvGrpSpPr>
        <p:grpSpPr>
          <a:xfrm>
            <a:off x="10633828" y="3744429"/>
            <a:ext cx="1420052" cy="682707"/>
            <a:chOff x="1626919" y="3550723"/>
            <a:chExt cx="1425040" cy="808511"/>
          </a:xfrm>
        </p:grpSpPr>
        <p:sp>
          <p:nvSpPr>
            <p:cNvPr id="112" name="Google Shape;112;p2"/>
            <p:cNvSpPr/>
            <p:nvPr/>
          </p:nvSpPr>
          <p:spPr>
            <a:xfrm>
              <a:off x="2256312" y="4062352"/>
              <a:ext cx="795647" cy="296882"/>
            </a:xfrm>
            <a:prstGeom prst="roundRect">
              <a:avLst>
                <a:gd fmla="val 28188" name="adj"/>
              </a:avLst>
            </a:prstGeom>
            <a:solidFill>
              <a:srgbClr val="8296B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13" name="Google Shape;113;p2"/>
            <p:cNvSpPr/>
            <p:nvPr/>
          </p:nvSpPr>
          <p:spPr>
            <a:xfrm>
              <a:off x="1626919" y="3550723"/>
              <a:ext cx="795647" cy="296882"/>
            </a:xfrm>
            <a:prstGeom prst="roundRect">
              <a:avLst>
                <a:gd fmla="val 28188" name="adj"/>
              </a:avLst>
            </a:prstGeom>
            <a:solidFill>
              <a:srgbClr val="8296B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14" name="Google Shape;114;p2"/>
            <p:cNvSpPr/>
            <p:nvPr/>
          </p:nvSpPr>
          <p:spPr>
            <a:xfrm>
              <a:off x="1935678" y="3550723"/>
              <a:ext cx="807522" cy="807522"/>
            </a:xfrm>
            <a:prstGeom prst="roundRect">
              <a:avLst>
                <a:gd fmla="val 50000" name="adj"/>
              </a:avLst>
            </a:prstGeom>
            <a:solidFill>
              <a:srgbClr val="8296B0"/>
            </a:solidFill>
            <a:ln cap="flat" cmpd="sng" w="12700">
              <a:solidFill>
                <a:srgbClr val="EFFC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07</a:t>
              </a:r>
              <a:endParaRPr b="0" i="0" sz="1400" u="none" cap="none" strike="noStrike">
                <a:solidFill>
                  <a:srgbClr val="000000"/>
                </a:solidFill>
                <a:latin typeface="Arial"/>
                <a:ea typeface="Arial"/>
                <a:cs typeface="Arial"/>
                <a:sym typeface="Arial"/>
              </a:endParaRPr>
            </a:p>
          </p:txBody>
        </p:sp>
      </p:grpSp>
      <p:sp>
        <p:nvSpPr>
          <p:cNvPr id="115" name="Google Shape;115;p2"/>
          <p:cNvSpPr txBox="1"/>
          <p:nvPr/>
        </p:nvSpPr>
        <p:spPr>
          <a:xfrm>
            <a:off x="1865283" y="4973784"/>
            <a:ext cx="153305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EXISTING SYSTEM</a:t>
            </a:r>
            <a:endParaRPr b="0" i="0" sz="1800" u="none" cap="none" strike="noStrike">
              <a:solidFill>
                <a:srgbClr val="595959"/>
              </a:solidFill>
              <a:latin typeface="Arial"/>
              <a:ea typeface="Arial"/>
              <a:cs typeface="Arial"/>
              <a:sym typeface="Arial"/>
            </a:endParaRPr>
          </a:p>
        </p:txBody>
      </p:sp>
      <p:sp>
        <p:nvSpPr>
          <p:cNvPr id="116" name="Google Shape;116;p2"/>
          <p:cNvSpPr txBox="1"/>
          <p:nvPr/>
        </p:nvSpPr>
        <p:spPr>
          <a:xfrm>
            <a:off x="3597221" y="4973694"/>
            <a:ext cx="1533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PROPOSED SYSTEM</a:t>
            </a:r>
            <a:endParaRPr b="0" i="0" sz="1800" u="none" cap="none" strike="noStrike">
              <a:solidFill>
                <a:srgbClr val="595959"/>
              </a:solidFill>
              <a:latin typeface="Arial"/>
              <a:ea typeface="Arial"/>
              <a:cs typeface="Arial"/>
              <a:sym typeface="Arial"/>
            </a:endParaRPr>
          </a:p>
        </p:txBody>
      </p:sp>
      <p:sp>
        <p:nvSpPr>
          <p:cNvPr id="117" name="Google Shape;117;p2"/>
          <p:cNvSpPr txBox="1"/>
          <p:nvPr/>
        </p:nvSpPr>
        <p:spPr>
          <a:xfrm>
            <a:off x="5329100" y="4962985"/>
            <a:ext cx="1799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ARCHITECTURE</a:t>
            </a:r>
            <a:endParaRPr b="0" i="0" sz="1800" u="none" cap="none" strike="noStrike">
              <a:solidFill>
                <a:srgbClr val="595959"/>
              </a:solidFill>
              <a:latin typeface="Arial"/>
              <a:ea typeface="Arial"/>
              <a:cs typeface="Arial"/>
              <a:sym typeface="Arial"/>
            </a:endParaRPr>
          </a:p>
        </p:txBody>
      </p:sp>
      <p:sp>
        <p:nvSpPr>
          <p:cNvPr id="118" name="Google Shape;118;p2"/>
          <p:cNvSpPr txBox="1"/>
          <p:nvPr/>
        </p:nvSpPr>
        <p:spPr>
          <a:xfrm>
            <a:off x="7110529" y="4973784"/>
            <a:ext cx="1533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RESULTS &amp; DISCUSSION</a:t>
            </a:r>
            <a:endParaRPr b="0" i="0" sz="1800" u="none" cap="none" strike="noStrike">
              <a:solidFill>
                <a:srgbClr val="595959"/>
              </a:solidFill>
              <a:latin typeface="Arial"/>
              <a:ea typeface="Arial"/>
              <a:cs typeface="Arial"/>
              <a:sym typeface="Arial"/>
            </a:endParaRPr>
          </a:p>
        </p:txBody>
      </p:sp>
      <p:sp>
        <p:nvSpPr>
          <p:cNvPr id="119" name="Google Shape;119;p2"/>
          <p:cNvSpPr txBox="1"/>
          <p:nvPr/>
        </p:nvSpPr>
        <p:spPr>
          <a:xfrm>
            <a:off x="8867186" y="4963875"/>
            <a:ext cx="1533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CONCLUSION</a:t>
            </a:r>
            <a:endParaRPr b="0" i="0" sz="1800" u="none" cap="none" strike="noStrike">
              <a:solidFill>
                <a:srgbClr val="595959"/>
              </a:solidFill>
              <a:latin typeface="Arial"/>
              <a:ea typeface="Arial"/>
              <a:cs typeface="Arial"/>
              <a:sym typeface="Arial"/>
            </a:endParaRPr>
          </a:p>
        </p:txBody>
      </p:sp>
      <p:sp>
        <p:nvSpPr>
          <p:cNvPr id="120" name="Google Shape;120;p2"/>
          <p:cNvSpPr txBox="1"/>
          <p:nvPr/>
        </p:nvSpPr>
        <p:spPr>
          <a:xfrm>
            <a:off x="10623907" y="4973784"/>
            <a:ext cx="153305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22222"/>
                </a:solidFill>
                <a:latin typeface="Candara"/>
                <a:ea typeface="Candara"/>
                <a:cs typeface="Candara"/>
                <a:sym typeface="Candara"/>
              </a:rPr>
              <a:t>REFERENCES</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p:nvPr/>
        </p:nvSpPr>
        <p:spPr>
          <a:xfrm>
            <a:off x="0" y="-12756"/>
            <a:ext cx="6781800" cy="6870756"/>
          </a:xfrm>
          <a:prstGeom prst="rect">
            <a:avLst/>
          </a:prstGeom>
          <a:solidFill>
            <a:schemeClr val="accent4">
              <a:alpha val="7803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Calibri"/>
              <a:ea typeface="Calibri"/>
              <a:cs typeface="Calibri"/>
              <a:sym typeface="Calibri"/>
            </a:endParaRPr>
          </a:p>
        </p:txBody>
      </p:sp>
      <p:sp>
        <p:nvSpPr>
          <p:cNvPr id="127" name="Google Shape;127;p3"/>
          <p:cNvSpPr/>
          <p:nvPr/>
        </p:nvSpPr>
        <p:spPr>
          <a:xfrm>
            <a:off x="160924" y="332000"/>
            <a:ext cx="4215213"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Arial Narrow"/>
                <a:ea typeface="Arial Narrow"/>
                <a:cs typeface="Arial Narrow"/>
                <a:sym typeface="Arial Narrow"/>
              </a:rPr>
              <a:t>ABSTRACT</a:t>
            </a:r>
            <a:endParaRPr b="0" i="0" sz="1400" u="none" cap="none" strike="noStrike">
              <a:solidFill>
                <a:srgbClr val="000000"/>
              </a:solidFill>
              <a:latin typeface="Arial"/>
              <a:ea typeface="Arial"/>
              <a:cs typeface="Arial"/>
              <a:sym typeface="Arial"/>
            </a:endParaRPr>
          </a:p>
        </p:txBody>
      </p:sp>
      <p:cxnSp>
        <p:nvCxnSpPr>
          <p:cNvPr id="128" name="Google Shape;128;p3"/>
          <p:cNvCxnSpPr/>
          <p:nvPr/>
        </p:nvCxnSpPr>
        <p:spPr>
          <a:xfrm>
            <a:off x="318466" y="1341138"/>
            <a:ext cx="3900127" cy="0"/>
          </a:xfrm>
          <a:prstGeom prst="straightConnector1">
            <a:avLst/>
          </a:prstGeom>
          <a:noFill/>
          <a:ln cap="flat" cmpd="sng" w="9525">
            <a:solidFill>
              <a:schemeClr val="lt1"/>
            </a:solidFill>
            <a:prstDash val="solid"/>
            <a:miter lim="800000"/>
            <a:headEnd len="sm" w="sm" type="none"/>
            <a:tailEnd len="sm" w="sm" type="none"/>
          </a:ln>
        </p:spPr>
      </p:cxnSp>
      <p:sp>
        <p:nvSpPr>
          <p:cNvPr id="129" name="Google Shape;129;p3"/>
          <p:cNvSpPr txBox="1"/>
          <p:nvPr/>
        </p:nvSpPr>
        <p:spPr>
          <a:xfrm>
            <a:off x="160924" y="1692419"/>
            <a:ext cx="6468476"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rising digitalization of  services, we have witnessed the introduction of numerous payment and information exchange mechanisms. NFC, credit/debit card, and QR code-based payment mechanisms have grown quite popular. These strategies were designed to make transactions more secure, safe, and speedier. Although they have been successful to some level, there are a number of issues that are causing problems such as confusion, time consumption, security threats, fraud, and theft.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proposed framework of the biometric system based on the ear is provided using CNN.</a:t>
            </a:r>
            <a:endParaRPr b="0" i="0" sz="1800" u="none" cap="none" strike="noStrike">
              <a:solidFill>
                <a:schemeClr val="dk1"/>
              </a:solidFill>
              <a:latin typeface="Calibri"/>
              <a:ea typeface="Calibri"/>
              <a:cs typeface="Calibri"/>
              <a:sym typeface="Calibri"/>
            </a:endParaRPr>
          </a:p>
        </p:txBody>
      </p:sp>
      <p:pic>
        <p:nvPicPr>
          <p:cNvPr id="130" name="Google Shape;130;p3"/>
          <p:cNvPicPr preferRelativeResize="0"/>
          <p:nvPr/>
        </p:nvPicPr>
        <p:blipFill rotWithShape="1">
          <a:blip r:embed="rId3">
            <a:alphaModFix/>
          </a:blip>
          <a:srcRect b="0" l="0" r="0" t="0"/>
          <a:stretch/>
        </p:blipFill>
        <p:spPr>
          <a:xfrm>
            <a:off x="6781800" y="1"/>
            <a:ext cx="5410200" cy="68799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4"/>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
        <p:nvSpPr>
          <p:cNvPr id="136" name="Google Shape;136;p4"/>
          <p:cNvSpPr txBox="1"/>
          <p:nvPr>
            <p:ph type="title"/>
          </p:nvPr>
        </p:nvSpPr>
        <p:spPr>
          <a:xfrm>
            <a:off x="243841" y="365126"/>
            <a:ext cx="6174376" cy="1089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Black"/>
              <a:buNone/>
            </a:pPr>
            <a:r>
              <a:rPr lang="en-US">
                <a:solidFill>
                  <a:schemeClr val="lt1"/>
                </a:solidFill>
                <a:latin typeface="Arial Black"/>
                <a:ea typeface="Arial Black"/>
                <a:cs typeface="Arial Black"/>
                <a:sym typeface="Arial Black"/>
              </a:rPr>
              <a:t>EXISTING SYSTEM:</a:t>
            </a:r>
            <a:endParaRPr/>
          </a:p>
        </p:txBody>
      </p:sp>
      <p:sp>
        <p:nvSpPr>
          <p:cNvPr id="137" name="Google Shape;137;p4"/>
          <p:cNvSpPr txBox="1"/>
          <p:nvPr/>
        </p:nvSpPr>
        <p:spPr>
          <a:xfrm>
            <a:off x="5638800" y="2799806"/>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4"/>
          <p:cNvSpPr txBox="1"/>
          <p:nvPr/>
        </p:nvSpPr>
        <p:spPr>
          <a:xfrm>
            <a:off x="243841" y="1637210"/>
            <a:ext cx="602633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 two-step verification,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The first step is OTP verification followed by facial recognition.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The system uses an online interface in order to interact with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user. The interface is used to get card details from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particular user. After the OTP verification, the user will 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authenticated using facial recognition. A deep neural network-based face image recognition is suggested, and a convolutional neural network is employed to extract facial characteristics.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The system uses a CNN in order to verify the user by comparing the real time captured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image of the user against the images associated with the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account.</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5"/>
          <p:cNvGrpSpPr/>
          <p:nvPr/>
        </p:nvGrpSpPr>
        <p:grpSpPr>
          <a:xfrm>
            <a:off x="241073" y="1241424"/>
            <a:ext cx="5176838" cy="5616576"/>
            <a:chOff x="3506788" y="1241425"/>
            <a:chExt cx="5176838" cy="5616576"/>
          </a:xfrm>
        </p:grpSpPr>
        <p:sp>
          <p:nvSpPr>
            <p:cNvPr id="144" name="Google Shape;144;p5"/>
            <p:cNvSpPr/>
            <p:nvPr/>
          </p:nvSpPr>
          <p:spPr>
            <a:xfrm>
              <a:off x="4200526" y="5394325"/>
              <a:ext cx="1524000" cy="1463675"/>
            </a:xfrm>
            <a:custGeom>
              <a:rect b="b" l="l" r="r" t="t"/>
              <a:pathLst>
                <a:path extrusionOk="0" h="661" w="688">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cap="flat" cmpd="sng" w="793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5"/>
            <p:cNvSpPr/>
            <p:nvPr/>
          </p:nvSpPr>
          <p:spPr>
            <a:xfrm>
              <a:off x="4165601" y="4892675"/>
              <a:ext cx="69850" cy="300038"/>
            </a:xfrm>
            <a:custGeom>
              <a:rect b="b" l="l" r="r" t="t"/>
              <a:pathLst>
                <a:path extrusionOk="0" h="136" w="32">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5"/>
            <p:cNvSpPr/>
            <p:nvPr/>
          </p:nvSpPr>
          <p:spPr>
            <a:xfrm>
              <a:off x="4260851" y="4781550"/>
              <a:ext cx="120650" cy="88900"/>
            </a:xfrm>
            <a:custGeom>
              <a:rect b="b" l="l" r="r" t="t"/>
              <a:pathLst>
                <a:path extrusionOk="0" h="40" w="55">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5"/>
            <p:cNvSpPr/>
            <p:nvPr/>
          </p:nvSpPr>
          <p:spPr>
            <a:xfrm>
              <a:off x="4016376" y="4781550"/>
              <a:ext cx="123825" cy="88900"/>
            </a:xfrm>
            <a:custGeom>
              <a:rect b="b" l="l" r="r" t="t"/>
              <a:pathLst>
                <a:path extrusionOk="0" h="40" w="56">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5"/>
            <p:cNvSpPr/>
            <p:nvPr/>
          </p:nvSpPr>
          <p:spPr>
            <a:xfrm>
              <a:off x="3867151" y="4454525"/>
              <a:ext cx="658813" cy="968375"/>
            </a:xfrm>
            <a:custGeom>
              <a:rect b="b" l="l" r="r" t="t"/>
              <a:pathLst>
                <a:path extrusionOk="0" h="438" w="297">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5"/>
            <p:cNvSpPr/>
            <p:nvPr/>
          </p:nvSpPr>
          <p:spPr>
            <a:xfrm>
              <a:off x="8056563" y="3081338"/>
              <a:ext cx="627063" cy="730250"/>
            </a:xfrm>
            <a:custGeom>
              <a:rect b="b" l="l" r="r" t="t"/>
              <a:pathLst>
                <a:path extrusionOk="0" h="330" w="283">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5"/>
            <p:cNvSpPr/>
            <p:nvPr/>
          </p:nvSpPr>
          <p:spPr>
            <a:xfrm>
              <a:off x="8242301" y="3836988"/>
              <a:ext cx="257175" cy="96838"/>
            </a:xfrm>
            <a:custGeom>
              <a:rect b="b" l="l" r="r" t="t"/>
              <a:pathLst>
                <a:path extrusionOk="0" h="44" w="116">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5"/>
            <p:cNvSpPr/>
            <p:nvPr/>
          </p:nvSpPr>
          <p:spPr>
            <a:xfrm>
              <a:off x="8242301" y="3960813"/>
              <a:ext cx="254000" cy="19050"/>
            </a:xfrm>
            <a:custGeom>
              <a:rect b="b" l="l" r="r" t="t"/>
              <a:pathLst>
                <a:path extrusionOk="0" h="9" w="115">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5"/>
            <p:cNvSpPr/>
            <p:nvPr/>
          </p:nvSpPr>
          <p:spPr>
            <a:xfrm>
              <a:off x="8399463" y="3402013"/>
              <a:ext cx="147638" cy="112713"/>
            </a:xfrm>
            <a:custGeom>
              <a:rect b="b" l="l" r="r" t="t"/>
              <a:pathLst>
                <a:path extrusionOk="0" h="51" w="67">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5"/>
            <p:cNvSpPr/>
            <p:nvPr/>
          </p:nvSpPr>
          <p:spPr>
            <a:xfrm>
              <a:off x="8193088" y="3402013"/>
              <a:ext cx="146050" cy="112713"/>
            </a:xfrm>
            <a:custGeom>
              <a:rect b="b" l="l" r="r" t="t"/>
              <a:pathLst>
                <a:path extrusionOk="0" h="51" w="66">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5"/>
            <p:cNvSpPr/>
            <p:nvPr/>
          </p:nvSpPr>
          <p:spPr>
            <a:xfrm>
              <a:off x="8320088" y="3495675"/>
              <a:ext cx="101600" cy="314325"/>
            </a:xfrm>
            <a:custGeom>
              <a:rect b="b" l="l" r="r" t="t"/>
              <a:pathLst>
                <a:path extrusionOk="0" h="142" w="46">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5"/>
            <p:cNvSpPr/>
            <p:nvPr/>
          </p:nvSpPr>
          <p:spPr>
            <a:xfrm>
              <a:off x="5411788" y="3960813"/>
              <a:ext cx="2959100" cy="2897188"/>
            </a:xfrm>
            <a:custGeom>
              <a:rect b="b" l="l" r="r" t="t"/>
              <a:pathLst>
                <a:path extrusionOk="0" h="1309" w="1335">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cap="flat" cmpd="sng" w="349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5"/>
            <p:cNvSpPr/>
            <p:nvPr/>
          </p:nvSpPr>
          <p:spPr>
            <a:xfrm>
              <a:off x="6429376" y="2733675"/>
              <a:ext cx="1182688" cy="4124325"/>
            </a:xfrm>
            <a:custGeom>
              <a:rect b="b" l="l" r="r" t="t"/>
              <a:pathLst>
                <a:path extrusionOk="0" h="1863" w="534">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cap="flat" cmpd="sng" w="61900">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5"/>
            <p:cNvSpPr/>
            <p:nvPr/>
          </p:nvSpPr>
          <p:spPr>
            <a:xfrm>
              <a:off x="7477126" y="2546350"/>
              <a:ext cx="260350" cy="157163"/>
            </a:xfrm>
            <a:custGeom>
              <a:rect b="b" l="l" r="r" t="t"/>
              <a:pathLst>
                <a:path extrusionOk="0" h="71" w="117">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5"/>
            <p:cNvSpPr/>
            <p:nvPr/>
          </p:nvSpPr>
          <p:spPr>
            <a:xfrm>
              <a:off x="7543801" y="2722563"/>
              <a:ext cx="127000" cy="28575"/>
            </a:xfrm>
            <a:custGeom>
              <a:rect b="b" l="l" r="r" t="t"/>
              <a:pathLst>
                <a:path extrusionOk="0" h="13" w="57">
                  <a:moveTo>
                    <a:pt x="0" y="0"/>
                  </a:moveTo>
                  <a:cubicBezTo>
                    <a:pt x="7" y="8"/>
                    <a:pt x="17" y="13"/>
                    <a:pt x="29" y="13"/>
                  </a:cubicBezTo>
                  <a:cubicBezTo>
                    <a:pt x="40" y="13"/>
                    <a:pt x="50" y="8"/>
                    <a:pt x="57" y="0"/>
                  </a:cubicBezTo>
                  <a:lnTo>
                    <a:pt x="0"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5"/>
            <p:cNvSpPr/>
            <p:nvPr/>
          </p:nvSpPr>
          <p:spPr>
            <a:xfrm>
              <a:off x="7258051" y="1735138"/>
              <a:ext cx="698500" cy="788988"/>
            </a:xfrm>
            <a:custGeom>
              <a:rect b="b" l="l" r="r" t="t"/>
              <a:pathLst>
                <a:path extrusionOk="0" h="356" w="315">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60" name="Google Shape;160;p5"/>
            <p:cNvCxnSpPr/>
            <p:nvPr/>
          </p:nvCxnSpPr>
          <p:spPr>
            <a:xfrm>
              <a:off x="6724651" y="6858000"/>
              <a:ext cx="0" cy="0"/>
            </a:xfrm>
            <a:prstGeom prst="straightConnector1">
              <a:avLst/>
            </a:prstGeom>
            <a:noFill/>
            <a:ln cap="flat" cmpd="sng" w="46025">
              <a:solidFill>
                <a:srgbClr val="00BCD4"/>
              </a:solidFill>
              <a:prstDash val="solid"/>
              <a:miter lim="800000"/>
              <a:headEnd len="sm" w="sm" type="none"/>
              <a:tailEnd len="sm" w="sm" type="none"/>
            </a:ln>
          </p:spPr>
        </p:cxnSp>
        <p:sp>
          <p:nvSpPr>
            <p:cNvPr id="161" name="Google Shape;161;p5"/>
            <p:cNvSpPr/>
            <p:nvPr/>
          </p:nvSpPr>
          <p:spPr>
            <a:xfrm>
              <a:off x="3665538" y="3743325"/>
              <a:ext cx="228600" cy="31750"/>
            </a:xfrm>
            <a:custGeom>
              <a:rect b="b" l="l" r="r" t="t"/>
              <a:pathLst>
                <a:path extrusionOk="0" h="14" w="103">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5"/>
            <p:cNvSpPr/>
            <p:nvPr/>
          </p:nvSpPr>
          <p:spPr>
            <a:xfrm>
              <a:off x="3703638" y="3786188"/>
              <a:ext cx="153988" cy="28575"/>
            </a:xfrm>
            <a:custGeom>
              <a:rect b="b" l="l" r="r" t="t"/>
              <a:pathLst>
                <a:path extrusionOk="0" h="13" w="69">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5"/>
            <p:cNvSpPr/>
            <p:nvPr/>
          </p:nvSpPr>
          <p:spPr>
            <a:xfrm>
              <a:off x="3665538" y="3702050"/>
              <a:ext cx="228600" cy="30163"/>
            </a:xfrm>
            <a:custGeom>
              <a:rect b="b" l="l" r="r" t="t"/>
              <a:pathLst>
                <a:path extrusionOk="0" h="14" w="103">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5"/>
            <p:cNvSpPr/>
            <p:nvPr/>
          </p:nvSpPr>
          <p:spPr>
            <a:xfrm>
              <a:off x="3692526" y="3433763"/>
              <a:ext cx="177800" cy="247650"/>
            </a:xfrm>
            <a:custGeom>
              <a:rect b="b" l="l" r="r" t="t"/>
              <a:pathLst>
                <a:path extrusionOk="0" h="112" w="80">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5"/>
            <p:cNvSpPr/>
            <p:nvPr/>
          </p:nvSpPr>
          <p:spPr>
            <a:xfrm>
              <a:off x="3506788" y="3014663"/>
              <a:ext cx="547688" cy="666750"/>
            </a:xfrm>
            <a:custGeom>
              <a:rect b="b" l="l" r="r" t="t"/>
              <a:pathLst>
                <a:path extrusionOk="0" h="301" w="247">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5"/>
            <p:cNvSpPr/>
            <p:nvPr/>
          </p:nvSpPr>
          <p:spPr>
            <a:xfrm>
              <a:off x="3781426" y="3803650"/>
              <a:ext cx="2071688" cy="3054350"/>
            </a:xfrm>
            <a:custGeom>
              <a:rect b="b" l="l" r="r" t="t"/>
              <a:pathLst>
                <a:path extrusionOk="0" h="1380" w="935">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cap="flat" cmpd="sng" w="349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5"/>
            <p:cNvSpPr/>
            <p:nvPr/>
          </p:nvSpPr>
          <p:spPr>
            <a:xfrm>
              <a:off x="5218113" y="3910013"/>
              <a:ext cx="219075" cy="44450"/>
            </a:xfrm>
            <a:custGeom>
              <a:rect b="b" l="l" r="r" t="t"/>
              <a:pathLst>
                <a:path extrusionOk="0" h="20" w="99">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5"/>
            <p:cNvSpPr/>
            <p:nvPr/>
          </p:nvSpPr>
          <p:spPr>
            <a:xfrm>
              <a:off x="5218113" y="3973513"/>
              <a:ext cx="219075" cy="28575"/>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5"/>
            <p:cNvSpPr/>
            <p:nvPr/>
          </p:nvSpPr>
          <p:spPr>
            <a:xfrm>
              <a:off x="5218113" y="4022725"/>
              <a:ext cx="219075" cy="44450"/>
            </a:xfrm>
            <a:custGeom>
              <a:rect b="b" l="l" r="r" t="t"/>
              <a:pathLst>
                <a:path extrusionOk="0" h="20" w="99">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5"/>
            <p:cNvSpPr/>
            <p:nvPr/>
          </p:nvSpPr>
          <p:spPr>
            <a:xfrm>
              <a:off x="5046663" y="3181350"/>
              <a:ext cx="560388" cy="700088"/>
            </a:xfrm>
            <a:custGeom>
              <a:rect b="b" l="l" r="r" t="t"/>
              <a:pathLst>
                <a:path extrusionOk="0" h="316" w="253">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5"/>
            <p:cNvSpPr/>
            <p:nvPr/>
          </p:nvSpPr>
          <p:spPr>
            <a:xfrm>
              <a:off x="5327651" y="4040188"/>
              <a:ext cx="230188" cy="2817813"/>
            </a:xfrm>
            <a:custGeom>
              <a:rect b="b" l="l" r="r" t="t"/>
              <a:pathLst>
                <a:path extrusionOk="0" h="1273" w="104">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cap="flat" cmpd="sng" w="1063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5"/>
            <p:cNvSpPr/>
            <p:nvPr/>
          </p:nvSpPr>
          <p:spPr>
            <a:xfrm>
              <a:off x="4681538" y="3109913"/>
              <a:ext cx="2043113" cy="3748088"/>
            </a:xfrm>
            <a:custGeom>
              <a:rect b="b" l="l" r="r" t="t"/>
              <a:pathLst>
                <a:path extrusionOk="0" h="1693" w="922">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cap="flat" cmpd="sng" w="460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5"/>
            <p:cNvSpPr/>
            <p:nvPr/>
          </p:nvSpPr>
          <p:spPr>
            <a:xfrm>
              <a:off x="4437063" y="2339975"/>
              <a:ext cx="492125" cy="606425"/>
            </a:xfrm>
            <a:custGeom>
              <a:rect b="b" l="l" r="r" t="t"/>
              <a:pathLst>
                <a:path extrusionOk="0" h="274" w="222">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5"/>
            <p:cNvSpPr/>
            <p:nvPr/>
          </p:nvSpPr>
          <p:spPr>
            <a:xfrm>
              <a:off x="4581526" y="2967038"/>
              <a:ext cx="203200" cy="61913"/>
            </a:xfrm>
            <a:custGeom>
              <a:rect b="b" l="l" r="r" t="t"/>
              <a:pathLst>
                <a:path extrusionOk="0" h="28" w="92">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5"/>
            <p:cNvSpPr/>
            <p:nvPr/>
          </p:nvSpPr>
          <p:spPr>
            <a:xfrm>
              <a:off x="4581526" y="3011488"/>
              <a:ext cx="203200" cy="103188"/>
            </a:xfrm>
            <a:custGeom>
              <a:rect b="b" l="l" r="r" t="t"/>
              <a:pathLst>
                <a:path extrusionOk="0" h="47" w="92">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5"/>
            <p:cNvSpPr/>
            <p:nvPr/>
          </p:nvSpPr>
          <p:spPr>
            <a:xfrm>
              <a:off x="4586288" y="3051175"/>
              <a:ext cx="195263" cy="17463"/>
            </a:xfrm>
            <a:custGeom>
              <a:rect b="b" l="l" r="r" t="t"/>
              <a:pathLst>
                <a:path extrusionOk="0" h="8" w="8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5"/>
            <p:cNvSpPr/>
            <p:nvPr/>
          </p:nvSpPr>
          <p:spPr>
            <a:xfrm>
              <a:off x="4700588" y="2636838"/>
              <a:ext cx="106363" cy="246063"/>
            </a:xfrm>
            <a:custGeom>
              <a:rect b="b" l="l" r="r" t="t"/>
              <a:pathLst>
                <a:path extrusionOk="0" h="111" w="48">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5"/>
            <p:cNvSpPr/>
            <p:nvPr/>
          </p:nvSpPr>
          <p:spPr>
            <a:xfrm>
              <a:off x="4557713" y="2636838"/>
              <a:ext cx="107950" cy="246063"/>
            </a:xfrm>
            <a:custGeom>
              <a:rect b="b" l="l" r="r" t="t"/>
              <a:pathLst>
                <a:path extrusionOk="0" h="111" w="49">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5"/>
            <p:cNvSpPr/>
            <p:nvPr/>
          </p:nvSpPr>
          <p:spPr>
            <a:xfrm>
              <a:off x="4770438" y="2616200"/>
              <a:ext cx="57150" cy="60325"/>
            </a:xfrm>
            <a:prstGeom prst="ellipse">
              <a:avLst/>
            </a:pr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5"/>
            <p:cNvSpPr/>
            <p:nvPr/>
          </p:nvSpPr>
          <p:spPr>
            <a:xfrm>
              <a:off x="4537076" y="2616200"/>
              <a:ext cx="60325" cy="60325"/>
            </a:xfrm>
            <a:prstGeom prst="ellipse">
              <a:avLst/>
            </a:prstGeom>
            <a:solidFill>
              <a:srgbClr val="00BCD4"/>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5"/>
            <p:cNvSpPr/>
            <p:nvPr/>
          </p:nvSpPr>
          <p:spPr>
            <a:xfrm>
              <a:off x="7542213" y="5167313"/>
              <a:ext cx="365125" cy="47625"/>
            </a:xfrm>
            <a:custGeom>
              <a:rect b="b" l="l" r="r" t="t"/>
              <a:pathLst>
                <a:path extrusionOk="0" h="22" w="165">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5"/>
            <p:cNvSpPr/>
            <p:nvPr/>
          </p:nvSpPr>
          <p:spPr>
            <a:xfrm>
              <a:off x="7600951" y="5235575"/>
              <a:ext cx="246063" cy="49213"/>
            </a:xfrm>
            <a:custGeom>
              <a:rect b="b" l="l" r="r" t="t"/>
              <a:pathLst>
                <a:path extrusionOk="0" h="22" w="111">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5"/>
            <p:cNvSpPr/>
            <p:nvPr/>
          </p:nvSpPr>
          <p:spPr>
            <a:xfrm>
              <a:off x="7542213" y="5100638"/>
              <a:ext cx="365125" cy="49213"/>
            </a:xfrm>
            <a:custGeom>
              <a:rect b="b" l="l" r="r" t="t"/>
              <a:pathLst>
                <a:path extrusionOk="0" h="22" w="165">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5"/>
            <p:cNvSpPr/>
            <p:nvPr/>
          </p:nvSpPr>
          <p:spPr>
            <a:xfrm>
              <a:off x="7300913" y="3971925"/>
              <a:ext cx="847725" cy="1108075"/>
            </a:xfrm>
            <a:custGeom>
              <a:rect b="b" l="l" r="r" t="t"/>
              <a:pathLst>
                <a:path extrusionOk="0" h="501" w="383">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5"/>
            <p:cNvSpPr/>
            <p:nvPr/>
          </p:nvSpPr>
          <p:spPr>
            <a:xfrm>
              <a:off x="6278563" y="5275263"/>
              <a:ext cx="1447800" cy="1582738"/>
            </a:xfrm>
            <a:custGeom>
              <a:rect b="b" l="l" r="r" t="t"/>
              <a:pathLst>
                <a:path extrusionOk="0" h="715" w="653">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cap="flat" cmpd="sng" w="889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5"/>
            <p:cNvSpPr/>
            <p:nvPr/>
          </p:nvSpPr>
          <p:spPr>
            <a:xfrm>
              <a:off x="6910388" y="4354513"/>
              <a:ext cx="196850" cy="38100"/>
            </a:xfrm>
            <a:custGeom>
              <a:rect b="b" l="l" r="r" t="t"/>
              <a:pathLst>
                <a:path extrusionOk="0" h="17" w="89">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5"/>
            <p:cNvSpPr/>
            <p:nvPr/>
          </p:nvSpPr>
          <p:spPr>
            <a:xfrm>
              <a:off x="6911976" y="4410075"/>
              <a:ext cx="193675" cy="26988"/>
            </a:xfrm>
            <a:custGeom>
              <a:rect b="b" l="l" r="r" t="t"/>
              <a:pathLst>
                <a:path extrusionOk="0" h="12" w="87">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5"/>
            <p:cNvSpPr/>
            <p:nvPr/>
          </p:nvSpPr>
          <p:spPr>
            <a:xfrm>
              <a:off x="6926263" y="4451350"/>
              <a:ext cx="165100" cy="47625"/>
            </a:xfrm>
            <a:custGeom>
              <a:rect b="b" l="l" r="r" t="t"/>
              <a:pathLst>
                <a:path extrusionOk="0" h="21" w="75">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5"/>
            <p:cNvSpPr/>
            <p:nvPr/>
          </p:nvSpPr>
          <p:spPr>
            <a:xfrm>
              <a:off x="6791326" y="3783013"/>
              <a:ext cx="438150" cy="550863"/>
            </a:xfrm>
            <a:custGeom>
              <a:rect b="b" l="l" r="r" t="t"/>
              <a:pathLst>
                <a:path extrusionOk="0" h="249" w="198">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5"/>
            <p:cNvSpPr/>
            <p:nvPr/>
          </p:nvSpPr>
          <p:spPr>
            <a:xfrm>
              <a:off x="6575426" y="4479925"/>
              <a:ext cx="434975" cy="2378075"/>
            </a:xfrm>
            <a:custGeom>
              <a:rect b="b" l="l" r="r" t="t"/>
              <a:pathLst>
                <a:path extrusionOk="0" h="1074" w="196">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cap="flat" cmpd="sng" w="3810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5"/>
            <p:cNvSpPr/>
            <p:nvPr/>
          </p:nvSpPr>
          <p:spPr>
            <a:xfrm>
              <a:off x="4891088" y="5578475"/>
              <a:ext cx="1085850" cy="1279525"/>
            </a:xfrm>
            <a:custGeom>
              <a:rect b="b" l="l" r="r" t="t"/>
              <a:pathLst>
                <a:path extrusionOk="0" h="578" w="490">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cap="flat" cmpd="sng" w="174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5"/>
            <p:cNvSpPr/>
            <p:nvPr/>
          </p:nvSpPr>
          <p:spPr>
            <a:xfrm>
              <a:off x="4681538" y="4919663"/>
              <a:ext cx="420688" cy="519113"/>
            </a:xfrm>
            <a:custGeom>
              <a:rect b="b" l="l" r="r" t="t"/>
              <a:pathLst>
                <a:path extrusionOk="0" h="235" w="190">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5"/>
            <p:cNvSpPr/>
            <p:nvPr/>
          </p:nvSpPr>
          <p:spPr>
            <a:xfrm>
              <a:off x="4783138" y="5422900"/>
              <a:ext cx="217488" cy="165100"/>
            </a:xfrm>
            <a:custGeom>
              <a:rect b="b" l="l" r="r" t="t"/>
              <a:pathLst>
                <a:path extrusionOk="0" h="74" w="98">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5"/>
            <p:cNvSpPr/>
            <p:nvPr/>
          </p:nvSpPr>
          <p:spPr>
            <a:xfrm>
              <a:off x="4789488" y="5470525"/>
              <a:ext cx="204788" cy="14288"/>
            </a:xfrm>
            <a:custGeom>
              <a:rect b="b" l="l" r="r" t="t"/>
              <a:pathLst>
                <a:path extrusionOk="0" h="7" w="92">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5"/>
            <p:cNvSpPr/>
            <p:nvPr/>
          </p:nvSpPr>
          <p:spPr>
            <a:xfrm>
              <a:off x="4799013" y="5516563"/>
              <a:ext cx="184150" cy="15875"/>
            </a:xfrm>
            <a:custGeom>
              <a:rect b="b" l="l" r="r" t="t"/>
              <a:pathLst>
                <a:path extrusionOk="0" h="7" w="83">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5"/>
            <p:cNvSpPr/>
            <p:nvPr/>
          </p:nvSpPr>
          <p:spPr>
            <a:xfrm>
              <a:off x="4916488" y="5173663"/>
              <a:ext cx="92075" cy="207963"/>
            </a:xfrm>
            <a:custGeom>
              <a:rect b="b" l="l" r="r" t="t"/>
              <a:pathLst>
                <a:path extrusionOk="0" h="94" w="42">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5"/>
            <p:cNvSpPr/>
            <p:nvPr/>
          </p:nvSpPr>
          <p:spPr>
            <a:xfrm>
              <a:off x="4773613" y="5173663"/>
              <a:ext cx="92075" cy="207963"/>
            </a:xfrm>
            <a:custGeom>
              <a:rect b="b" l="l" r="r" t="t"/>
              <a:pathLst>
                <a:path extrusionOk="0" h="94" w="41">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5"/>
            <p:cNvSpPr/>
            <p:nvPr/>
          </p:nvSpPr>
          <p:spPr>
            <a:xfrm>
              <a:off x="4806951" y="5157788"/>
              <a:ext cx="168275" cy="34925"/>
            </a:xfrm>
            <a:custGeom>
              <a:rect b="b" l="l" r="r" t="t"/>
              <a:pathLst>
                <a:path extrusionOk="0" h="16" w="7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99" name="Google Shape;199;p5"/>
            <p:cNvCxnSpPr/>
            <p:nvPr/>
          </p:nvCxnSpPr>
          <p:spPr>
            <a:xfrm>
              <a:off x="6108701" y="3473450"/>
              <a:ext cx="0" cy="3384550"/>
            </a:xfrm>
            <a:prstGeom prst="straightConnector1">
              <a:avLst/>
            </a:prstGeom>
            <a:noFill/>
            <a:ln cap="flat" cmpd="sng" w="106350">
              <a:solidFill>
                <a:schemeClr val="accent1"/>
              </a:solidFill>
              <a:prstDash val="solid"/>
              <a:miter lim="800000"/>
              <a:headEnd len="sm" w="sm" type="none"/>
              <a:tailEnd len="sm" w="sm" type="none"/>
            </a:ln>
          </p:spPr>
        </p:cxnSp>
        <p:sp>
          <p:nvSpPr>
            <p:cNvPr id="200" name="Google Shape;200;p5"/>
            <p:cNvSpPr/>
            <p:nvPr/>
          </p:nvSpPr>
          <p:spPr>
            <a:xfrm>
              <a:off x="5851526" y="3351213"/>
              <a:ext cx="511175" cy="68263"/>
            </a:xfrm>
            <a:custGeom>
              <a:rect b="b" l="l" r="r" t="t"/>
              <a:pathLst>
                <a:path extrusionOk="0" h="31" w="2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5"/>
            <p:cNvSpPr/>
            <p:nvPr/>
          </p:nvSpPr>
          <p:spPr>
            <a:xfrm>
              <a:off x="5937251" y="3446463"/>
              <a:ext cx="339725" cy="68263"/>
            </a:xfrm>
            <a:custGeom>
              <a:rect b="b" l="l" r="r" t="t"/>
              <a:pathLst>
                <a:path extrusionOk="0" h="31" w="153">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5"/>
            <p:cNvSpPr/>
            <p:nvPr/>
          </p:nvSpPr>
          <p:spPr>
            <a:xfrm>
              <a:off x="5851526" y="3259138"/>
              <a:ext cx="511175" cy="66675"/>
            </a:xfrm>
            <a:custGeom>
              <a:rect b="b" l="l" r="r" t="t"/>
              <a:pathLst>
                <a:path extrusionOk="0" h="30" w="231">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5"/>
            <p:cNvSpPr/>
            <p:nvPr/>
          </p:nvSpPr>
          <p:spPr>
            <a:xfrm>
              <a:off x="5514976" y="1682750"/>
              <a:ext cx="1184275" cy="1549400"/>
            </a:xfrm>
            <a:custGeom>
              <a:rect b="b" l="l" r="r" t="t"/>
              <a:pathLst>
                <a:path extrusionOk="0" h="700" w="535">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5"/>
            <p:cNvSpPr/>
            <p:nvPr/>
          </p:nvSpPr>
          <p:spPr>
            <a:xfrm>
              <a:off x="6061076" y="1241425"/>
              <a:ext cx="69850" cy="1023938"/>
            </a:xfrm>
            <a:custGeom>
              <a:rect b="b" l="l" r="r" t="t"/>
              <a:pathLst>
                <a:path extrusionOk="0" h="462" w="31">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5"/>
            <p:cNvSpPr/>
            <p:nvPr/>
          </p:nvSpPr>
          <p:spPr>
            <a:xfrm>
              <a:off x="5719763" y="1301750"/>
              <a:ext cx="388938" cy="963613"/>
            </a:xfrm>
            <a:custGeom>
              <a:rect b="b" l="l" r="r" t="t"/>
              <a:pathLst>
                <a:path extrusionOk="0" h="435" w="17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5"/>
            <p:cNvSpPr/>
            <p:nvPr/>
          </p:nvSpPr>
          <p:spPr>
            <a:xfrm>
              <a:off x="5426076" y="1479550"/>
              <a:ext cx="682625" cy="785813"/>
            </a:xfrm>
            <a:custGeom>
              <a:rect b="b" l="l" r="r" t="t"/>
              <a:pathLst>
                <a:path extrusionOk="0" h="355" w="308">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5"/>
            <p:cNvSpPr/>
            <p:nvPr/>
          </p:nvSpPr>
          <p:spPr>
            <a:xfrm>
              <a:off x="5207001" y="1743075"/>
              <a:ext cx="901700" cy="522288"/>
            </a:xfrm>
            <a:custGeom>
              <a:rect b="b" l="l" r="r" t="t"/>
              <a:pathLst>
                <a:path extrusionOk="0" h="236" w="407">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5"/>
            <p:cNvSpPr/>
            <p:nvPr/>
          </p:nvSpPr>
          <p:spPr>
            <a:xfrm>
              <a:off x="5095876" y="2066925"/>
              <a:ext cx="1012825" cy="198438"/>
            </a:xfrm>
            <a:custGeom>
              <a:rect b="b" l="l" r="r" t="t"/>
              <a:pathLst>
                <a:path extrusionOk="0" h="89" w="457">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5"/>
            <p:cNvSpPr/>
            <p:nvPr/>
          </p:nvSpPr>
          <p:spPr>
            <a:xfrm>
              <a:off x="5097463" y="2265363"/>
              <a:ext cx="1011238" cy="220663"/>
            </a:xfrm>
            <a:custGeom>
              <a:rect b="b" l="l" r="r" t="t"/>
              <a:pathLst>
                <a:path extrusionOk="0" h="100" w="456">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5"/>
            <p:cNvSpPr/>
            <p:nvPr/>
          </p:nvSpPr>
          <p:spPr>
            <a:xfrm>
              <a:off x="5218113" y="2265363"/>
              <a:ext cx="890588" cy="544513"/>
            </a:xfrm>
            <a:custGeom>
              <a:rect b="b" l="l" r="r" t="t"/>
              <a:pathLst>
                <a:path extrusionOk="0" h="246" w="402">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5"/>
            <p:cNvSpPr/>
            <p:nvPr/>
          </p:nvSpPr>
          <p:spPr>
            <a:xfrm>
              <a:off x="5441951" y="2265363"/>
              <a:ext cx="666750" cy="803275"/>
            </a:xfrm>
            <a:custGeom>
              <a:rect b="b" l="l" r="r" t="t"/>
              <a:pathLst>
                <a:path extrusionOk="0" h="363" w="301">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5"/>
            <p:cNvSpPr/>
            <p:nvPr/>
          </p:nvSpPr>
          <p:spPr>
            <a:xfrm>
              <a:off x="6108701" y="2265363"/>
              <a:ext cx="679450" cy="787400"/>
            </a:xfrm>
            <a:custGeom>
              <a:rect b="b" l="l" r="r" t="t"/>
              <a:pathLst>
                <a:path extrusionOk="0" h="356" w="307">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5"/>
            <p:cNvSpPr/>
            <p:nvPr/>
          </p:nvSpPr>
          <p:spPr>
            <a:xfrm>
              <a:off x="6108701" y="2265363"/>
              <a:ext cx="898525" cy="523875"/>
            </a:xfrm>
            <a:custGeom>
              <a:rect b="b" l="l" r="r" t="t"/>
              <a:pathLst>
                <a:path extrusionOk="0" h="237" w="406">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5"/>
            <p:cNvSpPr/>
            <p:nvPr/>
          </p:nvSpPr>
          <p:spPr>
            <a:xfrm>
              <a:off x="6108701" y="2265363"/>
              <a:ext cx="1009650" cy="198438"/>
            </a:xfrm>
            <a:custGeom>
              <a:rect b="b" l="l" r="r" t="t"/>
              <a:pathLst>
                <a:path extrusionOk="0" h="90" w="456">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5"/>
            <p:cNvSpPr/>
            <p:nvPr/>
          </p:nvSpPr>
          <p:spPr>
            <a:xfrm>
              <a:off x="6108701" y="2046288"/>
              <a:ext cx="1008063" cy="219075"/>
            </a:xfrm>
            <a:custGeom>
              <a:rect b="b" l="l" r="r" t="t"/>
              <a:pathLst>
                <a:path extrusionOk="0" h="99" w="455">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5"/>
            <p:cNvSpPr/>
            <p:nvPr/>
          </p:nvSpPr>
          <p:spPr>
            <a:xfrm>
              <a:off x="6108701" y="1722438"/>
              <a:ext cx="887413" cy="542925"/>
            </a:xfrm>
            <a:custGeom>
              <a:rect b="b" l="l" r="r" t="t"/>
              <a:pathLst>
                <a:path extrusionOk="0" h="245" w="401">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5"/>
            <p:cNvSpPr/>
            <p:nvPr/>
          </p:nvSpPr>
          <p:spPr>
            <a:xfrm>
              <a:off x="6108701" y="1463675"/>
              <a:ext cx="663575" cy="801688"/>
            </a:xfrm>
            <a:custGeom>
              <a:rect b="b" l="l" r="r" t="t"/>
              <a:pathLst>
                <a:path extrusionOk="0" h="362" w="300">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5"/>
            <p:cNvSpPr/>
            <p:nvPr/>
          </p:nvSpPr>
          <p:spPr>
            <a:xfrm>
              <a:off x="6108701" y="1295400"/>
              <a:ext cx="365125" cy="969963"/>
            </a:xfrm>
            <a:custGeom>
              <a:rect b="b" l="l" r="r" t="t"/>
              <a:pathLst>
                <a:path extrusionOk="0" h="438" w="165">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5"/>
          <p:cNvSpPr/>
          <p:nvPr/>
        </p:nvSpPr>
        <p:spPr>
          <a:xfrm>
            <a:off x="5636975" y="1241425"/>
            <a:ext cx="5854800" cy="527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In recent years, there has been a lot of interest in the process of precisely recognizing persons by their ears. It is a significant step forward in biometric research, particularly as a supplement to facial recognition algorithms, which have difficulty in real-world scenarios. This is due to the wide range of shapes, changing lighting circumstances, and shifting profile shape, which is a planar depiction of a complicated entity. To identify a person given an input image, an ear recognition system based on convolutional neural networks (CNN) is developed. When tested against clean images, the proposed method equals the performance of existing traditional approaches.</a:t>
            </a:r>
            <a:endParaRPr b="0" i="0" sz="2200" u="none" cap="none" strike="noStrike">
              <a:solidFill>
                <a:schemeClr val="dk1"/>
              </a:solidFill>
              <a:latin typeface="Times New Roman"/>
              <a:ea typeface="Times New Roman"/>
              <a:cs typeface="Times New Roman"/>
              <a:sym typeface="Times New Roman"/>
            </a:endParaRPr>
          </a:p>
        </p:txBody>
      </p:sp>
      <p:sp>
        <p:nvSpPr>
          <p:cNvPr id="220" name="Google Shape;220;p5"/>
          <p:cNvSpPr txBox="1"/>
          <p:nvPr/>
        </p:nvSpPr>
        <p:spPr>
          <a:xfrm>
            <a:off x="474436" y="325368"/>
            <a:ext cx="510222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Black"/>
                <a:ea typeface="Arial Black"/>
                <a:cs typeface="Arial Black"/>
                <a:sym typeface="Arial Black"/>
              </a:rPr>
              <a:t>PROPOSED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6"/>
          <p:cNvSpPr/>
          <p:nvPr/>
        </p:nvSpPr>
        <p:spPr>
          <a:xfrm>
            <a:off x="1297577" y="1149531"/>
            <a:ext cx="9257212" cy="4162697"/>
          </a:xfrm>
          <a:prstGeom prst="rect">
            <a:avLst/>
          </a:prstGeom>
          <a:solidFill>
            <a:srgbClr val="15537E"/>
          </a:solidFill>
          <a:ln cap="flat" cmpd="sng" w="12700">
            <a:solidFill>
              <a:srgbClr val="5EACE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grpSp>
        <p:nvGrpSpPr>
          <p:cNvPr id="226" name="Google Shape;226;p6"/>
          <p:cNvGrpSpPr/>
          <p:nvPr/>
        </p:nvGrpSpPr>
        <p:grpSpPr>
          <a:xfrm>
            <a:off x="927326" y="836022"/>
            <a:ext cx="10010640" cy="6021978"/>
            <a:chOff x="255" y="1263"/>
            <a:chExt cx="2716" cy="2093"/>
          </a:xfrm>
        </p:grpSpPr>
        <p:sp>
          <p:nvSpPr>
            <p:cNvPr id="227" name="Google Shape;227;p6"/>
            <p:cNvSpPr/>
            <p:nvPr/>
          </p:nvSpPr>
          <p:spPr>
            <a:xfrm>
              <a:off x="1162" y="2963"/>
              <a:ext cx="908" cy="393"/>
            </a:xfrm>
            <a:custGeom>
              <a:rect b="b" l="l" r="r" t="t"/>
              <a:pathLst>
                <a:path extrusionOk="0" h="196" w="453">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6"/>
            <p:cNvSpPr/>
            <p:nvPr/>
          </p:nvSpPr>
          <p:spPr>
            <a:xfrm>
              <a:off x="255" y="1263"/>
              <a:ext cx="2716" cy="1660"/>
            </a:xfrm>
            <a:custGeom>
              <a:rect b="b" l="l" r="r" t="t"/>
              <a:pathLst>
                <a:path extrusionOk="0" h="828" w="1356">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29" name="Google Shape;229;p6"/>
          <p:cNvPicPr preferRelativeResize="0"/>
          <p:nvPr/>
        </p:nvPicPr>
        <p:blipFill rotWithShape="1">
          <a:blip r:embed="rId3">
            <a:alphaModFix/>
          </a:blip>
          <a:srcRect b="0" l="0" r="0" t="0"/>
          <a:stretch/>
        </p:blipFill>
        <p:spPr>
          <a:xfrm>
            <a:off x="1924595" y="1311280"/>
            <a:ext cx="8020594" cy="3839198"/>
          </a:xfrm>
          <a:prstGeom prst="rect">
            <a:avLst/>
          </a:prstGeom>
          <a:noFill/>
          <a:ln>
            <a:noFill/>
          </a:ln>
        </p:spPr>
      </p:pic>
      <p:sp>
        <p:nvSpPr>
          <p:cNvPr id="230" name="Google Shape;230;p6"/>
          <p:cNvSpPr txBox="1"/>
          <p:nvPr/>
        </p:nvSpPr>
        <p:spPr>
          <a:xfrm>
            <a:off x="3966754" y="94492"/>
            <a:ext cx="425849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Black"/>
                <a:ea typeface="Arial Black"/>
                <a:cs typeface="Arial Black"/>
                <a:sym typeface="Arial Black"/>
              </a:rPr>
              <a:t>STEPS INVOLVED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7"/>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sp>
        <p:nvSpPr>
          <p:cNvPr id="237" name="Google Shape;237;p7"/>
          <p:cNvSpPr/>
          <p:nvPr/>
        </p:nvSpPr>
        <p:spPr>
          <a:xfrm>
            <a:off x="9527" y="4719638"/>
            <a:ext cx="12188825" cy="2366963"/>
          </a:xfrm>
          <a:prstGeom prst="rect">
            <a:avLst/>
          </a:prstGeom>
          <a:gradFill>
            <a:gsLst>
              <a:gs pos="0">
                <a:srgbClr val="242424"/>
              </a:gs>
              <a:gs pos="50000">
                <a:srgbClr val="343434"/>
              </a:gs>
              <a:gs pos="100000">
                <a:srgbClr val="3F3F3F"/>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8" name="Google Shape;238;p7"/>
          <p:cNvGrpSpPr/>
          <p:nvPr/>
        </p:nvGrpSpPr>
        <p:grpSpPr>
          <a:xfrm>
            <a:off x="9527" y="4926014"/>
            <a:ext cx="12188825" cy="1944687"/>
            <a:chOff x="7938" y="4926013"/>
            <a:chExt cx="12188825" cy="1944687"/>
          </a:xfrm>
        </p:grpSpPr>
        <p:sp>
          <p:nvSpPr>
            <p:cNvPr id="239" name="Google Shape;239;p7"/>
            <p:cNvSpPr/>
            <p:nvPr/>
          </p:nvSpPr>
          <p:spPr>
            <a:xfrm>
              <a:off x="644525" y="5830888"/>
              <a:ext cx="503238"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7"/>
            <p:cNvSpPr/>
            <p:nvPr/>
          </p:nvSpPr>
          <p:spPr>
            <a:xfrm>
              <a:off x="1952625" y="5830888"/>
              <a:ext cx="501650"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7"/>
            <p:cNvSpPr/>
            <p:nvPr/>
          </p:nvSpPr>
          <p:spPr>
            <a:xfrm>
              <a:off x="3259138" y="5830888"/>
              <a:ext cx="501650"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7"/>
            <p:cNvSpPr/>
            <p:nvPr/>
          </p:nvSpPr>
          <p:spPr>
            <a:xfrm>
              <a:off x="4565650" y="5830888"/>
              <a:ext cx="503238"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7"/>
            <p:cNvSpPr/>
            <p:nvPr/>
          </p:nvSpPr>
          <p:spPr>
            <a:xfrm>
              <a:off x="5872163" y="5830888"/>
              <a:ext cx="503238"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7"/>
            <p:cNvSpPr/>
            <p:nvPr/>
          </p:nvSpPr>
          <p:spPr>
            <a:xfrm>
              <a:off x="7178675" y="5830888"/>
              <a:ext cx="503238"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7"/>
            <p:cNvSpPr/>
            <p:nvPr/>
          </p:nvSpPr>
          <p:spPr>
            <a:xfrm>
              <a:off x="8486775" y="5830888"/>
              <a:ext cx="501650"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7"/>
            <p:cNvSpPr/>
            <p:nvPr/>
          </p:nvSpPr>
          <p:spPr>
            <a:xfrm>
              <a:off x="9793288" y="5830888"/>
              <a:ext cx="503238"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7"/>
            <p:cNvSpPr/>
            <p:nvPr/>
          </p:nvSpPr>
          <p:spPr>
            <a:xfrm>
              <a:off x="11099800" y="5830888"/>
              <a:ext cx="503238" cy="1349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7"/>
            <p:cNvSpPr/>
            <p:nvPr/>
          </p:nvSpPr>
          <p:spPr>
            <a:xfrm>
              <a:off x="7938" y="6819900"/>
              <a:ext cx="12188825" cy="5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7"/>
            <p:cNvSpPr/>
            <p:nvPr/>
          </p:nvSpPr>
          <p:spPr>
            <a:xfrm>
              <a:off x="7938" y="4926013"/>
              <a:ext cx="12188825" cy="5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0" name="Google Shape;250;p7"/>
          <p:cNvSpPr/>
          <p:nvPr/>
        </p:nvSpPr>
        <p:spPr>
          <a:xfrm>
            <a:off x="9949288" y="2858294"/>
            <a:ext cx="185312" cy="1851819"/>
          </a:xfrm>
          <a:prstGeom prst="rect">
            <a:avLst/>
          </a:prstGeom>
          <a:gradFill>
            <a:gsLst>
              <a:gs pos="0">
                <a:srgbClr val="242424"/>
              </a:gs>
              <a:gs pos="50000">
                <a:schemeClr val="lt1"/>
              </a:gs>
              <a:gs pos="100000">
                <a:srgbClr val="3F3F3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51" name="Google Shape;251;p7"/>
          <p:cNvGrpSpPr/>
          <p:nvPr/>
        </p:nvGrpSpPr>
        <p:grpSpPr>
          <a:xfrm>
            <a:off x="9039191" y="941675"/>
            <a:ext cx="1993536" cy="1989348"/>
            <a:chOff x="8140701" y="1890712"/>
            <a:chExt cx="1511300" cy="1508125"/>
          </a:xfrm>
        </p:grpSpPr>
        <p:sp>
          <p:nvSpPr>
            <p:cNvPr id="252" name="Google Shape;252;p7"/>
            <p:cNvSpPr/>
            <p:nvPr/>
          </p:nvSpPr>
          <p:spPr>
            <a:xfrm>
              <a:off x="8140701" y="1890712"/>
              <a:ext cx="1511300" cy="1508125"/>
            </a:xfrm>
            <a:custGeom>
              <a:rect b="b" l="l" r="r" t="t"/>
              <a:pathLst>
                <a:path extrusionOk="0" h="401" w="402">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E9AB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7"/>
            <p:cNvSpPr/>
            <p:nvPr/>
          </p:nvSpPr>
          <p:spPr>
            <a:xfrm>
              <a:off x="8283576" y="2033588"/>
              <a:ext cx="1225550" cy="1227138"/>
            </a:xfrm>
            <a:custGeom>
              <a:rect b="b" l="l" r="r" t="t"/>
              <a:pathLst>
                <a:path extrusionOk="0" h="326" w="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7"/>
            <p:cNvSpPr/>
            <p:nvPr/>
          </p:nvSpPr>
          <p:spPr>
            <a:xfrm>
              <a:off x="8501063" y="2446338"/>
              <a:ext cx="774700" cy="573088"/>
            </a:xfrm>
            <a:custGeom>
              <a:rect b="b" l="l" r="r" t="t"/>
              <a:pathLst>
                <a:path extrusionOk="0" h="152" w="206">
                  <a:moveTo>
                    <a:pt x="206" y="33"/>
                  </a:moveTo>
                  <a:cubicBezTo>
                    <a:pt x="161" y="0"/>
                    <a:pt x="161" y="0"/>
                    <a:pt x="161" y="0"/>
                  </a:cubicBezTo>
                  <a:cubicBezTo>
                    <a:pt x="161" y="22"/>
                    <a:pt x="161" y="22"/>
                    <a:pt x="161" y="22"/>
                  </a:cubicBezTo>
                  <a:cubicBezTo>
                    <a:pt x="147" y="26"/>
                    <a:pt x="118" y="38"/>
                    <a:pt x="101" y="64"/>
                  </a:cubicBezTo>
                  <a:cubicBezTo>
                    <a:pt x="86" y="41"/>
                    <a:pt x="60" y="30"/>
                    <a:pt x="45" y="24"/>
                  </a:cubicBezTo>
                  <a:cubicBezTo>
                    <a:pt x="45" y="0"/>
                    <a:pt x="45" y="0"/>
                    <a:pt x="45" y="0"/>
                  </a:cubicBezTo>
                  <a:cubicBezTo>
                    <a:pt x="0" y="33"/>
                    <a:pt x="0" y="33"/>
                    <a:pt x="0" y="33"/>
                  </a:cubicBezTo>
                  <a:cubicBezTo>
                    <a:pt x="45" y="66"/>
                    <a:pt x="45" y="66"/>
                    <a:pt x="45" y="66"/>
                  </a:cubicBezTo>
                  <a:cubicBezTo>
                    <a:pt x="45" y="51"/>
                    <a:pt x="45" y="51"/>
                    <a:pt x="45" y="51"/>
                  </a:cubicBezTo>
                  <a:cubicBezTo>
                    <a:pt x="63" y="59"/>
                    <a:pt x="89" y="75"/>
                    <a:pt x="89" y="106"/>
                  </a:cubicBezTo>
                  <a:cubicBezTo>
                    <a:pt x="89" y="106"/>
                    <a:pt x="89" y="107"/>
                    <a:pt x="89" y="107"/>
                  </a:cubicBezTo>
                  <a:cubicBezTo>
                    <a:pt x="89" y="115"/>
                    <a:pt x="89" y="128"/>
                    <a:pt x="89" y="152"/>
                  </a:cubicBezTo>
                  <a:cubicBezTo>
                    <a:pt x="114" y="152"/>
                    <a:pt x="114" y="152"/>
                    <a:pt x="114" y="152"/>
                  </a:cubicBezTo>
                  <a:cubicBezTo>
                    <a:pt x="114" y="152"/>
                    <a:pt x="114" y="151"/>
                    <a:pt x="114" y="150"/>
                  </a:cubicBezTo>
                  <a:cubicBezTo>
                    <a:pt x="115" y="150"/>
                    <a:pt x="115" y="150"/>
                    <a:pt x="115" y="150"/>
                  </a:cubicBezTo>
                  <a:cubicBezTo>
                    <a:pt x="115" y="126"/>
                    <a:pt x="115" y="113"/>
                    <a:pt x="115" y="106"/>
                  </a:cubicBezTo>
                  <a:cubicBezTo>
                    <a:pt x="115" y="105"/>
                    <a:pt x="115" y="105"/>
                    <a:pt x="115" y="104"/>
                  </a:cubicBezTo>
                  <a:cubicBezTo>
                    <a:pt x="115" y="72"/>
                    <a:pt x="143" y="55"/>
                    <a:pt x="161" y="48"/>
                  </a:cubicBezTo>
                  <a:cubicBezTo>
                    <a:pt x="161" y="66"/>
                    <a:pt x="161" y="66"/>
                    <a:pt x="161" y="66"/>
                  </a:cubicBezTo>
                  <a:lnTo>
                    <a:pt x="20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5" name="Google Shape;255;p7"/>
          <p:cNvSpPr txBox="1"/>
          <p:nvPr/>
        </p:nvSpPr>
        <p:spPr>
          <a:xfrm>
            <a:off x="805929" y="1475879"/>
            <a:ext cx="777821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study was designed to determine whether it is possible to employ deep neural networks in the recognition of persons by their ears through photographs. The average of the confusion matrix for the data training and testing is encouraging in preliminary results. On the AWE dataset, the best ear detection gets an IoU score of 96.13 percent.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pSp>
        <p:nvGrpSpPr>
          <p:cNvPr id="261" name="Google Shape;261;p8"/>
          <p:cNvGrpSpPr/>
          <p:nvPr/>
        </p:nvGrpSpPr>
        <p:grpSpPr>
          <a:xfrm>
            <a:off x="19455" y="-3243"/>
            <a:ext cx="8239334" cy="3699180"/>
            <a:chOff x="-28575" y="1898650"/>
            <a:chExt cx="6542088" cy="3721100"/>
          </a:xfrm>
        </p:grpSpPr>
        <p:sp>
          <p:nvSpPr>
            <p:cNvPr id="262" name="Google Shape;262;p8"/>
            <p:cNvSpPr/>
            <p:nvPr/>
          </p:nvSpPr>
          <p:spPr>
            <a:xfrm>
              <a:off x="3052763" y="2152650"/>
              <a:ext cx="3460750" cy="3467100"/>
            </a:xfrm>
            <a:custGeom>
              <a:rect b="b" l="l" r="r" t="t"/>
              <a:pathLst>
                <a:path extrusionOk="0" h="1205" w="1204">
                  <a:moveTo>
                    <a:pt x="522" y="1077"/>
                  </a:moveTo>
                  <a:cubicBezTo>
                    <a:pt x="0" y="897"/>
                    <a:pt x="260" y="682"/>
                    <a:pt x="463" y="602"/>
                  </a:cubicBezTo>
                  <a:cubicBezTo>
                    <a:pt x="666" y="522"/>
                    <a:pt x="1204" y="330"/>
                    <a:pt x="692" y="106"/>
                  </a:cubicBezTo>
                  <a:cubicBezTo>
                    <a:pt x="692" y="106"/>
                    <a:pt x="513" y="40"/>
                    <a:pt x="268" y="0"/>
                  </a:cubicBezTo>
                  <a:cubicBezTo>
                    <a:pt x="237" y="28"/>
                    <a:pt x="237" y="28"/>
                    <a:pt x="237" y="28"/>
                  </a:cubicBezTo>
                  <a:cubicBezTo>
                    <a:pt x="415" y="59"/>
                    <a:pt x="519" y="90"/>
                    <a:pt x="616" y="123"/>
                  </a:cubicBezTo>
                  <a:cubicBezTo>
                    <a:pt x="774" y="177"/>
                    <a:pt x="930" y="311"/>
                    <a:pt x="718" y="427"/>
                  </a:cubicBezTo>
                  <a:cubicBezTo>
                    <a:pt x="506" y="543"/>
                    <a:pt x="44" y="661"/>
                    <a:pt x="26" y="845"/>
                  </a:cubicBezTo>
                  <a:cubicBezTo>
                    <a:pt x="13" y="972"/>
                    <a:pt x="185" y="1108"/>
                    <a:pt x="475" y="1205"/>
                  </a:cubicBezTo>
                  <a:cubicBezTo>
                    <a:pt x="662" y="1119"/>
                    <a:pt x="662" y="1119"/>
                    <a:pt x="662" y="1119"/>
                  </a:cubicBezTo>
                  <a:cubicBezTo>
                    <a:pt x="613" y="1106"/>
                    <a:pt x="566" y="1092"/>
                    <a:pt x="522" y="1077"/>
                  </a:cubicBez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8"/>
            <p:cNvSpPr/>
            <p:nvPr/>
          </p:nvSpPr>
          <p:spPr>
            <a:xfrm>
              <a:off x="-28575" y="1898650"/>
              <a:ext cx="1481138" cy="87313"/>
            </a:xfrm>
            <a:custGeom>
              <a:rect b="b" l="l" r="r" t="t"/>
              <a:pathLst>
                <a:path extrusionOk="0" h="30" w="515">
                  <a:moveTo>
                    <a:pt x="0" y="2"/>
                  </a:moveTo>
                  <a:cubicBezTo>
                    <a:pt x="0" y="23"/>
                    <a:pt x="0" y="23"/>
                    <a:pt x="0" y="23"/>
                  </a:cubicBezTo>
                  <a:cubicBezTo>
                    <a:pt x="0" y="23"/>
                    <a:pt x="200" y="14"/>
                    <a:pt x="504" y="30"/>
                  </a:cubicBezTo>
                  <a:cubicBezTo>
                    <a:pt x="515" y="18"/>
                    <a:pt x="515" y="18"/>
                    <a:pt x="515" y="18"/>
                  </a:cubicBezTo>
                  <a:cubicBezTo>
                    <a:pt x="323" y="7"/>
                    <a:pt x="138" y="0"/>
                    <a:pt x="0" y="2"/>
                  </a:cubicBez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8"/>
            <p:cNvSpPr/>
            <p:nvPr/>
          </p:nvSpPr>
          <p:spPr>
            <a:xfrm>
              <a:off x="1581150" y="1958975"/>
              <a:ext cx="2084388" cy="247650"/>
            </a:xfrm>
            <a:custGeom>
              <a:rect b="b" l="l" r="r" t="t"/>
              <a:pathLst>
                <a:path extrusionOk="0" h="86" w="725">
                  <a:moveTo>
                    <a:pt x="595" y="43"/>
                  </a:moveTo>
                  <a:cubicBezTo>
                    <a:pt x="430" y="28"/>
                    <a:pt x="220" y="12"/>
                    <a:pt x="13" y="0"/>
                  </a:cubicBezTo>
                  <a:cubicBezTo>
                    <a:pt x="0" y="12"/>
                    <a:pt x="0" y="12"/>
                    <a:pt x="0" y="12"/>
                  </a:cubicBezTo>
                  <a:cubicBezTo>
                    <a:pt x="92" y="18"/>
                    <a:pt x="192" y="25"/>
                    <a:pt x="298" y="36"/>
                  </a:cubicBezTo>
                  <a:cubicBezTo>
                    <a:pt x="461" y="53"/>
                    <a:pt x="590" y="69"/>
                    <a:pt x="695" y="86"/>
                  </a:cubicBezTo>
                  <a:cubicBezTo>
                    <a:pt x="725" y="58"/>
                    <a:pt x="725" y="58"/>
                    <a:pt x="725" y="58"/>
                  </a:cubicBezTo>
                  <a:cubicBezTo>
                    <a:pt x="683" y="52"/>
                    <a:pt x="639" y="47"/>
                    <a:pt x="595" y="43"/>
                  </a:cubicBezTo>
                  <a:close/>
                </a:path>
              </a:pathLst>
            </a:custGeom>
            <a:solidFill>
              <a:srgbClr val="3F3F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5" name="Google Shape;265;p8"/>
          <p:cNvSpPr txBox="1"/>
          <p:nvPr/>
        </p:nvSpPr>
        <p:spPr>
          <a:xfrm>
            <a:off x="609600" y="4026474"/>
            <a:ext cx="109728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We investigated the problem of training CNN-based models for  ear recognition with limited training data in this paper. By successfully recognising and authenticating authorised users, the system improves the security of online transactions.Any application that requires online payments can use the system as a payment gateway. Ecommerce websites, internet banking, and mobile banking are examples of these. The system is accessible via any web browser on any operating system. In the future, iris identification could be added to the system to improve transaction security.</a:t>
            </a:r>
            <a:endParaRPr b="0" i="0" sz="1800" u="none" cap="none" strike="noStrike">
              <a:solidFill>
                <a:srgbClr val="3F3F3F"/>
              </a:solidFill>
              <a:latin typeface="Calibri"/>
              <a:ea typeface="Calibri"/>
              <a:cs typeface="Calibri"/>
              <a:sym typeface="Calibri"/>
            </a:endParaRPr>
          </a:p>
        </p:txBody>
      </p:sp>
      <p:grpSp>
        <p:nvGrpSpPr>
          <p:cNvPr id="266" name="Google Shape;266;p8"/>
          <p:cNvGrpSpPr/>
          <p:nvPr/>
        </p:nvGrpSpPr>
        <p:grpSpPr>
          <a:xfrm>
            <a:off x="4671950" y="1297577"/>
            <a:ext cx="1807227" cy="2354892"/>
            <a:chOff x="6285507" y="4056652"/>
            <a:chExt cx="1361612" cy="1952296"/>
          </a:xfrm>
        </p:grpSpPr>
        <p:grpSp>
          <p:nvGrpSpPr>
            <p:cNvPr id="267" name="Google Shape;267;p8"/>
            <p:cNvGrpSpPr/>
            <p:nvPr/>
          </p:nvGrpSpPr>
          <p:grpSpPr>
            <a:xfrm>
              <a:off x="6285507" y="4056652"/>
              <a:ext cx="1361612" cy="1952296"/>
              <a:chOff x="5808789" y="2272281"/>
              <a:chExt cx="1993536" cy="2858355"/>
            </a:xfrm>
          </p:grpSpPr>
          <p:sp>
            <p:nvSpPr>
              <p:cNvPr id="268" name="Google Shape;268;p8"/>
              <p:cNvSpPr/>
              <p:nvPr/>
            </p:nvSpPr>
            <p:spPr>
              <a:xfrm>
                <a:off x="6718887" y="4188899"/>
                <a:ext cx="191914" cy="941737"/>
              </a:xfrm>
              <a:prstGeom prst="rect">
                <a:avLst/>
              </a:prstGeom>
              <a:gradFill>
                <a:gsLst>
                  <a:gs pos="0">
                    <a:srgbClr val="000000"/>
                  </a:gs>
                  <a:gs pos="50000">
                    <a:srgbClr val="FFFFFF"/>
                  </a:gs>
                  <a:gs pos="100000">
                    <a:srgbClr val="00000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69" name="Google Shape;269;p8"/>
              <p:cNvGrpSpPr/>
              <p:nvPr/>
            </p:nvGrpSpPr>
            <p:grpSpPr>
              <a:xfrm>
                <a:off x="5808789" y="2272281"/>
                <a:ext cx="1993536" cy="1989348"/>
                <a:chOff x="8140701" y="1890712"/>
                <a:chExt cx="1511300" cy="1508125"/>
              </a:xfrm>
            </p:grpSpPr>
            <p:sp>
              <p:nvSpPr>
                <p:cNvPr id="270" name="Google Shape;270;p8"/>
                <p:cNvSpPr/>
                <p:nvPr/>
              </p:nvSpPr>
              <p:spPr>
                <a:xfrm>
                  <a:off x="8140701" y="1890712"/>
                  <a:ext cx="1511300" cy="1508125"/>
                </a:xfrm>
                <a:custGeom>
                  <a:rect b="b" l="l" r="r" t="t"/>
                  <a:pathLst>
                    <a:path extrusionOk="0" h="401" w="402">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E9AB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8"/>
                <p:cNvSpPr/>
                <p:nvPr/>
              </p:nvSpPr>
              <p:spPr>
                <a:xfrm>
                  <a:off x="8283576" y="2033588"/>
                  <a:ext cx="1225550" cy="1227138"/>
                </a:xfrm>
                <a:custGeom>
                  <a:rect b="b" l="l" r="r" t="t"/>
                  <a:pathLst>
                    <a:path extrusionOk="0" h="326" w="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72" name="Google Shape;272;p8"/>
            <p:cNvSpPr txBox="1"/>
            <p:nvPr/>
          </p:nvSpPr>
          <p:spPr>
            <a:xfrm>
              <a:off x="6285507" y="4601246"/>
              <a:ext cx="1275384" cy="22964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2E9"/>
            </a:gs>
            <a:gs pos="100000">
              <a:srgbClr val="045962"/>
            </a:gs>
          </a:gsLst>
          <a:lin ang="5400012" scaled="0"/>
        </a:gradFill>
      </p:bgPr>
    </p:bg>
    <p:spTree>
      <p:nvGrpSpPr>
        <p:cNvPr id="277" name="Shape 277"/>
        <p:cNvGrpSpPr/>
        <p:nvPr/>
      </p:nvGrpSpPr>
      <p:grpSpPr>
        <a:xfrm>
          <a:off x="0" y="0"/>
          <a:ext cx="0" cy="0"/>
          <a:chOff x="0" y="0"/>
          <a:chExt cx="0" cy="0"/>
        </a:xfrm>
      </p:grpSpPr>
      <p:sp>
        <p:nvSpPr>
          <p:cNvPr id="278" name="Google Shape;278;p9"/>
          <p:cNvSpPr/>
          <p:nvPr/>
        </p:nvSpPr>
        <p:spPr>
          <a:xfrm>
            <a:off x="346448" y="190058"/>
            <a:ext cx="2381250" cy="56241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Black"/>
                <a:ea typeface="Arial Black"/>
                <a:cs typeface="Arial Black"/>
                <a:sym typeface="Arial Black"/>
              </a:rPr>
              <a:t>REFERENCES</a:t>
            </a:r>
            <a:endParaRPr b="0" i="0" sz="1400" u="none" cap="none" strike="noStrike">
              <a:solidFill>
                <a:srgbClr val="000000"/>
              </a:solidFill>
              <a:latin typeface="Arial"/>
              <a:ea typeface="Arial"/>
              <a:cs typeface="Arial"/>
              <a:sym typeface="Arial"/>
            </a:endParaRPr>
          </a:p>
        </p:txBody>
      </p:sp>
      <p:sp>
        <p:nvSpPr>
          <p:cNvPr id="279" name="Google Shape;279;p9"/>
          <p:cNvSpPr/>
          <p:nvPr/>
        </p:nvSpPr>
        <p:spPr>
          <a:xfrm>
            <a:off x="815679" y="1138335"/>
            <a:ext cx="5842200" cy="336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chemeClr val="lt1"/>
                </a:solidFill>
                <a:latin typeface="Arial"/>
                <a:ea typeface="Arial"/>
                <a:cs typeface="Arial"/>
                <a:sym typeface="Arial"/>
                <a:hlinkClick r:id="rId3">
                  <a:extLst>
                    <a:ext uri="{A12FA001-AC4F-418D-AE19-62706E023703}">
                      <ahyp:hlinkClr val="tx"/>
                    </a:ext>
                  </a:extLst>
                </a:hlinkClick>
              </a:rPr>
              <a:t>Multi-view </a:t>
            </a:r>
            <a:r>
              <a:rPr b="1" i="0" lang="en-US" sz="1600" u="sng" cap="none" strike="noStrike">
                <a:solidFill>
                  <a:schemeClr val="lt1"/>
                </a:solidFill>
                <a:latin typeface="Arial"/>
                <a:ea typeface="Arial"/>
                <a:cs typeface="Arial"/>
                <a:sym typeface="Arial"/>
                <a:hlinkClick r:id="rId4">
                  <a:extLst>
                    <a:ext uri="{A12FA001-AC4F-418D-AE19-62706E023703}">
                      <ahyp:hlinkClr val="tx"/>
                    </a:ext>
                  </a:extLst>
                </a:hlinkClick>
              </a:rPr>
              <a:t>face recognition </a:t>
            </a:r>
            <a:r>
              <a:rPr b="0" i="0" lang="en-US" sz="1600" u="sng" cap="none" strike="noStrike">
                <a:solidFill>
                  <a:schemeClr val="lt1"/>
                </a:solidFill>
                <a:latin typeface="Arial"/>
                <a:ea typeface="Arial"/>
                <a:cs typeface="Arial"/>
                <a:sym typeface="Arial"/>
                <a:hlinkClick r:id="rId5">
                  <a:extLst>
                    <a:ext uri="{A12FA001-AC4F-418D-AE19-62706E023703}">
                      <ahyp:hlinkClr val="tx"/>
                    </a:ext>
                  </a:extLst>
                </a:hlinkClick>
              </a:rPr>
              <a:t>using deep neural networks</a:t>
            </a:r>
            <a:endParaRPr b="0" i="0" sz="1600" u="none" cap="none" strike="noStrike">
              <a:solidFill>
                <a:schemeClr val="lt1"/>
              </a:solidFill>
              <a:latin typeface="Arial"/>
              <a:ea typeface="Arial"/>
              <a:cs typeface="Arial"/>
              <a:sym typeface="Arial"/>
            </a:endParaRPr>
          </a:p>
        </p:txBody>
      </p:sp>
      <p:sp>
        <p:nvSpPr>
          <p:cNvPr id="280" name="Google Shape;280;p9"/>
          <p:cNvSpPr/>
          <p:nvPr/>
        </p:nvSpPr>
        <p:spPr>
          <a:xfrm>
            <a:off x="346443" y="3367113"/>
            <a:ext cx="211495" cy="213890"/>
          </a:xfrm>
          <a:custGeom>
            <a:rect b="b" l="l" r="r" t="t"/>
            <a:pathLst>
              <a:path extrusionOk="0" h="3517" w="3531">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9"/>
          <p:cNvSpPr/>
          <p:nvPr/>
        </p:nvSpPr>
        <p:spPr>
          <a:xfrm>
            <a:off x="346447" y="1720332"/>
            <a:ext cx="211495" cy="213890"/>
          </a:xfrm>
          <a:custGeom>
            <a:rect b="b" l="l" r="r" t="t"/>
            <a:pathLst>
              <a:path extrusionOk="0" h="3517" w="3531">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9"/>
          <p:cNvSpPr/>
          <p:nvPr/>
        </p:nvSpPr>
        <p:spPr>
          <a:xfrm>
            <a:off x="346447" y="2255984"/>
            <a:ext cx="211495" cy="213890"/>
          </a:xfrm>
          <a:custGeom>
            <a:rect b="b" l="l" r="r" t="t"/>
            <a:pathLst>
              <a:path extrusionOk="0" h="3517" w="3531">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p9"/>
          <p:cNvSpPr/>
          <p:nvPr/>
        </p:nvSpPr>
        <p:spPr>
          <a:xfrm>
            <a:off x="346447" y="2791636"/>
            <a:ext cx="211495" cy="213890"/>
          </a:xfrm>
          <a:custGeom>
            <a:rect b="b" l="l" r="r" t="t"/>
            <a:pathLst>
              <a:path extrusionOk="0" h="3517" w="3531">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9"/>
          <p:cNvSpPr/>
          <p:nvPr/>
        </p:nvSpPr>
        <p:spPr>
          <a:xfrm>
            <a:off x="346443" y="4101732"/>
            <a:ext cx="211495" cy="213890"/>
          </a:xfrm>
          <a:custGeom>
            <a:rect b="b" l="l" r="r" t="t"/>
            <a:pathLst>
              <a:path extrusionOk="0" h="3517" w="3531">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9"/>
          <p:cNvSpPr/>
          <p:nvPr/>
        </p:nvSpPr>
        <p:spPr>
          <a:xfrm>
            <a:off x="346446" y="1183394"/>
            <a:ext cx="211495" cy="213890"/>
          </a:xfrm>
          <a:custGeom>
            <a:rect b="b" l="l" r="r" t="t"/>
            <a:pathLst>
              <a:path extrusionOk="0" h="3517" w="3531">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9"/>
          <p:cNvSpPr/>
          <p:nvPr/>
        </p:nvSpPr>
        <p:spPr>
          <a:xfrm>
            <a:off x="815675" y="3315792"/>
            <a:ext cx="8136734" cy="53042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t>
            </a:r>
            <a:r>
              <a:rPr b="0" i="0" lang="en-US" sz="1600" u="sng" cap="none" strike="noStrike">
                <a:solidFill>
                  <a:schemeClr val="lt1"/>
                </a:solidFill>
                <a:latin typeface="Arial"/>
                <a:ea typeface="Arial"/>
                <a:cs typeface="Arial"/>
                <a:sym typeface="Arial"/>
                <a:hlinkClick r:id="rId6">
                  <a:extLst>
                    <a:ext uri="{A12FA001-AC4F-418D-AE19-62706E023703}">
                      <ahyp:hlinkClr val="tx"/>
                    </a:ext>
                  </a:extLst>
                </a:hlinkClick>
              </a:rPr>
              <a:t>A comprehensive survey and deep learning-based approach for human recognition using ear biometric</a:t>
            </a:r>
            <a:endParaRPr b="0" i="0" sz="1600" u="none" cap="none" strike="noStrike">
              <a:solidFill>
                <a:schemeClr val="lt1"/>
              </a:solidFill>
              <a:latin typeface="Arial"/>
              <a:ea typeface="Arial"/>
              <a:cs typeface="Arial"/>
              <a:sym typeface="Arial"/>
            </a:endParaRPr>
          </a:p>
        </p:txBody>
      </p:sp>
      <p:sp>
        <p:nvSpPr>
          <p:cNvPr id="287" name="Google Shape;287;p9"/>
          <p:cNvSpPr/>
          <p:nvPr/>
        </p:nvSpPr>
        <p:spPr>
          <a:xfrm>
            <a:off x="815675" y="3874403"/>
            <a:ext cx="8375947" cy="66854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chemeClr val="lt1"/>
                </a:solidFill>
                <a:latin typeface="Arial"/>
                <a:ea typeface="Arial"/>
                <a:cs typeface="Arial"/>
                <a:sym typeface="Arial"/>
                <a:hlinkClick r:id="rId7">
                  <a:extLst>
                    <a:ext uri="{A12FA001-AC4F-418D-AE19-62706E023703}">
                      <ahyp:hlinkClr val="tx"/>
                    </a:ext>
                  </a:extLst>
                </a:hlinkClick>
              </a:rPr>
              <a:t>Can convolution neural network (</a:t>
            </a:r>
            <a:r>
              <a:rPr b="1" i="0" lang="en-US" sz="1600" u="sng" cap="none" strike="noStrike">
                <a:solidFill>
                  <a:schemeClr val="lt1"/>
                </a:solidFill>
                <a:latin typeface="Arial"/>
                <a:ea typeface="Arial"/>
                <a:cs typeface="Arial"/>
                <a:sym typeface="Arial"/>
                <a:hlinkClick r:id="rId8">
                  <a:extLst>
                    <a:ext uri="{A12FA001-AC4F-418D-AE19-62706E023703}">
                      <ahyp:hlinkClr val="tx"/>
                    </a:ext>
                  </a:extLst>
                </a:hlinkClick>
              </a:rPr>
              <a:t>CNN</a:t>
            </a:r>
            <a:r>
              <a:rPr b="0" i="0" lang="en-US" sz="1600" u="sng" cap="none" strike="noStrike">
                <a:solidFill>
                  <a:schemeClr val="lt1"/>
                </a:solidFill>
                <a:latin typeface="Arial"/>
                <a:ea typeface="Arial"/>
                <a:cs typeface="Arial"/>
                <a:sym typeface="Arial"/>
                <a:hlinkClick r:id="rId9">
                  <a:extLst>
                    <a:ext uri="{A12FA001-AC4F-418D-AE19-62706E023703}">
                      <ahyp:hlinkClr val="tx"/>
                    </a:ext>
                  </a:extLst>
                </a:hlinkClick>
              </a:rPr>
              <a:t>) triumph in </a:t>
            </a:r>
            <a:r>
              <a:rPr b="1" i="0" lang="en-US" sz="1600" u="sng" cap="none" strike="noStrike">
                <a:solidFill>
                  <a:schemeClr val="lt1"/>
                </a:solidFill>
                <a:latin typeface="Arial"/>
                <a:ea typeface="Arial"/>
                <a:cs typeface="Arial"/>
                <a:sym typeface="Arial"/>
                <a:hlinkClick r:id="rId10">
                  <a:extLst>
                    <a:ext uri="{A12FA001-AC4F-418D-AE19-62706E023703}">
                      <ahyp:hlinkClr val="tx"/>
                    </a:ext>
                  </a:extLst>
                </a:hlinkClick>
              </a:rPr>
              <a:t>ear </a:t>
            </a:r>
            <a:r>
              <a:rPr b="0" i="0" lang="en-US" sz="1600" u="sng" cap="none" strike="noStrike">
                <a:solidFill>
                  <a:schemeClr val="lt1"/>
                </a:solidFill>
                <a:latin typeface="Arial"/>
                <a:ea typeface="Arial"/>
                <a:cs typeface="Arial"/>
                <a:sym typeface="Arial"/>
                <a:hlinkClick r:id="rId11">
                  <a:extLst>
                    <a:ext uri="{A12FA001-AC4F-418D-AE19-62706E023703}">
                      <ahyp:hlinkClr val="tx"/>
                    </a:ext>
                  </a:extLst>
                </a:hlinkClick>
              </a:rPr>
              <a:t>recognition of uniform illumination invariant?</a:t>
            </a:r>
            <a:endParaRPr b="0" i="0" sz="1600" u="none" cap="none" strike="noStrike">
              <a:solidFill>
                <a:schemeClr val="lt1"/>
              </a:solidFill>
              <a:latin typeface="Arial"/>
              <a:ea typeface="Arial"/>
              <a:cs typeface="Arial"/>
              <a:sym typeface="Arial"/>
            </a:endParaRPr>
          </a:p>
        </p:txBody>
      </p:sp>
      <p:sp>
        <p:nvSpPr>
          <p:cNvPr id="288" name="Google Shape;288;p9"/>
          <p:cNvSpPr/>
          <p:nvPr/>
        </p:nvSpPr>
        <p:spPr>
          <a:xfrm>
            <a:off x="815675" y="2250679"/>
            <a:ext cx="9556233" cy="4434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chemeClr val="lt1"/>
                </a:solidFill>
                <a:latin typeface="Arial"/>
                <a:ea typeface="Arial"/>
                <a:cs typeface="Arial"/>
                <a:sym typeface="Arial"/>
                <a:hlinkClick r:id="rId12">
                  <a:extLst>
                    <a:ext uri="{A12FA001-AC4F-418D-AE19-62706E023703}">
                      <ahyp:hlinkClr val="tx"/>
                    </a:ext>
                  </a:extLst>
                </a:hlinkClick>
              </a:rPr>
              <a:t>Multimodal </a:t>
            </a:r>
            <a:r>
              <a:rPr b="1" i="0" lang="en-US" sz="1600" u="sng" cap="none" strike="noStrike">
                <a:solidFill>
                  <a:schemeClr val="lt1"/>
                </a:solidFill>
                <a:latin typeface="Arial"/>
                <a:ea typeface="Arial"/>
                <a:cs typeface="Arial"/>
                <a:sym typeface="Arial"/>
                <a:hlinkClick r:id="rId13">
                  <a:extLst>
                    <a:ext uri="{A12FA001-AC4F-418D-AE19-62706E023703}">
                      <ahyp:hlinkClr val="tx"/>
                    </a:ext>
                  </a:extLst>
                </a:hlinkClick>
              </a:rPr>
              <a:t>biometric </a:t>
            </a:r>
            <a:r>
              <a:rPr b="0" i="0" lang="en-US" sz="1600" u="sng" cap="none" strike="noStrike">
                <a:solidFill>
                  <a:schemeClr val="lt1"/>
                </a:solidFill>
                <a:latin typeface="Arial"/>
                <a:ea typeface="Arial"/>
                <a:cs typeface="Arial"/>
                <a:sym typeface="Arial"/>
                <a:hlinkClick r:id="rId14">
                  <a:extLst>
                    <a:ext uri="{A12FA001-AC4F-418D-AE19-62706E023703}">
                      <ahyp:hlinkClr val="tx"/>
                    </a:ext>
                  </a:extLst>
                </a:hlinkClick>
              </a:rPr>
              <a:t>cryptosystem for human authentication using fingerprint and </a:t>
            </a:r>
            <a:r>
              <a:rPr b="1" i="0" lang="en-US" sz="1600" u="sng" cap="none" strike="noStrike">
                <a:solidFill>
                  <a:schemeClr val="lt1"/>
                </a:solidFill>
                <a:latin typeface="Arial"/>
                <a:ea typeface="Arial"/>
                <a:cs typeface="Arial"/>
                <a:sym typeface="Arial"/>
                <a:hlinkClick r:id="rId15">
                  <a:extLst>
                    <a:ext uri="{A12FA001-AC4F-418D-AE19-62706E023703}">
                      <ahyp:hlinkClr val="tx"/>
                    </a:ext>
                  </a:extLst>
                </a:hlinkClick>
              </a:rPr>
              <a:t>ear</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89" name="Google Shape;289;p9"/>
          <p:cNvSpPr/>
          <p:nvPr/>
        </p:nvSpPr>
        <p:spPr>
          <a:xfrm>
            <a:off x="815675" y="2746575"/>
            <a:ext cx="9237600" cy="30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chemeClr val="lt1"/>
                </a:solidFill>
                <a:latin typeface="Arial"/>
                <a:ea typeface="Arial"/>
                <a:cs typeface="Arial"/>
                <a:sym typeface="Arial"/>
                <a:hlinkClick r:id="rId16">
                  <a:extLst>
                    <a:ext uri="{A12FA001-AC4F-418D-AE19-62706E023703}">
                      <ahyp:hlinkClr val="tx"/>
                    </a:ext>
                  </a:extLst>
                </a:hlinkClick>
              </a:rPr>
              <a:t>Deep arm/</a:t>
            </a:r>
            <a:r>
              <a:rPr b="1" i="0" lang="en-US" sz="1600" u="sng" cap="none" strike="noStrike">
                <a:solidFill>
                  <a:schemeClr val="lt1"/>
                </a:solidFill>
                <a:latin typeface="Arial"/>
                <a:ea typeface="Arial"/>
                <a:cs typeface="Arial"/>
                <a:sym typeface="Arial"/>
                <a:hlinkClick r:id="rId17">
                  <a:extLst>
                    <a:ext uri="{A12FA001-AC4F-418D-AE19-62706E023703}">
                      <ahyp:hlinkClr val="tx"/>
                    </a:ext>
                  </a:extLst>
                </a:hlinkClick>
              </a:rPr>
              <a:t>ear</a:t>
            </a:r>
            <a:r>
              <a:rPr b="0" i="0" lang="en-US" sz="1600" u="sng" cap="none" strike="noStrike">
                <a:solidFill>
                  <a:schemeClr val="lt1"/>
                </a:solidFill>
                <a:latin typeface="Arial"/>
                <a:ea typeface="Arial"/>
                <a:cs typeface="Arial"/>
                <a:sym typeface="Arial"/>
                <a:hlinkClick r:id="rId18">
                  <a:extLst>
                    <a:ext uri="{A12FA001-AC4F-418D-AE19-62706E023703}">
                      <ahyp:hlinkClr val="tx"/>
                    </a:ext>
                  </a:extLst>
                </a:hlinkClick>
              </a:rPr>
              <a:t>-ECG image learning for highly wearable </a:t>
            </a:r>
            <a:r>
              <a:rPr b="1" i="0" lang="en-US" sz="1600" u="sng" cap="none" strike="noStrike">
                <a:solidFill>
                  <a:schemeClr val="lt1"/>
                </a:solidFill>
                <a:latin typeface="Arial"/>
                <a:ea typeface="Arial"/>
                <a:cs typeface="Arial"/>
                <a:sym typeface="Arial"/>
                <a:hlinkClick r:id="rId19">
                  <a:extLst>
                    <a:ext uri="{A12FA001-AC4F-418D-AE19-62706E023703}">
                      <ahyp:hlinkClr val="tx"/>
                    </a:ext>
                  </a:extLst>
                </a:hlinkClick>
              </a:rPr>
              <a:t>biometric </a:t>
            </a:r>
            <a:r>
              <a:rPr b="0" i="0" lang="en-US" sz="1600" u="sng" cap="none" strike="noStrike">
                <a:solidFill>
                  <a:schemeClr val="lt1"/>
                </a:solidFill>
                <a:latin typeface="Arial"/>
                <a:ea typeface="Arial"/>
                <a:cs typeface="Arial"/>
                <a:sym typeface="Arial"/>
                <a:hlinkClick r:id="rId20">
                  <a:extLst>
                    <a:ext uri="{A12FA001-AC4F-418D-AE19-62706E023703}">
                      <ahyp:hlinkClr val="tx"/>
                    </a:ext>
                  </a:extLst>
                </a:hlinkClick>
              </a:rPr>
              <a:t>human identification</a:t>
            </a:r>
            <a:endParaRPr b="0" i="0" sz="1600" u="none" cap="none" strike="noStrike">
              <a:solidFill>
                <a:schemeClr val="lt1"/>
              </a:solidFill>
              <a:latin typeface="Arial"/>
              <a:ea typeface="Arial"/>
              <a:cs typeface="Arial"/>
              <a:sym typeface="Arial"/>
            </a:endParaRPr>
          </a:p>
        </p:txBody>
      </p:sp>
      <p:sp>
        <p:nvSpPr>
          <p:cNvPr id="290" name="Google Shape;290;p9"/>
          <p:cNvSpPr/>
          <p:nvPr/>
        </p:nvSpPr>
        <p:spPr>
          <a:xfrm>
            <a:off x="815675" y="1670315"/>
            <a:ext cx="7318800" cy="30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lt1"/>
                </a:solidFill>
                <a:latin typeface="Arial"/>
                <a:ea typeface="Arial"/>
                <a:cs typeface="Arial"/>
                <a:sym typeface="Arial"/>
                <a:hlinkClick r:id="rId21">
                  <a:extLst>
                    <a:ext uri="{A12FA001-AC4F-418D-AE19-62706E023703}">
                      <ahyp:hlinkClr val="tx"/>
                    </a:ext>
                  </a:extLst>
                </a:hlinkClick>
              </a:rPr>
              <a:t>Face Recognition </a:t>
            </a:r>
            <a:r>
              <a:rPr b="0" i="0" lang="en-US" sz="1600" u="sng" cap="none" strike="noStrike">
                <a:solidFill>
                  <a:schemeClr val="lt1"/>
                </a:solidFill>
                <a:latin typeface="Arial"/>
                <a:ea typeface="Arial"/>
                <a:cs typeface="Arial"/>
                <a:sym typeface="Arial"/>
                <a:hlinkClick r:id="rId22">
                  <a:extLst>
                    <a:ext uri="{A12FA001-AC4F-418D-AE19-62706E023703}">
                      <ahyp:hlinkClr val="tx"/>
                    </a:ext>
                  </a:extLst>
                </a:hlinkClick>
              </a:rPr>
              <a:t>for </a:t>
            </a:r>
            <a:r>
              <a:rPr b="1" i="0" lang="en-US" sz="1600" u="sng" cap="none" strike="noStrike">
                <a:solidFill>
                  <a:schemeClr val="lt1"/>
                </a:solidFill>
                <a:latin typeface="Arial"/>
                <a:ea typeface="Arial"/>
                <a:cs typeface="Arial"/>
                <a:sym typeface="Arial"/>
                <a:hlinkClick r:id="rId23">
                  <a:extLst>
                    <a:ext uri="{A12FA001-AC4F-418D-AE19-62706E023703}">
                      <ahyp:hlinkClr val="tx"/>
                    </a:ext>
                  </a:extLst>
                </a:hlinkClick>
              </a:rPr>
              <a:t>Payment </a:t>
            </a:r>
            <a:r>
              <a:rPr b="0" i="0" lang="en-US" sz="1600" u="sng" cap="none" strike="noStrike">
                <a:solidFill>
                  <a:schemeClr val="lt1"/>
                </a:solidFill>
                <a:latin typeface="Arial"/>
                <a:ea typeface="Arial"/>
                <a:cs typeface="Arial"/>
                <a:sym typeface="Arial"/>
                <a:hlinkClick r:id="rId24">
                  <a:extLst>
                    <a:ext uri="{A12FA001-AC4F-418D-AE19-62706E023703}">
                      <ahyp:hlinkClr val="tx"/>
                    </a:ext>
                  </a:extLst>
                </a:hlinkClick>
              </a:rPr>
              <a:t>and Information Sharing [J]</a:t>
            </a:r>
            <a:endParaRPr b="0" i="0" sz="16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2022-03-20T17:15:21Z</dcterms:created>
  <dc:creator>jshreerangaraj@gmail.com</dc:creator>
</cp:coreProperties>
</file>