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6828" y="137236"/>
            <a:ext cx="109183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1793493"/>
            <a:ext cx="10363199" cy="313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3945" y="290610"/>
            <a:ext cx="1082354" cy="11103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215" y="438912"/>
            <a:ext cx="1259653" cy="10386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7689" y="1965147"/>
            <a:ext cx="836549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/>
              <a:t>AUTOMATIC</a:t>
            </a:r>
            <a:r>
              <a:rPr dirty="0" sz="5400" spc="-15"/>
              <a:t> </a:t>
            </a:r>
            <a:r>
              <a:rPr dirty="0" sz="5400" spc="-10"/>
              <a:t>HAND</a:t>
            </a:r>
            <a:r>
              <a:rPr dirty="0" sz="5400" spc="5"/>
              <a:t> </a:t>
            </a:r>
            <a:r>
              <a:rPr dirty="0" sz="5400" spc="-10"/>
              <a:t>SANITIZER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968755" y="4050233"/>
            <a:ext cx="3374390" cy="1581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39"/>
              </a:lnSpc>
              <a:spcBef>
                <a:spcPts val="95"/>
              </a:spcBef>
            </a:pPr>
            <a:r>
              <a:rPr dirty="0" sz="1900" spc="-10">
                <a:latin typeface="Calibri"/>
                <a:cs typeface="Calibri"/>
              </a:rPr>
              <a:t>(7376211CS248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dirty="0" sz="1900" spc="-5">
                <a:latin typeface="Calibri"/>
                <a:cs typeface="Calibri"/>
              </a:rPr>
              <a:t>&amp;PRAVEENRAJA.SK)</a:t>
            </a:r>
            <a:endParaRPr sz="1900">
              <a:latin typeface="Calibri"/>
              <a:cs typeface="Calibri"/>
            </a:endParaRPr>
          </a:p>
          <a:p>
            <a:pPr algn="just" marL="12700" marR="5080">
              <a:lnSpc>
                <a:spcPct val="113700"/>
              </a:lnSpc>
              <a:spcBef>
                <a:spcPts val="600"/>
              </a:spcBef>
            </a:pPr>
            <a:r>
              <a:rPr dirty="0" sz="1900" spc="-5">
                <a:latin typeface="Calibri"/>
                <a:cs typeface="Calibri"/>
              </a:rPr>
              <a:t>(7376211IT146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&amp; HARIPRASAD.S)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(7376211CS231</a:t>
            </a:r>
            <a:r>
              <a:rPr dirty="0" sz="1900" spc="-5">
                <a:latin typeface="Calibri"/>
                <a:cs typeface="Calibri"/>
              </a:rPr>
              <a:t> &amp; NIKILANAND.S)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(7376211CS166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&amp;</a:t>
            </a:r>
            <a:r>
              <a:rPr dirty="0" sz="1900" spc="-10">
                <a:latin typeface="Calibri"/>
                <a:cs typeface="Calibri"/>
              </a:rPr>
              <a:t> INDHUJA.J)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0011" y="3876497"/>
            <a:ext cx="2418715" cy="173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Under guidance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Mr. </a:t>
            </a:r>
            <a:r>
              <a:rPr dirty="0" sz="2000" spc="-45">
                <a:latin typeface="Lucida Sans Unicode"/>
                <a:cs typeface="Lucida Sans Unicode"/>
              </a:rPr>
              <a:t>S.Tamilselvan </a:t>
            </a:r>
            <a:r>
              <a:rPr dirty="0" sz="2000" spc="-40">
                <a:latin typeface="Lucida Sans Unicode"/>
                <a:cs typeface="Lucida Sans Unicode"/>
              </a:rPr>
              <a:t> </a:t>
            </a:r>
            <a:r>
              <a:rPr dirty="0" sz="2000" spc="-25">
                <a:latin typeface="Lucida Sans Unicode"/>
                <a:cs typeface="Lucida Sans Unicode"/>
              </a:rPr>
              <a:t>A</a:t>
            </a:r>
            <a:r>
              <a:rPr dirty="0" sz="2000" spc="35">
                <a:latin typeface="Lucida Sans Unicode"/>
                <a:cs typeface="Lucida Sans Unicode"/>
              </a:rPr>
              <a:t>ssist</a:t>
            </a:r>
            <a:r>
              <a:rPr dirty="0" sz="2000" spc="50">
                <a:latin typeface="Lucida Sans Unicode"/>
                <a:cs typeface="Lucida Sans Unicode"/>
              </a:rPr>
              <a:t>a</a:t>
            </a:r>
            <a:r>
              <a:rPr dirty="0" sz="2000" spc="10">
                <a:latin typeface="Lucida Sans Unicode"/>
                <a:cs typeface="Lucida Sans Unicode"/>
              </a:rPr>
              <a:t>nt</a:t>
            </a:r>
            <a:r>
              <a:rPr dirty="0" sz="2000" spc="-114">
                <a:latin typeface="Lucida Sans Unicode"/>
                <a:cs typeface="Lucida Sans Unicode"/>
              </a:rPr>
              <a:t> </a:t>
            </a:r>
            <a:r>
              <a:rPr dirty="0" sz="2000" spc="50">
                <a:latin typeface="Lucida Sans Unicode"/>
                <a:cs typeface="Lucida Sans Unicode"/>
              </a:rPr>
              <a:t>P</a:t>
            </a:r>
            <a:r>
              <a:rPr dirty="0" sz="2000" spc="5">
                <a:latin typeface="Lucida Sans Unicode"/>
                <a:cs typeface="Lucida Sans Unicode"/>
              </a:rPr>
              <a:t>rof</a:t>
            </a:r>
            <a:r>
              <a:rPr dirty="0" sz="2000" spc="20">
                <a:latin typeface="Lucida Sans Unicode"/>
                <a:cs typeface="Lucida Sans Unicode"/>
              </a:rPr>
              <a:t>e</a:t>
            </a:r>
            <a:r>
              <a:rPr dirty="0" sz="2000" spc="5">
                <a:latin typeface="Lucida Sans Unicode"/>
                <a:cs typeface="Lucida Sans Unicode"/>
              </a:rPr>
              <a:t>ssor  </a:t>
            </a:r>
            <a:r>
              <a:rPr dirty="0" sz="2400">
                <a:latin typeface="Calibri"/>
                <a:cs typeface="Calibri"/>
              </a:rPr>
              <a:t>BIT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Sathy.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5430" y="243586"/>
            <a:ext cx="1551940" cy="1245870"/>
            <a:chOff x="10425430" y="243586"/>
            <a:chExt cx="1551940" cy="1245870"/>
          </a:xfrm>
        </p:grpSpPr>
        <p:sp>
          <p:nvSpPr>
            <p:cNvPr id="8" name="object 8"/>
            <p:cNvSpPr/>
            <p:nvPr/>
          </p:nvSpPr>
          <p:spPr>
            <a:xfrm>
              <a:off x="10431780" y="249936"/>
              <a:ext cx="1539240" cy="1233170"/>
            </a:xfrm>
            <a:custGeom>
              <a:avLst/>
              <a:gdLst/>
              <a:ahLst/>
              <a:cxnLst/>
              <a:rect l="l" t="t" r="r" b="b"/>
              <a:pathLst>
                <a:path w="1539240" h="1233170">
                  <a:moveTo>
                    <a:pt x="1539240" y="0"/>
                  </a:moveTo>
                  <a:lnTo>
                    <a:pt x="0" y="0"/>
                  </a:lnTo>
                  <a:lnTo>
                    <a:pt x="0" y="1232916"/>
                  </a:lnTo>
                  <a:lnTo>
                    <a:pt x="1539240" y="1232916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31780" y="249936"/>
              <a:ext cx="1539240" cy="1233170"/>
            </a:xfrm>
            <a:custGeom>
              <a:avLst/>
              <a:gdLst/>
              <a:ahLst/>
              <a:cxnLst/>
              <a:rect l="l" t="t" r="r" b="b"/>
              <a:pathLst>
                <a:path w="1539240" h="1233170">
                  <a:moveTo>
                    <a:pt x="0" y="1232916"/>
                  </a:moveTo>
                  <a:lnTo>
                    <a:pt x="1539240" y="123291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12329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230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Work</a:t>
            </a:r>
            <a:r>
              <a:rPr dirty="0" spc="-25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63446"/>
            <a:ext cx="3681729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2268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#include&lt;Servo.h&gt; </a:t>
            </a:r>
            <a:r>
              <a:rPr dirty="0" sz="2400" spc="-65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#define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 echoPin</a:t>
            </a:r>
            <a:r>
              <a:rPr dirty="0" sz="2400" spc="1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 marR="1407160">
              <a:lnSpc>
                <a:spcPct val="100000"/>
              </a:lnSpc>
            </a:pP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#define trigPin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5 </a:t>
            </a:r>
            <a:r>
              <a:rPr dirty="0" sz="2400" spc="-65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Servo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Myservo; </a:t>
            </a:r>
            <a:r>
              <a:rPr dirty="0" sz="2400" spc="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z="2400" spc="-4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long</a:t>
            </a:r>
            <a:r>
              <a:rPr dirty="0" sz="24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duration; </a:t>
            </a:r>
            <a:r>
              <a:rPr dirty="0" sz="2400" spc="-65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z="2400" spc="65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distance;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 void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setup()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 marR="5080" indent="83820">
              <a:lnSpc>
                <a:spcPct val="100000"/>
              </a:lnSpc>
            </a:pP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Myservo.attach(3);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pinMode(echoPin,INPUT);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nMode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(t</a:t>
            </a:r>
            <a:r>
              <a:rPr dirty="0" sz="2400" spc="5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n,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2400" spc="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230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Work</a:t>
            </a:r>
            <a:r>
              <a:rPr dirty="0" spc="-25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69491"/>
            <a:ext cx="10515600" cy="5463540"/>
          </a:xfrm>
          <a:custGeom>
            <a:avLst/>
            <a:gdLst/>
            <a:ahLst/>
            <a:cxnLst/>
            <a:rect l="l" t="t" r="r" b="b"/>
            <a:pathLst>
              <a:path w="10515600" h="5463540">
                <a:moveTo>
                  <a:pt x="10515600" y="0"/>
                </a:moveTo>
                <a:lnTo>
                  <a:pt x="0" y="0"/>
                </a:lnTo>
                <a:lnTo>
                  <a:pt x="0" y="5463540"/>
                </a:lnTo>
                <a:lnTo>
                  <a:pt x="10515600" y="5463540"/>
                </a:lnTo>
                <a:lnTo>
                  <a:pt x="10515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9" y="1469897"/>
            <a:ext cx="3392170" cy="524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z="18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loop()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745490">
              <a:lnSpc>
                <a:spcPts val="2160"/>
              </a:lnSpc>
              <a:spcBef>
                <a:spcPts val="50"/>
              </a:spcBef>
            </a:pP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digitalWrite(trigPin,LOW); </a:t>
            </a:r>
            <a:r>
              <a:rPr dirty="0" sz="1800" spc="-49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delayMicroseconds(2); 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 spc="-15" i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lWr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e(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tri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,HIG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</a:pP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delayMicroseconds(10); 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digitalWrite(trigPin,LOW); 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rati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ls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,HI</a:t>
            </a:r>
            <a:r>
              <a:rPr dirty="0" sz="1800" spc="5" i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H);  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distance=(duration*0.034/2);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ts val="2090"/>
              </a:lnSpc>
            </a:pP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if(distance&lt;=5)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Myservo.write(180);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Myservo.write(0);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1800" spc="-10" i="1">
                <a:solidFill>
                  <a:srgbClr val="FF0000"/>
                </a:solidFill>
                <a:latin typeface="Arial"/>
                <a:cs typeface="Arial"/>
              </a:rPr>
              <a:t>delay(500);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789940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"/>
                <a:cs typeface="Calibri"/>
              </a:rPr>
              <a:t>Block</a:t>
            </a:r>
            <a:r>
              <a:rPr dirty="0" sz="4400" spc="-20">
                <a:latin typeface="Calibri"/>
                <a:cs typeface="Calibri"/>
              </a:rPr>
              <a:t> </a:t>
            </a:r>
            <a:r>
              <a:rPr dirty="0" sz="4400" spc="-5">
                <a:latin typeface="Calibri"/>
                <a:cs typeface="Calibri"/>
              </a:rPr>
              <a:t>Diagram </a:t>
            </a:r>
            <a:r>
              <a:rPr dirty="0" sz="4400">
                <a:latin typeface="Calibri"/>
                <a:cs typeface="Calibri"/>
              </a:rPr>
              <a:t>and</a:t>
            </a:r>
            <a:r>
              <a:rPr dirty="0" sz="4400" spc="5">
                <a:latin typeface="Calibri"/>
                <a:cs typeface="Calibri"/>
              </a:rPr>
              <a:t> </a:t>
            </a:r>
            <a:r>
              <a:rPr dirty="0" sz="4400" spc="-5">
                <a:latin typeface="Calibri"/>
                <a:cs typeface="Calibri"/>
              </a:rPr>
              <a:t>Circuit</a:t>
            </a:r>
            <a:r>
              <a:rPr dirty="0" sz="4400" spc="-10">
                <a:latin typeface="Calibri"/>
                <a:cs typeface="Calibri"/>
              </a:rPr>
              <a:t> </a:t>
            </a:r>
            <a:r>
              <a:rPr dirty="0" sz="4400" spc="-5">
                <a:latin typeface="Calibri"/>
                <a:cs typeface="Calibri"/>
              </a:rPr>
              <a:t>Diagram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7711" y="1793493"/>
            <a:ext cx="926084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60020" marR="5080" indent="-147955">
              <a:lnSpc>
                <a:spcPts val="3020"/>
              </a:lnSpc>
              <a:spcBef>
                <a:spcPts val="480"/>
              </a:spcBef>
            </a:pP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(Detailed</a:t>
            </a:r>
            <a:r>
              <a:rPr dirty="0" sz="2800" spc="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dirty="0" sz="2800" spc="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Diagram</a:t>
            </a:r>
            <a:r>
              <a:rPr dirty="0" sz="2800" spc="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explaining</a:t>
            </a:r>
            <a:r>
              <a:rPr dirty="0" sz="2800" spc="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input,</a:t>
            </a:r>
            <a:r>
              <a:rPr dirty="0" sz="2800" spc="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processing</a:t>
            </a:r>
            <a:r>
              <a:rPr dirty="0" sz="2800" spc="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units &amp; </a:t>
            </a:r>
            <a:r>
              <a:rPr dirty="0" sz="2800" spc="-6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need to</a:t>
            </a:r>
            <a:r>
              <a:rPr dirty="0" sz="2800" spc="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800" spc="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included)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1379219"/>
            <a:ext cx="10972800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283" y="106426"/>
            <a:ext cx="24758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Flow</a:t>
            </a:r>
            <a:r>
              <a:rPr dirty="0" spc="-65"/>
              <a:t> </a:t>
            </a:r>
            <a:r>
              <a:rPr dirty="0" spc="-5"/>
              <a:t>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8684" y="1636776"/>
            <a:ext cx="41742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 spc="-5"/>
              <a:t>Effective utilization </a:t>
            </a:r>
            <a:r>
              <a:rPr dirty="0" spc="5"/>
              <a:t>of </a:t>
            </a:r>
            <a:r>
              <a:rPr dirty="0"/>
              <a:t>the Modern Tool &amp; </a:t>
            </a:r>
            <a:r>
              <a:rPr dirty="0" spc="-980"/>
              <a:t> </a:t>
            </a:r>
            <a:r>
              <a:rPr dirty="0" spc="-5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836166"/>
            <a:ext cx="9969500" cy="241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191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Calibri"/>
                <a:cs typeface="Calibri"/>
              </a:rPr>
              <a:t>Implementation,</a:t>
            </a:r>
            <a:r>
              <a:rPr dirty="0" sz="2800" spc="15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Testing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&amp;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validation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and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usage</a:t>
            </a:r>
            <a:r>
              <a:rPr dirty="0" sz="2800" i="1">
                <a:latin typeface="Calibri"/>
                <a:cs typeface="Calibri"/>
              </a:rPr>
              <a:t> of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website</a:t>
            </a:r>
            <a:r>
              <a:rPr dirty="0" sz="2800" spc="-10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or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App </a:t>
            </a:r>
            <a:r>
              <a:rPr dirty="0" sz="2800" spc="-61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or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anything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123825" indent="419100">
              <a:lnSpc>
                <a:spcPct val="100000"/>
              </a:lnSpc>
              <a:spcBef>
                <a:spcPts val="1950"/>
              </a:spcBef>
            </a:pPr>
            <a:r>
              <a:rPr dirty="0" sz="2800" spc="-5" i="1">
                <a:latin typeface="Calibri"/>
                <a:cs typeface="Calibri"/>
              </a:rPr>
              <a:t>Name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of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the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cloud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platform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&amp;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reason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for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choosing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the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same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need </a:t>
            </a:r>
            <a:r>
              <a:rPr dirty="0" sz="2800" spc="-62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to</a:t>
            </a:r>
            <a:r>
              <a:rPr dirty="0" sz="2800" i="1">
                <a:latin typeface="Calibri"/>
                <a:cs typeface="Calibri"/>
              </a:rPr>
              <a:t> be </a:t>
            </a:r>
            <a:r>
              <a:rPr dirty="0" sz="2800" spc="-5" i="1">
                <a:latin typeface="Calibri"/>
                <a:cs typeface="Calibri"/>
              </a:rPr>
              <a:t>explained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657"/>
            <a:ext cx="5295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Technology</a:t>
            </a:r>
            <a:r>
              <a:rPr dirty="0" sz="3600" spc="-30"/>
              <a:t> </a:t>
            </a:r>
            <a:r>
              <a:rPr dirty="0" sz="3600" spc="-5"/>
              <a:t>stack</a:t>
            </a:r>
            <a:r>
              <a:rPr dirty="0" sz="3600" spc="-25"/>
              <a:t> </a:t>
            </a:r>
            <a:r>
              <a:rPr dirty="0" sz="3600"/>
              <a:t>&amp;</a:t>
            </a:r>
            <a:r>
              <a:rPr dirty="0" sz="3600" spc="-25"/>
              <a:t> </a:t>
            </a:r>
            <a:r>
              <a:rPr dirty="0" sz="3600" spc="-5"/>
              <a:t>use</a:t>
            </a:r>
            <a:r>
              <a:rPr dirty="0" sz="3600" spc="-30"/>
              <a:t> </a:t>
            </a:r>
            <a:r>
              <a:rPr dirty="0" sz="3600"/>
              <a:t>case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2074164"/>
            <a:ext cx="6326166" cy="32690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7946" y="2172112"/>
            <a:ext cx="5067008" cy="31512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493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Sample</a:t>
            </a:r>
            <a:r>
              <a:rPr dirty="0" spc="-60"/>
              <a:t> </a:t>
            </a:r>
            <a:r>
              <a:rPr dirty="0" spc="-5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60" y="2081783"/>
            <a:ext cx="6954011" cy="3838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383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Analysis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Results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5"/>
              <a:t> Discussions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7533" y="1766443"/>
            <a:ext cx="9979025" cy="486346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ADVANTAGE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60400" indent="-343535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Char char="●"/>
              <a:tabLst>
                <a:tab pos="659765" algn="l"/>
                <a:tab pos="660400" algn="l"/>
              </a:tabLst>
            </a:pPr>
            <a:r>
              <a:rPr dirty="0" sz="1800" spc="-5">
                <a:latin typeface="Arial MT"/>
                <a:cs typeface="Arial MT"/>
              </a:rPr>
              <a:t>Automatic.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first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foremost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advantage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">
                <a:latin typeface="Arial MT"/>
                <a:cs typeface="Arial MT"/>
              </a:rPr>
              <a:t> an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automatic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sanitizer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dispenser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659765">
              <a:lnSpc>
                <a:spcPct val="100000"/>
              </a:lnSpc>
              <a:spcBef>
                <a:spcPts val="320"/>
              </a:spcBef>
            </a:pPr>
            <a:r>
              <a:rPr dirty="0" sz="1800" spc="-5">
                <a:latin typeface="Arial MT"/>
                <a:cs typeface="Arial MT"/>
              </a:rPr>
              <a:t>provides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truly touchless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experience.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660400" indent="-343535">
              <a:lnSpc>
                <a:spcPct val="100000"/>
              </a:lnSpc>
              <a:spcBef>
                <a:spcPts val="325"/>
              </a:spcBef>
              <a:buClr>
                <a:srgbClr val="FF0000"/>
              </a:buClr>
              <a:buChar char="●"/>
              <a:tabLst>
                <a:tab pos="659765" algn="l"/>
                <a:tab pos="660400" algn="l"/>
              </a:tabLst>
            </a:pPr>
            <a:r>
              <a:rPr dirty="0" sz="1800" spc="-5">
                <a:latin typeface="Arial MT"/>
                <a:cs typeface="Arial MT"/>
              </a:rPr>
              <a:t>Easy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use.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660400" indent="-343535">
              <a:lnSpc>
                <a:spcPct val="100000"/>
              </a:lnSpc>
              <a:spcBef>
                <a:spcPts val="325"/>
              </a:spcBef>
              <a:buClr>
                <a:srgbClr val="FF0000"/>
              </a:buClr>
              <a:buChar char="●"/>
              <a:tabLst>
                <a:tab pos="659765" algn="l"/>
                <a:tab pos="660400" algn="l"/>
              </a:tabLst>
            </a:pPr>
            <a:r>
              <a:rPr dirty="0" sz="1800" spc="-5">
                <a:latin typeface="Arial MT"/>
                <a:cs typeface="Arial MT"/>
              </a:rPr>
              <a:t>Delivers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standard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dose.</a:t>
            </a:r>
            <a:r>
              <a:rPr dirty="0" sz="1800">
                <a:latin typeface="Arial MT"/>
                <a:cs typeface="Arial MT"/>
              </a:rPr>
              <a:t> ...</a:t>
            </a:r>
            <a:endParaRPr sz="1800">
              <a:latin typeface="Arial MT"/>
              <a:cs typeface="Arial MT"/>
            </a:endParaRPr>
          </a:p>
          <a:p>
            <a:pPr marL="660400" indent="-343535">
              <a:lnSpc>
                <a:spcPct val="100000"/>
              </a:lnSpc>
              <a:spcBef>
                <a:spcPts val="325"/>
              </a:spcBef>
              <a:buClr>
                <a:srgbClr val="FF0000"/>
              </a:buClr>
              <a:buChar char="●"/>
              <a:tabLst>
                <a:tab pos="659765" algn="l"/>
                <a:tab pos="660400" algn="l"/>
              </a:tabLst>
            </a:pPr>
            <a:r>
              <a:rPr dirty="0" sz="1800" spc="-5">
                <a:latin typeface="Arial MT"/>
                <a:cs typeface="Arial MT"/>
              </a:rPr>
              <a:t>Eliminates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contact point.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660400" indent="-343535">
              <a:lnSpc>
                <a:spcPct val="100000"/>
              </a:lnSpc>
              <a:spcBef>
                <a:spcPts val="325"/>
              </a:spcBef>
              <a:buClr>
                <a:srgbClr val="FF0000"/>
              </a:buClr>
              <a:buChar char="●"/>
              <a:tabLst>
                <a:tab pos="659765" algn="l"/>
                <a:tab pos="660400" algn="l"/>
              </a:tabLst>
            </a:pPr>
            <a:r>
              <a:rPr dirty="0" sz="1800" spc="-5">
                <a:latin typeface="Arial MT"/>
                <a:cs typeface="Arial MT"/>
              </a:rPr>
              <a:t>Modern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appearance.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660400" indent="-343535">
              <a:lnSpc>
                <a:spcPct val="100000"/>
              </a:lnSpc>
              <a:spcBef>
                <a:spcPts val="325"/>
              </a:spcBef>
              <a:buClr>
                <a:srgbClr val="FF0000"/>
              </a:buClr>
              <a:buChar char="●"/>
              <a:tabLst>
                <a:tab pos="659765" algn="l"/>
                <a:tab pos="660400" algn="l"/>
              </a:tabLst>
            </a:pPr>
            <a:r>
              <a:rPr dirty="0" sz="1800" spc="-5">
                <a:latin typeface="Arial MT"/>
                <a:cs typeface="Arial MT"/>
              </a:rPr>
              <a:t>Batteries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wear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down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fast.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660400" indent="-343535">
              <a:lnSpc>
                <a:spcPct val="100000"/>
              </a:lnSpc>
              <a:spcBef>
                <a:spcPts val="325"/>
              </a:spcBef>
              <a:buClr>
                <a:srgbClr val="FF0000"/>
              </a:buClr>
              <a:buChar char="●"/>
              <a:tabLst>
                <a:tab pos="659765" algn="l"/>
                <a:tab pos="660400" algn="l"/>
              </a:tabLst>
            </a:pPr>
            <a:r>
              <a:rPr dirty="0" sz="1800" spc="-5">
                <a:latin typeface="Arial MT"/>
                <a:cs typeface="Arial MT"/>
              </a:rPr>
              <a:t>Price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factor. </a:t>
            </a:r>
            <a:r>
              <a:rPr dirty="0" sz="180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660400" indent="-343535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Char char="●"/>
              <a:tabLst>
                <a:tab pos="659765" algn="l"/>
                <a:tab pos="660400" algn="l"/>
              </a:tabLst>
            </a:pPr>
            <a:r>
              <a:rPr dirty="0" sz="1800" spc="-5">
                <a:latin typeface="Arial MT"/>
                <a:cs typeface="Arial MT"/>
              </a:rPr>
              <a:t>Maintenance.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DISADVANTAGE</a:t>
            </a:r>
            <a:r>
              <a:rPr dirty="0" u="heavy" sz="1800" spc="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 marR="5080" indent="254000">
              <a:lnSpc>
                <a:spcPct val="115100"/>
              </a:lnSpc>
            </a:pP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scepticism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automatic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dispenser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high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maintenance.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 the</a:t>
            </a:r>
            <a:r>
              <a:rPr dirty="0" sz="1800" spc="-5">
                <a:latin typeface="Arial MT"/>
                <a:cs typeface="Arial MT"/>
              </a:rPr>
              <a:t> sanitizer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dispenses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automatically,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gets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clogged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 places,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which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requires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timely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cleaning.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 also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makes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place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dirty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unhygienic.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9905365" cy="1300480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  <a:tabLst>
                <a:tab pos="4991735" algn="l"/>
              </a:tabLst>
            </a:pPr>
            <a:r>
              <a:rPr dirty="0"/>
              <a:t>Cost</a:t>
            </a:r>
            <a:r>
              <a:rPr dirty="0" spc="10"/>
              <a:t> </a:t>
            </a:r>
            <a:r>
              <a:rPr dirty="0" spc="-5"/>
              <a:t>Benefit</a:t>
            </a:r>
            <a:r>
              <a:rPr dirty="0" spc="-15"/>
              <a:t> </a:t>
            </a:r>
            <a:r>
              <a:rPr dirty="0"/>
              <a:t>Analysis	</a:t>
            </a:r>
            <a:r>
              <a:rPr dirty="0" spc="-5"/>
              <a:t>(List of Components </a:t>
            </a:r>
            <a:r>
              <a:rPr dirty="0"/>
              <a:t>/ </a:t>
            </a:r>
            <a:r>
              <a:rPr dirty="0" spc="-980"/>
              <a:t> </a:t>
            </a:r>
            <a:r>
              <a:rPr dirty="0" spc="-5"/>
              <a:t>Service</a:t>
            </a:r>
            <a:r>
              <a:rPr dirty="0" spc="-25"/>
              <a:t> </a:t>
            </a:r>
            <a:r>
              <a:rPr dirty="0"/>
              <a:t>Used)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2706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(Budget)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9906" y="2579497"/>
          <a:ext cx="9781540" cy="33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3517900"/>
                <a:gridCol w="2808604"/>
                <a:gridCol w="1362709"/>
                <a:gridCol w="1362709"/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Component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Specification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(IC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297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Arduino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246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999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999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5297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servo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47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650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650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</a:tr>
              <a:tr h="5297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ultrasonic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sensor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47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349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349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529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EF7"/>
                    </a:solidFill>
                  </a:tcPr>
                </a:tc>
              </a:tr>
              <a:tr h="529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828" y="137236"/>
            <a:ext cx="66122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libri"/>
                <a:cs typeface="Calibri"/>
              </a:rPr>
              <a:t>Working</a:t>
            </a:r>
            <a:r>
              <a:rPr dirty="0" sz="4000" spc="1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video</a:t>
            </a:r>
            <a:r>
              <a:rPr dirty="0" sz="4000">
                <a:latin typeface="Calibri"/>
                <a:cs typeface="Calibri"/>
              </a:rPr>
              <a:t> </a:t>
            </a:r>
            <a:r>
              <a:rPr dirty="0" sz="4000" spc="-5">
                <a:latin typeface="Calibri"/>
                <a:cs typeface="Calibri"/>
              </a:rPr>
              <a:t>Link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5">
                <a:latin typeface="Calibri"/>
                <a:cs typeface="Calibri"/>
              </a:rPr>
              <a:t>(If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 spc="-5">
                <a:latin typeface="Calibri"/>
                <a:cs typeface="Calibri"/>
              </a:rPr>
              <a:t>available)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828" y="2881375"/>
            <a:ext cx="10273665" cy="11836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5">
                <a:solidFill>
                  <a:srgbClr val="FF0000"/>
                </a:solidFill>
                <a:latin typeface="Calibri"/>
                <a:cs typeface="Calibri"/>
              </a:rPr>
              <a:t>https://create.arduino.cc/projecthub/aakash11/a </a:t>
            </a:r>
            <a:r>
              <a:rPr dirty="0" sz="4000" spc="-8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FF0000"/>
                </a:solidFill>
                <a:latin typeface="Calibri"/>
                <a:cs typeface="Calibri"/>
              </a:rPr>
              <a:t>utomatic-hand-sanitizer-using-arduino-2924ad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581609"/>
            <a:ext cx="19386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766061"/>
            <a:ext cx="9812020" cy="337883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 marR="5080" indent="457200">
              <a:lnSpc>
                <a:spcPct val="90000"/>
              </a:lnSpc>
              <a:spcBef>
                <a:spcPts val="575"/>
              </a:spcBef>
              <a:tabLst>
                <a:tab pos="5808980" algn="l"/>
              </a:tabLst>
            </a:pP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So let’s</a:t>
            </a:r>
            <a:r>
              <a:rPr dirty="0" sz="40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 started.</a:t>
            </a:r>
            <a:r>
              <a:rPr dirty="0" sz="4000" spc="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Here,</a:t>
            </a:r>
            <a:r>
              <a:rPr dirty="0" sz="4000" spc="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dirty="0" sz="40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4000" spc="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ultrasonic</a:t>
            </a:r>
            <a:r>
              <a:rPr dirty="0" sz="4000" spc="4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sensor</a:t>
            </a:r>
            <a:r>
              <a:rPr dirty="0" sz="4000" spc="3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calculate	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the distance of our </a:t>
            </a:r>
            <a:r>
              <a:rPr dirty="0" sz="40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hand</a:t>
            </a:r>
            <a:r>
              <a:rPr dirty="0" sz="4000" spc="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dirty="0" sz="4000" spc="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4000" i="1">
                <a:solidFill>
                  <a:srgbClr val="FF0000"/>
                </a:solidFill>
                <a:latin typeface="Calibri"/>
                <a:cs typeface="Calibri"/>
              </a:rPr>
              <a:t>sensor.</a:t>
            </a:r>
            <a:r>
              <a:rPr dirty="0" sz="4000" spc="3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4000" i="1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dirty="0" sz="4000" spc="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hand</a:t>
            </a:r>
            <a:r>
              <a:rPr dirty="0" sz="4000" spc="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4000" spc="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close</a:t>
            </a:r>
            <a:r>
              <a:rPr dirty="0" sz="4000" spc="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to the </a:t>
            </a:r>
            <a:r>
              <a:rPr dirty="0" sz="4000" spc="-89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dispenser,</a:t>
            </a:r>
            <a:r>
              <a:rPr dirty="0" sz="4000" spc="5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4000" spc="3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4000" spc="-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activate</a:t>
            </a:r>
            <a:r>
              <a:rPr dirty="0" sz="4000" spc="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4000" spc="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pump</a:t>
            </a:r>
            <a:r>
              <a:rPr dirty="0" sz="4000" spc="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dirty="0" sz="4000" spc="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10" i="1">
                <a:solidFill>
                  <a:srgbClr val="FF0000"/>
                </a:solidFill>
                <a:latin typeface="Calibri"/>
                <a:cs typeface="Calibri"/>
              </a:rPr>
              <a:t>sanitizer</a:t>
            </a:r>
            <a:r>
              <a:rPr dirty="0" sz="4000" spc="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4000" spc="-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4000" spc="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expelled</a:t>
            </a:r>
            <a:r>
              <a:rPr dirty="0" sz="4000" spc="4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out of</a:t>
            </a:r>
            <a:r>
              <a:rPr dirty="0" sz="4000" spc="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4000" spc="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bottle </a:t>
            </a:r>
            <a:r>
              <a:rPr dirty="0" sz="40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dirty="0" sz="4000" spc="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4000" spc="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000" spc="-5" i="1">
                <a:solidFill>
                  <a:srgbClr val="FF0000"/>
                </a:solidFill>
                <a:latin typeface="Calibri"/>
                <a:cs typeface="Calibri"/>
              </a:rPr>
              <a:t>tube.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590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243204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3840" algn="l"/>
              </a:tabLst>
            </a:pPr>
            <a:r>
              <a:rPr dirty="0" spc="-5"/>
              <a:t>[1]</a:t>
            </a:r>
            <a:r>
              <a:rPr dirty="0" spc="335"/>
              <a:t> </a:t>
            </a:r>
            <a:r>
              <a:rPr dirty="0" spc="-5"/>
              <a:t>Rini,</a:t>
            </a:r>
            <a:r>
              <a:rPr dirty="0" spc="330"/>
              <a:t> </a:t>
            </a:r>
            <a:r>
              <a:rPr dirty="0"/>
              <a:t>Eka</a:t>
            </a:r>
            <a:r>
              <a:rPr dirty="0" spc="335"/>
              <a:t> </a:t>
            </a:r>
            <a:r>
              <a:rPr dirty="0" spc="-5"/>
              <a:t>P.,</a:t>
            </a:r>
            <a:r>
              <a:rPr dirty="0" spc="335"/>
              <a:t> </a:t>
            </a:r>
            <a:r>
              <a:rPr dirty="0"/>
              <a:t>Nugraheni,</a:t>
            </a:r>
            <a:r>
              <a:rPr dirty="0" spc="300"/>
              <a:t> </a:t>
            </a:r>
            <a:r>
              <a:rPr dirty="0" spc="-5"/>
              <a:t>Estu</a:t>
            </a:r>
            <a:r>
              <a:rPr dirty="0" spc="325"/>
              <a:t> </a:t>
            </a:r>
            <a:r>
              <a:rPr dirty="0"/>
              <a:t>R.,</a:t>
            </a:r>
            <a:r>
              <a:rPr dirty="0" spc="335"/>
              <a:t> </a:t>
            </a:r>
            <a:r>
              <a:rPr dirty="0"/>
              <a:t>2018,</a:t>
            </a:r>
            <a:r>
              <a:rPr dirty="0" spc="325"/>
              <a:t> </a:t>
            </a:r>
            <a:r>
              <a:rPr dirty="0" spc="-5"/>
              <a:t>Journal</a:t>
            </a:r>
            <a:r>
              <a:rPr dirty="0" spc="345"/>
              <a:t> </a:t>
            </a:r>
            <a:r>
              <a:rPr dirty="0" spc="-5"/>
              <a:t>of</a:t>
            </a:r>
            <a:r>
              <a:rPr dirty="0" spc="325"/>
              <a:t> </a:t>
            </a:r>
            <a:r>
              <a:rPr dirty="0" spc="-5"/>
              <a:t>Pharmaceutical </a:t>
            </a:r>
            <a:r>
              <a:rPr dirty="0" spc="-620"/>
              <a:t> </a:t>
            </a:r>
            <a:r>
              <a:rPr dirty="0" spc="-5"/>
              <a:t>Science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Clinical</a:t>
            </a:r>
            <a:r>
              <a:rPr dirty="0" spc="10"/>
              <a:t> </a:t>
            </a:r>
            <a:r>
              <a:rPr dirty="0" spc="-5"/>
              <a:t>Research</a:t>
            </a:r>
            <a:r>
              <a:rPr dirty="0" spc="15"/>
              <a:t> </a:t>
            </a:r>
            <a:r>
              <a:rPr dirty="0" spc="-10"/>
              <a:t>3-1-18</a:t>
            </a:r>
          </a:p>
          <a:p>
            <a:pPr marL="243204" marR="762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324485" algn="l"/>
                <a:tab pos="325120" algn="l"/>
                <a:tab pos="930910" algn="l"/>
                <a:tab pos="1848485" algn="l"/>
                <a:tab pos="2458085" algn="l"/>
                <a:tab pos="3462654" algn="l"/>
                <a:tab pos="4165600" algn="l"/>
                <a:tab pos="5185410" algn="l"/>
                <a:tab pos="7099300" algn="l"/>
                <a:tab pos="8370570" algn="l"/>
                <a:tab pos="8782050" algn="l"/>
              </a:tabLst>
            </a:pPr>
            <a:r>
              <a:rPr dirty="0"/>
              <a:t>	</a:t>
            </a:r>
            <a:r>
              <a:rPr dirty="0"/>
              <a:t>[</a:t>
            </a:r>
            <a:r>
              <a:rPr dirty="0" spc="5"/>
              <a:t>2</a:t>
            </a:r>
            <a:r>
              <a:rPr dirty="0" spc="-5"/>
              <a:t>]</a:t>
            </a:r>
            <a:r>
              <a:rPr dirty="0"/>
              <a:t>	</a:t>
            </a:r>
            <a:r>
              <a:rPr dirty="0" spc="-5"/>
              <a:t>Pahl,</a:t>
            </a:r>
            <a:r>
              <a:rPr dirty="0"/>
              <a:t>	</a:t>
            </a:r>
            <a:r>
              <a:rPr dirty="0" spc="-5"/>
              <a:t>G.,</a:t>
            </a:r>
            <a:r>
              <a:rPr dirty="0"/>
              <a:t>	</a:t>
            </a:r>
            <a:r>
              <a:rPr dirty="0" spc="-5"/>
              <a:t>Beitz,</a:t>
            </a:r>
            <a:r>
              <a:rPr dirty="0"/>
              <a:t>	</a:t>
            </a:r>
            <a:r>
              <a:rPr dirty="0"/>
              <a:t>W</a:t>
            </a:r>
            <a:r>
              <a:rPr dirty="0" spc="-5"/>
              <a:t>.,</a:t>
            </a:r>
            <a:r>
              <a:rPr dirty="0"/>
              <a:t>	</a:t>
            </a:r>
            <a:r>
              <a:rPr dirty="0" spc="5"/>
              <a:t>200</a:t>
            </a:r>
            <a:r>
              <a:rPr dirty="0" spc="-10"/>
              <a:t>7</a:t>
            </a:r>
            <a:r>
              <a:rPr dirty="0" spc="-5"/>
              <a:t>,</a:t>
            </a:r>
            <a:r>
              <a:rPr dirty="0"/>
              <a:t>	</a:t>
            </a:r>
            <a:r>
              <a:rPr dirty="0" spc="-10"/>
              <a:t>Engineeri</a:t>
            </a:r>
            <a:r>
              <a:rPr dirty="0" spc="-20"/>
              <a:t>n</a:t>
            </a:r>
            <a:r>
              <a:rPr dirty="0" spc="-5"/>
              <a:t>g</a:t>
            </a:r>
            <a:r>
              <a:rPr dirty="0"/>
              <a:t>	</a:t>
            </a:r>
            <a:r>
              <a:rPr dirty="0" spc="-10"/>
              <a:t>Desig</a:t>
            </a:r>
            <a:r>
              <a:rPr dirty="0"/>
              <a:t>n</a:t>
            </a:r>
            <a:r>
              <a:rPr dirty="0" spc="-5"/>
              <a:t>:</a:t>
            </a:r>
            <a:r>
              <a:rPr dirty="0"/>
              <a:t>	</a:t>
            </a:r>
            <a:r>
              <a:rPr dirty="0" spc="-5"/>
              <a:t>A</a:t>
            </a:r>
            <a:r>
              <a:rPr dirty="0"/>
              <a:t>	</a:t>
            </a:r>
            <a:r>
              <a:rPr dirty="0"/>
              <a:t>S</a:t>
            </a:r>
            <a:r>
              <a:rPr dirty="0" spc="-5"/>
              <a:t>ystematic  </a:t>
            </a:r>
            <a:r>
              <a:rPr dirty="0" spc="-5"/>
              <a:t>Approach</a:t>
            </a:r>
            <a:r>
              <a:rPr dirty="0" spc="15"/>
              <a:t> </a:t>
            </a:r>
            <a:r>
              <a:rPr dirty="0" spc="-10"/>
              <a:t>(Germany:</a:t>
            </a:r>
            <a:r>
              <a:rPr dirty="0" spc="10"/>
              <a:t> </a:t>
            </a:r>
            <a:r>
              <a:rPr dirty="0" spc="-10"/>
              <a:t>Third</a:t>
            </a:r>
            <a:r>
              <a:rPr dirty="0" spc="25"/>
              <a:t> </a:t>
            </a:r>
            <a:r>
              <a:rPr dirty="0" spc="-5"/>
              <a:t>edition)</a:t>
            </a:r>
          </a:p>
          <a:p>
            <a:pPr marL="243204" marR="825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/>
              <a:t>	</a:t>
            </a:r>
            <a:r>
              <a:rPr dirty="0"/>
              <a:t>[3]</a:t>
            </a:r>
            <a:r>
              <a:rPr dirty="0" spc="175"/>
              <a:t> </a:t>
            </a:r>
            <a:r>
              <a:rPr dirty="0" spc="-5"/>
              <a:t>Irawan,</a:t>
            </a:r>
            <a:r>
              <a:rPr dirty="0" spc="200"/>
              <a:t> </a:t>
            </a:r>
            <a:r>
              <a:rPr dirty="0"/>
              <a:t>A.P.,</a:t>
            </a:r>
            <a:r>
              <a:rPr dirty="0" spc="200"/>
              <a:t> </a:t>
            </a:r>
            <a:r>
              <a:rPr dirty="0" spc="-5"/>
              <a:t>Fediyanto,</a:t>
            </a:r>
            <a:r>
              <a:rPr dirty="0" spc="204"/>
              <a:t> </a:t>
            </a:r>
            <a:r>
              <a:rPr dirty="0" spc="-5"/>
              <a:t>Tandi,</a:t>
            </a:r>
            <a:r>
              <a:rPr dirty="0" spc="195"/>
              <a:t> </a:t>
            </a:r>
            <a:r>
              <a:rPr dirty="0" spc="-5"/>
              <a:t>S.,</a:t>
            </a:r>
            <a:r>
              <a:rPr dirty="0" spc="210"/>
              <a:t> </a:t>
            </a:r>
            <a:r>
              <a:rPr dirty="0"/>
              <a:t>2006,</a:t>
            </a:r>
            <a:r>
              <a:rPr dirty="0" spc="195"/>
              <a:t> </a:t>
            </a:r>
            <a:r>
              <a:rPr dirty="0" spc="-5"/>
              <a:t>Proceedings-Ergo</a:t>
            </a:r>
            <a:r>
              <a:rPr dirty="0" spc="195"/>
              <a:t> </a:t>
            </a:r>
            <a:r>
              <a:rPr dirty="0" spc="-10"/>
              <a:t>Future </a:t>
            </a:r>
            <a:r>
              <a:rPr dirty="0" spc="-620"/>
              <a:t> </a:t>
            </a:r>
            <a:r>
              <a:rPr dirty="0" spc="-5"/>
              <a:t>2006</a:t>
            </a:r>
            <a:r>
              <a:rPr dirty="0" spc="25"/>
              <a:t> </a:t>
            </a:r>
            <a:r>
              <a:rPr dirty="0" spc="-10"/>
              <a:t>pp.</a:t>
            </a:r>
            <a:r>
              <a:rPr dirty="0" spc="25"/>
              <a:t> </a:t>
            </a:r>
            <a:r>
              <a:rPr dirty="0" spc="-5"/>
              <a:t>337-341</a:t>
            </a:r>
          </a:p>
          <a:p>
            <a:pPr marL="243204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3840" algn="l"/>
              </a:tabLst>
            </a:pPr>
            <a:r>
              <a:rPr dirty="0" spc="-5" i="1">
                <a:solidFill>
                  <a:srgbClr val="FF0000"/>
                </a:solidFill>
                <a:latin typeface="Calibri"/>
                <a:cs typeface="Calibri"/>
              </a:rPr>
              <a:t>(sample</a:t>
            </a:r>
            <a:r>
              <a:rPr dirty="0" spc="-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5" i="1">
                <a:solidFill>
                  <a:srgbClr val="FF0000"/>
                </a:solidFill>
                <a:latin typeface="Calibri"/>
                <a:cs typeface="Calibri"/>
              </a:rPr>
              <a:t>references,</a:t>
            </a:r>
            <a:r>
              <a:rPr dirty="0" spc="3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5" i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pc="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10" i="1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dirty="0" spc="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10" i="1">
                <a:solidFill>
                  <a:srgbClr val="FF0000"/>
                </a:solidFill>
                <a:latin typeface="Calibri"/>
                <a:cs typeface="Calibri"/>
              </a:rPr>
              <a:t>format</a:t>
            </a:r>
            <a:r>
              <a:rPr dirty="0" spc="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5" i="1">
                <a:solidFill>
                  <a:srgbClr val="FF0000"/>
                </a:solidFill>
                <a:latin typeface="Calibri"/>
                <a:cs typeface="Calibri"/>
              </a:rPr>
              <a:t>should be</a:t>
            </a:r>
            <a:r>
              <a:rPr dirty="0" spc="1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5" i="1">
                <a:solidFill>
                  <a:srgbClr val="FF0000"/>
                </a:solidFill>
                <a:latin typeface="Calibri"/>
                <a:cs typeface="Calibri"/>
              </a:rPr>
              <a:t>followed</a:t>
            </a:r>
            <a:r>
              <a:rPr dirty="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pc="-5" i="1">
                <a:solidFill>
                  <a:srgbClr val="FF0000"/>
                </a:solidFill>
                <a:latin typeface="Calibri"/>
                <a:cs typeface="Calibri"/>
              </a:rPr>
              <a:t>throughout)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581609"/>
            <a:ext cx="69837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10"/>
              <a:t> </a:t>
            </a:r>
            <a:r>
              <a:rPr dirty="0" spc="-5"/>
              <a:t>Statement</a:t>
            </a:r>
            <a:r>
              <a:rPr dirty="0" spc="-40"/>
              <a:t> </a:t>
            </a:r>
            <a:r>
              <a:rPr dirty="0"/>
              <a:t>Addressed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67004" rIns="0" bIns="0" rtlCol="0" vert="horz">
            <a:spAutoFit/>
          </a:bodyPr>
          <a:lstStyle/>
          <a:p>
            <a:pPr marL="243204" marR="5080" indent="661670">
              <a:lnSpc>
                <a:spcPct val="90000"/>
              </a:lnSpc>
              <a:spcBef>
                <a:spcPts val="434"/>
              </a:spcBef>
            </a:pPr>
            <a:r>
              <a:rPr dirty="0" spc="-5">
                <a:solidFill>
                  <a:srgbClr val="FF0000"/>
                </a:solidFill>
              </a:rPr>
              <a:t>Hand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is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one of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the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media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that could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spread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diseases,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such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skin </a:t>
            </a:r>
            <a:r>
              <a:rPr dirty="0" spc="-62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diseases,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diarrhea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and</a:t>
            </a:r>
            <a:r>
              <a:rPr dirty="0" spc="3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respiratory</a:t>
            </a:r>
            <a:r>
              <a:rPr dirty="0" spc="4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diseases</a:t>
            </a:r>
            <a:r>
              <a:rPr dirty="0" spc="4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such</a:t>
            </a:r>
            <a:r>
              <a:rPr dirty="0" spc="4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as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Upper</a:t>
            </a:r>
            <a:r>
              <a:rPr dirty="0" spc="-5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Respitory </a:t>
            </a:r>
            <a:r>
              <a:rPr dirty="0">
                <a:solidFill>
                  <a:srgbClr val="FF0000"/>
                </a:solidFill>
              </a:rPr>
              <a:t> Tract</a:t>
            </a:r>
            <a:r>
              <a:rPr dirty="0" spc="-5">
                <a:solidFill>
                  <a:srgbClr val="FF0000"/>
                </a:solidFill>
              </a:rPr>
              <a:t> Infection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caused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by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germs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or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bacteria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left</a:t>
            </a:r>
            <a:r>
              <a:rPr dirty="0">
                <a:solidFill>
                  <a:srgbClr val="FF0000"/>
                </a:solidFill>
              </a:rPr>
              <a:t> on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the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hands</a:t>
            </a:r>
            <a:r>
              <a:rPr dirty="0" spc="4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after 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carrying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out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various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activities,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therefore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cleaning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hands</a:t>
            </a:r>
            <a:r>
              <a:rPr dirty="0" spc="3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is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very 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important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for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everyone </a:t>
            </a:r>
            <a:r>
              <a:rPr dirty="0">
                <a:solidFill>
                  <a:srgbClr val="FF0000"/>
                </a:solidFill>
              </a:rPr>
              <a:t>to </a:t>
            </a:r>
            <a:r>
              <a:rPr dirty="0" spc="-10">
                <a:solidFill>
                  <a:srgbClr val="FF0000"/>
                </a:solidFill>
              </a:rPr>
              <a:t>prevent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the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spread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of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disease.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581609"/>
            <a:ext cx="98367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Existing Solution</a:t>
            </a:r>
            <a:r>
              <a:rPr dirty="0"/>
              <a:t> to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Problem</a:t>
            </a:r>
            <a:r>
              <a:rPr dirty="0" spc="-20"/>
              <a:t> </a:t>
            </a:r>
            <a:r>
              <a:rPr dirty="0"/>
              <a:t>Addressed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marL="243204" marR="5080" indent="419100">
              <a:lnSpc>
                <a:spcPct val="90000"/>
              </a:lnSpc>
              <a:spcBef>
                <a:spcPts val="430"/>
              </a:spcBef>
            </a:pPr>
            <a:r>
              <a:rPr dirty="0" spc="-10">
                <a:solidFill>
                  <a:srgbClr val="FF0000"/>
                </a:solidFill>
              </a:rPr>
              <a:t>The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automatic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hand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sanitizer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is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smart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device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that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is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controlled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by </a:t>
            </a:r>
            <a:r>
              <a:rPr dirty="0" spc="-6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an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Arduino</a:t>
            </a:r>
            <a:r>
              <a:rPr dirty="0" spc="6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microcontroller,</a:t>
            </a:r>
            <a:r>
              <a:rPr dirty="0" spc="3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in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addition</a:t>
            </a:r>
            <a:r>
              <a:rPr dirty="0" spc="3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working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automatically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this 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tool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is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also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programmed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be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able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adapt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user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needs,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this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tool </a:t>
            </a:r>
            <a:r>
              <a:rPr dirty="0">
                <a:solidFill>
                  <a:srgbClr val="FF0000"/>
                </a:solidFill>
              </a:rPr>
              <a:t> can</a:t>
            </a:r>
            <a:r>
              <a:rPr dirty="0" spc="-5">
                <a:solidFill>
                  <a:srgbClr val="FF0000"/>
                </a:solidFill>
              </a:rPr>
              <a:t> be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applied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anywhere,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such</a:t>
            </a:r>
            <a:r>
              <a:rPr dirty="0" spc="4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as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in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restaurants,</a:t>
            </a:r>
            <a:r>
              <a:rPr dirty="0" spc="4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hospitals,</a:t>
            </a:r>
            <a:r>
              <a:rPr dirty="0" spc="5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toilets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, 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etc.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Because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this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tool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works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automatically,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our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hands</a:t>
            </a:r>
            <a:r>
              <a:rPr dirty="0" spc="4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are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more 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assured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in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cleanliness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because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users</a:t>
            </a:r>
            <a:r>
              <a:rPr dirty="0" spc="3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doesn’t</a:t>
            </a:r>
            <a:r>
              <a:rPr dirty="0" spc="3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need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touch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hand </a:t>
            </a:r>
            <a:r>
              <a:rPr dirty="0" spc="-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sanitizer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lever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to operate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the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hand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sanitizer.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581609"/>
            <a:ext cx="102635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dirty="0" spc="-15"/>
              <a:t> </a:t>
            </a:r>
            <a:r>
              <a:rPr dirty="0" spc="-5"/>
              <a:t>Solution</a:t>
            </a:r>
            <a:r>
              <a:rPr dirty="0"/>
              <a:t> to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/>
              <a:t>Problem</a:t>
            </a:r>
            <a:r>
              <a:rPr dirty="0" spc="-15"/>
              <a:t> </a:t>
            </a:r>
            <a:r>
              <a:rPr dirty="0"/>
              <a:t>Addressed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05253"/>
            <a:ext cx="10206355" cy="31413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Ultrasonic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sensor,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motor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2800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board. </a:t>
            </a:r>
            <a:r>
              <a:rPr dirty="0" sz="2800" spc="-6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 am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2800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Uno.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 also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any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other 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microcontroller.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place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our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hand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front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distance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sensor,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help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2800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measure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sensor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(here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 hand).</a:t>
            </a:r>
            <a:r>
              <a:rPr dirty="0" sz="28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desired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range,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2800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write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180.</a:t>
            </a:r>
            <a:r>
              <a:rPr dirty="0" sz="2800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motor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mounded</a:t>
            </a:r>
            <a:r>
              <a:rPr dirty="0" sz="2800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hand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sanitizer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bottle.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trigger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bottle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connected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servo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 by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thread.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motor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rotate,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trigger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press.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230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Work</a:t>
            </a:r>
            <a:r>
              <a:rPr dirty="0" spc="-25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283" y="2911499"/>
            <a:ext cx="10228580" cy="322199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55904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Step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55904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going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 sketch</a:t>
            </a:r>
            <a:endParaRPr sz="28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55904" algn="l"/>
              </a:tabLst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IDE and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 new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window.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55904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motor.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we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"Servo.h"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library </a:t>
            </a:r>
            <a:r>
              <a:rPr dirty="0" sz="2800" spc="-6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better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dirty="0" sz="2800" spc="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2800" spc="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motor.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Then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 we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define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 "echoPin"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digital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pin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"trigPin"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digital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pin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5. </a:t>
            </a:r>
            <a:r>
              <a:rPr dirty="0" sz="2800" spc="-6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also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declare the variable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for calling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motor.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230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Work</a:t>
            </a:r>
            <a:r>
              <a:rPr dirty="0" spc="-25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71125" cy="403415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declare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variables.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"duration".</a:t>
            </a:r>
            <a:r>
              <a:rPr dirty="0" sz="2800" spc="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store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travel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sound</a:t>
            </a:r>
            <a:r>
              <a:rPr dirty="0" sz="28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wave.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"distance",</a:t>
            </a:r>
            <a:r>
              <a:rPr dirty="0" sz="2800" spc="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2800" spc="-6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store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calulated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distance.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Step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Now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setup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part.</a:t>
            </a:r>
            <a:endParaRPr sz="2800">
              <a:latin typeface="Calibri"/>
              <a:cs typeface="Calibri"/>
            </a:endParaRPr>
          </a:p>
          <a:p>
            <a:pPr marL="241300" marR="15240" indent="-22860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set the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attach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pin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motor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Servo.attach()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digital </a:t>
            </a:r>
            <a:r>
              <a:rPr dirty="0" sz="2800" spc="-6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pin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echoPin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"INPUT"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trigPin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"OUTPUT"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keyword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pinMode().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setup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part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completed.</a:t>
            </a:r>
            <a:r>
              <a:rPr dirty="0" sz="28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part,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230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Work</a:t>
            </a:r>
            <a:r>
              <a:rPr dirty="0" spc="-25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55" y="1718208"/>
            <a:ext cx="10238105" cy="40741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27329" indent="-21526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27965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Step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 algn="just" marL="227329" marR="5080" indent="-215265">
              <a:lnSpc>
                <a:spcPts val="2690"/>
              </a:lnSpc>
              <a:spcBef>
                <a:spcPts val="969"/>
              </a:spcBef>
              <a:buFont typeface="Arial MT"/>
              <a:buChar char="•"/>
              <a:tabLst>
                <a:tab pos="227965" algn="l"/>
              </a:tabLst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In void loop()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part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we need to read the total travel time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sound and </a:t>
            </a:r>
            <a:r>
              <a:rPr dirty="0" sz="2800" spc="-6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calculate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distance.</a:t>
            </a:r>
            <a:endParaRPr sz="2800">
              <a:latin typeface="Calibri"/>
              <a:cs typeface="Calibri"/>
            </a:endParaRPr>
          </a:p>
          <a:p>
            <a:pPr algn="just" marL="227329" marR="114935" indent="-215265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27965" algn="l"/>
              </a:tabLst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Now we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need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to write the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servo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motor to 180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degree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only when the </a:t>
            </a:r>
            <a:r>
              <a:rPr dirty="0" sz="2800" spc="-6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distance is less than or equal to 5 cm.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Else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servo position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keep in </a:t>
            </a:r>
            <a:r>
              <a:rPr dirty="0" sz="2800" spc="-6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degree.</a:t>
            </a:r>
            <a:endParaRPr sz="2800">
              <a:latin typeface="Calibri"/>
              <a:cs typeface="Calibri"/>
            </a:endParaRPr>
          </a:p>
          <a:p>
            <a:pPr marL="227329" marR="564515" indent="-215265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27965" algn="l"/>
              </a:tabLst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 delay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dirty="0" sz="28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wait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 500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millisecond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for the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next </a:t>
            </a:r>
            <a:r>
              <a:rPr dirty="0" sz="2800" spc="-6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read.</a:t>
            </a:r>
            <a:endParaRPr sz="2800">
              <a:latin typeface="Calibri"/>
              <a:cs typeface="Calibri"/>
            </a:endParaRPr>
          </a:p>
          <a:p>
            <a:pPr marL="227329" marR="809625" indent="-215265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27965" algn="l"/>
              </a:tabLst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coding</a:t>
            </a:r>
            <a:r>
              <a:rPr dirty="0" sz="28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part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completed.</a:t>
            </a:r>
            <a:r>
              <a:rPr dirty="0" sz="2800" spc="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complete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dirty="0" sz="280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dirty="0" sz="2800" spc="-6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attachment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section.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230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Work</a:t>
            </a:r>
            <a:r>
              <a:rPr dirty="0" spc="-25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352405" cy="438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dirty="0" sz="26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6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Now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dirty="0" sz="26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6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setup</a:t>
            </a:r>
            <a:r>
              <a:rPr dirty="0" sz="26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6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circuit.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5"/>
              </a:lnSpc>
              <a:spcBef>
                <a:spcPts val="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dirty="0" sz="26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5V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female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Header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available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26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Uno.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So,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to Joint</a:t>
            </a:r>
            <a:r>
              <a:rPr dirty="0" sz="26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three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male</a:t>
            </a:r>
            <a:r>
              <a:rPr dirty="0" sz="26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male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jumber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wire connect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together. After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26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this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jumber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wire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connect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6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2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board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and other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6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Vcc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Motor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Vcc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HC-SR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05.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There</a:t>
            </a:r>
            <a:r>
              <a:rPr dirty="0" sz="26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are two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GND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connects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available in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Arduino</a:t>
            </a:r>
            <a:r>
              <a:rPr dirty="0" sz="26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Uno.</a:t>
            </a:r>
            <a:r>
              <a:rPr dirty="0" sz="26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So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connect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GND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GND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Servo motor</a:t>
            </a:r>
            <a:endParaRPr sz="2600">
              <a:latin typeface="Calibri"/>
              <a:cs typeface="Calibri"/>
            </a:endParaRPr>
          </a:p>
          <a:p>
            <a:pPr marL="241300" marR="313055">
              <a:lnSpc>
                <a:spcPct val="70000"/>
              </a:lnSpc>
              <a:spcBef>
                <a:spcPts val="465"/>
              </a:spcBef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other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GND connect to GND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HC-SR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05.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electronic connection is </a:t>
            </a:r>
            <a:r>
              <a:rPr dirty="0" sz="2600" spc="-5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completed.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Then take a thread and tie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end with trigger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 bottle and other end </a:t>
            </a:r>
            <a:r>
              <a:rPr dirty="0" sz="2600" spc="-5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tied with arm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motor.</a:t>
            </a:r>
            <a:r>
              <a:rPr dirty="0" sz="26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Mound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Servo motor</a:t>
            </a:r>
            <a:r>
              <a:rPr dirty="0" sz="26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bottle.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You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6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12V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SMPS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adapter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power</a:t>
            </a:r>
            <a:r>
              <a:rPr dirty="0" sz="26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 Arduino</a:t>
            </a:r>
            <a:r>
              <a:rPr dirty="0" sz="2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with the</a:t>
            </a:r>
            <a:r>
              <a:rPr dirty="0" sz="2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DC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jack.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hardware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setup</a:t>
            </a:r>
            <a:r>
              <a:rPr dirty="0" sz="26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is completed.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vignesh waran</dc:creator>
  <dc:title>AUTOMATIC HAND SANITIZER</dc:title>
  <dcterms:created xsi:type="dcterms:W3CDTF">2022-03-29T17:13:56Z</dcterms:created>
  <dcterms:modified xsi:type="dcterms:W3CDTF">2022-03-29T17:13:56Z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2022-03-29T00:00:00Z</vt:filetime>
  </property>
</Properties>
</file>