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6" r:id="rId3"/>
    <p:sldId id="276" r:id="rId4"/>
    <p:sldId id="278" r:id="rId5"/>
    <p:sldId id="280" r:id="rId6"/>
    <p:sldId id="267" r:id="rId7"/>
    <p:sldId id="279" r:id="rId8"/>
    <p:sldId id="268" r:id="rId9"/>
    <p:sldId id="271"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574" autoAdjust="0"/>
  </p:normalViewPr>
  <p:slideViewPr>
    <p:cSldViewPr snapToGrid="0">
      <p:cViewPr varScale="1">
        <p:scale>
          <a:sx n="68" d="100"/>
          <a:sy n="68" d="100"/>
        </p:scale>
        <p:origin x="79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F101B-B227-4159-8303-D3086EC88389}" type="datetimeFigureOut">
              <a:rPr lang="en-US" smtClean="0"/>
              <a:pPr/>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533B1-1B7C-4567-A308-39738394CF15}" type="slidenum">
              <a:rPr lang="en-US" smtClean="0"/>
              <a:pPr/>
              <a:t>‹#›</a:t>
            </a:fld>
            <a:endParaRPr lang="en-US"/>
          </a:p>
        </p:txBody>
      </p:sp>
    </p:spTree>
    <p:extLst>
      <p:ext uri="{BB962C8B-B14F-4D97-AF65-F5344CB8AC3E}">
        <p14:creationId xmlns:p14="http://schemas.microsoft.com/office/powerpoint/2010/main" val="307764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091FDF1-13C6-41C8-B85D-D03ABF66333B}" type="datetime1">
              <a:rPr lang="en-US" smtClean="0"/>
              <a:t>3/29/2022</a:t>
            </a:fld>
            <a:endParaRPr lang="en-US"/>
          </a:p>
        </p:txBody>
      </p:sp>
      <p:sp>
        <p:nvSpPr>
          <p:cNvPr id="5" name="Footer Placeholder 4"/>
          <p:cNvSpPr>
            <a:spLocks noGrp="1"/>
          </p:cNvSpPr>
          <p:nvPr>
            <p:ph type="ftr" sz="quarter" idx="11"/>
          </p:nvPr>
        </p:nvSpPr>
        <p:spPr/>
        <p:txBody>
          <a:bodyPr/>
          <a:lstStyle/>
          <a:p>
            <a:r>
              <a:rPr lang="en-US"/>
              <a:t>CRASH ALERT SYSTEM </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1530" y="132594"/>
            <a:ext cx="1411266" cy="136379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579" y="438642"/>
            <a:ext cx="1269242" cy="1047343"/>
          </a:xfrm>
          <a:prstGeom prst="rect">
            <a:avLst/>
          </a:prstGeom>
        </p:spPr>
      </p:pic>
    </p:spTree>
    <p:extLst>
      <p:ext uri="{BB962C8B-B14F-4D97-AF65-F5344CB8AC3E}">
        <p14:creationId xmlns:p14="http://schemas.microsoft.com/office/powerpoint/2010/main" val="25597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1B6E76-4E76-4FBE-8D76-806590ED956B}" type="datetime1">
              <a:rPr lang="en-US" smtClean="0"/>
              <a:t>3/29/2022</a:t>
            </a:fld>
            <a:endParaRPr lang="en-US"/>
          </a:p>
        </p:txBody>
      </p:sp>
      <p:sp>
        <p:nvSpPr>
          <p:cNvPr id="5" name="Footer Placeholder 4"/>
          <p:cNvSpPr>
            <a:spLocks noGrp="1"/>
          </p:cNvSpPr>
          <p:nvPr>
            <p:ph type="ftr" sz="quarter" idx="11"/>
          </p:nvPr>
        </p:nvSpPr>
        <p:spPr/>
        <p:txBody>
          <a:bodyPr/>
          <a:lstStyle/>
          <a:p>
            <a:r>
              <a:rPr lang="en-US"/>
              <a:t>CRASH ALERT SYSTEM </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89751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8C7F27-3974-45CF-B934-98C8419ECACE}" type="datetime1">
              <a:rPr lang="en-US" smtClean="0"/>
              <a:t>3/29/2022</a:t>
            </a:fld>
            <a:endParaRPr lang="en-US"/>
          </a:p>
        </p:txBody>
      </p:sp>
      <p:sp>
        <p:nvSpPr>
          <p:cNvPr id="5" name="Footer Placeholder 4"/>
          <p:cNvSpPr>
            <a:spLocks noGrp="1"/>
          </p:cNvSpPr>
          <p:nvPr>
            <p:ph type="ftr" sz="quarter" idx="11"/>
          </p:nvPr>
        </p:nvSpPr>
        <p:spPr/>
        <p:txBody>
          <a:bodyPr/>
          <a:lstStyle/>
          <a:p>
            <a:r>
              <a:rPr lang="en-US"/>
              <a:t>CRASH ALERT SYSTEM </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21404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DBFF41-1B03-47AF-B05E-115893FD7516}" type="datetime1">
              <a:rPr lang="en-US" smtClean="0"/>
              <a:t>3/29/2022</a:t>
            </a:fld>
            <a:endParaRPr lang="en-US"/>
          </a:p>
        </p:txBody>
      </p:sp>
      <p:sp>
        <p:nvSpPr>
          <p:cNvPr id="5" name="Footer Placeholder 4"/>
          <p:cNvSpPr>
            <a:spLocks noGrp="1"/>
          </p:cNvSpPr>
          <p:nvPr>
            <p:ph type="ftr" sz="quarter" idx="11"/>
          </p:nvPr>
        </p:nvSpPr>
        <p:spPr/>
        <p:txBody>
          <a:bodyPr/>
          <a:lstStyle/>
          <a:p>
            <a:r>
              <a:rPr lang="en-US"/>
              <a:t>CRASH ALERT SYSTEM </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50556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2A17F5-160F-453A-8981-491B94DD4757}" type="datetime1">
              <a:rPr lang="en-US" smtClean="0"/>
              <a:t>3/29/2022</a:t>
            </a:fld>
            <a:endParaRPr lang="en-US"/>
          </a:p>
        </p:txBody>
      </p:sp>
      <p:sp>
        <p:nvSpPr>
          <p:cNvPr id="5" name="Footer Placeholder 4"/>
          <p:cNvSpPr>
            <a:spLocks noGrp="1"/>
          </p:cNvSpPr>
          <p:nvPr>
            <p:ph type="ftr" sz="quarter" idx="11"/>
          </p:nvPr>
        </p:nvSpPr>
        <p:spPr/>
        <p:txBody>
          <a:bodyPr/>
          <a:lstStyle/>
          <a:p>
            <a:r>
              <a:rPr lang="en-US"/>
              <a:t>CRASH ALERT SYSTEM </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055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E85187-824C-4E7F-9E2A-9C4F6C67EF75}" type="datetime1">
              <a:rPr lang="en-US" smtClean="0"/>
              <a:t>3/29/2022</a:t>
            </a:fld>
            <a:endParaRPr lang="en-US"/>
          </a:p>
        </p:txBody>
      </p:sp>
      <p:sp>
        <p:nvSpPr>
          <p:cNvPr id="6" name="Footer Placeholder 5"/>
          <p:cNvSpPr>
            <a:spLocks noGrp="1"/>
          </p:cNvSpPr>
          <p:nvPr>
            <p:ph type="ftr" sz="quarter" idx="11"/>
          </p:nvPr>
        </p:nvSpPr>
        <p:spPr/>
        <p:txBody>
          <a:bodyPr/>
          <a:lstStyle/>
          <a:p>
            <a:r>
              <a:rPr lang="en-US"/>
              <a:t>CRASH ALERT SYSTEM </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58832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EBDC76-6F36-4193-85C1-C3B80B6C30CC}" type="datetime1">
              <a:rPr lang="en-US" smtClean="0"/>
              <a:t>3/29/2022</a:t>
            </a:fld>
            <a:endParaRPr lang="en-US"/>
          </a:p>
        </p:txBody>
      </p:sp>
      <p:sp>
        <p:nvSpPr>
          <p:cNvPr id="8" name="Footer Placeholder 7"/>
          <p:cNvSpPr>
            <a:spLocks noGrp="1"/>
          </p:cNvSpPr>
          <p:nvPr>
            <p:ph type="ftr" sz="quarter" idx="11"/>
          </p:nvPr>
        </p:nvSpPr>
        <p:spPr/>
        <p:txBody>
          <a:bodyPr/>
          <a:lstStyle/>
          <a:p>
            <a:r>
              <a:rPr lang="en-US"/>
              <a:t>CRASH ALERT SYSTEM </a:t>
            </a:r>
            <a:endParaRPr lang="en-US" dirty="0"/>
          </a:p>
        </p:txBody>
      </p:sp>
      <p:sp>
        <p:nvSpPr>
          <p:cNvPr id="9" name="Slide Number Placeholder 8"/>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1571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063C53-052C-4F2C-B014-E5D81F4195E9}" type="datetime1">
              <a:rPr lang="en-US" smtClean="0"/>
              <a:t>3/29/2022</a:t>
            </a:fld>
            <a:endParaRPr lang="en-US"/>
          </a:p>
        </p:txBody>
      </p:sp>
      <p:sp>
        <p:nvSpPr>
          <p:cNvPr id="4" name="Footer Placeholder 3"/>
          <p:cNvSpPr>
            <a:spLocks noGrp="1"/>
          </p:cNvSpPr>
          <p:nvPr>
            <p:ph type="ftr" sz="quarter" idx="11"/>
          </p:nvPr>
        </p:nvSpPr>
        <p:spPr/>
        <p:txBody>
          <a:bodyPr/>
          <a:lstStyle/>
          <a:p>
            <a:r>
              <a:rPr lang="en-US"/>
              <a:t>CRASH ALERT SYSTEM </a:t>
            </a:r>
            <a:endParaRPr lang="en-US" dirty="0"/>
          </a:p>
        </p:txBody>
      </p:sp>
      <p:sp>
        <p:nvSpPr>
          <p:cNvPr id="5" name="Slide Number Placeholder 4"/>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304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9153D-D581-4D8E-A367-E999594CC4BB}" type="datetime1">
              <a:rPr lang="en-US" smtClean="0"/>
              <a:t>3/29/2022</a:t>
            </a:fld>
            <a:endParaRPr lang="en-US"/>
          </a:p>
        </p:txBody>
      </p:sp>
      <p:sp>
        <p:nvSpPr>
          <p:cNvPr id="3" name="Footer Placeholder 2"/>
          <p:cNvSpPr>
            <a:spLocks noGrp="1"/>
          </p:cNvSpPr>
          <p:nvPr>
            <p:ph type="ftr" sz="quarter" idx="11"/>
          </p:nvPr>
        </p:nvSpPr>
        <p:spPr/>
        <p:txBody>
          <a:bodyPr/>
          <a:lstStyle/>
          <a:p>
            <a:r>
              <a:rPr lang="en-US"/>
              <a:t>CRASH ALERT SYSTEM </a:t>
            </a:r>
            <a:endParaRPr lang="en-US" dirty="0"/>
          </a:p>
        </p:txBody>
      </p:sp>
      <p:sp>
        <p:nvSpPr>
          <p:cNvPr id="4" name="Slide Number Placeholder 3"/>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79410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3C2BFD-4D70-49D4-AF2C-2AA95120A178}" type="datetime1">
              <a:rPr lang="en-US" smtClean="0"/>
              <a:t>3/29/2022</a:t>
            </a:fld>
            <a:endParaRPr lang="en-US"/>
          </a:p>
        </p:txBody>
      </p:sp>
      <p:sp>
        <p:nvSpPr>
          <p:cNvPr id="6" name="Footer Placeholder 5"/>
          <p:cNvSpPr>
            <a:spLocks noGrp="1"/>
          </p:cNvSpPr>
          <p:nvPr>
            <p:ph type="ftr" sz="quarter" idx="11"/>
          </p:nvPr>
        </p:nvSpPr>
        <p:spPr/>
        <p:txBody>
          <a:bodyPr/>
          <a:lstStyle/>
          <a:p>
            <a:r>
              <a:rPr lang="en-US"/>
              <a:t>CRASH ALERT SYSTEM </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6230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F4AC34-224C-4BCD-A5B1-5E2BA7545E10}" type="datetime1">
              <a:rPr lang="en-US" smtClean="0"/>
              <a:t>3/29/2022</a:t>
            </a:fld>
            <a:endParaRPr lang="en-US"/>
          </a:p>
        </p:txBody>
      </p:sp>
      <p:sp>
        <p:nvSpPr>
          <p:cNvPr id="6" name="Footer Placeholder 5"/>
          <p:cNvSpPr>
            <a:spLocks noGrp="1"/>
          </p:cNvSpPr>
          <p:nvPr>
            <p:ph type="ftr" sz="quarter" idx="11"/>
          </p:nvPr>
        </p:nvSpPr>
        <p:spPr/>
        <p:txBody>
          <a:bodyPr/>
          <a:lstStyle/>
          <a:p>
            <a:r>
              <a:rPr lang="en-US"/>
              <a:t>CRASH ALERT SYSTEM </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30683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94BF0-A569-4DDD-8527-8B9DC1A6D260}" type="datetime1">
              <a:rPr lang="en-US" smtClean="0"/>
              <a:t>3/29/2022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CRASH ALERT SYSTEM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B3995-864D-412F-881C-EF0BFF8447F9}" type="slidenum">
              <a:rPr lang="en-US" smtClean="0"/>
              <a:pPr/>
              <a:t>‹#›</a:t>
            </a:fld>
            <a:endParaRPr lang="en-US"/>
          </a:p>
        </p:txBody>
      </p:sp>
    </p:spTree>
    <p:extLst>
      <p:ext uri="{BB962C8B-B14F-4D97-AF65-F5344CB8AC3E}">
        <p14:creationId xmlns:p14="http://schemas.microsoft.com/office/powerpoint/2010/main" val="425811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pers.ssrn.com/sol3/papers.cfm?abstract_id=3368089" TargetMode="External"/><Relationship Id="rId2" Type="http://schemas.openxmlformats.org/officeDocument/2006/relationships/hyperlink" Target="https://ieeexplore.ieee.org/abstract/document/925090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258" y="1724881"/>
            <a:ext cx="9144000" cy="1179718"/>
          </a:xfrm>
        </p:spPr>
        <p:txBody>
          <a:bodyPr>
            <a:normAutofit/>
          </a:bodyPr>
          <a:lstStyle/>
          <a:p>
            <a:r>
              <a:rPr lang="en-IN" sz="4800" b="1" dirty="0">
                <a:effectLst/>
                <a:latin typeface="Times New Roman" panose="02020603050405020304" pitchFamily="18" charset="0"/>
                <a:ea typeface="Times New Roman" panose="02020603050405020304" pitchFamily="18" charset="0"/>
              </a:rPr>
              <a:t>CRASH ALART SYSTEM</a:t>
            </a:r>
            <a:endParaRPr lang="en-US" sz="4800" b="1" dirty="0"/>
          </a:p>
        </p:txBody>
      </p:sp>
      <p:sp>
        <p:nvSpPr>
          <p:cNvPr id="3" name="Subtitle 2"/>
          <p:cNvSpPr>
            <a:spLocks noGrp="1"/>
          </p:cNvSpPr>
          <p:nvPr>
            <p:ph type="subTitle" idx="1"/>
          </p:nvPr>
        </p:nvSpPr>
        <p:spPr>
          <a:xfrm>
            <a:off x="889819" y="4105275"/>
            <a:ext cx="3593690" cy="1655762"/>
          </a:xfrm>
        </p:spPr>
        <p:txBody>
          <a:bodyPr>
            <a:normAutofit fontScale="70000" lnSpcReduction="20000"/>
          </a:bodyPr>
          <a:lstStyle/>
          <a:p>
            <a:pPr algn="l"/>
            <a:r>
              <a:rPr lang="en-US" dirty="0"/>
              <a:t>Student 1 (211AU516 &amp; SHREEHARI P)</a:t>
            </a:r>
          </a:p>
          <a:p>
            <a:pPr algn="l"/>
            <a:r>
              <a:rPr lang="en-US" dirty="0"/>
              <a:t>Student 2 (211AU514 &amp; SANJAY R)</a:t>
            </a:r>
          </a:p>
          <a:p>
            <a:pPr algn="l"/>
            <a:r>
              <a:rPr lang="en-US" dirty="0"/>
              <a:t>Student 3 (211AU508&amp; INDRA PRASATH A)</a:t>
            </a:r>
          </a:p>
          <a:p>
            <a:pPr algn="l"/>
            <a:r>
              <a:rPr lang="en-US" dirty="0"/>
              <a:t>Student 4 (201AU130 &amp; THRISHA R)</a:t>
            </a:r>
          </a:p>
          <a:p>
            <a:pPr algn="l"/>
            <a:endParaRPr lang="en-US" dirty="0"/>
          </a:p>
        </p:txBody>
      </p:sp>
      <p:sp>
        <p:nvSpPr>
          <p:cNvPr id="5" name="TextBox 4"/>
          <p:cNvSpPr txBox="1"/>
          <p:nvPr/>
        </p:nvSpPr>
        <p:spPr>
          <a:xfrm>
            <a:off x="7890387" y="3859882"/>
            <a:ext cx="3878826" cy="2215991"/>
          </a:xfrm>
          <a:prstGeom prst="rect">
            <a:avLst/>
          </a:prstGeom>
          <a:noFill/>
        </p:spPr>
        <p:txBody>
          <a:bodyPr wrap="square" rtlCol="0">
            <a:spAutoFit/>
          </a:bodyPr>
          <a:lstStyle/>
          <a:p>
            <a:r>
              <a:rPr lang="en-US" sz="2400" dirty="0"/>
              <a:t>Under guidance of </a:t>
            </a:r>
          </a:p>
          <a:p>
            <a:r>
              <a:rPr lang="en-US" sz="2400" dirty="0" err="1"/>
              <a:t>Mr</a:t>
            </a:r>
            <a:r>
              <a:rPr lang="en-US" sz="2400" dirty="0"/>
              <a:t>/Dr. Faculty,</a:t>
            </a:r>
          </a:p>
          <a:p>
            <a:r>
              <a:rPr lang="en-US" sz="2400" dirty="0"/>
              <a:t>Designation,</a:t>
            </a:r>
          </a:p>
          <a:p>
            <a:r>
              <a:rPr lang="en-US" sz="2400" dirty="0"/>
              <a:t>BIT, </a:t>
            </a:r>
          </a:p>
          <a:p>
            <a:r>
              <a:rPr lang="en-US" sz="2400" dirty="0"/>
              <a:t>Sathy. </a:t>
            </a:r>
          </a:p>
          <a:p>
            <a:endParaRPr lang="en-US" dirty="0"/>
          </a:p>
        </p:txBody>
      </p:sp>
      <p:sp>
        <p:nvSpPr>
          <p:cNvPr id="4" name="Rectangle 3"/>
          <p:cNvSpPr/>
          <p:nvPr/>
        </p:nvSpPr>
        <p:spPr>
          <a:xfrm>
            <a:off x="10432473" y="249382"/>
            <a:ext cx="1537854" cy="1233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CAB5D63B-D34E-4C38-8D79-2D363AD5F96D}"/>
              </a:ext>
            </a:extLst>
          </p:cNvPr>
          <p:cNvSpPr>
            <a:spLocks noGrp="1"/>
          </p:cNvSpPr>
          <p:nvPr>
            <p:ph type="ftr" sz="quarter" idx="11"/>
          </p:nvPr>
        </p:nvSpPr>
        <p:spPr/>
        <p:txBody>
          <a:bodyPr/>
          <a:lstStyle/>
          <a:p>
            <a:r>
              <a:rPr lang="en-US"/>
              <a:t>CRASH ALERT SYSTEM </a:t>
            </a:r>
            <a:endParaRPr lang="en-US" dirty="0"/>
          </a:p>
        </p:txBody>
      </p:sp>
      <p:sp>
        <p:nvSpPr>
          <p:cNvPr id="7" name="Slide Number Placeholder 6">
            <a:extLst>
              <a:ext uri="{FF2B5EF4-FFF2-40B4-BE49-F238E27FC236}">
                <a16:creationId xmlns:a16="http://schemas.microsoft.com/office/drawing/2014/main" id="{88511D3E-DDFB-44FC-94D3-C3DE09C88D71}"/>
              </a:ext>
            </a:extLst>
          </p:cNvPr>
          <p:cNvSpPr>
            <a:spLocks noGrp="1"/>
          </p:cNvSpPr>
          <p:nvPr>
            <p:ph type="sldNum" sz="quarter" idx="12"/>
          </p:nvPr>
        </p:nvSpPr>
        <p:spPr/>
        <p:txBody>
          <a:bodyPr/>
          <a:lstStyle/>
          <a:p>
            <a:fld id="{1C1B3995-864D-412F-881C-EF0BFF8447F9}" type="slidenum">
              <a:rPr lang="en-US" smtClean="0"/>
              <a:pPr/>
              <a:t>1</a:t>
            </a:fld>
            <a:endParaRPr lang="en-US"/>
          </a:p>
        </p:txBody>
      </p:sp>
    </p:spTree>
    <p:extLst>
      <p:ext uri="{BB962C8B-B14F-4D97-AF65-F5344CB8AC3E}">
        <p14:creationId xmlns:p14="http://schemas.microsoft.com/office/powerpoint/2010/main" val="638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sz="2800" dirty="0">
              <a:solidFill>
                <a:srgbClr val="FF0000"/>
              </a:solidFill>
            </a:endParaRPr>
          </a:p>
        </p:txBody>
      </p:sp>
      <p:sp>
        <p:nvSpPr>
          <p:cNvPr id="3" name="Content Placeholder 2"/>
          <p:cNvSpPr>
            <a:spLocks noGrp="1"/>
          </p:cNvSpPr>
          <p:nvPr>
            <p:ph idx="1"/>
          </p:nvPr>
        </p:nvSpPr>
        <p:spPr>
          <a:xfrm>
            <a:off x="978877" y="2141537"/>
            <a:ext cx="10515600" cy="4351338"/>
          </a:xfrm>
        </p:spPr>
        <p:txBody>
          <a:bodyPr>
            <a:normAutofit/>
          </a:bodyPr>
          <a:lstStyle/>
          <a:p>
            <a:pPr marL="0" indent="0" algn="just">
              <a:buNone/>
            </a:pPr>
            <a:r>
              <a:rPr lang="en-US" i="1" dirty="0">
                <a:hlinkClick r:id="rId2"/>
              </a:rPr>
              <a:t>https://ieeexplore.ieee.org/abstract/document/9250904</a:t>
            </a:r>
            <a:endParaRPr lang="en-US" i="1" dirty="0"/>
          </a:p>
          <a:p>
            <a:pPr marL="0" indent="0" algn="just">
              <a:buNone/>
            </a:pPr>
            <a:r>
              <a:rPr lang="en-US" i="1" dirty="0">
                <a:hlinkClick r:id="rId3"/>
              </a:rPr>
              <a:t>https://papers.ssrn.com/sol3/papers.cfm?abstract_id=3368089</a:t>
            </a:r>
            <a:endParaRPr lang="en-US" i="1" dirty="0"/>
          </a:p>
          <a:p>
            <a:pPr marL="0" indent="0" algn="just">
              <a:buNone/>
            </a:pPr>
            <a:endParaRPr lang="en-US" i="1" dirty="0"/>
          </a:p>
        </p:txBody>
      </p:sp>
      <p:sp>
        <p:nvSpPr>
          <p:cNvPr id="4" name="Footer Placeholder 3">
            <a:extLst>
              <a:ext uri="{FF2B5EF4-FFF2-40B4-BE49-F238E27FC236}">
                <a16:creationId xmlns:a16="http://schemas.microsoft.com/office/drawing/2014/main" id="{C21F2CF7-24A3-4AA7-A810-72E0CDDFB8DC}"/>
              </a:ext>
            </a:extLst>
          </p:cNvPr>
          <p:cNvSpPr>
            <a:spLocks noGrp="1"/>
          </p:cNvSpPr>
          <p:nvPr>
            <p:ph type="ftr" sz="quarter" idx="11"/>
          </p:nvPr>
        </p:nvSpPr>
        <p:spPr/>
        <p:txBody>
          <a:bodyPr/>
          <a:lstStyle/>
          <a:p>
            <a:r>
              <a:rPr lang="en-US"/>
              <a:t>CRASH ALERT SYSTEM </a:t>
            </a:r>
            <a:endParaRPr lang="en-US" dirty="0"/>
          </a:p>
        </p:txBody>
      </p:sp>
      <p:sp>
        <p:nvSpPr>
          <p:cNvPr id="5" name="Slide Number Placeholder 4">
            <a:extLst>
              <a:ext uri="{FF2B5EF4-FFF2-40B4-BE49-F238E27FC236}">
                <a16:creationId xmlns:a16="http://schemas.microsoft.com/office/drawing/2014/main" id="{46618891-5C6E-4451-86BC-1A0B3F1B8320}"/>
              </a:ext>
            </a:extLst>
          </p:cNvPr>
          <p:cNvSpPr>
            <a:spLocks noGrp="1"/>
          </p:cNvSpPr>
          <p:nvPr>
            <p:ph type="sldNum" sz="quarter" idx="12"/>
          </p:nvPr>
        </p:nvSpPr>
        <p:spPr/>
        <p:txBody>
          <a:bodyPr/>
          <a:lstStyle/>
          <a:p>
            <a:fld id="{1C1B3995-864D-412F-881C-EF0BFF8447F9}" type="slidenum">
              <a:rPr lang="en-US" smtClean="0"/>
              <a:pPr/>
              <a:t>10</a:t>
            </a:fld>
            <a:endParaRPr lang="en-US"/>
          </a:p>
        </p:txBody>
      </p:sp>
    </p:spTree>
    <p:extLst>
      <p:ext uri="{BB962C8B-B14F-4D97-AF65-F5344CB8AC3E}">
        <p14:creationId xmlns:p14="http://schemas.microsoft.com/office/powerpoint/2010/main" val="122022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Abstract</a:t>
            </a:r>
          </a:p>
        </p:txBody>
      </p:sp>
      <p:sp>
        <p:nvSpPr>
          <p:cNvPr id="3" name="Content Placeholder 2"/>
          <p:cNvSpPr>
            <a:spLocks noGrp="1"/>
          </p:cNvSpPr>
          <p:nvPr>
            <p:ph idx="1"/>
          </p:nvPr>
        </p:nvSpPr>
        <p:spPr/>
        <p:txBody>
          <a:bodyPr>
            <a:normAutofit/>
          </a:bodyPr>
          <a:lstStyle/>
          <a:p>
            <a:pPr>
              <a:buNone/>
            </a:pPr>
            <a:r>
              <a:rPr lang="en-US" sz="2000" dirty="0">
                <a:latin typeface="Times New Roman" panose="02020603050405020304" pitchFamily="18" charset="0"/>
                <a:cs typeface="Times New Roman" panose="02020603050405020304" pitchFamily="18" charset="0"/>
              </a:rPr>
              <a:t> </a:t>
            </a:r>
            <a:r>
              <a:rPr lang="en-IN" sz="2400" b="1" dirty="0">
                <a:solidFill>
                  <a:srgbClr val="202124"/>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Shock sensor</a:t>
            </a:r>
            <a:r>
              <a:rPr lang="en-IN" sz="2400" dirty="0">
                <a:solidFill>
                  <a:srgbClr val="202124"/>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is used to detect accident. ... Through GSM the exact location of the accident location is obtained and through GSM module send an alert message to the register mobile number and police station. And information is sent to the near Police Stations, family members, friends etc </a:t>
            </a:r>
            <a:r>
              <a:rPr lang="en-IN" sz="240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which is triggered when the bike senses a fall, enters crash alert mode within 180 seconds and notifies the rider’s emergency contacts with the location of the fall. </a:t>
            </a:r>
            <a:r>
              <a:rPr lang="en-IN" sz="2400" b="0" i="0" dirty="0">
                <a:solidFill>
                  <a:srgbClr val="202124"/>
                </a:solidFill>
                <a:effectLst/>
                <a:latin typeface="Times New Roman" panose="02020603050405020304" pitchFamily="18" charset="0"/>
                <a:cs typeface="Times New Roman" panose="02020603050405020304" pitchFamily="18" charset="0"/>
              </a:rPr>
              <a:t>Accident detection using </a:t>
            </a:r>
            <a:r>
              <a:rPr lang="en-IN" sz="2400" b="1" i="0" dirty="0">
                <a:solidFill>
                  <a:srgbClr val="202124"/>
                </a:solidFill>
                <a:effectLst/>
                <a:latin typeface="Times New Roman" panose="02020603050405020304" pitchFamily="18" charset="0"/>
                <a:cs typeface="Times New Roman" panose="02020603050405020304" pitchFamily="18" charset="0"/>
              </a:rPr>
              <a:t>ultrasonic sensor</a:t>
            </a:r>
            <a:r>
              <a:rPr lang="en-IN" sz="2400" b="0" i="0" dirty="0">
                <a:solidFill>
                  <a:srgbClr val="202124"/>
                </a:solidFill>
                <a:effectLst/>
                <a:latin typeface="Times New Roman" panose="02020603050405020304" pitchFamily="18" charset="0"/>
                <a:cs typeface="Times New Roman" panose="02020603050405020304" pitchFamily="18" charset="0"/>
              </a:rPr>
              <a:t> provides the facility to detect an accident not only in various street situations but also it might perform well under various natural conditions like rains.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endParaRPr lang="en-US" sz="2000" b="1" i="1" dirty="0">
              <a:solidFill>
                <a:srgbClr val="FF00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CRASH ALERT SYSTEM </a:t>
            </a:r>
            <a:endParaRPr lang="en-US" dirty="0"/>
          </a:p>
        </p:txBody>
      </p:sp>
      <p:sp>
        <p:nvSpPr>
          <p:cNvPr id="5" name="Slide Number Placeholder 4">
            <a:extLst>
              <a:ext uri="{FF2B5EF4-FFF2-40B4-BE49-F238E27FC236}">
                <a16:creationId xmlns:a16="http://schemas.microsoft.com/office/drawing/2014/main" id="{F29120BD-D511-4C04-BA21-4ED5787FC6AB}"/>
              </a:ext>
            </a:extLst>
          </p:cNvPr>
          <p:cNvSpPr>
            <a:spLocks noGrp="1"/>
          </p:cNvSpPr>
          <p:nvPr>
            <p:ph type="sldNum" sz="quarter" idx="12"/>
          </p:nvPr>
        </p:nvSpPr>
        <p:spPr/>
        <p:txBody>
          <a:bodyPr/>
          <a:lstStyle/>
          <a:p>
            <a:fld id="{1C1B3995-864D-412F-881C-EF0BFF8447F9}"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Problem Statement Addressed</a:t>
            </a:r>
          </a:p>
        </p:txBody>
      </p:sp>
      <p:sp>
        <p:nvSpPr>
          <p:cNvPr id="3" name="Content Placeholder 2"/>
          <p:cNvSpPr>
            <a:spLocks noGrp="1"/>
          </p:cNvSpPr>
          <p:nvPr>
            <p:ph idx="1"/>
          </p:nvPr>
        </p:nvSpPr>
        <p:spPr>
          <a:xfrm>
            <a:off x="838200" y="1833854"/>
            <a:ext cx="10515600" cy="4351338"/>
          </a:xfrm>
        </p:spPr>
        <p:txBody>
          <a:bodyPr/>
          <a:lstStyle/>
          <a:p>
            <a:pPr>
              <a:buNone/>
            </a:pPr>
            <a:r>
              <a:rPr lang="en-US" dirty="0"/>
              <a:t> </a:t>
            </a:r>
            <a:r>
              <a:rPr lang="en-IN" sz="2400" dirty="0">
                <a:solidFill>
                  <a:srgbClr val="202124"/>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proposed Vehicle accident detection system can </a:t>
            </a:r>
            <a:r>
              <a:rPr lang="en-IN" sz="2400" b="1" dirty="0">
                <a:solidFill>
                  <a:srgbClr val="202124"/>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track geographical information automatically and sends an alert SMS regarding accident</a:t>
            </a:r>
            <a:r>
              <a:rPr lang="en-IN" sz="2400" dirty="0">
                <a:solidFill>
                  <a:srgbClr val="202124"/>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 So, the police can immediately trace the location through the GPS MODEM, after receiving the information. Then after conforming the location necessary action will be taken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CRASH ALERT SYSTEM </a:t>
            </a:r>
            <a:endParaRPr lang="en-US" dirty="0"/>
          </a:p>
        </p:txBody>
      </p:sp>
      <p:sp>
        <p:nvSpPr>
          <p:cNvPr id="9" name="Slide Number Placeholder 8">
            <a:extLst>
              <a:ext uri="{FF2B5EF4-FFF2-40B4-BE49-F238E27FC236}">
                <a16:creationId xmlns:a16="http://schemas.microsoft.com/office/drawing/2014/main" id="{3922D2C8-9448-49C7-B07E-D9D09E7E18E9}"/>
              </a:ext>
            </a:extLst>
          </p:cNvPr>
          <p:cNvSpPr>
            <a:spLocks noGrp="1"/>
          </p:cNvSpPr>
          <p:nvPr>
            <p:ph type="sldNum" sz="quarter" idx="12"/>
          </p:nvPr>
        </p:nvSpPr>
        <p:spPr/>
        <p:txBody>
          <a:bodyPr/>
          <a:lstStyle/>
          <a:p>
            <a:fld id="{1C1B3995-864D-412F-881C-EF0BFF8447F9}"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Existing Solution to the Problem Addressed</a:t>
            </a:r>
          </a:p>
        </p:txBody>
      </p:sp>
      <p:sp>
        <p:nvSpPr>
          <p:cNvPr id="4" name="Footer Placeholder 3"/>
          <p:cNvSpPr>
            <a:spLocks noGrp="1"/>
          </p:cNvSpPr>
          <p:nvPr>
            <p:ph type="ftr" sz="quarter" idx="11"/>
          </p:nvPr>
        </p:nvSpPr>
        <p:spPr/>
        <p:txBody>
          <a:bodyPr/>
          <a:lstStyle/>
          <a:p>
            <a:r>
              <a:rPr lang="en-US"/>
              <a:t>CRASH ALERT SYSTEM </a:t>
            </a:r>
            <a:endParaRPr lang="en-US" dirty="0"/>
          </a:p>
        </p:txBody>
      </p:sp>
      <p:pic>
        <p:nvPicPr>
          <p:cNvPr id="5" name="image4.png">
            <a:extLst>
              <a:ext uri="{FF2B5EF4-FFF2-40B4-BE49-F238E27FC236}">
                <a16:creationId xmlns:a16="http://schemas.microsoft.com/office/drawing/2014/main" id="{38197162-45A6-4B3B-A465-4CF2520F8A18}"/>
              </a:ext>
            </a:extLst>
          </p:cNvPr>
          <p:cNvPicPr>
            <a:picLocks noGrp="1"/>
          </p:cNvPicPr>
          <p:nvPr>
            <p:ph idx="1"/>
          </p:nvPr>
        </p:nvPicPr>
        <p:blipFill>
          <a:blip r:embed="rId2"/>
          <a:srcRect/>
          <a:stretch>
            <a:fillRect/>
          </a:stretch>
        </p:blipFill>
        <p:spPr>
          <a:xfrm>
            <a:off x="2228144" y="1839693"/>
            <a:ext cx="7735712" cy="4351338"/>
          </a:xfrm>
          <a:prstGeom prst="rect">
            <a:avLst/>
          </a:prstGeom>
          <a:ln/>
        </p:spPr>
      </p:pic>
      <p:sp>
        <p:nvSpPr>
          <p:cNvPr id="6" name="Slide Number Placeholder 5">
            <a:extLst>
              <a:ext uri="{FF2B5EF4-FFF2-40B4-BE49-F238E27FC236}">
                <a16:creationId xmlns:a16="http://schemas.microsoft.com/office/drawing/2014/main" id="{7057E02B-9819-44DA-B986-7EC20CD2BDE5}"/>
              </a:ext>
            </a:extLst>
          </p:cNvPr>
          <p:cNvSpPr>
            <a:spLocks noGrp="1"/>
          </p:cNvSpPr>
          <p:nvPr>
            <p:ph type="sldNum" sz="quarter" idx="12"/>
          </p:nvPr>
        </p:nvSpPr>
        <p:spPr/>
        <p:txBody>
          <a:bodyPr/>
          <a:lstStyle/>
          <a:p>
            <a:fld id="{1C1B3995-864D-412F-881C-EF0BFF8447F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 and/or Circuit Diagram</a:t>
            </a:r>
          </a:p>
        </p:txBody>
      </p:sp>
      <p:sp>
        <p:nvSpPr>
          <p:cNvPr id="4" name="Footer Placeholder 3"/>
          <p:cNvSpPr>
            <a:spLocks noGrp="1"/>
          </p:cNvSpPr>
          <p:nvPr>
            <p:ph type="ftr" sz="quarter" idx="11"/>
          </p:nvPr>
        </p:nvSpPr>
        <p:spPr/>
        <p:txBody>
          <a:bodyPr/>
          <a:lstStyle/>
          <a:p>
            <a:r>
              <a:rPr lang="en-US"/>
              <a:t>CRASH ALERT SYSTEM </a:t>
            </a:r>
            <a:endParaRPr lang="en-US" dirty="0"/>
          </a:p>
        </p:txBody>
      </p:sp>
      <p:pic>
        <p:nvPicPr>
          <p:cNvPr id="5" name="image6.png">
            <a:extLst>
              <a:ext uri="{FF2B5EF4-FFF2-40B4-BE49-F238E27FC236}">
                <a16:creationId xmlns:a16="http://schemas.microsoft.com/office/drawing/2014/main" id="{3257E9FE-15DB-4948-B10C-769A6DFE8A88}"/>
              </a:ext>
            </a:extLst>
          </p:cNvPr>
          <p:cNvPicPr>
            <a:picLocks noGrp="1"/>
          </p:cNvPicPr>
          <p:nvPr>
            <p:ph idx="1"/>
          </p:nvPr>
        </p:nvPicPr>
        <p:blipFill>
          <a:blip r:embed="rId2"/>
          <a:srcRect/>
          <a:stretch>
            <a:fillRect/>
          </a:stretch>
        </p:blipFill>
        <p:spPr>
          <a:xfrm>
            <a:off x="523673" y="1847850"/>
            <a:ext cx="5230013" cy="4088716"/>
          </a:xfrm>
          <a:prstGeom prst="rect">
            <a:avLst/>
          </a:prstGeom>
          <a:ln/>
        </p:spPr>
      </p:pic>
      <p:pic>
        <p:nvPicPr>
          <p:cNvPr id="9" name="Picture 8">
            <a:extLst>
              <a:ext uri="{FF2B5EF4-FFF2-40B4-BE49-F238E27FC236}">
                <a16:creationId xmlns:a16="http://schemas.microsoft.com/office/drawing/2014/main" id="{09B81DD7-EC5E-435B-96A6-568AAD408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096000" y="2212975"/>
            <a:ext cx="5430757" cy="2681947"/>
          </a:xfrm>
          <a:prstGeom prst="rect">
            <a:avLst/>
          </a:prstGeom>
        </p:spPr>
      </p:pic>
      <p:sp>
        <p:nvSpPr>
          <p:cNvPr id="10" name="Slide Number Placeholder 9">
            <a:extLst>
              <a:ext uri="{FF2B5EF4-FFF2-40B4-BE49-F238E27FC236}">
                <a16:creationId xmlns:a16="http://schemas.microsoft.com/office/drawing/2014/main" id="{4B1B779C-7D66-4739-A968-0C41789C3DE2}"/>
              </a:ext>
            </a:extLst>
          </p:cNvPr>
          <p:cNvSpPr>
            <a:spLocks noGrp="1"/>
          </p:cNvSpPr>
          <p:nvPr>
            <p:ph type="sldNum" sz="quarter" idx="12"/>
          </p:nvPr>
        </p:nvSpPr>
        <p:spPr/>
        <p:txBody>
          <a:bodyPr/>
          <a:lstStyle/>
          <a:p>
            <a:fld id="{1C1B3995-864D-412F-881C-EF0BFF8447F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utilization of the Modern Tool &amp; Cloud</a:t>
            </a:r>
          </a:p>
        </p:txBody>
      </p:sp>
      <p:sp>
        <p:nvSpPr>
          <p:cNvPr id="3" name="Content Placeholder 2"/>
          <p:cNvSpPr>
            <a:spLocks noGrp="1"/>
          </p:cNvSpPr>
          <p:nvPr>
            <p:ph idx="1"/>
          </p:nvPr>
        </p:nvSpPr>
        <p:spPr/>
        <p:txBody>
          <a:bodyPr/>
          <a:lstStyle/>
          <a:p>
            <a:pPr>
              <a:buNone/>
            </a:pPr>
            <a:r>
              <a:rPr lang="en-IN" b="0" i="0" dirty="0">
                <a:solidFill>
                  <a:srgbClr val="202124"/>
                </a:solidFill>
                <a:effectLst/>
                <a:latin typeface="arial" panose="020B0604020202020204" pitchFamily="34" charset="0"/>
              </a:rPr>
              <a:t>Arduino is </a:t>
            </a:r>
            <a:r>
              <a:rPr lang="en-IN" b="1" i="0" dirty="0">
                <a:solidFill>
                  <a:srgbClr val="202124"/>
                </a:solidFill>
                <a:effectLst/>
                <a:latin typeface="arial" panose="020B0604020202020204" pitchFamily="34" charset="0"/>
              </a:rPr>
              <a:t>an open-source electronics platform based on easy-to-use hardware and software</a:t>
            </a:r>
            <a:r>
              <a:rPr lang="en-IN" b="0" i="0" dirty="0">
                <a:solidFill>
                  <a:srgbClr val="202124"/>
                </a:solidFill>
                <a:effectLst/>
                <a:latin typeface="arial" panose="020B0604020202020204" pitchFamily="34" charset="0"/>
              </a:rPr>
              <a:t>. Arduino boards are able to read inputs - light on a sensor, a finger on a button, or a Twitter message - and turn it into an output - activating a motor, turning on an LED, publishing something online.</a:t>
            </a:r>
            <a:endParaRPr lang="en-US" i="1" dirty="0">
              <a:solidFill>
                <a:srgbClr val="FF0000"/>
              </a:solidFill>
            </a:endParaRPr>
          </a:p>
        </p:txBody>
      </p:sp>
      <p:sp>
        <p:nvSpPr>
          <p:cNvPr id="4" name="Footer Placeholder 3">
            <a:extLst>
              <a:ext uri="{FF2B5EF4-FFF2-40B4-BE49-F238E27FC236}">
                <a16:creationId xmlns:a16="http://schemas.microsoft.com/office/drawing/2014/main" id="{DCBBA535-2DD6-4A67-85B7-1A63B000CB04}"/>
              </a:ext>
            </a:extLst>
          </p:cNvPr>
          <p:cNvSpPr>
            <a:spLocks noGrp="1"/>
          </p:cNvSpPr>
          <p:nvPr>
            <p:ph type="ftr" sz="quarter" idx="11"/>
          </p:nvPr>
        </p:nvSpPr>
        <p:spPr/>
        <p:txBody>
          <a:bodyPr/>
          <a:lstStyle/>
          <a:p>
            <a:r>
              <a:rPr lang="en-US"/>
              <a:t>CRASH ALERT SYSTEM </a:t>
            </a:r>
            <a:endParaRPr lang="en-US" dirty="0"/>
          </a:p>
        </p:txBody>
      </p:sp>
      <p:sp>
        <p:nvSpPr>
          <p:cNvPr id="5" name="Slide Number Placeholder 4">
            <a:extLst>
              <a:ext uri="{FF2B5EF4-FFF2-40B4-BE49-F238E27FC236}">
                <a16:creationId xmlns:a16="http://schemas.microsoft.com/office/drawing/2014/main" id="{D3AED1CC-46CD-4515-9A10-E18C0837E7FA}"/>
              </a:ext>
            </a:extLst>
          </p:cNvPr>
          <p:cNvSpPr>
            <a:spLocks noGrp="1"/>
          </p:cNvSpPr>
          <p:nvPr>
            <p:ph type="sldNum" sz="quarter" idx="12"/>
          </p:nvPr>
        </p:nvSpPr>
        <p:spPr/>
        <p:txBody>
          <a:bodyPr/>
          <a:lstStyle/>
          <a:p>
            <a:fld id="{1C1B3995-864D-412F-881C-EF0BFF8447F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&amp; Sample Output</a:t>
            </a:r>
          </a:p>
        </p:txBody>
      </p:sp>
      <p:pic>
        <p:nvPicPr>
          <p:cNvPr id="5" name="Content Placeholder 4">
            <a:extLst>
              <a:ext uri="{FF2B5EF4-FFF2-40B4-BE49-F238E27FC236}">
                <a16:creationId xmlns:a16="http://schemas.microsoft.com/office/drawing/2014/main" id="{9C232AED-003F-4DA1-A044-50616C1F87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2499" y="2036640"/>
            <a:ext cx="4496462" cy="3829587"/>
          </a:xfrm>
        </p:spPr>
      </p:pic>
      <p:pic>
        <p:nvPicPr>
          <p:cNvPr id="7" name="Picture 6">
            <a:extLst>
              <a:ext uri="{FF2B5EF4-FFF2-40B4-BE49-F238E27FC236}">
                <a16:creationId xmlns:a16="http://schemas.microsoft.com/office/drawing/2014/main" id="{DF07445F-AC89-451A-9457-A9DFD3133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1567" y="2036640"/>
            <a:ext cx="4159176" cy="2793023"/>
          </a:xfrm>
          <a:prstGeom prst="rect">
            <a:avLst/>
          </a:prstGeom>
        </p:spPr>
      </p:pic>
      <p:sp>
        <p:nvSpPr>
          <p:cNvPr id="8" name="Footer Placeholder 7">
            <a:extLst>
              <a:ext uri="{FF2B5EF4-FFF2-40B4-BE49-F238E27FC236}">
                <a16:creationId xmlns:a16="http://schemas.microsoft.com/office/drawing/2014/main" id="{A62ED491-C352-43BA-B011-F7B3A3C67F43}"/>
              </a:ext>
            </a:extLst>
          </p:cNvPr>
          <p:cNvSpPr>
            <a:spLocks noGrp="1"/>
          </p:cNvSpPr>
          <p:nvPr>
            <p:ph type="ftr" sz="quarter" idx="11"/>
          </p:nvPr>
        </p:nvSpPr>
        <p:spPr/>
        <p:txBody>
          <a:bodyPr/>
          <a:lstStyle/>
          <a:p>
            <a:r>
              <a:rPr lang="en-US"/>
              <a:t>CRASH ALERT SYSTEM </a:t>
            </a:r>
            <a:endParaRPr lang="en-US" dirty="0"/>
          </a:p>
        </p:txBody>
      </p:sp>
      <p:sp>
        <p:nvSpPr>
          <p:cNvPr id="9" name="Slide Number Placeholder 8">
            <a:extLst>
              <a:ext uri="{FF2B5EF4-FFF2-40B4-BE49-F238E27FC236}">
                <a16:creationId xmlns:a16="http://schemas.microsoft.com/office/drawing/2014/main" id="{B7A16069-07C0-4434-903D-CF2F801BE61A}"/>
              </a:ext>
            </a:extLst>
          </p:cNvPr>
          <p:cNvSpPr>
            <a:spLocks noGrp="1"/>
          </p:cNvSpPr>
          <p:nvPr>
            <p:ph type="sldNum" sz="quarter" idx="12"/>
          </p:nvPr>
        </p:nvSpPr>
        <p:spPr/>
        <p:txBody>
          <a:bodyPr/>
          <a:lstStyle/>
          <a:p>
            <a:fld id="{1C1B3995-864D-412F-881C-EF0BFF8447F9}"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Results &amp; Discussions </a:t>
            </a:r>
          </a:p>
        </p:txBody>
      </p:sp>
      <p:sp>
        <p:nvSpPr>
          <p:cNvPr id="3" name="Content Placeholder 2"/>
          <p:cNvSpPr>
            <a:spLocks noGrp="1"/>
          </p:cNvSpPr>
          <p:nvPr>
            <p:ph idx="1"/>
          </p:nvPr>
        </p:nvSpPr>
        <p:spPr/>
        <p:txBody>
          <a:bodyPr/>
          <a:lstStyle/>
          <a:p>
            <a:pPr>
              <a:lnSpc>
                <a:spcPct val="107000"/>
              </a:lnSpc>
              <a:spcAft>
                <a:spcPts val="800"/>
              </a:spcAft>
            </a:pPr>
            <a:r>
              <a:rPr lang="en-IN" sz="1800" b="1" u="sng" dirty="0">
                <a:solidFill>
                  <a:srgbClr val="202124"/>
                </a:solidFill>
                <a:effectLst/>
                <a:highlight>
                  <a:srgbClr val="FFFFFF"/>
                </a:highlight>
                <a:latin typeface="Times New Roman" panose="02020603050405020304" pitchFamily="18" charset="0"/>
                <a:ea typeface="Times New Roman" panose="02020603050405020304" pitchFamily="18" charset="0"/>
              </a:rPr>
              <a:t>ADVANTAGES OF CRASH ALERT SYSTEM:</a:t>
            </a:r>
            <a:endParaRPr lang="en-IN" sz="18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This system is an immediate aid system.  </a:t>
            </a:r>
            <a:endParaRPr lang="en-IN" sz="1800" dirty="0">
              <a:effectLst/>
              <a:latin typeface="Noto Sans Symbols"/>
              <a:ea typeface="Noto Sans Symbols"/>
              <a:cs typeface="Noto Sans Symbols"/>
            </a:endParaRPr>
          </a:p>
          <a:p>
            <a:pPr marL="342900" lvl="0" indent="-342900">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Monitors all hazards and threats.</a:t>
            </a:r>
            <a:endParaRPr lang="en-IN" sz="1800" dirty="0">
              <a:effectLst/>
              <a:latin typeface="Noto Sans Symbols"/>
              <a:ea typeface="Noto Sans Symbols"/>
              <a:cs typeface="Noto Sans Symbols"/>
            </a:endParaRPr>
          </a:p>
          <a:p>
            <a:pPr marL="342900" lvl="0" indent="-342900">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Alert messages are sent to the nearby hospitals and police stations.</a:t>
            </a:r>
            <a:endParaRPr lang="en-IN" sz="1800" dirty="0">
              <a:effectLst/>
              <a:latin typeface="Noto Sans Symbols"/>
              <a:ea typeface="Noto Sans Symbols"/>
              <a:cs typeface="Noto Sans Symbols"/>
            </a:endParaRPr>
          </a:p>
          <a:p>
            <a:pPr marL="342900" lvl="0" indent="-342900">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It is an affordable system. </a:t>
            </a:r>
            <a:endParaRPr lang="en-IN" sz="1800" dirty="0">
              <a:effectLst/>
              <a:latin typeface="Noto Sans Symbols"/>
              <a:ea typeface="Noto Sans Symbols"/>
              <a:cs typeface="Noto Sans Symbols"/>
            </a:endParaRPr>
          </a:p>
          <a:p>
            <a:pPr marL="342900" lvl="0" indent="-342900">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Can be used in any kind of vehicle. </a:t>
            </a:r>
            <a:endParaRPr lang="en-IN" sz="1800" dirty="0">
              <a:effectLst/>
              <a:latin typeface="Noto Sans Symbols"/>
              <a:ea typeface="Noto Sans Symbols"/>
              <a:cs typeface="Noto Sans Symbols"/>
            </a:endParaRPr>
          </a:p>
          <a:p>
            <a:pPr marL="342900" lvl="0" indent="-342900">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The alert message regarding the accident is automatically sent, this system can be used for a social cause. </a:t>
            </a:r>
            <a:endParaRPr lang="en-IN" sz="1800" dirty="0">
              <a:effectLst/>
              <a:latin typeface="Noto Sans Symbols"/>
              <a:ea typeface="Noto Sans Symbols"/>
              <a:cs typeface="Noto Sans Symbols"/>
            </a:endParaRPr>
          </a:p>
          <a:p>
            <a:pPr marL="342900" lvl="0" indent="-342900">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It does not need any operation manually.</a:t>
            </a:r>
            <a:endParaRPr lang="en-IN" sz="1800" dirty="0">
              <a:effectLst/>
              <a:latin typeface="Noto Sans Symbols"/>
              <a:ea typeface="Noto Sans Symbols"/>
              <a:cs typeface="Noto Sans Symbols"/>
            </a:endParaRPr>
          </a:p>
          <a:p>
            <a:pPr>
              <a:buNone/>
            </a:pPr>
            <a:endParaRPr lang="en-US" i="1" dirty="0">
              <a:solidFill>
                <a:srgbClr val="FF0000"/>
              </a:solidFill>
            </a:endParaRPr>
          </a:p>
        </p:txBody>
      </p:sp>
      <p:sp>
        <p:nvSpPr>
          <p:cNvPr id="4" name="Footer Placeholder 3">
            <a:extLst>
              <a:ext uri="{FF2B5EF4-FFF2-40B4-BE49-F238E27FC236}">
                <a16:creationId xmlns:a16="http://schemas.microsoft.com/office/drawing/2014/main" id="{421723BD-265B-46E2-9AC5-4826040A19C8}"/>
              </a:ext>
            </a:extLst>
          </p:cNvPr>
          <p:cNvSpPr>
            <a:spLocks noGrp="1"/>
          </p:cNvSpPr>
          <p:nvPr>
            <p:ph type="ftr" sz="quarter" idx="11"/>
          </p:nvPr>
        </p:nvSpPr>
        <p:spPr/>
        <p:txBody>
          <a:bodyPr/>
          <a:lstStyle/>
          <a:p>
            <a:r>
              <a:rPr lang="en-US"/>
              <a:t>CRASH ALERT SYSTEM </a:t>
            </a:r>
            <a:endParaRPr lang="en-US" dirty="0"/>
          </a:p>
        </p:txBody>
      </p:sp>
      <p:sp>
        <p:nvSpPr>
          <p:cNvPr id="5" name="Slide Number Placeholder 4">
            <a:extLst>
              <a:ext uri="{FF2B5EF4-FFF2-40B4-BE49-F238E27FC236}">
                <a16:creationId xmlns:a16="http://schemas.microsoft.com/office/drawing/2014/main" id="{52F6D87D-DB68-4465-ACFC-40844181EDF8}"/>
              </a:ext>
            </a:extLst>
          </p:cNvPr>
          <p:cNvSpPr>
            <a:spLocks noGrp="1"/>
          </p:cNvSpPr>
          <p:nvPr>
            <p:ph type="sldNum" sz="quarter" idx="12"/>
          </p:nvPr>
        </p:nvSpPr>
        <p:spPr/>
        <p:txBody>
          <a:bodyPr/>
          <a:lstStyle/>
          <a:p>
            <a:fld id="{1C1B3995-864D-412F-881C-EF0BFF8447F9}"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Benefit Analysis  (List of Components / Service Used)</a:t>
            </a:r>
          </a:p>
        </p:txBody>
      </p:sp>
      <p:sp>
        <p:nvSpPr>
          <p:cNvPr id="3" name="Content Placeholder 2"/>
          <p:cNvSpPr>
            <a:spLocks noGrp="1"/>
          </p:cNvSpPr>
          <p:nvPr>
            <p:ph idx="1"/>
          </p:nvPr>
        </p:nvSpPr>
        <p:spPr/>
        <p:txBody>
          <a:bodyPr/>
          <a:lstStyle/>
          <a:p>
            <a:pPr>
              <a:buNone/>
            </a:pPr>
            <a:r>
              <a:rPr lang="en-US" i="1" dirty="0">
                <a:solidFill>
                  <a:srgbClr val="FF0000"/>
                </a:solidFill>
              </a:rPr>
              <a:t>(Budget) </a:t>
            </a:r>
          </a:p>
        </p:txBody>
      </p:sp>
      <p:graphicFrame>
        <p:nvGraphicFramePr>
          <p:cNvPr id="4" name="Table 3"/>
          <p:cNvGraphicFramePr>
            <a:graphicFrameLocks noGrp="1"/>
          </p:cNvGraphicFramePr>
          <p:nvPr>
            <p:extLst>
              <p:ext uri="{D42A27DB-BD31-4B8C-83A1-F6EECF244321}">
                <p14:modId xmlns:p14="http://schemas.microsoft.com/office/powerpoint/2010/main" val="1604792684"/>
              </p:ext>
            </p:extLst>
          </p:nvPr>
        </p:nvGraphicFramePr>
        <p:xfrm>
          <a:off x="1136259" y="2616590"/>
          <a:ext cx="9783701" cy="3483170"/>
        </p:xfrm>
        <a:graphic>
          <a:graphicData uri="http://schemas.openxmlformats.org/drawingml/2006/table">
            <a:tbl>
              <a:tblPr firstRow="1" bandRow="1">
                <a:tableStyleId>{5C22544A-7EE6-4342-B048-85BDC9FD1C3A}</a:tableStyleId>
              </a:tblPr>
              <a:tblGrid>
                <a:gridCol w="713566">
                  <a:extLst>
                    <a:ext uri="{9D8B030D-6E8A-4147-A177-3AD203B41FA5}">
                      <a16:colId xmlns:a16="http://schemas.microsoft.com/office/drawing/2014/main" val="20000"/>
                    </a:ext>
                  </a:extLst>
                </a:gridCol>
                <a:gridCol w="3529332">
                  <a:extLst>
                    <a:ext uri="{9D8B030D-6E8A-4147-A177-3AD203B41FA5}">
                      <a16:colId xmlns:a16="http://schemas.microsoft.com/office/drawing/2014/main" val="20001"/>
                    </a:ext>
                  </a:extLst>
                </a:gridCol>
                <a:gridCol w="2844836">
                  <a:extLst>
                    <a:ext uri="{9D8B030D-6E8A-4147-A177-3AD203B41FA5}">
                      <a16:colId xmlns:a16="http://schemas.microsoft.com/office/drawing/2014/main" val="20002"/>
                    </a:ext>
                  </a:extLst>
                </a:gridCol>
                <a:gridCol w="235268">
                  <a:extLst>
                    <a:ext uri="{9D8B030D-6E8A-4147-A177-3AD203B41FA5}">
                      <a16:colId xmlns:a16="http://schemas.microsoft.com/office/drawing/2014/main" val="20003"/>
                    </a:ext>
                  </a:extLst>
                </a:gridCol>
                <a:gridCol w="2460699">
                  <a:extLst>
                    <a:ext uri="{9D8B030D-6E8A-4147-A177-3AD203B41FA5}">
                      <a16:colId xmlns:a16="http://schemas.microsoft.com/office/drawing/2014/main" val="20004"/>
                    </a:ext>
                  </a:extLst>
                </a:gridCol>
              </a:tblGrid>
              <a:tr h="634462">
                <a:tc>
                  <a:txBody>
                    <a:bodyPr/>
                    <a:lstStyle/>
                    <a:p>
                      <a:r>
                        <a:rPr lang="en-IN" dirty="0" err="1"/>
                        <a:t>S.No</a:t>
                      </a:r>
                      <a:endParaRPr lang="en-IN" dirty="0"/>
                    </a:p>
                  </a:txBody>
                  <a:tcPr/>
                </a:tc>
                <a:tc>
                  <a:txBody>
                    <a:bodyPr/>
                    <a:lstStyle/>
                    <a:p>
                      <a:r>
                        <a:rPr lang="en-IN" dirty="0"/>
                        <a:t>Component Name</a:t>
                      </a:r>
                    </a:p>
                  </a:txBody>
                  <a:tcPr/>
                </a:tc>
                <a:tc>
                  <a:txBody>
                    <a:bodyPr/>
                    <a:lstStyle/>
                    <a:p>
                      <a:r>
                        <a:rPr lang="en-IN" dirty="0"/>
                        <a:t>Specification (IC</a:t>
                      </a:r>
                      <a:r>
                        <a:rPr lang="en-IN" baseline="0" dirty="0"/>
                        <a:t> number or Range or Value)</a:t>
                      </a:r>
                      <a:endParaRPr lang="en-IN" dirty="0"/>
                    </a:p>
                  </a:txBody>
                  <a:tcPr/>
                </a:tc>
                <a:tc>
                  <a:txBody>
                    <a:bodyPr/>
                    <a:lstStyle/>
                    <a:p>
                      <a:endParaRPr lang="en-IN" dirty="0"/>
                    </a:p>
                  </a:txBody>
                  <a:tcPr/>
                </a:tc>
                <a:tc>
                  <a:txBody>
                    <a:bodyPr/>
                    <a:lstStyle/>
                    <a:p>
                      <a:r>
                        <a:rPr lang="en-IN"/>
                        <a:t>Total Cost</a:t>
                      </a:r>
                      <a:endParaRPr lang="en-IN" dirty="0"/>
                    </a:p>
                  </a:txBody>
                  <a:tcPr/>
                </a:tc>
                <a:extLst>
                  <a:ext uri="{0D108BD9-81ED-4DB2-BD59-A6C34878D82A}">
                    <a16:rowId xmlns:a16="http://schemas.microsoft.com/office/drawing/2014/main" val="10000"/>
                  </a:ext>
                </a:extLst>
              </a:tr>
              <a:tr h="525096">
                <a:tc>
                  <a:txBody>
                    <a:bodyPr/>
                    <a:lstStyle/>
                    <a:p>
                      <a:r>
                        <a:rPr lang="en-IN" dirty="0"/>
                        <a:t>1</a:t>
                      </a:r>
                    </a:p>
                  </a:txBody>
                  <a:tcPr/>
                </a:tc>
                <a:tc>
                  <a:txBody>
                    <a:bodyPr/>
                    <a:lstStyle/>
                    <a:p>
                      <a:pPr lvl="0"/>
                      <a:r>
                        <a:rPr lang="en-IN" sz="1800" kern="1200" dirty="0">
                          <a:solidFill>
                            <a:schemeClr val="dk1"/>
                          </a:solidFill>
                          <a:effectLst/>
                        </a:rPr>
                        <a:t>Accelerometer (ADXL335)</a:t>
                      </a:r>
                      <a:endParaRPr lang="en-IN" sz="1800" kern="1200" dirty="0">
                        <a:solidFill>
                          <a:schemeClr val="dk1"/>
                        </a:solidFill>
                        <a:effectLst/>
                        <a:latin typeface="+mn-lt"/>
                        <a:ea typeface="+mn-ea"/>
                        <a:cs typeface="+mn-cs"/>
                      </a:endParaRPr>
                    </a:p>
                  </a:txBody>
                  <a:tcPr/>
                </a:tc>
                <a:tc>
                  <a:txBody>
                    <a:bodyPr/>
                    <a:lstStyle/>
                    <a:p>
                      <a:r>
                        <a:rPr lang="en-IN" sz="1800" kern="1200" dirty="0">
                          <a:solidFill>
                            <a:schemeClr val="dk1"/>
                          </a:solidFill>
                          <a:effectLst/>
                        </a:rPr>
                        <a:t>(ADXL335)</a:t>
                      </a:r>
                      <a:endParaRPr lang="en-IN" dirty="0"/>
                    </a:p>
                  </a:txBody>
                  <a:tcPr/>
                </a:tc>
                <a:tc>
                  <a:txBody>
                    <a:bodyPr/>
                    <a:lstStyle/>
                    <a:p>
                      <a:endParaRPr lang="en-IN" dirty="0"/>
                    </a:p>
                  </a:txBody>
                  <a:tcPr/>
                </a:tc>
                <a:tc>
                  <a:txBody>
                    <a:bodyPr/>
                    <a:lstStyle/>
                    <a:p>
                      <a:r>
                        <a:rPr lang="en-IN" dirty="0"/>
                        <a:t>600</a:t>
                      </a:r>
                    </a:p>
                  </a:txBody>
                  <a:tcPr/>
                </a:tc>
                <a:extLst>
                  <a:ext uri="{0D108BD9-81ED-4DB2-BD59-A6C34878D82A}">
                    <a16:rowId xmlns:a16="http://schemas.microsoft.com/office/drawing/2014/main" val="10001"/>
                  </a:ext>
                </a:extLst>
              </a:tr>
              <a:tr h="525096">
                <a:tc>
                  <a:txBody>
                    <a:bodyPr/>
                    <a:lstStyle/>
                    <a:p>
                      <a:r>
                        <a:rPr lang="en-IN" dirty="0"/>
                        <a:t>2</a:t>
                      </a:r>
                    </a:p>
                  </a:txBody>
                  <a:tcPr/>
                </a:tc>
                <a:tc>
                  <a:txBody>
                    <a:bodyPr/>
                    <a:lstStyle/>
                    <a:p>
                      <a:pPr lvl="0"/>
                      <a:r>
                        <a:rPr lang="en-IN" sz="1800" kern="1200" dirty="0">
                          <a:solidFill>
                            <a:schemeClr val="dk1"/>
                          </a:solidFill>
                          <a:effectLst/>
                        </a:rPr>
                        <a:t>LCD</a:t>
                      </a:r>
                      <a:endParaRPr lang="en-IN" sz="1800" kern="1200" dirty="0">
                        <a:solidFill>
                          <a:schemeClr val="dk1"/>
                        </a:solidFill>
                        <a:effectLst/>
                        <a:latin typeface="+mn-lt"/>
                        <a:ea typeface="+mn-ea"/>
                        <a:cs typeface="+mn-cs"/>
                      </a:endParaRPr>
                    </a:p>
                  </a:txBody>
                  <a:tcPr/>
                </a:tc>
                <a:tc>
                  <a:txBody>
                    <a:bodyPr/>
                    <a:lstStyle/>
                    <a:p>
                      <a:r>
                        <a:rPr lang="en-IN" sz="1800" kern="1200" dirty="0">
                          <a:solidFill>
                            <a:schemeClr val="dk1"/>
                          </a:solidFill>
                          <a:effectLst/>
                        </a:rPr>
                        <a:t>16x2</a:t>
                      </a:r>
                      <a:endParaRPr lang="en-IN" dirty="0"/>
                    </a:p>
                  </a:txBody>
                  <a:tcPr/>
                </a:tc>
                <a:tc>
                  <a:txBody>
                    <a:bodyPr/>
                    <a:lstStyle/>
                    <a:p>
                      <a:endParaRPr lang="en-IN" dirty="0"/>
                    </a:p>
                  </a:txBody>
                  <a:tcPr/>
                </a:tc>
                <a:tc>
                  <a:txBody>
                    <a:bodyPr/>
                    <a:lstStyle/>
                    <a:p>
                      <a:r>
                        <a:rPr lang="en-IN" dirty="0"/>
                        <a:t>300</a:t>
                      </a:r>
                    </a:p>
                  </a:txBody>
                  <a:tcPr/>
                </a:tc>
                <a:extLst>
                  <a:ext uri="{0D108BD9-81ED-4DB2-BD59-A6C34878D82A}">
                    <a16:rowId xmlns:a16="http://schemas.microsoft.com/office/drawing/2014/main" val="10002"/>
                  </a:ext>
                </a:extLst>
              </a:tr>
              <a:tr h="634462">
                <a:tc>
                  <a:txBody>
                    <a:bodyPr/>
                    <a:lstStyle/>
                    <a:p>
                      <a:r>
                        <a:rPr lang="en-IN" dirty="0"/>
                        <a:t>3</a:t>
                      </a:r>
                    </a:p>
                  </a:txBody>
                  <a:tcPr/>
                </a:tc>
                <a:tc>
                  <a:txBody>
                    <a:bodyPr/>
                    <a:lstStyle/>
                    <a:p>
                      <a:pPr lvl="0"/>
                      <a:r>
                        <a:rPr lang="en-IN" sz="1800" kern="1200" dirty="0">
                          <a:solidFill>
                            <a:schemeClr val="dk1"/>
                          </a:solidFill>
                          <a:effectLst/>
                        </a:rPr>
                        <a:t>Breadboard or PCB</a:t>
                      </a:r>
                    </a:p>
                    <a:p>
                      <a:pPr lvl="0"/>
                      <a:endParaRPr lang="en-IN" sz="1800" kern="1200" dirty="0">
                        <a:solidFill>
                          <a:schemeClr val="dk1"/>
                        </a:solidFill>
                        <a:effectLst/>
                        <a:latin typeface="+mn-lt"/>
                        <a:ea typeface="+mn-ea"/>
                        <a:cs typeface="+mn-cs"/>
                      </a:endParaRPr>
                    </a:p>
                  </a:txBody>
                  <a:tcPr/>
                </a:tc>
                <a:tc>
                  <a:txBody>
                    <a:bodyPr/>
                    <a:lstStyle/>
                    <a:p>
                      <a:r>
                        <a:rPr lang="en-IN" dirty="0"/>
                        <a:t>-</a:t>
                      </a:r>
                    </a:p>
                  </a:txBody>
                  <a:tcPr/>
                </a:tc>
                <a:tc>
                  <a:txBody>
                    <a:bodyPr/>
                    <a:lstStyle/>
                    <a:p>
                      <a:endParaRPr lang="en-IN" dirty="0"/>
                    </a:p>
                  </a:txBody>
                  <a:tcPr/>
                </a:tc>
                <a:tc>
                  <a:txBody>
                    <a:bodyPr/>
                    <a:lstStyle/>
                    <a:p>
                      <a:r>
                        <a:rPr lang="en-IN" dirty="0"/>
                        <a:t>250</a:t>
                      </a:r>
                    </a:p>
                  </a:txBody>
                  <a:tcPr/>
                </a:tc>
                <a:extLst>
                  <a:ext uri="{0D108BD9-81ED-4DB2-BD59-A6C34878D82A}">
                    <a16:rowId xmlns:a16="http://schemas.microsoft.com/office/drawing/2014/main" val="10003"/>
                  </a:ext>
                </a:extLst>
              </a:tr>
              <a:tr h="634462">
                <a:tc>
                  <a:txBody>
                    <a:bodyPr/>
                    <a:lstStyle/>
                    <a:p>
                      <a:r>
                        <a:rPr lang="en-IN" dirty="0"/>
                        <a:t>4</a:t>
                      </a:r>
                    </a:p>
                  </a:txBody>
                  <a:tcPr/>
                </a:tc>
                <a:tc>
                  <a:txBody>
                    <a:bodyPr/>
                    <a:lstStyle/>
                    <a:p>
                      <a:r>
                        <a:rPr lang="en-IN" dirty="0"/>
                        <a:t>Connecting wire </a:t>
                      </a:r>
                    </a:p>
                  </a:txBody>
                  <a:tcPr/>
                </a:tc>
                <a:tc>
                  <a:txBody>
                    <a:bodyPr/>
                    <a:lstStyle/>
                    <a:p>
                      <a:r>
                        <a:rPr lang="en-IN" dirty="0"/>
                        <a:t>15</a:t>
                      </a:r>
                    </a:p>
                  </a:txBody>
                  <a:tcPr/>
                </a:tc>
                <a:tc>
                  <a:txBody>
                    <a:bodyPr/>
                    <a:lstStyle/>
                    <a:p>
                      <a:endParaRPr lang="en-IN" dirty="0"/>
                    </a:p>
                  </a:txBody>
                  <a:tcPr/>
                </a:tc>
                <a:tc>
                  <a:txBody>
                    <a:bodyPr/>
                    <a:lstStyle/>
                    <a:p>
                      <a:r>
                        <a:rPr lang="en-IN" dirty="0"/>
                        <a:t>150</a:t>
                      </a:r>
                    </a:p>
                  </a:txBody>
                  <a:tcPr/>
                </a:tc>
                <a:extLst>
                  <a:ext uri="{0D108BD9-81ED-4DB2-BD59-A6C34878D82A}">
                    <a16:rowId xmlns:a16="http://schemas.microsoft.com/office/drawing/2014/main" val="10004"/>
                  </a:ext>
                </a:extLst>
              </a:tr>
              <a:tr h="518356">
                <a:tc gridSpan="3">
                  <a:txBody>
                    <a:bodyPr/>
                    <a:lstStyle/>
                    <a:p>
                      <a:r>
                        <a:rPr lang="en-IN" dirty="0"/>
                        <a:t>                                 TOTAL COST </a:t>
                      </a:r>
                    </a:p>
                  </a:txBody>
                  <a:tcPr/>
                </a:tc>
                <a:tc hMerge="1">
                  <a:txBody>
                    <a:bodyPr/>
                    <a:lstStyle/>
                    <a:p>
                      <a:endParaRPr lang="en-IN" dirty="0"/>
                    </a:p>
                  </a:txBody>
                  <a:tcPr/>
                </a:tc>
                <a:tc hMerge="1">
                  <a:txBody>
                    <a:bodyPr/>
                    <a:lstStyle/>
                    <a:p>
                      <a:endParaRPr lang="en-IN" dirty="0"/>
                    </a:p>
                  </a:txBody>
                  <a:tcPr/>
                </a:tc>
                <a:tc>
                  <a:txBody>
                    <a:bodyPr/>
                    <a:lstStyle/>
                    <a:p>
                      <a:endParaRPr lang="en-IN" dirty="0"/>
                    </a:p>
                  </a:txBody>
                  <a:tcPr/>
                </a:tc>
                <a:tc>
                  <a:txBody>
                    <a:bodyPr/>
                    <a:lstStyle/>
                    <a:p>
                      <a:r>
                        <a:rPr lang="en-IN" dirty="0"/>
                        <a:t>1300</a:t>
                      </a:r>
                    </a:p>
                  </a:txBody>
                  <a:tcPr/>
                </a:tc>
                <a:extLst>
                  <a:ext uri="{0D108BD9-81ED-4DB2-BD59-A6C34878D82A}">
                    <a16:rowId xmlns:a16="http://schemas.microsoft.com/office/drawing/2014/main" val="10005"/>
                  </a:ext>
                </a:extLst>
              </a:tr>
            </a:tbl>
          </a:graphicData>
        </a:graphic>
      </p:graphicFrame>
      <p:sp>
        <p:nvSpPr>
          <p:cNvPr id="5" name="Footer Placeholder 4">
            <a:extLst>
              <a:ext uri="{FF2B5EF4-FFF2-40B4-BE49-F238E27FC236}">
                <a16:creationId xmlns:a16="http://schemas.microsoft.com/office/drawing/2014/main" id="{57DD1257-C3D2-4B5D-B214-3FBB0B24868C}"/>
              </a:ext>
            </a:extLst>
          </p:cNvPr>
          <p:cNvSpPr>
            <a:spLocks noGrp="1"/>
          </p:cNvSpPr>
          <p:nvPr>
            <p:ph type="ftr" sz="quarter" idx="11"/>
          </p:nvPr>
        </p:nvSpPr>
        <p:spPr/>
        <p:txBody>
          <a:bodyPr/>
          <a:lstStyle/>
          <a:p>
            <a:r>
              <a:rPr lang="en-US"/>
              <a:t>CRASH ALERT SYSTEM </a:t>
            </a:r>
            <a:endParaRPr lang="en-US" dirty="0"/>
          </a:p>
        </p:txBody>
      </p:sp>
      <p:sp>
        <p:nvSpPr>
          <p:cNvPr id="6" name="Slide Number Placeholder 5">
            <a:extLst>
              <a:ext uri="{FF2B5EF4-FFF2-40B4-BE49-F238E27FC236}">
                <a16:creationId xmlns:a16="http://schemas.microsoft.com/office/drawing/2014/main" id="{9AC08F9D-8427-4FA9-A3F6-364E3EC3A1A1}"/>
              </a:ext>
            </a:extLst>
          </p:cNvPr>
          <p:cNvSpPr>
            <a:spLocks noGrp="1"/>
          </p:cNvSpPr>
          <p:nvPr>
            <p:ph type="sldNum" sz="quarter" idx="12"/>
          </p:nvPr>
        </p:nvSpPr>
        <p:spPr/>
        <p:txBody>
          <a:bodyPr/>
          <a:lstStyle/>
          <a:p>
            <a:fld id="{1C1B3995-864D-412F-881C-EF0BFF8447F9}"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512</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Calibri</vt:lpstr>
      <vt:lpstr>Calibri Light</vt:lpstr>
      <vt:lpstr>Noto Sans Symbols</vt:lpstr>
      <vt:lpstr>Times New Roman</vt:lpstr>
      <vt:lpstr>Office Theme</vt:lpstr>
      <vt:lpstr>CRASH ALART SYSTEM</vt:lpstr>
      <vt:lpstr>Abstract</vt:lpstr>
      <vt:lpstr>Problem Statement Addressed</vt:lpstr>
      <vt:lpstr>Existing Solution to the Problem Addressed</vt:lpstr>
      <vt:lpstr>Block Diagram and/or Circuit Diagram</vt:lpstr>
      <vt:lpstr>Effective utilization of the Modern Tool &amp; Cloud</vt:lpstr>
      <vt:lpstr>Prototype &amp; Sample Output</vt:lpstr>
      <vt:lpstr>Analysis of Results &amp; Discussions </vt:lpstr>
      <vt:lpstr>Cost Benefit Analysis  (List of Components / Service Used)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waran</dc:creator>
  <cp:lastModifiedBy>sakthivelu palanivel</cp:lastModifiedBy>
  <cp:revision>49</cp:revision>
  <dcterms:created xsi:type="dcterms:W3CDTF">2021-02-20T05:24:33Z</dcterms:created>
  <dcterms:modified xsi:type="dcterms:W3CDTF">2022-03-29T15:55:38Z</dcterms:modified>
</cp:coreProperties>
</file>