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32" roundtripDataSignature="AMtx7mgevmXOuo6streBHOki1ej2pcS8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277EDC-FBEE-4938-86DF-3EAD42E4FC47}">
  <a:tblStyle styleId="{DA277EDC-FBEE-4938-86DF-3EAD42E4FC4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080307acf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080307acf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12080307acf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080307acf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080307acf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12080307acf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080307acf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080307acf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12080307acf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080307acf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080307acf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12080307acf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080307acf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080307acf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12080307acf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080307acf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080307acf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12080307acf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080307acf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080307acf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12080307acf_0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080307acf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080307acf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12080307acf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080307ac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080307ac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12080307ac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080307acf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080307acf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12080307acf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080307acf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080307acf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12080307acf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080307acf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080307acf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12080307acf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17"/>
          <p:cNvPicPr preferRelativeResize="0"/>
          <p:nvPr/>
        </p:nvPicPr>
        <p:blipFill rotWithShape="1">
          <a:blip r:embed="rId2">
            <a:alphaModFix/>
          </a:blip>
          <a:srcRect b="0" l="0" r="0" t="0"/>
          <a:stretch/>
        </p:blipFill>
        <p:spPr>
          <a:xfrm>
            <a:off x="10451530" y="132594"/>
            <a:ext cx="1411266" cy="1363792"/>
          </a:xfrm>
          <a:prstGeom prst="rect">
            <a:avLst/>
          </a:prstGeom>
          <a:noFill/>
          <a:ln>
            <a:noFill/>
          </a:ln>
        </p:spPr>
      </p:pic>
      <p:pic>
        <p:nvPicPr>
          <p:cNvPr id="22" name="Google Shape;22;p17"/>
          <p:cNvPicPr preferRelativeResize="0"/>
          <p:nvPr/>
        </p:nvPicPr>
        <p:blipFill rotWithShape="1">
          <a:blip r:embed="rId3">
            <a:alphaModFix/>
          </a:blip>
          <a:srcRect b="0" l="0" r="0" t="0"/>
          <a:stretch/>
        </p:blipFill>
        <p:spPr>
          <a:xfrm>
            <a:off x="203579" y="438642"/>
            <a:ext cx="1269242" cy="10473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p:nvPr>
            <p:ph idx="2" type="pic"/>
          </p:nvPr>
        </p:nvSpPr>
        <p:spPr>
          <a:xfrm>
            <a:off x="5183188" y="987425"/>
            <a:ext cx="6172200" cy="4873625"/>
          </a:xfrm>
          <a:prstGeom prst="rect">
            <a:avLst/>
          </a:prstGeom>
          <a:noFill/>
          <a:ln>
            <a:noFill/>
          </a:ln>
        </p:spPr>
      </p:sp>
      <p:sp>
        <p:nvSpPr>
          <p:cNvPr id="70" name="Google Shape;70;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1450258" y="1710813"/>
            <a:ext cx="9144000" cy="117971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Intrusion</a:t>
            </a:r>
            <a:r>
              <a:rPr lang="en-US"/>
              <a:t> Alerting system</a:t>
            </a:r>
            <a:endParaRPr/>
          </a:p>
        </p:txBody>
      </p:sp>
      <p:sp>
        <p:nvSpPr>
          <p:cNvPr id="91" name="Google Shape;91;p1"/>
          <p:cNvSpPr txBox="1"/>
          <p:nvPr>
            <p:ph idx="1" type="subTitle"/>
          </p:nvPr>
        </p:nvSpPr>
        <p:spPr>
          <a:xfrm>
            <a:off x="889819" y="4105275"/>
            <a:ext cx="3593690" cy="165576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lang="en-US"/>
              <a:t>Arun prakash N &amp; 192IT116 </a:t>
            </a:r>
            <a:endParaRPr/>
          </a:p>
          <a:p>
            <a:pPr indent="0" lvl="0" marL="0" rtl="0" algn="l">
              <a:lnSpc>
                <a:spcPct val="90000"/>
              </a:lnSpc>
              <a:spcBef>
                <a:spcPts val="1000"/>
              </a:spcBef>
              <a:spcAft>
                <a:spcPts val="0"/>
              </a:spcAft>
              <a:buClr>
                <a:schemeClr val="dk1"/>
              </a:buClr>
              <a:buSzPts val="2400"/>
              <a:buNone/>
            </a:pPr>
            <a:r>
              <a:rPr lang="en-US"/>
              <a:t>Bharath A &amp; 192IT124 </a:t>
            </a:r>
            <a:endParaRPr/>
          </a:p>
          <a:p>
            <a:pPr indent="0" lvl="0" marL="0" rtl="0" algn="l">
              <a:lnSpc>
                <a:spcPct val="90000"/>
              </a:lnSpc>
              <a:spcBef>
                <a:spcPts val="1000"/>
              </a:spcBef>
              <a:spcAft>
                <a:spcPts val="0"/>
              </a:spcAft>
              <a:buClr>
                <a:schemeClr val="dk1"/>
              </a:buClr>
              <a:buSzPts val="2400"/>
              <a:buNone/>
            </a:pPr>
            <a:r>
              <a:rPr lang="en-US"/>
              <a:t>Arya NM &amp; 192IT117</a:t>
            </a:r>
            <a:endParaRPr/>
          </a:p>
          <a:p>
            <a:pPr indent="0" lvl="0" marL="0" rtl="0" algn="l">
              <a:lnSpc>
                <a:spcPct val="90000"/>
              </a:lnSpc>
              <a:spcBef>
                <a:spcPts val="1000"/>
              </a:spcBef>
              <a:spcAft>
                <a:spcPts val="0"/>
              </a:spcAft>
              <a:buClr>
                <a:schemeClr val="dk1"/>
              </a:buClr>
              <a:buSzPts val="2400"/>
              <a:buNone/>
            </a:pPr>
            <a:r>
              <a:t/>
            </a:r>
            <a:endParaRPr/>
          </a:p>
        </p:txBody>
      </p:sp>
      <p:sp>
        <p:nvSpPr>
          <p:cNvPr id="92" name="Google Shape;92;p1"/>
          <p:cNvSpPr txBox="1"/>
          <p:nvPr/>
        </p:nvSpPr>
        <p:spPr>
          <a:xfrm>
            <a:off x="7890387" y="3859882"/>
            <a:ext cx="38787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Under guidance of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Mr</a:t>
            </a:r>
            <a:r>
              <a:rPr lang="en-US" sz="2400">
                <a:solidFill>
                  <a:schemeClr val="dk1"/>
                </a:solidFill>
                <a:latin typeface="Calibri"/>
                <a:ea typeface="Calibri"/>
                <a:cs typeface="Calibri"/>
                <a:sym typeface="Calibri"/>
              </a:rPr>
              <a:t>s</a:t>
            </a:r>
            <a:r>
              <a:rPr b="0" i="0" lang="en-US" sz="2400" u="none" cap="none" strike="noStrike">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dhivya P</a:t>
            </a: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Assistant professor department of CSE</a:t>
            </a: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BIT,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Sathy.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1"/>
          <p:cNvSpPr/>
          <p:nvPr/>
        </p:nvSpPr>
        <p:spPr>
          <a:xfrm>
            <a:off x="10436525" y="185625"/>
            <a:ext cx="1454100" cy="1330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2080307acf_0_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457200" rtl="0" algn="ctr">
              <a:lnSpc>
                <a:spcPct val="150000"/>
              </a:lnSpc>
              <a:spcBef>
                <a:spcPts val="0"/>
              </a:spcBef>
              <a:spcAft>
                <a:spcPts val="0"/>
              </a:spcAft>
              <a:buClr>
                <a:schemeClr val="dk1"/>
              </a:buClr>
              <a:buSzPts val="1100"/>
              <a:buFont typeface="Arial"/>
              <a:buNone/>
            </a:pPr>
            <a:r>
              <a:rPr b="1" lang="en-US" sz="1800">
                <a:solidFill>
                  <a:srgbClr val="292929"/>
                </a:solidFill>
                <a:highlight>
                  <a:srgbClr val="FFFFFF"/>
                </a:highlight>
                <a:latin typeface="Times New Roman"/>
                <a:ea typeface="Times New Roman"/>
                <a:cs typeface="Times New Roman"/>
                <a:sym typeface="Times New Roman"/>
              </a:rPr>
              <a:t>FROZEN GRAPH:</a:t>
            </a:r>
            <a:endParaRPr b="1" sz="1800">
              <a:solidFill>
                <a:srgbClr val="2929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56" name="Google Shape;156;g12080307acf_0_24"/>
          <p:cNvSpPr txBox="1"/>
          <p:nvPr>
            <p:ph idx="1" type="body"/>
          </p:nvPr>
        </p:nvSpPr>
        <p:spPr>
          <a:xfrm>
            <a:off x="838200" y="1735775"/>
            <a:ext cx="10515600" cy="4351200"/>
          </a:xfrm>
          <a:prstGeom prst="rect">
            <a:avLst/>
          </a:prstGeom>
        </p:spPr>
        <p:txBody>
          <a:bodyPr anchorCtr="0" anchor="t" bIns="45700" lIns="91425" spcFirstLastPara="1" rIns="91425" wrap="square" tIns="45700">
            <a:normAutofit/>
          </a:bodyPr>
          <a:lstStyle/>
          <a:p>
            <a:pPr indent="0" lvl="0" marL="457200" rtl="0" algn="just">
              <a:lnSpc>
                <a:spcPct val="150000"/>
              </a:lnSpc>
              <a:spcBef>
                <a:spcPts val="0"/>
              </a:spcBef>
              <a:spcAft>
                <a:spcPts val="0"/>
              </a:spcAft>
              <a:buClr>
                <a:schemeClr val="dk1"/>
              </a:buClr>
              <a:buSzPts val="1100"/>
              <a:buFont typeface="Arial"/>
              <a:buNone/>
            </a:pPr>
            <a:r>
              <a:rPr lang="en-US" sz="1600">
                <a:solidFill>
                  <a:srgbClr val="292929"/>
                </a:solidFill>
                <a:highlight>
                  <a:srgbClr val="FFFFFF"/>
                </a:highlight>
                <a:latin typeface="Times New Roman"/>
                <a:ea typeface="Times New Roman"/>
                <a:cs typeface="Times New Roman"/>
                <a:sym typeface="Times New Roman"/>
              </a:rPr>
              <a:t>Freezing is the process to identify and save all of the required things(graph, weights etc) in a single file that you can easily use. Frozen graphs are commonly used for inference in TensorFlow and are stepping stones for inference for other frameworks.</a:t>
            </a:r>
            <a:endParaRPr sz="1600">
              <a:solidFill>
                <a:srgbClr val="292929"/>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t/>
            </a:r>
            <a:endParaRPr sz="3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2080307acf_0_3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457200" rtl="0" algn="ctr">
              <a:lnSpc>
                <a:spcPct val="150000"/>
              </a:lnSpc>
              <a:spcBef>
                <a:spcPts val="0"/>
              </a:spcBef>
              <a:spcAft>
                <a:spcPts val="0"/>
              </a:spcAft>
              <a:buNone/>
            </a:pPr>
            <a:r>
              <a:rPr b="1" lang="en-US" sz="2000">
                <a:latin typeface="Times"/>
                <a:ea typeface="Times"/>
                <a:cs typeface="Times"/>
                <a:sym typeface="Times"/>
              </a:rPr>
              <a:t>DETECTION MODEL:</a:t>
            </a:r>
            <a:endParaRPr b="1" sz="2000">
              <a:latin typeface="Times"/>
              <a:ea typeface="Times"/>
              <a:cs typeface="Times"/>
              <a:sym typeface="Times"/>
            </a:endParaRPr>
          </a:p>
          <a:p>
            <a:pPr indent="0" lvl="0" marL="0" rtl="0" algn="l">
              <a:spcBef>
                <a:spcPts val="0"/>
              </a:spcBef>
              <a:spcAft>
                <a:spcPts val="0"/>
              </a:spcAft>
              <a:buNone/>
            </a:pPr>
            <a:r>
              <a:t/>
            </a:r>
            <a:endParaRPr/>
          </a:p>
        </p:txBody>
      </p:sp>
      <p:sp>
        <p:nvSpPr>
          <p:cNvPr id="163" name="Google Shape;163;g12080307acf_0_3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457200" rtl="0" algn="just">
              <a:lnSpc>
                <a:spcPct val="150000"/>
              </a:lnSpc>
              <a:spcBef>
                <a:spcPts val="0"/>
              </a:spcBef>
              <a:spcAft>
                <a:spcPts val="0"/>
              </a:spcAft>
              <a:buClr>
                <a:schemeClr val="dk1"/>
              </a:buClr>
              <a:buSzPts val="1100"/>
              <a:buFont typeface="Arial"/>
              <a:buNone/>
            </a:pPr>
            <a:r>
              <a:rPr lang="en-US" sz="1600">
                <a:latin typeface="Times"/>
                <a:ea typeface="Times"/>
                <a:cs typeface="Times"/>
                <a:sym typeface="Times"/>
              </a:rPr>
              <a:t>For detecting an object we have a dnn detection model using configpath and weightpath(ssd mobilenet V3,frozen inference graph). The detection model allows settings params for preprocessing input images. Detection model creates net from file with trained weight and config,sets preprocessing inputs,runs forward pass and returns result detections. dnn detection model creates a dnn detection model object. use that object for further actions.</a:t>
            </a:r>
            <a:r>
              <a:rPr lang="en-US" sz="1600">
                <a:solidFill>
                  <a:srgbClr val="292929"/>
                </a:solidFill>
                <a:highlight>
                  <a:srgbClr val="FFFFFF"/>
                </a:highlight>
                <a:latin typeface="Times New Roman"/>
                <a:ea typeface="Times New Roman"/>
                <a:cs typeface="Times New Roman"/>
                <a:sym typeface="Times New Roman"/>
              </a:rPr>
              <a:t>It is a deep neural network model that helps in loading a pretrained model, (ssd-mobilenet in our case). The DNN module allows loading pre-trained models of most popular deep learning frameworks, including Tensorflow, Caffe, Darknet, Torch.</a:t>
            </a:r>
            <a:r>
              <a:rPr lang="en-US" sz="1600">
                <a:latin typeface="Times"/>
                <a:ea typeface="Times"/>
                <a:cs typeface="Times"/>
                <a:sym typeface="Times"/>
              </a:rPr>
              <a:t> </a:t>
            </a:r>
            <a:endParaRPr sz="1600">
              <a:latin typeface="Times"/>
              <a:ea typeface="Times"/>
              <a:cs typeface="Times"/>
              <a:sym typeface="Times"/>
            </a:endParaRPr>
          </a:p>
          <a:p>
            <a:pPr indent="0" lvl="0" marL="0" rtl="0" algn="l">
              <a:spcBef>
                <a:spcPts val="1000"/>
              </a:spcBef>
              <a:spcAft>
                <a:spcPts val="0"/>
              </a:spcAft>
              <a:buNone/>
            </a:pPr>
            <a:r>
              <a:t/>
            </a:r>
            <a:endParaRPr sz="3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2080307acf_0_3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457200" rtl="0" algn="ctr">
              <a:lnSpc>
                <a:spcPct val="150000"/>
              </a:lnSpc>
              <a:spcBef>
                <a:spcPts val="0"/>
              </a:spcBef>
              <a:spcAft>
                <a:spcPts val="0"/>
              </a:spcAft>
              <a:buNone/>
            </a:pPr>
            <a:r>
              <a:rPr b="1" lang="en-US" sz="1000">
                <a:latin typeface="Times"/>
                <a:ea typeface="Times"/>
                <a:cs typeface="Times"/>
                <a:sym typeface="Times"/>
              </a:rPr>
              <a:t>CAPTURING THE FOOTAGE FRAME BY FRAME:</a:t>
            </a:r>
            <a:endParaRPr b="1" sz="1000">
              <a:latin typeface="Times"/>
              <a:ea typeface="Times"/>
              <a:cs typeface="Times"/>
              <a:sym typeface="Times"/>
            </a:endParaRPr>
          </a:p>
          <a:p>
            <a:pPr indent="0" lvl="0" marL="0" rtl="0" algn="l">
              <a:spcBef>
                <a:spcPts val="0"/>
              </a:spcBef>
              <a:spcAft>
                <a:spcPts val="0"/>
              </a:spcAft>
              <a:buNone/>
            </a:pPr>
            <a:r>
              <a:t/>
            </a:r>
            <a:endParaRPr/>
          </a:p>
        </p:txBody>
      </p:sp>
      <p:sp>
        <p:nvSpPr>
          <p:cNvPr id="170" name="Google Shape;170;g12080307acf_0_3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457200" rtl="0" algn="just">
              <a:lnSpc>
                <a:spcPct val="150000"/>
              </a:lnSpc>
              <a:spcBef>
                <a:spcPts val="0"/>
              </a:spcBef>
              <a:spcAft>
                <a:spcPts val="0"/>
              </a:spcAft>
              <a:buClr>
                <a:schemeClr val="dk1"/>
              </a:buClr>
              <a:buSzPts val="1100"/>
              <a:buFont typeface="Arial"/>
              <a:buNone/>
            </a:pPr>
            <a:r>
              <a:rPr lang="en-US" sz="1900">
                <a:latin typeface="Times"/>
                <a:ea typeface="Times"/>
                <a:cs typeface="Times"/>
                <a:sym typeface="Times"/>
              </a:rPr>
              <a:t>The next step is to capture the CCTV footage frame by frame. We have already created a video capture object for the camera. Use that object in an infinite while to read the frames using read() method. </a:t>
            </a:r>
            <a:endParaRPr sz="1900">
              <a:latin typeface="Times"/>
              <a:ea typeface="Times"/>
              <a:cs typeface="Times"/>
              <a:sym typeface="Times"/>
            </a:endParaRPr>
          </a:p>
          <a:p>
            <a:pPr indent="0" lvl="0" marL="0" rtl="0" algn="l">
              <a:spcBef>
                <a:spcPts val="1000"/>
              </a:spcBef>
              <a:spcAft>
                <a:spcPts val="0"/>
              </a:spcAft>
              <a:buNone/>
            </a:pPr>
            <a:r>
              <a:t/>
            </a:r>
            <a:endParaRPr sz="3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2080307acf_0_4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457200" rtl="0" algn="ctr">
              <a:lnSpc>
                <a:spcPct val="150000"/>
              </a:lnSpc>
              <a:spcBef>
                <a:spcPts val="0"/>
              </a:spcBef>
              <a:spcAft>
                <a:spcPts val="0"/>
              </a:spcAft>
              <a:buNone/>
            </a:pPr>
            <a:r>
              <a:rPr b="1" lang="en-US" sz="1900">
                <a:latin typeface="Times"/>
                <a:ea typeface="Times"/>
                <a:cs typeface="Times"/>
                <a:sym typeface="Times"/>
              </a:rPr>
              <a:t>DETECTING AN OBJECT:</a:t>
            </a:r>
            <a:endParaRPr b="1" sz="1900">
              <a:latin typeface="Times"/>
              <a:ea typeface="Times"/>
              <a:cs typeface="Times"/>
              <a:sym typeface="Times"/>
            </a:endParaRPr>
          </a:p>
          <a:p>
            <a:pPr indent="0" lvl="0" marL="0" rtl="0" algn="l">
              <a:spcBef>
                <a:spcPts val="0"/>
              </a:spcBef>
              <a:spcAft>
                <a:spcPts val="0"/>
              </a:spcAft>
              <a:buNone/>
            </a:pPr>
            <a:r>
              <a:t/>
            </a:r>
            <a:endParaRPr/>
          </a:p>
        </p:txBody>
      </p:sp>
      <p:sp>
        <p:nvSpPr>
          <p:cNvPr id="177" name="Google Shape;177;g12080307acf_0_4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457200" rtl="0" algn="just">
              <a:lnSpc>
                <a:spcPct val="150000"/>
              </a:lnSpc>
              <a:spcBef>
                <a:spcPts val="0"/>
              </a:spcBef>
              <a:spcAft>
                <a:spcPts val="0"/>
              </a:spcAft>
              <a:buClr>
                <a:schemeClr val="dk1"/>
              </a:buClr>
              <a:buSzPts val="1100"/>
              <a:buFont typeface="Arial"/>
              <a:buNone/>
            </a:pPr>
            <a:r>
              <a:rPr lang="en-US" sz="1500">
                <a:latin typeface="Times"/>
                <a:ea typeface="Times"/>
                <a:cs typeface="Times"/>
                <a:sym typeface="Times"/>
              </a:rPr>
              <a:t>Next step to detect an object. We have already created the dnn detection model object using that object in the infinite while loop which is already created while capturing the footage frame by frame. Using the detect() member function in the dnn detection model object. In that function we need to give the input frame,create the input blop,run net and return result detections. As a result we get classids(class indexes),confidences(set of corresponding confidences),boxes(set of bounding boxes).</a:t>
            </a:r>
            <a:endParaRPr sz="1500">
              <a:latin typeface="Times"/>
              <a:ea typeface="Times"/>
              <a:cs typeface="Times"/>
              <a:sym typeface="Times"/>
            </a:endParaRPr>
          </a:p>
          <a:p>
            <a:pPr indent="0" lvl="0" marL="0" rtl="0" algn="l">
              <a:spcBef>
                <a:spcPts val="1000"/>
              </a:spcBef>
              <a:spcAft>
                <a:spcPts val="0"/>
              </a:spcAft>
              <a:buNone/>
            </a:pPr>
            <a:r>
              <a:t/>
            </a:r>
            <a:endParaRPr sz="3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2080307acf_0_4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457200" rtl="0" algn="ctr">
              <a:lnSpc>
                <a:spcPct val="150000"/>
              </a:lnSpc>
              <a:spcBef>
                <a:spcPts val="0"/>
              </a:spcBef>
              <a:spcAft>
                <a:spcPts val="0"/>
              </a:spcAft>
              <a:buNone/>
            </a:pPr>
            <a:r>
              <a:rPr b="1" lang="en-US" sz="1700">
                <a:latin typeface="Times"/>
                <a:ea typeface="Times"/>
                <a:cs typeface="Times"/>
                <a:sym typeface="Times"/>
              </a:rPr>
              <a:t>DRAWING BOXES ON THE OBJECT:</a:t>
            </a:r>
            <a:endParaRPr b="1" sz="1700">
              <a:latin typeface="Times"/>
              <a:ea typeface="Times"/>
              <a:cs typeface="Times"/>
              <a:sym typeface="Times"/>
            </a:endParaRPr>
          </a:p>
          <a:p>
            <a:pPr indent="0" lvl="0" marL="0" rtl="0" algn="l">
              <a:spcBef>
                <a:spcPts val="0"/>
              </a:spcBef>
              <a:spcAft>
                <a:spcPts val="0"/>
              </a:spcAft>
              <a:buNone/>
            </a:pPr>
            <a:r>
              <a:t/>
            </a:r>
            <a:endParaRPr/>
          </a:p>
        </p:txBody>
      </p:sp>
      <p:sp>
        <p:nvSpPr>
          <p:cNvPr id="184" name="Google Shape;184;g12080307acf_0_4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457200" rtl="0" algn="just">
              <a:lnSpc>
                <a:spcPct val="150000"/>
              </a:lnSpc>
              <a:spcBef>
                <a:spcPts val="0"/>
              </a:spcBef>
              <a:spcAft>
                <a:spcPts val="0"/>
              </a:spcAft>
              <a:buClr>
                <a:schemeClr val="dk1"/>
              </a:buClr>
              <a:buSzPts val="1100"/>
              <a:buFont typeface="Arial"/>
              <a:buNone/>
            </a:pPr>
            <a:r>
              <a:rPr lang="en-US" sz="1600">
                <a:latin typeface="Times"/>
                <a:ea typeface="Times"/>
                <a:cs typeface="Times"/>
                <a:sym typeface="Times"/>
              </a:rPr>
              <a:t>The next step is to draw a rectangular box and put the text on the detected object.  We have used the rectangle() method to draw a rectangular box on the detected object and the puttext() method to put the text string on the detected object(image) . Font style used in the puttext method is FONT HERSHEY COMPLEX .</a:t>
            </a:r>
            <a:endParaRPr sz="3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2080307acf_0_54"/>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457200" rtl="0" algn="just">
              <a:lnSpc>
                <a:spcPct val="150000"/>
              </a:lnSpc>
              <a:spcBef>
                <a:spcPts val="0"/>
              </a:spcBef>
              <a:spcAft>
                <a:spcPts val="0"/>
              </a:spcAft>
              <a:buNone/>
            </a:pPr>
            <a:r>
              <a:t/>
            </a:r>
            <a:endParaRPr b="1" sz="1000">
              <a:latin typeface="Times"/>
              <a:ea typeface="Times"/>
              <a:cs typeface="Times"/>
              <a:sym typeface="Times"/>
            </a:endParaRPr>
          </a:p>
          <a:p>
            <a:pPr indent="0" lvl="0" marL="457200" rtl="0" algn="just">
              <a:lnSpc>
                <a:spcPct val="150000"/>
              </a:lnSpc>
              <a:spcBef>
                <a:spcPts val="0"/>
              </a:spcBef>
              <a:spcAft>
                <a:spcPts val="0"/>
              </a:spcAft>
              <a:buNone/>
            </a:pPr>
            <a:r>
              <a:t/>
            </a:r>
            <a:endParaRPr b="1" sz="1000">
              <a:latin typeface="Times"/>
              <a:ea typeface="Times"/>
              <a:cs typeface="Times"/>
              <a:sym typeface="Times"/>
            </a:endParaRPr>
          </a:p>
          <a:p>
            <a:pPr indent="0" lvl="0" marL="457200" rtl="0" algn="just">
              <a:lnSpc>
                <a:spcPct val="150000"/>
              </a:lnSpc>
              <a:spcBef>
                <a:spcPts val="0"/>
              </a:spcBef>
              <a:spcAft>
                <a:spcPts val="0"/>
              </a:spcAft>
              <a:buNone/>
            </a:pPr>
            <a:r>
              <a:t/>
            </a:r>
            <a:endParaRPr b="1" sz="1000">
              <a:latin typeface="Times"/>
              <a:ea typeface="Times"/>
              <a:cs typeface="Times"/>
              <a:sym typeface="Times"/>
            </a:endParaRPr>
          </a:p>
          <a:p>
            <a:pPr indent="0" lvl="0" marL="457200" rtl="0" algn="just">
              <a:lnSpc>
                <a:spcPct val="150000"/>
              </a:lnSpc>
              <a:spcBef>
                <a:spcPts val="0"/>
              </a:spcBef>
              <a:spcAft>
                <a:spcPts val="0"/>
              </a:spcAft>
              <a:buNone/>
            </a:pPr>
            <a:r>
              <a:t/>
            </a:r>
            <a:endParaRPr b="1" sz="1000">
              <a:latin typeface="Times"/>
              <a:ea typeface="Times"/>
              <a:cs typeface="Times"/>
              <a:sym typeface="Times"/>
            </a:endParaRPr>
          </a:p>
          <a:p>
            <a:pPr indent="0" lvl="0" marL="457200" rtl="0" algn="ctr">
              <a:lnSpc>
                <a:spcPct val="150000"/>
              </a:lnSpc>
              <a:spcBef>
                <a:spcPts val="0"/>
              </a:spcBef>
              <a:spcAft>
                <a:spcPts val="0"/>
              </a:spcAft>
              <a:buNone/>
            </a:pPr>
            <a:r>
              <a:rPr b="1" lang="en-US" sz="1888">
                <a:latin typeface="Times"/>
                <a:ea typeface="Times"/>
                <a:cs typeface="Times"/>
                <a:sym typeface="Times"/>
              </a:rPr>
              <a:t>CHECKING FOR A PERSON:</a:t>
            </a:r>
            <a:endParaRPr b="1" sz="1888">
              <a:latin typeface="Times"/>
              <a:ea typeface="Times"/>
              <a:cs typeface="Times"/>
              <a:sym typeface="Time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1" name="Google Shape;191;g12080307acf_0_5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457200" rtl="0" algn="just">
              <a:lnSpc>
                <a:spcPct val="150000"/>
              </a:lnSpc>
              <a:spcBef>
                <a:spcPts val="0"/>
              </a:spcBef>
              <a:spcAft>
                <a:spcPts val="0"/>
              </a:spcAft>
              <a:buClr>
                <a:schemeClr val="dk1"/>
              </a:buClr>
              <a:buSzPts val="1100"/>
              <a:buFont typeface="Arial"/>
              <a:buNone/>
            </a:pPr>
            <a:r>
              <a:rPr lang="en-US" sz="1500">
                <a:latin typeface="Times"/>
                <a:ea typeface="Times"/>
                <a:cs typeface="Times"/>
                <a:sym typeface="Times"/>
              </a:rPr>
              <a:t>We have already detected an object using the detect() member function which returns </a:t>
            </a:r>
            <a:r>
              <a:rPr lang="en-US" sz="1400">
                <a:latin typeface="Times"/>
                <a:ea typeface="Times"/>
                <a:cs typeface="Times"/>
                <a:sym typeface="Times"/>
              </a:rPr>
              <a:t>classids(class indexes),confidences(set of corresponding confidences),boxes(set of bounding boxes)</a:t>
            </a:r>
            <a:r>
              <a:rPr lang="en-US" sz="1500">
                <a:latin typeface="Times"/>
                <a:ea typeface="Times"/>
                <a:cs typeface="Times"/>
                <a:sym typeface="Times"/>
              </a:rPr>
              <a:t> . using an for loop inside the infinite loop which is already created in capturing the footage frame by frame step. store the  classids,confidences, boxes in another variable. use that variable to check the condition whether it is a person or not. if it is a person we need to send the normal phone message to the respective owners instantly.    </a:t>
            </a:r>
            <a:endParaRPr sz="1500">
              <a:latin typeface="Times"/>
              <a:ea typeface="Times"/>
              <a:cs typeface="Times"/>
              <a:sym typeface="Times"/>
            </a:endParaRPr>
          </a:p>
          <a:p>
            <a:pPr indent="0" lvl="0" marL="0" rtl="0" algn="l">
              <a:spcBef>
                <a:spcPts val="1000"/>
              </a:spcBef>
              <a:spcAft>
                <a:spcPts val="0"/>
              </a:spcAft>
              <a:buNone/>
            </a:pPr>
            <a:r>
              <a:t/>
            </a:r>
            <a:endParaRPr sz="3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2080307acf_0_6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457200" rtl="0" algn="just">
              <a:lnSpc>
                <a:spcPct val="150000"/>
              </a:lnSpc>
              <a:spcBef>
                <a:spcPts val="0"/>
              </a:spcBef>
              <a:spcAft>
                <a:spcPts val="0"/>
              </a:spcAft>
              <a:buNone/>
            </a:pPr>
            <a:r>
              <a:rPr b="1" lang="en-US" sz="1700">
                <a:latin typeface="Times"/>
                <a:ea typeface="Times"/>
                <a:cs typeface="Times"/>
                <a:sym typeface="Times"/>
              </a:rPr>
              <a:t>SENDING NORMAL PHONE MESSAGES:</a:t>
            </a:r>
            <a:endParaRPr b="1" sz="1700">
              <a:latin typeface="Times"/>
              <a:ea typeface="Times"/>
              <a:cs typeface="Times"/>
              <a:sym typeface="Times"/>
            </a:endParaRPr>
          </a:p>
          <a:p>
            <a:pPr indent="0" lvl="0" marL="0" rtl="0" algn="l">
              <a:spcBef>
                <a:spcPts val="0"/>
              </a:spcBef>
              <a:spcAft>
                <a:spcPts val="0"/>
              </a:spcAft>
              <a:buNone/>
            </a:pPr>
            <a:r>
              <a:t/>
            </a:r>
            <a:endParaRPr/>
          </a:p>
        </p:txBody>
      </p:sp>
      <p:sp>
        <p:nvSpPr>
          <p:cNvPr id="198" name="Google Shape;198;g12080307acf_0_6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457200" rtl="0" algn="just">
              <a:lnSpc>
                <a:spcPct val="150000"/>
              </a:lnSpc>
              <a:spcBef>
                <a:spcPts val="0"/>
              </a:spcBef>
              <a:spcAft>
                <a:spcPts val="0"/>
              </a:spcAft>
              <a:buClr>
                <a:schemeClr val="dk1"/>
              </a:buClr>
              <a:buSzPts val="1100"/>
              <a:buFont typeface="Arial"/>
              <a:buNone/>
            </a:pPr>
            <a:r>
              <a:rPr lang="en-US" sz="1600">
                <a:latin typeface="Times"/>
                <a:ea typeface="Times"/>
                <a:cs typeface="Times"/>
                <a:sym typeface="Times"/>
              </a:rPr>
              <a:t>To send the normal phone messages to the respective owners we have used TWILIO API.  It is a web application programming  inference(API) that software developers can use to add communication such as phone calling,messaging and two factor authentication into their python applications.</a:t>
            </a:r>
            <a:endParaRPr sz="3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2080307acf_0_6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457200" rtl="0" algn="ctr">
              <a:lnSpc>
                <a:spcPct val="150000"/>
              </a:lnSpc>
              <a:spcBef>
                <a:spcPts val="0"/>
              </a:spcBef>
              <a:spcAft>
                <a:spcPts val="0"/>
              </a:spcAft>
              <a:buNone/>
            </a:pPr>
            <a:r>
              <a:rPr b="1" lang="en-US" sz="1600">
                <a:latin typeface="Times"/>
                <a:ea typeface="Times"/>
                <a:cs typeface="Times"/>
                <a:sym typeface="Times"/>
              </a:rPr>
              <a:t>DISPLAY THE DETECTED OBJECT:</a:t>
            </a:r>
            <a:endParaRPr sz="5000"/>
          </a:p>
        </p:txBody>
      </p:sp>
      <p:sp>
        <p:nvSpPr>
          <p:cNvPr id="205" name="Google Shape;205;g12080307acf_0_6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457200" rtl="0" algn="just">
              <a:lnSpc>
                <a:spcPct val="150000"/>
              </a:lnSpc>
              <a:spcBef>
                <a:spcPts val="0"/>
              </a:spcBef>
              <a:spcAft>
                <a:spcPts val="0"/>
              </a:spcAft>
              <a:buClr>
                <a:schemeClr val="dk1"/>
              </a:buClr>
              <a:buSzPts val="1100"/>
              <a:buFont typeface="Arial"/>
              <a:buNone/>
            </a:pPr>
            <a:r>
              <a:rPr lang="en-US" sz="1700">
                <a:latin typeface="Times"/>
                <a:ea typeface="Times"/>
                <a:cs typeface="Times"/>
                <a:sym typeface="Times"/>
              </a:rPr>
              <a:t>To display the detected object captured on the live CCTV footage using imshow() method available in the opencv open source computer vision. It displays the footage in the separated window.</a:t>
            </a:r>
            <a:endParaRPr sz="1700">
              <a:latin typeface="Times"/>
              <a:ea typeface="Times"/>
              <a:cs typeface="Times"/>
              <a:sym typeface="Times"/>
            </a:endParaRPr>
          </a:p>
          <a:p>
            <a:pPr indent="0" lvl="0" marL="0" rtl="0" algn="l">
              <a:spcBef>
                <a:spcPts val="1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Work Plan  </a:t>
            </a:r>
            <a:endParaRPr/>
          </a:p>
        </p:txBody>
      </p:sp>
      <p:sp>
        <p:nvSpPr>
          <p:cNvPr id="211" name="Google Shape;2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to implement this project we need an system or </a:t>
            </a:r>
            <a:r>
              <a:rPr lang="en-US"/>
              <a:t>raspberry</a:t>
            </a:r>
            <a:r>
              <a:rPr lang="en-US"/>
              <a:t> pi with python installed.</a:t>
            </a:r>
            <a:endParaRPr/>
          </a:p>
          <a:p>
            <a:pPr indent="-342900" lvl="0" marL="457200" rtl="0" algn="l">
              <a:lnSpc>
                <a:spcPct val="90000"/>
              </a:lnSpc>
              <a:spcBef>
                <a:spcPts val="0"/>
              </a:spcBef>
              <a:spcAft>
                <a:spcPts val="0"/>
              </a:spcAft>
              <a:buSzPts val="1800"/>
              <a:buChar char="•"/>
            </a:pPr>
            <a:r>
              <a:rPr lang="en-US"/>
              <a:t>download the required data like coco dataset etc.</a:t>
            </a:r>
            <a:endParaRPr/>
          </a:p>
          <a:p>
            <a:pPr indent="-342900" lvl="0" marL="457200" rtl="0" algn="l">
              <a:lnSpc>
                <a:spcPct val="90000"/>
              </a:lnSpc>
              <a:spcBef>
                <a:spcPts val="0"/>
              </a:spcBef>
              <a:spcAft>
                <a:spcPts val="0"/>
              </a:spcAft>
              <a:buSzPts val="1800"/>
              <a:buChar char="•"/>
            </a:pPr>
            <a:r>
              <a:rPr lang="en-US"/>
              <a:t>connect the cctv camera with the system via network cabel.</a:t>
            </a:r>
            <a:endParaRPr/>
          </a:p>
          <a:p>
            <a:pPr indent="-342900" lvl="0" marL="457200" rtl="0" algn="l">
              <a:lnSpc>
                <a:spcPct val="90000"/>
              </a:lnSpc>
              <a:spcBef>
                <a:spcPts val="0"/>
              </a:spcBef>
              <a:spcAft>
                <a:spcPts val="0"/>
              </a:spcAft>
              <a:buSzPts val="1800"/>
              <a:buChar char="•"/>
            </a:pPr>
            <a:r>
              <a:rPr lang="en-US"/>
              <a:t> </a:t>
            </a:r>
            <a:r>
              <a:rPr lang="en-US"/>
              <a:t>import the necessary python package.</a:t>
            </a:r>
            <a:endParaRPr/>
          </a:p>
          <a:p>
            <a:pPr indent="-342900" lvl="0" marL="457200" rtl="0" algn="l">
              <a:spcBef>
                <a:spcPts val="0"/>
              </a:spcBef>
              <a:spcAft>
                <a:spcPts val="0"/>
              </a:spcAft>
              <a:buSzPts val="1800"/>
              <a:buChar char="•"/>
            </a:pPr>
            <a:r>
              <a:rPr lang="en-US"/>
              <a:t>insert the python code and run it.</a:t>
            </a:r>
            <a:endParaRPr/>
          </a:p>
          <a:p>
            <a:pPr indent="-342900" lvl="0" marL="457200" rtl="0" algn="l">
              <a:spcBef>
                <a:spcPts val="0"/>
              </a:spcBef>
              <a:spcAft>
                <a:spcPts val="0"/>
              </a:spcAft>
              <a:buSzPts val="1800"/>
              <a:buChar char="•"/>
            </a:pPr>
            <a:r>
              <a:rPr lang="en-US"/>
              <a:t>the necessary output will receive.</a:t>
            </a:r>
            <a:endParaRPr/>
          </a:p>
          <a:p>
            <a:pPr indent="0" lvl="0" marL="457200" rtl="0" algn="l">
              <a:lnSpc>
                <a:spcPct val="90000"/>
              </a:lnSpc>
              <a:spcBef>
                <a:spcPts val="0"/>
              </a:spcBef>
              <a:spcAft>
                <a:spcPts val="0"/>
              </a:spcAft>
              <a:buNone/>
            </a:pPr>
            <a:r>
              <a:t/>
            </a:r>
            <a:endParaRPr/>
          </a:p>
          <a:p>
            <a:pPr indent="0" lvl="0" marL="457200" rtl="0" algn="l">
              <a:lnSpc>
                <a:spcPct val="90000"/>
              </a:lnSpc>
              <a:spcBef>
                <a:spcPts val="0"/>
              </a:spcBef>
              <a:spcAft>
                <a:spcPts val="0"/>
              </a:spcAft>
              <a:buNone/>
            </a:pPr>
            <a:r>
              <a:t/>
            </a:r>
            <a:endParaRPr/>
          </a:p>
        </p:txBody>
      </p:sp>
      <p:sp>
        <p:nvSpPr>
          <p:cNvPr id="212" name="Google Shape;21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15MC804 - Project work - Review 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Block Diagram and/or Circuit Diagram</a:t>
            </a:r>
            <a:endParaRPr/>
          </a:p>
        </p:txBody>
      </p:sp>
      <p:sp>
        <p:nvSpPr>
          <p:cNvPr id="218" name="Google Shape;218;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 </a:t>
            </a:r>
            <a:endParaRPr/>
          </a:p>
        </p:txBody>
      </p:sp>
      <p:sp>
        <p:nvSpPr>
          <p:cNvPr id="219" name="Google Shape;21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15MC804 - Project work - Review 2</a:t>
            </a:r>
            <a:endParaRPr/>
          </a:p>
        </p:txBody>
      </p:sp>
      <p:pic>
        <p:nvPicPr>
          <p:cNvPr id="220" name="Google Shape;220;p7"/>
          <p:cNvPicPr preferRelativeResize="0"/>
          <p:nvPr/>
        </p:nvPicPr>
        <p:blipFill>
          <a:blip r:embed="rId3">
            <a:alphaModFix/>
          </a:blip>
          <a:stretch>
            <a:fillRect/>
          </a:stretch>
        </p:blipFill>
        <p:spPr>
          <a:xfrm>
            <a:off x="1652825" y="1690700"/>
            <a:ext cx="6610350" cy="4152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a:t>
            </a:r>
            <a:endParaRPr/>
          </a:p>
        </p:txBody>
      </p:sp>
      <p:sp>
        <p:nvSpPr>
          <p:cNvPr id="99" name="Google Shape;99;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None/>
            </a:pPr>
            <a:r>
              <a:rPr lang="en-US"/>
              <a:t>  </a:t>
            </a:r>
            <a:r>
              <a:rPr lang="en-US" sz="3100"/>
              <a:t> </a:t>
            </a:r>
            <a:r>
              <a:rPr lang="en-US" sz="1300">
                <a:latin typeface="Times New Roman"/>
                <a:ea typeface="Times New Roman"/>
                <a:cs typeface="Times New Roman"/>
                <a:sym typeface="Times New Roman"/>
              </a:rPr>
              <a:t>Nowadays a lot of people are fixing CCTV cameras in their home,office,public places and even in schools and colleges. Especially in a home both husband and wife will go to work and they will come to the home  in the evening. They need to check their CCTV cameras frequently to check if any unknown person is  standing in front of the home or anything else is happenning.</a:t>
            </a:r>
            <a:r>
              <a:rPr lang="en-US" sz="1300">
                <a:solidFill>
                  <a:srgbClr val="512DA8"/>
                </a:solidFill>
                <a:latin typeface="Times New Roman"/>
                <a:ea typeface="Times New Roman"/>
                <a:cs typeface="Times New Roman"/>
                <a:sym typeface="Times New Roman"/>
              </a:rPr>
              <a:t> </a:t>
            </a:r>
            <a:r>
              <a:rPr lang="en-US" sz="1300">
                <a:solidFill>
                  <a:srgbClr val="212529"/>
                </a:solidFill>
                <a:latin typeface="Times New Roman"/>
                <a:ea typeface="Times New Roman"/>
                <a:cs typeface="Times New Roman"/>
                <a:sym typeface="Times New Roman"/>
              </a:rPr>
              <a:t>Instead of monitoring the CCTV footage , this alert system will ensure the strangers in front of our home.This system will be very useful to the people who will go for a job. </a:t>
            </a:r>
            <a:r>
              <a:rPr lang="en-US" sz="1300">
                <a:latin typeface="Times New Roman"/>
                <a:ea typeface="Times New Roman"/>
                <a:cs typeface="Times New Roman"/>
                <a:sym typeface="Times New Roman"/>
              </a:rPr>
              <a:t> Before seen is one of the situations now we are going to see another situation considering they have a child. They left their child and went to work. At that time they needed to check their CCTV cameras frequently  if any unknown person was standing or roaming inside the home. Checking cameras frequently is a waste of time. Considering the situation,some of the  people who work in other countries and other states whose house is located in their hometown need to check their CCTV footage frequently.Consider the situation elderly people are living  in the home and their son or daughter or </a:t>
            </a:r>
            <a:r>
              <a:rPr lang="en-US" sz="1300">
                <a:solidFill>
                  <a:srgbClr val="212529"/>
                </a:solidFill>
                <a:latin typeface="Times New Roman"/>
                <a:ea typeface="Times New Roman"/>
                <a:cs typeface="Times New Roman"/>
                <a:sym typeface="Times New Roman"/>
              </a:rPr>
              <a:t>daughter-in-law working candidates. Elderly people did not know about CCTV footage and they did not know if an unknown person came inside the house at that time. Our product will help.</a:t>
            </a:r>
            <a:r>
              <a:rPr lang="en-US" sz="1300">
                <a:latin typeface="Times New Roman"/>
                <a:ea typeface="Times New Roman"/>
                <a:cs typeface="Times New Roman"/>
                <a:sym typeface="Times New Roman"/>
              </a:rPr>
              <a:t>Consider the situation ,shop owners closing the shop and going to their home. He fixes the CCTV footage in his shop. He needs to check CCTV footage frequently to check if someone is standing inside the shop or anything is happening.Our project is to help the people who fall into the above  problem statement.  Our project will take the live feed of the CCTV camera and it will detect a person if  a person is identified in front of the CCTV camera it will generate a message and send it to the respective mobile phone,for example “a person is standing in front of the camera please do check your CCTV footage”. </a:t>
            </a:r>
            <a:endParaRPr b="1" sz="1400">
              <a:latin typeface="Times New Roman"/>
              <a:ea typeface="Times New Roman"/>
              <a:cs typeface="Times New Roman"/>
              <a:sym typeface="Times New Roman"/>
            </a:endParaRPr>
          </a:p>
          <a:p>
            <a:pPr indent="-228600" lvl="0" marL="228600" rtl="0" algn="just">
              <a:lnSpc>
                <a:spcPct val="90000"/>
              </a:lnSpc>
              <a:spcBef>
                <a:spcPts val="0"/>
              </a:spcBef>
              <a:spcAft>
                <a:spcPts val="0"/>
              </a:spcAft>
              <a:buClr>
                <a:schemeClr val="dk1"/>
              </a:buClr>
              <a:buSzPts val="2800"/>
              <a:buNone/>
            </a:pPr>
            <a:r>
              <a:t/>
            </a:r>
            <a:endParaRPr sz="1300">
              <a:latin typeface="Times New Roman"/>
              <a:ea typeface="Times New Roman"/>
              <a:cs typeface="Times New Roman"/>
              <a:sym typeface="Times New Roman"/>
            </a:endParaRPr>
          </a:p>
        </p:txBody>
      </p:sp>
      <p:sp>
        <p:nvSpPr>
          <p:cNvPr id="100" name="Google Shape;10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15MC804 - Project work - Review 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Flow Chart</a:t>
            </a:r>
            <a:endParaRPr/>
          </a:p>
        </p:txBody>
      </p:sp>
      <p:sp>
        <p:nvSpPr>
          <p:cNvPr id="226" name="Google Shape;226;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 </a:t>
            </a:r>
            <a:endParaRPr/>
          </a:p>
        </p:txBody>
      </p:sp>
      <p:sp>
        <p:nvSpPr>
          <p:cNvPr id="227" name="Google Shape;22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15MC804 - Project work - Review 2</a:t>
            </a:r>
            <a:endParaRPr/>
          </a:p>
        </p:txBody>
      </p:sp>
      <p:pic>
        <p:nvPicPr>
          <p:cNvPr id="228" name="Google Shape;228;p8"/>
          <p:cNvPicPr preferRelativeResize="0"/>
          <p:nvPr/>
        </p:nvPicPr>
        <p:blipFill>
          <a:blip r:embed="rId3">
            <a:alphaModFix/>
          </a:blip>
          <a:stretch>
            <a:fillRect/>
          </a:stretch>
        </p:blipFill>
        <p:spPr>
          <a:xfrm>
            <a:off x="3434000" y="1881112"/>
            <a:ext cx="12192000" cy="5286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Effective utilization of the Modern Tool &amp; Cloud</a:t>
            </a:r>
            <a:endParaRPr/>
          </a:p>
        </p:txBody>
      </p:sp>
      <p:sp>
        <p:nvSpPr>
          <p:cNvPr id="234" name="Google Shape;23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rgbClr val="FF0000"/>
              </a:buClr>
              <a:buSzPts val="2800"/>
              <a:buNone/>
            </a:pPr>
            <a:r>
              <a:t/>
            </a:r>
            <a:endParaRPr/>
          </a:p>
        </p:txBody>
      </p:sp>
      <p:pic>
        <p:nvPicPr>
          <p:cNvPr id="235" name="Google Shape;235;p9"/>
          <p:cNvPicPr preferRelativeResize="0"/>
          <p:nvPr/>
        </p:nvPicPr>
        <p:blipFill>
          <a:blip r:embed="rId3">
            <a:alphaModFix/>
          </a:blip>
          <a:stretch>
            <a:fillRect/>
          </a:stretch>
        </p:blipFill>
        <p:spPr>
          <a:xfrm>
            <a:off x="2851563" y="2243725"/>
            <a:ext cx="5191125" cy="4267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Prototype &amp; Sample Output</a:t>
            </a:r>
            <a:endParaRPr/>
          </a:p>
        </p:txBody>
      </p:sp>
      <p:sp>
        <p:nvSpPr>
          <p:cNvPr id="241" name="Google Shape;24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None/>
            </a:pPr>
            <a:r>
              <a:t/>
            </a:r>
            <a:endParaRPr/>
          </a:p>
        </p:txBody>
      </p:sp>
      <p:pic>
        <p:nvPicPr>
          <p:cNvPr id="242" name="Google Shape;242;p11"/>
          <p:cNvPicPr preferRelativeResize="0"/>
          <p:nvPr/>
        </p:nvPicPr>
        <p:blipFill>
          <a:blip r:embed="rId3">
            <a:alphaModFix/>
          </a:blip>
          <a:stretch>
            <a:fillRect/>
          </a:stretch>
        </p:blipFill>
        <p:spPr>
          <a:xfrm>
            <a:off x="1134650" y="1606001"/>
            <a:ext cx="9144003" cy="50323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Analysis of Results &amp; Discussions </a:t>
            </a:r>
            <a:endParaRPr/>
          </a:p>
        </p:txBody>
      </p:sp>
      <p:sp>
        <p:nvSpPr>
          <p:cNvPr id="248" name="Google Shape;248;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457200" rtl="0" algn="just">
              <a:lnSpc>
                <a:spcPct val="150000"/>
              </a:lnSpc>
              <a:spcBef>
                <a:spcPts val="0"/>
              </a:spcBef>
              <a:spcAft>
                <a:spcPts val="0"/>
              </a:spcAft>
              <a:buClr>
                <a:schemeClr val="dk1"/>
              </a:buClr>
              <a:buSzPts val="1100"/>
              <a:buNone/>
            </a:pPr>
            <a:r>
              <a:rPr lang="en-US" sz="1500">
                <a:latin typeface="Times"/>
                <a:ea typeface="Times"/>
                <a:cs typeface="Times"/>
                <a:sym typeface="Times"/>
              </a:rPr>
              <a:t>To detect an object we have used computer vision and deep learning techniques.</a:t>
            </a:r>
            <a:r>
              <a:rPr lang="en-US" sz="1400">
                <a:latin typeface="Times"/>
                <a:ea typeface="Times"/>
                <a:cs typeface="Times"/>
                <a:sym typeface="Times"/>
              </a:rPr>
              <a:t> </a:t>
            </a:r>
            <a:r>
              <a:rPr lang="en-US" sz="1400">
                <a:latin typeface="Times New Roman"/>
                <a:ea typeface="Times New Roman"/>
                <a:cs typeface="Times New Roman"/>
                <a:sym typeface="Times New Roman"/>
              </a:rPr>
              <a:t>This product will help people who are working in IT companies,college professors,and school teachers.</a:t>
            </a:r>
            <a:r>
              <a:rPr lang="en-US" sz="1500">
                <a:latin typeface="Times New Roman"/>
                <a:ea typeface="Times New Roman"/>
                <a:cs typeface="Times New Roman"/>
                <a:sym typeface="Times New Roman"/>
              </a:rPr>
              <a:t>This product will help the people who work in other countries and other states whose house is located in their hometown they need to check their CCTV footage. In that case our product will help.Consider the situation elderly people are living  in the home and their son or daughter or </a:t>
            </a:r>
            <a:r>
              <a:rPr lang="en-US" sz="1500">
                <a:solidFill>
                  <a:srgbClr val="212529"/>
                </a:solidFill>
                <a:latin typeface="Times New Roman"/>
                <a:ea typeface="Times New Roman"/>
                <a:cs typeface="Times New Roman"/>
                <a:sym typeface="Times New Roman"/>
              </a:rPr>
              <a:t>daughter-in-law working candidates. Elderly people did not know about CCTV footage. Hence our product will help them.</a:t>
            </a:r>
            <a:r>
              <a:rPr lang="en-US" sz="1500">
                <a:latin typeface="Times New Roman"/>
                <a:ea typeface="Times New Roman"/>
                <a:cs typeface="Times New Roman"/>
                <a:sym typeface="Times New Roman"/>
              </a:rPr>
              <a:t>Consider the situation of a shop owner closing the shop and going to their home. He fixes the CCTV footage in his shop. He needs to check CCTV footage. In that situation our product will help.Our product is cost efficient.</a:t>
            </a:r>
            <a:endParaRPr i="1">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Cost Benefit Analysis  (List of Components / Service Used)</a:t>
            </a:r>
            <a:endParaRPr/>
          </a:p>
        </p:txBody>
      </p:sp>
      <p:sp>
        <p:nvSpPr>
          <p:cNvPr id="254" name="Google Shape;254;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None/>
            </a:pPr>
            <a:r>
              <a:rPr i="1" lang="en-US">
                <a:solidFill>
                  <a:srgbClr val="FF0000"/>
                </a:solidFill>
              </a:rPr>
              <a:t> </a:t>
            </a:r>
            <a:endParaRPr/>
          </a:p>
        </p:txBody>
      </p:sp>
      <p:graphicFrame>
        <p:nvGraphicFramePr>
          <p:cNvPr id="255" name="Google Shape;255;p13"/>
          <p:cNvGraphicFramePr/>
          <p:nvPr/>
        </p:nvGraphicFramePr>
        <p:xfrm>
          <a:off x="1146234" y="1690741"/>
          <a:ext cx="3000000" cy="3000000"/>
        </p:xfrm>
        <a:graphic>
          <a:graphicData uri="http://schemas.openxmlformats.org/drawingml/2006/table">
            <a:tbl>
              <a:tblPr bandRow="1" firstRow="1">
                <a:noFill/>
                <a:tableStyleId>{DA277EDC-FBEE-4938-86DF-3EAD42E4FC47}</a:tableStyleId>
              </a:tblPr>
              <a:tblGrid>
                <a:gridCol w="711200"/>
                <a:gridCol w="3517650"/>
                <a:gridCol w="2808525"/>
                <a:gridCol w="1362275"/>
                <a:gridCol w="1362275"/>
              </a:tblGrid>
              <a:tr h="7295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S.No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Component Name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Specification (IC number or Range or Value)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Unit Cost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Total Cost</a:t>
                      </a:r>
                      <a:endParaRPr sz="1800" u="none" cap="none" strike="noStrike"/>
                    </a:p>
                  </a:txBody>
                  <a:tcPr marT="45725" marB="45725" marR="91450" marL="91450"/>
                </a:tc>
              </a:tr>
              <a:tr h="475250">
                <a:tc>
                  <a:txBody>
                    <a:bodyPr/>
                    <a:lstStyle/>
                    <a:p>
                      <a:pPr indent="0" lvl="0" marL="0" marR="0" rtl="0" algn="l">
                        <a:lnSpc>
                          <a:spcPct val="100000"/>
                        </a:lnSpc>
                        <a:spcBef>
                          <a:spcPts val="0"/>
                        </a:spcBef>
                        <a:spcAft>
                          <a:spcPts val="0"/>
                        </a:spcAft>
                        <a:buClr>
                          <a:srgbClr val="000000"/>
                        </a:buClr>
                        <a:buSzPts val="1800"/>
                        <a:buFont typeface="Arial"/>
                        <a:buNone/>
                      </a:pPr>
                      <a:r>
                        <a:rPr lang="en-US" sz="1800"/>
                        <a:t>1</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000">
                          <a:highlight>
                            <a:srgbClr val="D0DEEF"/>
                          </a:highlight>
                          <a:latin typeface="Arial"/>
                          <a:ea typeface="Arial"/>
                          <a:cs typeface="Arial"/>
                          <a:sym typeface="Arial"/>
                        </a:rPr>
                        <a:t>HIKIVISION IR NETWORK CAMERA</a:t>
                      </a:r>
                      <a:endParaRPr sz="1800" u="none" cap="none" strike="noStrike">
                        <a:highlight>
                          <a:srgbClr val="D0DEEF"/>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8,000</a:t>
                      </a:r>
                      <a:endParaRPr sz="1800" u="none" cap="none" strike="noStrike"/>
                    </a:p>
                  </a:txBody>
                  <a:tcPr marT="45725" marB="45725" marR="91450" marL="91450">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8,000</a:t>
                      </a:r>
                      <a:endParaRPr sz="1800" u="none" cap="none" strike="noStrike"/>
                    </a:p>
                  </a:txBody>
                  <a:tcPr marT="45725" marB="45725" marR="91450" marL="91450">
                    <a:lnB cap="flat" cmpd="sng" w="9525">
                      <a:solidFill>
                        <a:srgbClr val="CCCCCC"/>
                      </a:solidFill>
                      <a:prstDash val="solid"/>
                      <a:round/>
                      <a:headEnd len="sm" w="sm" type="none"/>
                      <a:tailEnd len="sm" w="sm" type="none"/>
                    </a:lnB>
                  </a:tcPr>
                </a:tc>
              </a:tr>
              <a:tr h="475250">
                <a:tc>
                  <a:txBody>
                    <a:bodyPr/>
                    <a:lstStyle/>
                    <a:p>
                      <a:pPr indent="0" lvl="0" marL="0" marR="0" rtl="0" algn="l">
                        <a:lnSpc>
                          <a:spcPct val="100000"/>
                        </a:lnSpc>
                        <a:spcBef>
                          <a:spcPts val="0"/>
                        </a:spcBef>
                        <a:spcAft>
                          <a:spcPts val="0"/>
                        </a:spcAft>
                        <a:buClr>
                          <a:srgbClr val="000000"/>
                        </a:buClr>
                        <a:buSzPts val="1800"/>
                        <a:buFont typeface="Arial"/>
                        <a:buNone/>
                      </a:pPr>
                      <a:r>
                        <a:rPr lang="en-US" sz="1800"/>
                        <a:t>2</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000">
                          <a:latin typeface="Arial"/>
                          <a:ea typeface="Arial"/>
                          <a:cs typeface="Arial"/>
                          <a:sym typeface="Arial"/>
                        </a:rPr>
                        <a:t>CAT6LSZH ETHERNET CABEL</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CCCCCC"/>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000"/>
                        <a:t>500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500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75250">
                <a:tc>
                  <a:txBody>
                    <a:bodyPr/>
                    <a:lstStyle/>
                    <a:p>
                      <a:pPr indent="0" lvl="0" marL="0" marR="0" rtl="0" algn="l">
                        <a:lnSpc>
                          <a:spcPct val="100000"/>
                        </a:lnSpc>
                        <a:spcBef>
                          <a:spcPts val="0"/>
                        </a:spcBef>
                        <a:spcAft>
                          <a:spcPts val="0"/>
                        </a:spcAft>
                        <a:buClr>
                          <a:srgbClr val="000000"/>
                        </a:buClr>
                        <a:buSzPts val="1800"/>
                        <a:buFont typeface="Arial"/>
                        <a:buNone/>
                      </a:pPr>
                      <a:r>
                        <a:rPr lang="en-US" sz="1800"/>
                        <a:t>3</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000">
                          <a:latin typeface="Arial"/>
                          <a:ea typeface="Arial"/>
                          <a:cs typeface="Arial"/>
                          <a:sym typeface="Arial"/>
                        </a:rPr>
                        <a:t>CCTV CAMERA CONNECTOR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CCCCCC"/>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000"/>
                        <a:t>50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50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75250">
                <a:tc>
                  <a:txBody>
                    <a:bodyPr/>
                    <a:lstStyle/>
                    <a:p>
                      <a:pPr indent="0" lvl="0" marL="0" marR="0" rtl="0" algn="l">
                        <a:lnSpc>
                          <a:spcPct val="100000"/>
                        </a:lnSpc>
                        <a:spcBef>
                          <a:spcPts val="0"/>
                        </a:spcBef>
                        <a:spcAft>
                          <a:spcPts val="0"/>
                        </a:spcAft>
                        <a:buClr>
                          <a:srgbClr val="000000"/>
                        </a:buClr>
                        <a:buSzPts val="1800"/>
                        <a:buFont typeface="Arial"/>
                        <a:buNone/>
                      </a:pPr>
                      <a:r>
                        <a:rPr lang="en-US" sz="1800"/>
                        <a:t>4</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000">
                          <a:latin typeface="Arial"/>
                          <a:ea typeface="Arial"/>
                          <a:cs typeface="Arial"/>
                          <a:sym typeface="Arial"/>
                        </a:rPr>
                        <a:t>POWER ADAPTER</a:t>
                      </a:r>
                      <a:endParaRPr sz="1800" u="none" cap="none" strike="noStrike"/>
                    </a:p>
                  </a:txBody>
                  <a:tcPr marT="45725" marB="45725" marR="91450" marL="91450">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CCCCCC"/>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000"/>
                        <a:t>500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500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75250">
                <a:tc>
                  <a:txBody>
                    <a:bodyPr/>
                    <a:lstStyle/>
                    <a:p>
                      <a:pPr indent="0" lvl="0" marL="0" marR="0" rtl="0" algn="l">
                        <a:lnSpc>
                          <a:spcPct val="100000"/>
                        </a:lnSpc>
                        <a:spcBef>
                          <a:spcPts val="0"/>
                        </a:spcBef>
                        <a:spcAft>
                          <a:spcPts val="0"/>
                        </a:spcAft>
                        <a:buNone/>
                      </a:pPr>
                      <a:r>
                        <a:t/>
                      </a:r>
                      <a:endParaRPr sz="1800"/>
                    </a:p>
                  </a:txBody>
                  <a:tcPr marT="45725" marB="45725" marR="91450" marL="91450">
                    <a:lnR cap="flat" cmpd="sng" w="9525">
                      <a:solidFill>
                        <a:srgbClr val="CCCCCC"/>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000"/>
                        <a:t>ETHERNET CABEL TO CCTV CAMERA CONNECTOR</a:t>
                      </a:r>
                      <a:endParaRPr sz="1000">
                        <a:latin typeface="Arial"/>
                        <a:ea typeface="Arial"/>
                        <a:cs typeface="Arial"/>
                        <a:sym typeface="Aria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p>
                  </a:txBody>
                  <a:tcPr marT="45725" marB="45725" marR="91450" marL="914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000"/>
                        <a:t>500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500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75250">
                <a:tc>
                  <a:txBody>
                    <a:bodyPr/>
                    <a:lstStyle/>
                    <a:p>
                      <a:pPr indent="0" lvl="0" marL="0" marR="0" rtl="0" algn="l">
                        <a:lnSpc>
                          <a:spcPct val="100000"/>
                        </a:lnSpc>
                        <a:spcBef>
                          <a:spcPts val="0"/>
                        </a:spcBef>
                        <a:spcAft>
                          <a:spcPts val="0"/>
                        </a:spcAft>
                        <a:buNone/>
                      </a:pPr>
                      <a:r>
                        <a:rPr lang="en-US" sz="1800"/>
                        <a:t>5</a:t>
                      </a:r>
                      <a:endParaRPr sz="1800" u="none" cap="none" strike="noStrike"/>
                    </a:p>
                  </a:txBody>
                  <a:tcPr marT="45725" marB="45725" marR="91450" marL="91450">
                    <a:lnR cap="flat" cmpd="sng" w="9525">
                      <a:solidFill>
                        <a:srgbClr val="CCCCCC"/>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000"/>
                        <a:t>TWILIO API SUBSCRIPTION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p>
                  </a:txBody>
                  <a:tcPr marT="45725" marB="45725" marR="91450" marL="914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000"/>
                        <a:t>1000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1000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75250">
                <a:tc>
                  <a:txBody>
                    <a:bodyPr/>
                    <a:lstStyle/>
                    <a:p>
                      <a:pPr indent="0" lvl="0" marL="0" marR="0" rtl="0" algn="l">
                        <a:lnSpc>
                          <a:spcPct val="100000"/>
                        </a:lnSpc>
                        <a:spcBef>
                          <a:spcPts val="0"/>
                        </a:spcBef>
                        <a:spcAft>
                          <a:spcPts val="0"/>
                        </a:spcAft>
                        <a:buClr>
                          <a:srgbClr val="000000"/>
                        </a:buClr>
                        <a:buSzPts val="1800"/>
                        <a:buFont typeface="Arial"/>
                        <a:buNone/>
                      </a:pPr>
                      <a:r>
                        <a:rPr lang="en-US" sz="1800"/>
                        <a:t>6</a:t>
                      </a:r>
                      <a:endParaRPr sz="1800" u="none" cap="none" strike="noStrike"/>
                    </a:p>
                  </a:txBody>
                  <a:tcPr marT="45725" marB="45725" marR="91450" marL="91450">
                    <a:lnR cap="flat" cmpd="sng" w="9525">
                      <a:solidFill>
                        <a:srgbClr val="CCCCCC"/>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000"/>
                        <a:t>RASPBERRY PI</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000"/>
                        <a:t>5000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5000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75250">
                <a:tc>
                  <a:txBody>
                    <a:bodyPr/>
                    <a:lstStyle/>
                    <a:p>
                      <a:pPr indent="0" lvl="0" marL="0" marR="0" rtl="0" algn="l">
                        <a:lnSpc>
                          <a:spcPct val="100000"/>
                        </a:lnSpc>
                        <a:spcBef>
                          <a:spcPts val="0"/>
                        </a:spcBef>
                        <a:spcAft>
                          <a:spcPts val="0"/>
                        </a:spcAft>
                        <a:buNone/>
                      </a:pPr>
                      <a:r>
                        <a:rPr lang="en-US" sz="1800"/>
                        <a:t>7</a:t>
                      </a:r>
                      <a:endParaRPr sz="1800" u="none" cap="none" strike="noStrike"/>
                    </a:p>
                  </a:txBody>
                  <a:tcPr marT="45725" marB="45725" marR="91450" marL="91450">
                    <a:lnR cap="flat" cmpd="sng" w="9525">
                      <a:solidFill>
                        <a:srgbClr val="CCCCCC"/>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000"/>
                        <a:t>RASPBERRY PI WIFI MODULE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p>
                  </a:txBody>
                  <a:tcPr marT="45725" marB="45725" marR="91450" marL="914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000"/>
                        <a:t>2000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2000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75250">
                <a:tc>
                  <a:txBody>
                    <a:bodyPr/>
                    <a:lstStyle/>
                    <a:p>
                      <a:pPr indent="0" lvl="0" marL="0" marR="0" rtl="0" algn="l">
                        <a:lnSpc>
                          <a:spcPct val="100000"/>
                        </a:lnSpc>
                        <a:spcBef>
                          <a:spcPts val="0"/>
                        </a:spcBef>
                        <a:spcAft>
                          <a:spcPts val="0"/>
                        </a:spcAft>
                        <a:buNone/>
                      </a:pPr>
                      <a:r>
                        <a:t/>
                      </a:r>
                      <a:endParaRPr sz="1800"/>
                    </a:p>
                  </a:txBody>
                  <a:tcPr marT="45725" marB="45725" marR="91450" marL="91450">
                    <a:lnR cap="flat" cmpd="sng" w="9525">
                      <a:solidFill>
                        <a:srgbClr val="CCCCCC"/>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p>
                  </a:txBody>
                  <a:tcPr marT="45725" marB="45725" marR="91450" marL="914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p>
                  </a:txBody>
                  <a:tcPr marT="45725" marB="45725" marR="91450" marL="91450">
                    <a:lnL cap="flat" cmpd="sng" w="9525">
                      <a:solidFill>
                        <a:srgbClr val="CCCCCC"/>
                      </a:solidFill>
                      <a:prstDash val="solid"/>
                      <a:round/>
                      <a:headEnd len="sm" w="sm" type="none"/>
                      <a:tailEnd len="sm" w="sm" type="none"/>
                    </a:lnL>
                    <a:lnT cap="flat" cmpd="sng" w="9525">
                      <a:solidFill>
                        <a:srgbClr val="CCCCCC"/>
                      </a:solidFill>
                      <a:prstDash val="solid"/>
                      <a:round/>
                      <a:headEnd len="sm" w="sm" type="none"/>
                      <a:tailEnd len="sm" w="sm" type="none"/>
                    </a:lnT>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sz="2800">
              <a:solidFill>
                <a:srgbClr val="FF0000"/>
              </a:solidFill>
            </a:endParaRPr>
          </a:p>
        </p:txBody>
      </p:sp>
      <p:sp>
        <p:nvSpPr>
          <p:cNvPr id="261" name="Google Shape;26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Ariponnammal, S. and Natarajan, S. (1994) “Transport Phonomena of SmSel – Xasx”, Pramana – Journal of Physics Vol.42, No.1, pp.421-425.</a:t>
            </a:r>
            <a:endParaRPr/>
          </a:p>
          <a:p>
            <a:pPr indent="-228600" lvl="0" marL="228600" rtl="0" algn="just">
              <a:lnSpc>
                <a:spcPct val="90000"/>
              </a:lnSpc>
              <a:spcBef>
                <a:spcPts val="1000"/>
              </a:spcBef>
              <a:spcAft>
                <a:spcPts val="0"/>
              </a:spcAft>
              <a:buClr>
                <a:schemeClr val="dk1"/>
              </a:buClr>
              <a:buSzPts val="2800"/>
              <a:buChar char="•"/>
            </a:pPr>
            <a:r>
              <a:rPr lang="en-US"/>
              <a:t>Barnard, R.W. and Kellogg, C. (1980), “Applications of Convolution Operators to Problems in Univalent Function Theory”, Michigan Mach, J., Vol.27, pp.81-94.</a:t>
            </a:r>
            <a:endParaRPr/>
          </a:p>
          <a:p>
            <a:pPr indent="-228600" lvl="0" marL="228600" rtl="0" algn="just">
              <a:lnSpc>
                <a:spcPct val="90000"/>
              </a:lnSpc>
              <a:spcBef>
                <a:spcPts val="1000"/>
              </a:spcBef>
              <a:spcAft>
                <a:spcPts val="0"/>
              </a:spcAft>
              <a:buClr>
                <a:schemeClr val="dk1"/>
              </a:buClr>
              <a:buSzPts val="2800"/>
              <a:buChar char="•"/>
            </a:pPr>
            <a:r>
              <a:rPr lang="en-US"/>
              <a:t>Shin, K.G. and Mckay, N.D. (1984), “Open Loop Minimum Time Control of Mechanical Manipulations and its Applications‟, Proc. Amer. Contr. Conf., San Diego, CA, pp. 1231-1236.</a:t>
            </a:r>
            <a:endParaRPr/>
          </a:p>
          <a:p>
            <a:pPr indent="0" lvl="0" marL="0" rtl="0" algn="just">
              <a:lnSpc>
                <a:spcPct val="90000"/>
              </a:lnSpc>
              <a:spcBef>
                <a:spcPts val="1000"/>
              </a:spcBef>
              <a:spcAft>
                <a:spcPts val="0"/>
              </a:spcAft>
              <a:buClr>
                <a:srgbClr val="FF0000"/>
              </a:buClr>
              <a:buSzPts val="2800"/>
              <a:buNone/>
            </a:pPr>
            <a:r>
              <a:rPr i="1" lang="en-US">
                <a:solidFill>
                  <a:srgbClr val="FF0000"/>
                </a:solidFill>
              </a:rPr>
              <a:t>(sample references, the same format should be followed throughout)</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Statement Addressed</a:t>
            </a:r>
            <a:endParaRPr/>
          </a:p>
        </p:txBody>
      </p:sp>
      <p:sp>
        <p:nvSpPr>
          <p:cNvPr id="106" name="Google Shape;106;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7150" lvl="0" marL="171450" rtl="0" algn="just">
              <a:lnSpc>
                <a:spcPct val="90000"/>
              </a:lnSpc>
              <a:spcBef>
                <a:spcPts val="0"/>
              </a:spcBef>
              <a:spcAft>
                <a:spcPts val="0"/>
              </a:spcAft>
              <a:buClr>
                <a:schemeClr val="dk1"/>
              </a:buClr>
              <a:buSzPts val="2800"/>
              <a:buNone/>
            </a:pPr>
            <a:r>
              <a:rPr lang="en-US" sz="3000"/>
              <a:t> </a:t>
            </a:r>
            <a:r>
              <a:rPr lang="en-US" sz="1700">
                <a:latin typeface="Times New Roman"/>
                <a:ea typeface="Times New Roman"/>
                <a:cs typeface="Times New Roman"/>
                <a:sym typeface="Times New Roman"/>
              </a:rPr>
              <a:t>Nowadays a lot of people are fixing CCTV cameras in their home,office,public places and even in schools and colleges. Especially in a home both husband and wife will go to work and they will come to the home  in the evening. They need to check their CCTV cameras frequently to check if any unknown person is  standing in front of the home or anything else is happening. Instead of monitoring the CCTV footage , this alert system will ensure the strangers in front of our home.This system will be very useful to the people who will go for a job.</a:t>
            </a:r>
            <a:endParaRPr sz="1600">
              <a:latin typeface="Arial"/>
              <a:ea typeface="Arial"/>
              <a:cs typeface="Arial"/>
              <a:sym typeface="Arial"/>
            </a:endParaRPr>
          </a:p>
          <a:p>
            <a:pPr indent="-228600" lvl="0" marL="228600" rtl="0" algn="just">
              <a:lnSpc>
                <a:spcPct val="90000"/>
              </a:lnSpc>
              <a:spcBef>
                <a:spcPts val="0"/>
              </a:spcBef>
              <a:spcAft>
                <a:spcPts val="0"/>
              </a:spcAft>
              <a:buClr>
                <a:schemeClr val="dk1"/>
              </a:buClr>
              <a:buSzPts val="2800"/>
              <a:buNone/>
            </a:pPr>
            <a:r>
              <a:t/>
            </a:r>
            <a:endParaRPr i="1">
              <a:solidFill>
                <a:srgbClr val="FF0000"/>
              </a:solidFill>
            </a:endParaRPr>
          </a:p>
        </p:txBody>
      </p:sp>
      <p:sp>
        <p:nvSpPr>
          <p:cNvPr id="107" name="Google Shape;10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15MC804 - Project work - Review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Existing Solution to the Problem Addressed</a:t>
            </a:r>
            <a:endParaRPr/>
          </a:p>
        </p:txBody>
      </p:sp>
      <p:sp>
        <p:nvSpPr>
          <p:cNvPr id="113" name="Google Shape;11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 </a:t>
            </a:r>
            <a:r>
              <a:rPr i="1" lang="en-US">
                <a:solidFill>
                  <a:srgbClr val="FF0000"/>
                </a:solidFill>
              </a:rPr>
              <a:t>already object detection on live cctv footage is there, it detect all the objects covered in the footage and sent whatsapp messages to the respective owners .</a:t>
            </a:r>
            <a:endParaRPr i="1">
              <a:solidFill>
                <a:srgbClr val="FF0000"/>
              </a:solidFill>
            </a:endParaRPr>
          </a:p>
          <a:p>
            <a:pPr indent="-342900" lvl="0" marL="457200" rtl="0" algn="l">
              <a:lnSpc>
                <a:spcPct val="90000"/>
              </a:lnSpc>
              <a:spcBef>
                <a:spcPts val="0"/>
              </a:spcBef>
              <a:spcAft>
                <a:spcPts val="0"/>
              </a:spcAft>
              <a:buClr>
                <a:srgbClr val="FF0000"/>
              </a:buClr>
              <a:buSzPts val="1800"/>
              <a:buChar char="•"/>
            </a:pPr>
            <a:r>
              <a:rPr i="1" lang="en-US">
                <a:solidFill>
                  <a:srgbClr val="FF0000"/>
                </a:solidFill>
              </a:rPr>
              <a:t>our invention is instead of detecting  all the objects we detect only an person object present in the footage and instead of </a:t>
            </a:r>
            <a:r>
              <a:rPr i="1" lang="en-US">
                <a:solidFill>
                  <a:srgbClr val="FF0000"/>
                </a:solidFill>
              </a:rPr>
              <a:t>sending</a:t>
            </a:r>
            <a:r>
              <a:rPr i="1" lang="en-US">
                <a:solidFill>
                  <a:srgbClr val="FF0000"/>
                </a:solidFill>
              </a:rPr>
              <a:t> whatsapp messages we sent an normal phone message because sometimes the owners may not have internet connection on that time messages will not receive properly so we sent an normal phone messages(SMS). </a:t>
            </a:r>
            <a:endParaRPr i="1">
              <a:solidFill>
                <a:srgbClr val="FF0000"/>
              </a:solidFill>
            </a:endParaRPr>
          </a:p>
        </p:txBody>
      </p:sp>
      <p:sp>
        <p:nvSpPr>
          <p:cNvPr id="114" name="Google Shape;11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15MC804 - Project work - Review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Proposed Solution to the Problem Addressed</a:t>
            </a:r>
            <a:endParaRPr/>
          </a:p>
        </p:txBody>
      </p:sp>
      <p:sp>
        <p:nvSpPr>
          <p:cNvPr id="120" name="Google Shape;12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 </a:t>
            </a:r>
            <a:r>
              <a:rPr lang="en-US" sz="1500">
                <a:latin typeface="Times New Roman"/>
                <a:ea typeface="Times New Roman"/>
                <a:cs typeface="Times New Roman"/>
                <a:sym typeface="Times New Roman"/>
              </a:rPr>
              <a:t>OpenCv is an open source library for computer vision,machine learning and image processing. Language are used to develop the project using python.</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It takes live feed of the CCTV footage using Opencv-Videocapture method via rtsp link.</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Confighpath: ssd_mobilenet_v3 ,weightspath : frozen_inference_graph,classnames : coco names  used to detect the object.</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DNN is a Detection model using the above mentioned configpath and weightspath.</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 cv2.rectangle() is used to project the frame in a rectangle box.</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FONT_HERSHEY_COMPLEX() is used for naming the object.</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Twilio API is used  for sending normal messages to their phone numbers.</a:t>
            </a:r>
            <a:endParaRPr sz="1500">
              <a:latin typeface="Times New Roman"/>
              <a:ea typeface="Times New Roman"/>
              <a:cs typeface="Times New Roman"/>
              <a:sym typeface="Times New Roman"/>
            </a:endParaRPr>
          </a:p>
          <a:p>
            <a:pPr indent="-228600" lvl="0" marL="228600" rtl="0" algn="l">
              <a:lnSpc>
                <a:spcPct val="90000"/>
              </a:lnSpc>
              <a:spcBef>
                <a:spcPts val="0"/>
              </a:spcBef>
              <a:spcAft>
                <a:spcPts val="0"/>
              </a:spcAft>
              <a:buClr>
                <a:schemeClr val="dk1"/>
              </a:buClr>
              <a:buSzPts val="2800"/>
              <a:buNone/>
            </a:pPr>
            <a:r>
              <a:rPr b="1" i="1" lang="en-US">
                <a:solidFill>
                  <a:srgbClr val="FF0000"/>
                </a:solidFill>
              </a:rPr>
              <a:t> </a:t>
            </a:r>
            <a:endParaRPr/>
          </a:p>
        </p:txBody>
      </p:sp>
      <p:sp>
        <p:nvSpPr>
          <p:cNvPr id="121" name="Google Shape;12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15MC804 - Project work - Review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2080307acf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457200" rtl="0" algn="ctr">
              <a:lnSpc>
                <a:spcPct val="150000"/>
              </a:lnSpc>
              <a:spcBef>
                <a:spcPts val="0"/>
              </a:spcBef>
              <a:spcAft>
                <a:spcPts val="0"/>
              </a:spcAft>
              <a:buNone/>
            </a:pPr>
            <a:r>
              <a:rPr b="1" lang="en-US" sz="2000">
                <a:latin typeface="Times"/>
                <a:ea typeface="Times"/>
                <a:cs typeface="Times"/>
                <a:sym typeface="Times"/>
              </a:rPr>
              <a:t>CAPTURING LIVE CCTV FOOTAGE: </a:t>
            </a:r>
            <a:r>
              <a:rPr b="1" lang="en-US" sz="1900">
                <a:latin typeface="Times"/>
                <a:ea typeface="Times"/>
                <a:cs typeface="Times"/>
                <a:sym typeface="Times"/>
              </a:rPr>
              <a:t> </a:t>
            </a:r>
            <a:endParaRPr b="1" sz="5400"/>
          </a:p>
        </p:txBody>
      </p:sp>
      <p:sp>
        <p:nvSpPr>
          <p:cNvPr id="128" name="Google Shape;128;g12080307acf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457200" rtl="0" algn="just">
              <a:lnSpc>
                <a:spcPct val="150000"/>
              </a:lnSpc>
              <a:spcBef>
                <a:spcPts val="0"/>
              </a:spcBef>
              <a:spcAft>
                <a:spcPts val="0"/>
              </a:spcAft>
              <a:buClr>
                <a:schemeClr val="dk1"/>
              </a:buClr>
              <a:buSzPts val="1100"/>
              <a:buFont typeface="Arial"/>
              <a:buNone/>
            </a:pPr>
            <a:r>
              <a:rPr lang="en-US" sz="2100">
                <a:latin typeface="Times"/>
                <a:ea typeface="Times"/>
                <a:cs typeface="Times"/>
                <a:sym typeface="Times"/>
              </a:rPr>
              <a:t>In your project we have used opencv video capture method() to capture the live CCTV footage which is used to work with cameras where we can read video,display video and save video. It is a straightforward interface  to capture live streams with the camera. we need to create a video capture object to capture a video. Use that object for further actions.  </a:t>
            </a:r>
            <a:endParaRPr sz="2100">
              <a:latin typeface="Times"/>
              <a:ea typeface="Times"/>
              <a:cs typeface="Times"/>
              <a:sym typeface="Times"/>
            </a:endParaRPr>
          </a:p>
          <a:p>
            <a:pPr indent="0" lvl="0" marL="0" rtl="0" algn="l">
              <a:spcBef>
                <a:spcPts val="1000"/>
              </a:spcBef>
              <a:spcAft>
                <a:spcPts val="0"/>
              </a:spcAft>
              <a:buNone/>
            </a:pPr>
            <a:r>
              <a:t/>
            </a:r>
            <a:endParaRPr sz="4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2080307acf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457200" rtl="0" algn="ctr">
              <a:lnSpc>
                <a:spcPct val="150000"/>
              </a:lnSpc>
              <a:spcBef>
                <a:spcPts val="0"/>
              </a:spcBef>
              <a:spcAft>
                <a:spcPts val="0"/>
              </a:spcAft>
              <a:buNone/>
            </a:pPr>
            <a:r>
              <a:rPr b="1" lang="en-US" sz="1600">
                <a:latin typeface="Times"/>
                <a:ea typeface="Times"/>
                <a:cs typeface="Times"/>
                <a:sym typeface="Times"/>
              </a:rPr>
              <a:t>I</a:t>
            </a:r>
            <a:r>
              <a:rPr b="1" lang="en-US" sz="1600">
                <a:latin typeface="Times"/>
                <a:ea typeface="Times"/>
                <a:cs typeface="Times"/>
                <a:sym typeface="Times"/>
              </a:rPr>
              <a:t>MPORTING NECESSARY FILE:</a:t>
            </a:r>
            <a:endParaRPr b="1" sz="1600">
              <a:latin typeface="Times"/>
              <a:ea typeface="Times"/>
              <a:cs typeface="Times"/>
              <a:sym typeface="Times"/>
            </a:endParaRPr>
          </a:p>
          <a:p>
            <a:pPr indent="0" lvl="0" marL="0" rtl="0" algn="l">
              <a:spcBef>
                <a:spcPts val="0"/>
              </a:spcBef>
              <a:spcAft>
                <a:spcPts val="0"/>
              </a:spcAft>
              <a:buNone/>
            </a:pPr>
            <a:r>
              <a:t/>
            </a:r>
            <a:endParaRPr/>
          </a:p>
        </p:txBody>
      </p:sp>
      <p:sp>
        <p:nvSpPr>
          <p:cNvPr id="135" name="Google Shape;135;g12080307acf_0_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457200" rtl="0" algn="just">
              <a:lnSpc>
                <a:spcPct val="150000"/>
              </a:lnSpc>
              <a:spcBef>
                <a:spcPts val="0"/>
              </a:spcBef>
              <a:spcAft>
                <a:spcPts val="0"/>
              </a:spcAft>
              <a:buClr>
                <a:schemeClr val="dk1"/>
              </a:buClr>
              <a:buSzPts val="1100"/>
              <a:buFont typeface="Arial"/>
              <a:buNone/>
            </a:pPr>
            <a:r>
              <a:rPr lang="en-US" sz="2100">
                <a:latin typeface="Times"/>
                <a:ea typeface="Times"/>
                <a:cs typeface="Times"/>
                <a:sym typeface="Times"/>
              </a:rPr>
              <a:t>In your project we have used coco dataset for labelling and segmentation,ssd_mobilenet_V3 and frozen inference graph for detecting an object.</a:t>
            </a:r>
            <a:r>
              <a:rPr b="1" lang="en-US" sz="2200">
                <a:latin typeface="Times"/>
                <a:ea typeface="Times"/>
                <a:cs typeface="Times"/>
                <a:sym typeface="Times"/>
              </a:rPr>
              <a:t> </a:t>
            </a:r>
            <a:endParaRPr b="1" sz="2200">
              <a:latin typeface="Times"/>
              <a:ea typeface="Times"/>
              <a:cs typeface="Times"/>
              <a:sym typeface="Times"/>
            </a:endParaRPr>
          </a:p>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2080307acf_0_1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457200" rtl="0" algn="ctr">
              <a:lnSpc>
                <a:spcPct val="150000"/>
              </a:lnSpc>
              <a:spcBef>
                <a:spcPts val="0"/>
              </a:spcBef>
              <a:spcAft>
                <a:spcPts val="0"/>
              </a:spcAft>
              <a:buClr>
                <a:schemeClr val="dk1"/>
              </a:buClr>
              <a:buSzPts val="1100"/>
              <a:buFont typeface="Arial"/>
              <a:buNone/>
            </a:pPr>
            <a:r>
              <a:rPr b="1" lang="en-US" sz="1800">
                <a:latin typeface="Times"/>
                <a:ea typeface="Times"/>
                <a:cs typeface="Times"/>
                <a:sym typeface="Times"/>
              </a:rPr>
              <a:t>COCO DATASET:</a:t>
            </a:r>
            <a:endParaRPr b="1" sz="1800">
              <a:latin typeface="Times"/>
              <a:ea typeface="Times"/>
              <a:cs typeface="Times"/>
              <a:sym typeface="Times"/>
            </a:endParaRPr>
          </a:p>
          <a:p>
            <a:pPr indent="0" lvl="0" marL="0" rtl="0" algn="l">
              <a:spcBef>
                <a:spcPts val="0"/>
              </a:spcBef>
              <a:spcAft>
                <a:spcPts val="0"/>
              </a:spcAft>
              <a:buNone/>
            </a:pPr>
            <a:r>
              <a:t/>
            </a:r>
            <a:endParaRPr/>
          </a:p>
        </p:txBody>
      </p:sp>
      <p:sp>
        <p:nvSpPr>
          <p:cNvPr id="142" name="Google Shape;142;g12080307acf_0_1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457200" rtl="0" algn="just">
              <a:lnSpc>
                <a:spcPct val="150000"/>
              </a:lnSpc>
              <a:spcBef>
                <a:spcPts val="0"/>
              </a:spcBef>
              <a:spcAft>
                <a:spcPts val="0"/>
              </a:spcAft>
              <a:buClr>
                <a:schemeClr val="dk1"/>
              </a:buClr>
              <a:buSzPts val="1100"/>
              <a:buFont typeface="Arial"/>
              <a:buNone/>
            </a:pPr>
            <a:r>
              <a:rPr lang="en-US" sz="1500">
                <a:latin typeface="Times"/>
                <a:ea typeface="Times"/>
                <a:cs typeface="Times"/>
                <a:sym typeface="Times"/>
              </a:rPr>
              <a:t>For deep learning or machine learning models to get precision a large dataset is necessary. COCO stands for common objects in context.</a:t>
            </a:r>
            <a:r>
              <a:rPr lang="en-US" sz="1500">
                <a:solidFill>
                  <a:srgbClr val="292929"/>
                </a:solidFill>
                <a:highlight>
                  <a:srgbClr val="FFFFFF"/>
                </a:highlight>
                <a:latin typeface="Times New Roman"/>
                <a:ea typeface="Times New Roman"/>
                <a:cs typeface="Times New Roman"/>
                <a:sym typeface="Times New Roman"/>
              </a:rPr>
              <a:t>This dataset contains objects from an everyday context. It is easier to identify a bottle in front of a blank wall than when it is in a classroom where children are playing hopscotch in the background. The COCO dataset provides the labelling and segmentation of the objects in the images. There are 80 object categories of labelled and segmented images in the file. Thus our model can detect and identify 80 types of objects.</a:t>
            </a:r>
            <a:endParaRPr sz="1500">
              <a:solidFill>
                <a:srgbClr val="292929"/>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t/>
            </a:r>
            <a:endParaRPr sz="3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2080307acf_0_18"/>
          <p:cNvSpPr txBox="1"/>
          <p:nvPr>
            <p:ph type="title"/>
          </p:nvPr>
        </p:nvSpPr>
        <p:spPr>
          <a:xfrm>
            <a:off x="838200" y="325175"/>
            <a:ext cx="10515600" cy="1325700"/>
          </a:xfrm>
          <a:prstGeom prst="rect">
            <a:avLst/>
          </a:prstGeom>
        </p:spPr>
        <p:txBody>
          <a:bodyPr anchorCtr="0" anchor="ctr" bIns="45700" lIns="91425" spcFirstLastPara="1" rIns="91425" wrap="square" tIns="45700">
            <a:normAutofit/>
          </a:bodyPr>
          <a:lstStyle/>
          <a:p>
            <a:pPr indent="0" lvl="0" marL="457200" rtl="0" algn="ctr">
              <a:lnSpc>
                <a:spcPct val="150000"/>
              </a:lnSpc>
              <a:spcBef>
                <a:spcPts val="0"/>
              </a:spcBef>
              <a:spcAft>
                <a:spcPts val="0"/>
              </a:spcAft>
              <a:buClr>
                <a:schemeClr val="dk1"/>
              </a:buClr>
              <a:buSzPts val="1100"/>
              <a:buFont typeface="Arial"/>
              <a:buNone/>
            </a:pPr>
            <a:r>
              <a:rPr b="1" lang="en-US" sz="1800">
                <a:solidFill>
                  <a:srgbClr val="292929"/>
                </a:solidFill>
                <a:highlight>
                  <a:srgbClr val="FFFFFF"/>
                </a:highlight>
                <a:latin typeface="Times New Roman"/>
                <a:ea typeface="Times New Roman"/>
                <a:cs typeface="Times New Roman"/>
                <a:sym typeface="Times New Roman"/>
              </a:rPr>
              <a:t>SSD MOBILENET V3:</a:t>
            </a:r>
            <a:endParaRPr b="1" sz="1800">
              <a:solidFill>
                <a:srgbClr val="2929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9" name="Google Shape;149;g12080307acf_0_18"/>
          <p:cNvSpPr txBox="1"/>
          <p:nvPr>
            <p:ph idx="1" type="body"/>
          </p:nvPr>
        </p:nvSpPr>
        <p:spPr>
          <a:xfrm>
            <a:off x="838200" y="1725775"/>
            <a:ext cx="10515600" cy="4351200"/>
          </a:xfrm>
          <a:prstGeom prst="rect">
            <a:avLst/>
          </a:prstGeom>
        </p:spPr>
        <p:txBody>
          <a:bodyPr anchorCtr="0" anchor="t" bIns="45700" lIns="91425" spcFirstLastPara="1" rIns="91425" wrap="square" tIns="45700">
            <a:normAutofit/>
          </a:bodyPr>
          <a:lstStyle/>
          <a:p>
            <a:pPr indent="0" lvl="0" marL="457200" rtl="0" algn="just">
              <a:lnSpc>
                <a:spcPct val="150000"/>
              </a:lnSpc>
              <a:spcBef>
                <a:spcPts val="0"/>
              </a:spcBef>
              <a:spcAft>
                <a:spcPts val="0"/>
              </a:spcAft>
              <a:buClr>
                <a:schemeClr val="dk1"/>
              </a:buClr>
              <a:buSzPts val="1100"/>
              <a:buFont typeface="Arial"/>
              <a:buNone/>
            </a:pPr>
            <a:r>
              <a:rPr lang="en-US" sz="1700">
                <a:solidFill>
                  <a:srgbClr val="292929"/>
                </a:solidFill>
                <a:highlight>
                  <a:srgbClr val="FFFFFF"/>
                </a:highlight>
                <a:latin typeface="Times New Roman"/>
                <a:ea typeface="Times New Roman"/>
                <a:cs typeface="Times New Roman"/>
                <a:sym typeface="Times New Roman"/>
              </a:rPr>
              <a:t>The mobilenet-ssd model is a Single-Shot multibox Detection (SSD) network, intended to perform object detection. In simple words this file is a pre-trained Tensorflow model and has already been trained on the COCO dataset.</a:t>
            </a:r>
            <a:endParaRPr sz="1700">
              <a:solidFill>
                <a:srgbClr val="292929"/>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2021-02-20T05:24:33Z</dcterms:created>
  <dc:creator>vignesh waran</dc:creator>
</cp:coreProperties>
</file>