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EB Garamond"/>
      <p:bold r:id="rId15"/>
      <p:boldItalic r:id="rId16"/>
    </p:embeddedFon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BGaramond-bold.fntdata"/><Relationship Id="rId14" Type="http://schemas.openxmlformats.org/officeDocument/2006/relationships/slide" Target="slides/slide10.xml"/><Relationship Id="rId17" Type="http://schemas.openxmlformats.org/officeDocument/2006/relationships/font" Target="fonts/ArialBlack-regular.fntdata"/><Relationship Id="rId16" Type="http://schemas.openxmlformats.org/officeDocument/2006/relationships/font" Target="fonts/EB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f0d4d72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f0d4d7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127380" y="1402281"/>
            <a:ext cx="7587871" cy="98164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Impact"/>
              <a:buNone/>
            </a:pPr>
            <a:r>
              <a:rPr lang="en-IN">
                <a:latin typeface="Impact"/>
                <a:ea typeface="Impact"/>
                <a:cs typeface="Impact"/>
                <a:sym typeface="Impact"/>
              </a:rPr>
              <a:t>Obstacle Avoiding Robot (automated car)</a:t>
            </a:r>
            <a:endParaRPr/>
          </a:p>
        </p:txBody>
      </p:sp>
      <p:sp>
        <p:nvSpPr>
          <p:cNvPr id="85" name="Google Shape;85;p13"/>
          <p:cNvSpPr txBox="1"/>
          <p:nvPr>
            <p:ph idx="1" type="subTitle"/>
          </p:nvPr>
        </p:nvSpPr>
        <p:spPr>
          <a:xfrm>
            <a:off x="1300065" y="3499401"/>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b="1" lang="en-IN">
                <a:latin typeface="EB Garamond"/>
                <a:ea typeface="EB Garamond"/>
                <a:cs typeface="EB Garamond"/>
                <a:sym typeface="EB Garamond"/>
              </a:rPr>
              <a:t>PREPARED BY </a:t>
            </a:r>
            <a:endParaRPr/>
          </a:p>
          <a:p>
            <a:pPr indent="0" lvl="0" marL="0" rtl="0" algn="ctr">
              <a:lnSpc>
                <a:spcPct val="90000"/>
              </a:lnSpc>
              <a:spcBef>
                <a:spcPts val="1000"/>
              </a:spcBef>
              <a:spcAft>
                <a:spcPts val="0"/>
              </a:spcAft>
              <a:buClr>
                <a:schemeClr val="lt1"/>
              </a:buClr>
              <a:buSzPts val="2400"/>
              <a:buNone/>
            </a:pPr>
            <a:r>
              <a:rPr b="1" lang="en-IN">
                <a:latin typeface="EB Garamond"/>
                <a:ea typeface="EB Garamond"/>
                <a:cs typeface="EB Garamond"/>
                <a:sym typeface="EB Garamond"/>
              </a:rPr>
              <a:t>   ABINANDHU P </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3648270" y="2500605"/>
            <a:ext cx="568234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6600">
                <a:solidFill>
                  <a:schemeClr val="lt1"/>
                </a:solidFill>
                <a:latin typeface="Arial"/>
                <a:ea typeface="Arial"/>
                <a:cs typeface="Arial"/>
                <a:sym typeface="Arial"/>
              </a:rPr>
              <a:t>THANK YOU</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IN">
                <a:latin typeface="Arial"/>
                <a:ea typeface="Arial"/>
                <a:cs typeface="Arial"/>
                <a:sym typeface="Arial"/>
              </a:rPr>
              <a:t>ABSTRACT</a:t>
            </a:r>
            <a:endParaRPr/>
          </a:p>
        </p:txBody>
      </p:sp>
      <p:sp>
        <p:nvSpPr>
          <p:cNvPr id="91" name="Google Shape;91;p14"/>
          <p:cNvSpPr txBox="1"/>
          <p:nvPr>
            <p:ph idx="1" type="body"/>
          </p:nvPr>
        </p:nvSpPr>
        <p:spPr>
          <a:xfrm>
            <a:off x="429208" y="1399593"/>
            <a:ext cx="11513976" cy="5093282"/>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lt1"/>
              </a:buClr>
              <a:buSzPts val="2800"/>
              <a:buFont typeface="Noto Sans Symbols"/>
              <a:buChar char="❑"/>
            </a:pPr>
            <a:r>
              <a:rPr lang="en-IN">
                <a:latin typeface="Arial"/>
                <a:ea typeface="Arial"/>
                <a:cs typeface="Arial"/>
                <a:sym typeface="Arial"/>
              </a:rPr>
              <a:t> With the development of innovation in term of speed and particularity, the robotization of mechanical framework comes into the real world. In this paper an impediment recognition robot framework clarified for various purposes and applications. The ultrasonic and infrared sensors are realized to recognize obstructions on the robot's way by bestowing signs to and interfaced microcontroller. </a:t>
            </a:r>
            <a:endParaRPr>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1203649" y="317242"/>
            <a:ext cx="9787813" cy="5983305"/>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chemeClr val="lt1"/>
              </a:buClr>
              <a:buSzPts val="2800"/>
              <a:buFont typeface="Noto Sans Symbols"/>
              <a:buChar char="❑"/>
            </a:pPr>
            <a:r>
              <a:rPr b="0" i="0" lang="en-IN" sz="2800" u="none" cap="none" strike="noStrike">
                <a:solidFill>
                  <a:schemeClr val="lt1"/>
                </a:solidFill>
                <a:latin typeface="Arial"/>
                <a:ea typeface="Arial"/>
                <a:cs typeface="Arial"/>
                <a:sym typeface="Arial"/>
              </a:rPr>
              <a:t>We proposed a robot that avoids the obstacle which comes in its path this robot is introduced because in many of the industries we have seen that many heavy components which they have to move for one place to another place which is not possible without the help of machines. With this we got idea and we introduce the robot named as Obstacle avoidance robot using Arduino. Obstacle avoidance robot is design to allow robot to navigate in unknown environment by avoiding collisions</a:t>
            </a:r>
            <a:r>
              <a:rPr b="0" i="0" lang="en-IN" sz="1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6"/>
          <p:cNvPicPr preferRelativeResize="0"/>
          <p:nvPr/>
        </p:nvPicPr>
        <p:blipFill rotWithShape="1">
          <a:blip r:embed="rId3">
            <a:alphaModFix/>
          </a:blip>
          <a:srcRect b="0" l="0" r="0" t="0"/>
          <a:stretch/>
        </p:blipFill>
        <p:spPr>
          <a:xfrm>
            <a:off x="3265714" y="1486380"/>
            <a:ext cx="6054997" cy="4554634"/>
          </a:xfrm>
          <a:prstGeom prst="rect">
            <a:avLst/>
          </a:prstGeom>
          <a:noFill/>
          <a:ln>
            <a:noFill/>
          </a:ln>
        </p:spPr>
      </p:pic>
      <p:sp>
        <p:nvSpPr>
          <p:cNvPr id="102" name="Google Shape;102;p16"/>
          <p:cNvSpPr txBox="1"/>
          <p:nvPr/>
        </p:nvSpPr>
        <p:spPr>
          <a:xfrm>
            <a:off x="2416629" y="559839"/>
            <a:ext cx="803365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4000" u="none" cap="none" strike="noStrike">
                <a:solidFill>
                  <a:schemeClr val="lt1"/>
                </a:solidFill>
                <a:latin typeface="Arial"/>
                <a:ea typeface="Arial"/>
                <a:cs typeface="Arial"/>
                <a:sym typeface="Arial"/>
              </a:rPr>
              <a:t>Obstacle Avoiding Robot Front view</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rotWithShape="1">
          <a:blip r:embed="rId3">
            <a:alphaModFix/>
          </a:blip>
          <a:srcRect b="0" l="0" r="0" t="0"/>
          <a:stretch/>
        </p:blipFill>
        <p:spPr>
          <a:xfrm>
            <a:off x="3247053" y="1516026"/>
            <a:ext cx="6171828" cy="4633618"/>
          </a:xfrm>
          <a:prstGeom prst="rect">
            <a:avLst/>
          </a:prstGeom>
          <a:noFill/>
          <a:ln>
            <a:noFill/>
          </a:ln>
        </p:spPr>
      </p:pic>
      <p:sp>
        <p:nvSpPr>
          <p:cNvPr id="108" name="Google Shape;108;p17"/>
          <p:cNvSpPr txBox="1"/>
          <p:nvPr/>
        </p:nvSpPr>
        <p:spPr>
          <a:xfrm>
            <a:off x="2939144" y="708356"/>
            <a:ext cx="77817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lt1"/>
                </a:solidFill>
                <a:latin typeface="Arial"/>
                <a:ea typeface="Arial"/>
                <a:cs typeface="Arial"/>
                <a:sym typeface="Arial"/>
              </a:rPr>
              <a:t>Obstacle Avoiding Robot side view</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rotWithShape="1">
          <a:blip r:embed="rId3">
            <a:alphaModFix/>
          </a:blip>
          <a:srcRect b="-9435" l="24973" r="29521" t="10909"/>
          <a:stretch/>
        </p:blipFill>
        <p:spPr>
          <a:xfrm>
            <a:off x="3340359" y="1492898"/>
            <a:ext cx="5010539" cy="4879910"/>
          </a:xfrm>
          <a:prstGeom prst="rect">
            <a:avLst/>
          </a:prstGeom>
          <a:noFill/>
          <a:ln>
            <a:noFill/>
          </a:ln>
        </p:spPr>
      </p:pic>
      <p:sp>
        <p:nvSpPr>
          <p:cNvPr id="114" name="Google Shape;114;p18"/>
          <p:cNvSpPr txBox="1"/>
          <p:nvPr/>
        </p:nvSpPr>
        <p:spPr>
          <a:xfrm>
            <a:off x="2071397" y="681134"/>
            <a:ext cx="7697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lt1"/>
                </a:solidFill>
                <a:latin typeface="Arial"/>
                <a:ea typeface="Arial"/>
                <a:cs typeface="Arial"/>
                <a:sym typeface="Arial"/>
              </a:rPr>
              <a:t>Model Of Our Obstacle Avoiding Robot</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1803918" y="550504"/>
            <a:ext cx="8584164" cy="51215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IN" sz="2800">
                <a:solidFill>
                  <a:schemeClr val="lt1"/>
                </a:solidFill>
                <a:latin typeface="Arial Black"/>
                <a:ea typeface="Arial Black"/>
                <a:cs typeface="Arial Black"/>
                <a:sym typeface="Arial Black"/>
              </a:rPr>
              <a:t>How do obstacle avoiding robots typically move and navigate?</a:t>
            </a:r>
            <a:endParaRPr sz="2800">
              <a:solidFill>
                <a:schemeClr val="lt1"/>
              </a:solidFill>
              <a:latin typeface="Arial"/>
              <a:ea typeface="Arial"/>
              <a:cs typeface="Arial"/>
              <a:sym typeface="Arial"/>
            </a:endParaRPr>
          </a:p>
          <a:p>
            <a:pPr indent="0" lvl="0" marL="0" marR="0" rtl="0" algn="l">
              <a:lnSpc>
                <a:spcPct val="200000"/>
              </a:lnSpc>
              <a:spcBef>
                <a:spcPts val="0"/>
              </a:spcBef>
              <a:spcAft>
                <a:spcPts val="0"/>
              </a:spcAft>
              <a:buNone/>
            </a:pPr>
            <a:r>
              <a:rPr lang="en-IN" sz="2800">
                <a:solidFill>
                  <a:schemeClr val="lt1"/>
                </a:solidFill>
                <a:latin typeface="Arial"/>
                <a:ea typeface="Arial"/>
                <a:cs typeface="Arial"/>
                <a:sym typeface="Arial"/>
              </a:rPr>
              <a:t>If a wall is detected ahead, the robot turns left so that the wall is to its right. If a wall is detected to the right, the robot continues moving along the wall. If a corner is detected, the robot turns right to continue moving around the obstacle.</a:t>
            </a:r>
            <a:endParaRPr sz="2800">
              <a:solidFill>
                <a:schemeClr val="lt1"/>
              </a:solidFill>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718457" y="942391"/>
            <a:ext cx="10926147" cy="4690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Arial Black"/>
                <a:ea typeface="Arial Black"/>
                <a:cs typeface="Arial Black"/>
                <a:sym typeface="Arial Black"/>
              </a:rPr>
              <a:t>How does an autonomous robot detect obstacles?</a:t>
            </a:r>
            <a:endParaRPr/>
          </a:p>
          <a:p>
            <a:pPr indent="0" lvl="0" marL="0" marR="0" rtl="0" algn="l">
              <a:spcBef>
                <a:spcPts val="0"/>
              </a:spcBef>
              <a:spcAft>
                <a:spcPts val="0"/>
              </a:spcAft>
              <a:buNone/>
            </a:pPr>
            <a:r>
              <a:t/>
            </a:r>
            <a:endParaRPr sz="2800">
              <a:solidFill>
                <a:schemeClr val="lt1"/>
              </a:solidFill>
              <a:latin typeface="Arial Black"/>
              <a:ea typeface="Arial Black"/>
              <a:cs typeface="Arial Black"/>
              <a:sym typeface="Arial Black"/>
            </a:endParaRPr>
          </a:p>
          <a:p>
            <a:pPr indent="0" lvl="0" marL="0" marR="0" rtl="0" algn="l">
              <a:spcBef>
                <a:spcPts val="0"/>
              </a:spcBef>
              <a:spcAft>
                <a:spcPts val="0"/>
              </a:spcAft>
              <a:buNone/>
            </a:pPr>
            <a:r>
              <a:t/>
            </a:r>
            <a:endParaRPr sz="2800">
              <a:solidFill>
                <a:schemeClr val="lt1"/>
              </a:solidFill>
              <a:latin typeface="Arial Black"/>
              <a:ea typeface="Arial Black"/>
              <a:cs typeface="Arial Black"/>
              <a:sym typeface="Arial Black"/>
            </a:endParaRPr>
          </a:p>
          <a:p>
            <a:pPr indent="0" lvl="0" marL="0" marR="0" rtl="0" algn="l">
              <a:lnSpc>
                <a:spcPct val="200000"/>
              </a:lnSpc>
              <a:spcBef>
                <a:spcPts val="0"/>
              </a:spcBef>
              <a:spcAft>
                <a:spcPts val="0"/>
              </a:spcAft>
              <a:buNone/>
            </a:pPr>
            <a:r>
              <a:rPr lang="en-IN" sz="2800">
                <a:solidFill>
                  <a:schemeClr val="lt1"/>
                </a:solidFill>
                <a:latin typeface="Arial"/>
                <a:ea typeface="Arial"/>
                <a:cs typeface="Arial"/>
                <a:sym typeface="Arial"/>
              </a:rPr>
              <a:t>The robot uses sensors to measure the distance between the robot and the obstacle. ... If the sensor detects an obstacle in the middle of the robot's path, then the algorithm randomly changes its direction to the left or right until the sensors no longer detect an obstacle.</a:t>
            </a:r>
            <a:endParaRPr sz="2800">
              <a:solidFill>
                <a:schemeClr val="lt1"/>
              </a:solidFill>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542250" y="829350"/>
            <a:ext cx="109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th</a:t>
            </a:r>
            <a:endParaRPr>
              <a:latin typeface="Calibri"/>
              <a:ea typeface="Calibri"/>
              <a:cs typeface="Calibri"/>
              <a:sym typeface="Calibri"/>
            </a:endParaRPr>
          </a:p>
        </p:txBody>
      </p:sp>
      <p:sp>
        <p:nvSpPr>
          <p:cNvPr id="130" name="Google Shape;130;p21"/>
          <p:cNvSpPr txBox="1"/>
          <p:nvPr/>
        </p:nvSpPr>
        <p:spPr>
          <a:xfrm>
            <a:off x="669850" y="829350"/>
            <a:ext cx="97989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solidFill>
                  <a:schemeClr val="lt1"/>
                </a:solidFill>
                <a:highlight>
                  <a:schemeClr val="dk1"/>
                </a:highlight>
                <a:latin typeface="Calibri"/>
                <a:ea typeface="Calibri"/>
                <a:cs typeface="Calibri"/>
                <a:sym typeface="Calibri"/>
              </a:rPr>
              <a:t>MAIN THEME:</a:t>
            </a:r>
            <a:endParaRPr sz="27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rPr lang="en-IN" sz="2700">
                <a:solidFill>
                  <a:schemeClr val="lt1"/>
                </a:solidFill>
                <a:highlight>
                  <a:schemeClr val="dk1"/>
                </a:highlight>
                <a:latin typeface="Calibri"/>
                <a:ea typeface="Calibri"/>
                <a:cs typeface="Calibri"/>
                <a:sym typeface="Calibri"/>
              </a:rPr>
              <a:t>Obstacle</a:t>
            </a:r>
            <a:r>
              <a:rPr lang="en-IN" sz="2700">
                <a:solidFill>
                  <a:schemeClr val="lt1"/>
                </a:solidFill>
                <a:highlight>
                  <a:schemeClr val="dk1"/>
                </a:highlight>
                <a:latin typeface="Calibri"/>
                <a:ea typeface="Calibri"/>
                <a:cs typeface="Calibri"/>
                <a:sym typeface="Calibri"/>
              </a:rPr>
              <a:t> avoider is mainly here preferred for </a:t>
            </a:r>
            <a:r>
              <a:rPr lang="en-IN" sz="2700">
                <a:solidFill>
                  <a:schemeClr val="lt1"/>
                </a:solidFill>
                <a:highlight>
                  <a:schemeClr val="dk1"/>
                </a:highlight>
                <a:latin typeface="Calibri"/>
                <a:ea typeface="Calibri"/>
                <a:cs typeface="Calibri"/>
                <a:sym typeface="Calibri"/>
              </a:rPr>
              <a:t>the</a:t>
            </a:r>
            <a:r>
              <a:rPr lang="en-IN" sz="2700">
                <a:solidFill>
                  <a:schemeClr val="lt1"/>
                </a:solidFill>
                <a:highlight>
                  <a:schemeClr val="dk1"/>
                </a:highlight>
                <a:latin typeface="Calibri"/>
                <a:ea typeface="Calibri"/>
                <a:cs typeface="Calibri"/>
                <a:sym typeface="Calibri"/>
              </a:rPr>
              <a:t> future non driver car. The main concept behind this is the car which operates with no driver namely aumatic controller car, which will act an great lead in industries .</a:t>
            </a:r>
            <a:endParaRPr sz="27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sz="27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rPr lang="en-IN" sz="2700">
                <a:solidFill>
                  <a:schemeClr val="lt1"/>
                </a:solidFill>
                <a:highlight>
                  <a:schemeClr val="dk1"/>
                </a:highlight>
                <a:latin typeface="Calibri"/>
                <a:ea typeface="Calibri"/>
                <a:cs typeface="Calibri"/>
                <a:sym typeface="Calibri"/>
              </a:rPr>
              <a:t>This is the basic normal design for that proporse.</a:t>
            </a:r>
            <a:endParaRPr sz="2700">
              <a:solidFill>
                <a:schemeClr val="lt1"/>
              </a:solidFill>
              <a:highlight>
                <a:schemeClr val="dk1"/>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