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8" r:id="rId3"/>
    <p:sldId id="259" r:id="rId4"/>
    <p:sldId id="267" r:id="rId5"/>
    <p:sldId id="260" r:id="rId6"/>
    <p:sldId id="265" r:id="rId7"/>
    <p:sldId id="281" r:id="rId8"/>
    <p:sldId id="268" r:id="rId9"/>
    <p:sldId id="271" r:id="rId10"/>
    <p:sldId id="272" r:id="rId11"/>
    <p:sldId id="262" r:id="rId12"/>
    <p:sldId id="278" r:id="rId13"/>
  </p:sldIdLst>
  <p:sldSz cx="9144000" cy="5143500" type="screen16x9"/>
  <p:notesSz cx="6858000" cy="9144000"/>
  <p:embeddedFontLst>
    <p:embeddedFont>
      <p:font typeface="Bebas Neue" panose="020B0606020202050201" pitchFamily="34" charset="0"/>
      <p:regular r:id="rId15"/>
    </p:embeddedFont>
    <p:embeddedFont>
      <p:font typeface="IBM Plex Sans Condensed"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5B57"/>
    <a:srgbClr val="E2BC29"/>
    <a:srgbClr val="D8AF26"/>
    <a:srgbClr val="CDCDCF"/>
    <a:srgbClr val="A0CF47"/>
    <a:srgbClr val="1E263A"/>
    <a:srgbClr val="645D59"/>
    <a:srgbClr val="605653"/>
    <a:srgbClr val="D95235"/>
    <a:srgbClr val="5F5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B9036-0881-475A-ADF6-831E9562A627}">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7EC41A-727B-416F-B59B-BBC701B8EA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85596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739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90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92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36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26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10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762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0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89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c2e6846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c2e6846a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6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4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52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6.xml" /><Relationship Id="rId4" Type="http://schemas.openxmlformats.org/officeDocument/2006/relationships/image" Target="../media/image21.png" /></Relationships>
</file>

<file path=ppt/slides/_rels/slide12.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2.xml" /><Relationship Id="rId1" Type="http://schemas.openxmlformats.org/officeDocument/2006/relationships/slideLayout" Target="../slideLayouts/slideLayout6.xml" /><Relationship Id="rId5" Type="http://schemas.openxmlformats.org/officeDocument/2006/relationships/image" Target="../media/image21.png"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6.xml" /><Relationship Id="rId5" Type="http://schemas.openxmlformats.org/officeDocument/2006/relationships/image" Target="../media/image5.png"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8" Type="http://schemas.openxmlformats.org/officeDocument/2006/relationships/image" Target="../media/image11.PNG" /><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8.PNG" /><Relationship Id="rId10" Type="http://schemas.openxmlformats.org/officeDocument/2006/relationships/image" Target="../media/image13.PNG" /><Relationship Id="rId4" Type="http://schemas.openxmlformats.org/officeDocument/2006/relationships/image" Target="../media/image7.PNG" /><Relationship Id="rId9" Type="http://schemas.openxmlformats.org/officeDocument/2006/relationships/image" Target="../media/image12.PNG" /></Relationships>
</file>

<file path=ppt/slides/_rels/slide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xml" /><Relationship Id="rId1" Type="http://schemas.openxmlformats.org/officeDocument/2006/relationships/slideLayout" Target="../slideLayouts/slideLayout5.xml" /><Relationship Id="rId4" Type="http://schemas.openxmlformats.org/officeDocument/2006/relationships/image" Target="../media/image15.png" /></Relationships>
</file>

<file path=ppt/slides/_rels/slide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6.xml" /><Relationship Id="rId1" Type="http://schemas.openxmlformats.org/officeDocument/2006/relationships/slideLayout" Target="../slideLayouts/slideLayout4.xml" /><Relationship Id="rId4" Type="http://schemas.openxmlformats.org/officeDocument/2006/relationships/image" Target="../media/image16.png"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8.jpg" /><Relationship Id="rId2" Type="http://schemas.openxmlformats.org/officeDocument/2006/relationships/notesSlide" Target="../notesSlides/notesSlide8.xml" /><Relationship Id="rId1" Type="http://schemas.openxmlformats.org/officeDocument/2006/relationships/slideLayout" Target="../slideLayouts/slideLayout5.xml" /><Relationship Id="rId5" Type="http://schemas.openxmlformats.org/officeDocument/2006/relationships/image" Target="../media/image1.png" /><Relationship Id="rId4" Type="http://schemas.openxmlformats.org/officeDocument/2006/relationships/image" Target="../media/image19.png" /></Relationships>
</file>

<file path=ppt/slides/_rels/slide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9.xml" /><Relationship Id="rId1" Type="http://schemas.openxmlformats.org/officeDocument/2006/relationships/slideLayout" Target="../slideLayouts/slideLayout6.xml" /><Relationship Id="rId5" Type="http://schemas.openxmlformats.org/officeDocument/2006/relationships/image" Target="../media/image16.png" /><Relationship Id="rId4" Type="http://schemas.openxmlformats.org/officeDocument/2006/relationships/image" Target="../media/image2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651848" y="1615016"/>
            <a:ext cx="4959600" cy="22917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dirty="0">
                <a:solidFill>
                  <a:srgbClr val="5F5754"/>
                </a:solidFill>
              </a:rPr>
              <a:t>Paper-n-za-1eee</a:t>
            </a:r>
            <a:br>
              <a:rPr lang="en-IN" sz="5400" dirty="0"/>
            </a:br>
            <a:r>
              <a:rPr lang="en-IN" sz="5400" dirty="0"/>
              <a:t>R</a:t>
            </a:r>
            <a:r>
              <a:rPr lang="en" sz="5400" dirty="0"/>
              <a:t>obotics process automation </a:t>
            </a:r>
            <a:br>
              <a:rPr lang="en" sz="5400" dirty="0"/>
            </a:br>
            <a:br>
              <a:rPr lang="en" sz="5400" dirty="0"/>
            </a:br>
            <a:r>
              <a:rPr lang="en" sz="3200" dirty="0"/>
              <a:t>by</a:t>
            </a:r>
            <a:br>
              <a:rPr lang="en" sz="3200" dirty="0">
                <a:solidFill>
                  <a:srgbClr val="DBB329"/>
                </a:solidFill>
              </a:rPr>
            </a:br>
            <a:r>
              <a:rPr lang="en" sz="3200" dirty="0">
                <a:solidFill>
                  <a:srgbClr val="DBB329"/>
                </a:solidFill>
              </a:rPr>
              <a:t>guru aadithya s    mohanapriya ap</a:t>
            </a:r>
            <a:br>
              <a:rPr lang="en" sz="3200" dirty="0"/>
            </a:br>
            <a:r>
              <a:rPr lang="en" sz="3200" dirty="0"/>
              <a:t>team : team 1</a:t>
            </a:r>
            <a:endParaRPr sz="5400" dirty="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40" name="Google Shape;240;p27"/>
          <p:cNvPicPr preferRelativeResize="0"/>
          <p:nvPr/>
        </p:nvPicPr>
        <p:blipFill rotWithShape="1">
          <a:blip r:embed="rId3">
            <a:alphaModFix/>
          </a:blip>
          <a:srcRect r="-4679" b="-3874"/>
          <a:stretch/>
        </p:blipFill>
        <p:spPr>
          <a:xfrm flipH="1">
            <a:off x="295274" y="857250"/>
            <a:ext cx="2812319" cy="4102643"/>
          </a:xfrm>
          <a:prstGeom prst="rect">
            <a:avLst/>
          </a:prstGeom>
          <a:noFill/>
          <a:ln>
            <a:noFill/>
          </a:ln>
        </p:spPr>
      </p:pic>
      <p:sp>
        <p:nvSpPr>
          <p:cNvPr id="241" name="Google Shape;241;p27"/>
          <p:cNvSpPr txBox="1">
            <a:spLocks noGrp="1"/>
          </p:cNvSpPr>
          <p:nvPr>
            <p:ph type="title"/>
          </p:nvPr>
        </p:nvSpPr>
        <p:spPr>
          <a:xfrm>
            <a:off x="3912896" y="1344900"/>
            <a:ext cx="368617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Examples of hybrid rpa</a:t>
            </a:r>
            <a:endParaRPr dirty="0"/>
          </a:p>
        </p:txBody>
      </p:sp>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Box 2"/>
          <p:cNvSpPr txBox="1"/>
          <p:nvPr/>
        </p:nvSpPr>
        <p:spPr>
          <a:xfrm>
            <a:off x="3770021" y="2092963"/>
            <a:ext cx="5040179" cy="1631216"/>
          </a:xfrm>
          <a:prstGeom prst="rect">
            <a:avLst/>
          </a:prstGeom>
          <a:noFill/>
        </p:spPr>
        <p:txBody>
          <a:bodyPr wrap="square" rtlCol="0">
            <a:spAutoFit/>
          </a:bodyPr>
          <a:lstStyle/>
          <a:p>
            <a:r>
              <a:rPr lang="en-IN" sz="2000" dirty="0">
                <a:solidFill>
                  <a:schemeClr val="bg1"/>
                </a:solidFill>
                <a:latin typeface="Bebas Neue" panose="020B0604020202020204" charset="0"/>
              </a:rPr>
              <a:t>a hybrid RPA bot using natural language  processing could listen to a conversation between two people, </a:t>
            </a:r>
          </a:p>
          <a:p>
            <a:r>
              <a:rPr lang="en-IN" sz="2000" dirty="0" err="1">
                <a:solidFill>
                  <a:schemeClr val="bg1"/>
                </a:solidFill>
                <a:latin typeface="Bebas Neue" panose="020B0604020202020204" charset="0"/>
              </a:rPr>
              <a:t>analyze</a:t>
            </a:r>
            <a:r>
              <a:rPr lang="en-IN" sz="2000" dirty="0">
                <a:solidFill>
                  <a:schemeClr val="bg1"/>
                </a:solidFill>
                <a:latin typeface="Bebas Neue" panose="020B0604020202020204" charset="0"/>
              </a:rPr>
              <a:t> that conversation in real time and  then use that analysis to provide information that will help the attending human take the necessary 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7"/>
          <p:cNvGrpSpPr/>
          <p:nvPr/>
        </p:nvGrpSpPr>
        <p:grpSpPr>
          <a:xfrm>
            <a:off x="4971612" y="1011933"/>
            <a:ext cx="1129443" cy="1129717"/>
            <a:chOff x="6654650" y="3665275"/>
            <a:chExt cx="409100" cy="409125"/>
          </a:xfrm>
        </p:grpSpPr>
        <p:sp>
          <p:nvSpPr>
            <p:cNvPr id="108"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5864296" y="1233444"/>
            <a:ext cx="2714848" cy="3653541"/>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428162" y="356801"/>
            <a:ext cx="3411600" cy="902900"/>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4800" dirty="0"/>
              <a:t>Ben</a:t>
            </a:r>
            <a:r>
              <a:rPr lang="en-IN" sz="4800" dirty="0"/>
              <a:t>e</a:t>
            </a:r>
            <a:r>
              <a:rPr lang="en" sz="4800" dirty="0"/>
              <a:t>fits of rpa</a:t>
            </a:r>
            <a:endParaRPr sz="4800" dirty="0"/>
          </a:p>
        </p:txBody>
      </p:sp>
      <p:sp>
        <p:nvSpPr>
          <p:cNvPr id="123" name="Google Shape;123;p17"/>
          <p:cNvSpPr txBox="1">
            <a:spLocks noGrp="1"/>
          </p:cNvSpPr>
          <p:nvPr>
            <p:ph type="subTitle" idx="4294967295"/>
          </p:nvPr>
        </p:nvSpPr>
        <p:spPr>
          <a:xfrm>
            <a:off x="666241" y="1405162"/>
            <a:ext cx="3411600" cy="1073400"/>
          </a:xfrm>
          <a:prstGeom prst="rect">
            <a:avLst/>
          </a:prstGeom>
        </p:spPr>
        <p:txBody>
          <a:bodyPr spcFirstLastPara="1" wrap="square" lIns="0" tIns="0" rIns="0" bIns="0" anchor="t" anchorCtr="0">
            <a:noAutofit/>
          </a:bodyPr>
          <a:lstStyle/>
          <a:p>
            <a:pPr marL="285750" lvl="0" indent="-285750">
              <a:spcAft>
                <a:spcPts val="800"/>
              </a:spcAft>
              <a:buFont typeface="Wingdings" panose="05000000000000000000" pitchFamily="2" charset="2"/>
              <a:buChar char="Ø"/>
            </a:pPr>
            <a:r>
              <a:rPr lang="en-IN" sz="1600" dirty="0">
                <a:solidFill>
                  <a:schemeClr val="accent1"/>
                </a:solidFill>
              </a:rPr>
              <a:t>Boost Productivity Across the Board. </a:t>
            </a:r>
          </a:p>
          <a:p>
            <a:pPr marL="285750" lvl="0" indent="-285750">
              <a:spcAft>
                <a:spcPts val="800"/>
              </a:spcAft>
              <a:buFont typeface="Wingdings" panose="05000000000000000000" pitchFamily="2" charset="2"/>
              <a:buChar char="Ø"/>
            </a:pPr>
            <a:r>
              <a:rPr lang="en-IN" sz="1600" dirty="0">
                <a:solidFill>
                  <a:schemeClr val="accent1"/>
                </a:solidFill>
              </a:rPr>
              <a:t>Improve Efficiency to Generate Savings.</a:t>
            </a:r>
          </a:p>
          <a:p>
            <a:pPr marL="285750" lvl="0" indent="-285750">
              <a:spcAft>
                <a:spcPts val="800"/>
              </a:spcAft>
              <a:buFont typeface="Wingdings" panose="05000000000000000000" pitchFamily="2" charset="2"/>
              <a:buChar char="Ø"/>
            </a:pPr>
            <a:r>
              <a:rPr lang="en-IN" sz="1600" dirty="0">
                <a:solidFill>
                  <a:schemeClr val="accent1"/>
                </a:solidFill>
              </a:rPr>
              <a:t>Hit Accuracy Goals with Reliable Consistency. </a:t>
            </a:r>
          </a:p>
          <a:p>
            <a:pPr marL="285750" lvl="0" indent="-285750">
              <a:spcAft>
                <a:spcPts val="800"/>
              </a:spcAft>
              <a:buFont typeface="Wingdings" panose="05000000000000000000" pitchFamily="2" charset="2"/>
              <a:buChar char="Ø"/>
            </a:pPr>
            <a:r>
              <a:rPr lang="en-IN" sz="1600" dirty="0">
                <a:solidFill>
                  <a:schemeClr val="accent1"/>
                </a:solidFill>
              </a:rPr>
              <a:t>Improve Business Data Security.</a:t>
            </a:r>
          </a:p>
          <a:p>
            <a:pPr marL="285750" lvl="0" indent="-285750">
              <a:spcAft>
                <a:spcPts val="800"/>
              </a:spcAft>
              <a:buFont typeface="Wingdings" panose="05000000000000000000" pitchFamily="2" charset="2"/>
              <a:buChar char="Ø"/>
            </a:pPr>
            <a:r>
              <a:rPr lang="en-IN" sz="1600" dirty="0">
                <a:solidFill>
                  <a:schemeClr val="accent1"/>
                </a:solidFill>
              </a:rPr>
              <a:t>Seize Opportunities for Scale. </a:t>
            </a:r>
          </a:p>
          <a:p>
            <a:pPr marL="285750" lvl="0" indent="-285750">
              <a:spcAft>
                <a:spcPts val="800"/>
              </a:spcAft>
              <a:buFont typeface="Wingdings" panose="05000000000000000000" pitchFamily="2" charset="2"/>
              <a:buChar char="Ø"/>
            </a:pPr>
            <a:r>
              <a:rPr lang="en-IN" sz="1600" dirty="0">
                <a:solidFill>
                  <a:schemeClr val="accent1"/>
                </a:solidFill>
              </a:rPr>
              <a:t>Produce Data for Important Analytics. </a:t>
            </a:r>
          </a:p>
          <a:p>
            <a:pPr marL="285750" lvl="0" indent="-285750">
              <a:spcAft>
                <a:spcPts val="800"/>
              </a:spcAft>
              <a:buFont typeface="Wingdings" panose="05000000000000000000" pitchFamily="2" charset="2"/>
              <a:buChar char="Ø"/>
            </a:pPr>
            <a:r>
              <a:rPr lang="en-IN" sz="1600" dirty="0">
                <a:solidFill>
                  <a:schemeClr val="accent1"/>
                </a:solidFill>
              </a:rPr>
              <a:t>Create a Better Customer Service Experience</a:t>
            </a:r>
            <a:endParaRPr sz="1600" dirty="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 name="Group 2"/>
          <p:cNvGrpSpPr/>
          <p:nvPr/>
        </p:nvGrpSpPr>
        <p:grpSpPr>
          <a:xfrm>
            <a:off x="4634288" y="283774"/>
            <a:ext cx="1496437" cy="1343865"/>
            <a:chOff x="4053263" y="255199"/>
            <a:chExt cx="1496437" cy="1343865"/>
          </a:xfrm>
        </p:grpSpPr>
        <p:pic>
          <p:nvPicPr>
            <p:cNvPr id="354" name="Google Shape;354;p33"/>
            <p:cNvPicPr preferRelativeResize="0"/>
            <p:nvPr/>
          </p:nvPicPr>
          <p:blipFill>
            <a:blip r:embed="rId3">
              <a:alphaModFix/>
            </a:blip>
            <a:stretch>
              <a:fillRect/>
            </a:stretch>
          </p:blipFill>
          <p:spPr>
            <a:xfrm>
              <a:off x="4053263" y="255199"/>
              <a:ext cx="1496437" cy="1343865"/>
            </a:xfrm>
            <a:prstGeom prst="rect">
              <a:avLst/>
            </a:prstGeom>
            <a:noFill/>
            <a:ln>
              <a:noFill/>
            </a:ln>
          </p:spPr>
        </p:pic>
        <p:sp>
          <p:nvSpPr>
            <p:cNvPr id="355" name="Google Shape;355;p33"/>
            <p:cNvSpPr/>
            <p:nvPr/>
          </p:nvSpPr>
          <p:spPr>
            <a:xfrm>
              <a:off x="4303045" y="689737"/>
              <a:ext cx="1073096" cy="316800"/>
            </a:xfrm>
            <a:prstGeom prst="rect">
              <a:avLst/>
            </a:prstGeom>
          </p:spPr>
          <p:txBody>
            <a:bodyPr>
              <a:prstTxWarp prst="textPlain">
                <a:avLst/>
              </a:prstTxWarp>
            </a:bodyPr>
            <a:lstStyle/>
            <a:p>
              <a:pPr lvl="0" algn="ctr"/>
              <a:r>
                <a:rPr b="1" i="0" dirty="0">
                  <a:ln>
                    <a:noFill/>
                  </a:ln>
                  <a:gradFill>
                    <a:gsLst>
                      <a:gs pos="0">
                        <a:srgbClr val="9FFAFF"/>
                      </a:gs>
                      <a:gs pos="58000">
                        <a:schemeClr val="accent1"/>
                      </a:gs>
                      <a:gs pos="100000">
                        <a:schemeClr val="accent1"/>
                      </a:gs>
                    </a:gsLst>
                    <a:path path="circle">
                      <a:fillToRect l="100000" t="100000"/>
                    </a:path>
                    <a:tileRect r="-100000" b="-100000"/>
                  </a:gradFill>
                  <a:latin typeface="Bebas Neue"/>
                </a:rPr>
                <a:t>Thanks!</a:t>
              </a:r>
            </a:p>
          </p:txBody>
        </p:sp>
      </p:grpSp>
      <p:sp>
        <p:nvSpPr>
          <p:cNvPr id="357" name="Google Shape;357;p33"/>
          <p:cNvSpPr txBox="1">
            <a:spLocks noGrp="1"/>
          </p:cNvSpPr>
          <p:nvPr>
            <p:ph type="body" idx="4294967295"/>
          </p:nvPr>
        </p:nvSpPr>
        <p:spPr>
          <a:xfrm>
            <a:off x="855300" y="1395900"/>
            <a:ext cx="4694400" cy="8805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400" dirty="0">
                <a:solidFill>
                  <a:schemeClr val="lt1"/>
                </a:solidFill>
                <a:latin typeface="Bebas Neue"/>
                <a:ea typeface="Bebas Neue"/>
                <a:cs typeface="Bebas Neue"/>
                <a:sym typeface="Bebas Neue"/>
              </a:rPr>
              <a:t>Any queries?</a:t>
            </a:r>
            <a:endParaRPr dirty="0">
              <a:solidFill>
                <a:schemeClr val="lt1"/>
              </a:solidFill>
            </a:endParaRPr>
          </a:p>
        </p:txBody>
      </p:sp>
      <p:sp>
        <p:nvSpPr>
          <p:cNvPr id="358" name="Google Shape;358;p3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 name="Group 1"/>
          <p:cNvGrpSpPr/>
          <p:nvPr/>
        </p:nvGrpSpPr>
        <p:grpSpPr>
          <a:xfrm>
            <a:off x="4642271" y="1242202"/>
            <a:ext cx="2708510" cy="3645016"/>
            <a:chOff x="6083511" y="1273826"/>
            <a:chExt cx="2708510" cy="3645016"/>
          </a:xfrm>
        </p:grpSpPr>
        <p:pic>
          <p:nvPicPr>
            <p:cNvPr id="7" name="Google Shape;688;p47"/>
            <p:cNvPicPr preferRelativeResize="0"/>
            <p:nvPr/>
          </p:nvPicPr>
          <p:blipFill>
            <a:blip r:embed="rId4">
              <a:alphaModFix/>
            </a:blip>
            <a:stretch>
              <a:fillRect/>
            </a:stretch>
          </p:blipFill>
          <p:spPr>
            <a:xfrm>
              <a:off x="6083511" y="1273826"/>
              <a:ext cx="2708510" cy="3645016"/>
            </a:xfrm>
            <a:prstGeom prst="rect">
              <a:avLst/>
            </a:prstGeom>
            <a:noFill/>
            <a:ln>
              <a:noFill/>
            </a:ln>
          </p:spPr>
        </p:pic>
        <p:pic>
          <p:nvPicPr>
            <p:cNvPr id="8" name="Google Shape;121;p17"/>
            <p:cNvPicPr preferRelativeResize="0"/>
            <p:nvPr/>
          </p:nvPicPr>
          <p:blipFill>
            <a:blip r:embed="rId5">
              <a:alphaModFix/>
            </a:blip>
            <a:stretch>
              <a:fillRect/>
            </a:stretch>
          </p:blipFill>
          <p:spPr>
            <a:xfrm>
              <a:off x="7294340" y="1838631"/>
              <a:ext cx="277625" cy="227448"/>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3"/>
          <p:cNvSpPr txBox="1">
            <a:spLocks noGrp="1"/>
          </p:cNvSpPr>
          <p:nvPr>
            <p:ph type="subTitle" idx="4294967295"/>
          </p:nvPr>
        </p:nvSpPr>
        <p:spPr>
          <a:xfrm>
            <a:off x="752475" y="2781300"/>
            <a:ext cx="5562599" cy="1562099"/>
          </a:xfrm>
          <a:prstGeom prst="rect">
            <a:avLst/>
          </a:prstGeom>
        </p:spPr>
        <p:txBody>
          <a:bodyPr spcFirstLastPara="1" wrap="square" lIns="0" tIns="0" rIns="0" bIns="0" anchor="t" anchorCtr="0">
            <a:noAutofit/>
          </a:bodyPr>
          <a:lstStyle/>
          <a:p>
            <a:pPr marL="0" lvl="0" indent="0">
              <a:lnSpc>
                <a:spcPct val="100000"/>
              </a:lnSpc>
              <a:buNone/>
            </a:pPr>
            <a:r>
              <a:rPr lang="en-IN" sz="2000" b="1" dirty="0">
                <a:solidFill>
                  <a:schemeClr val="accent1"/>
                </a:solidFill>
              </a:rPr>
              <a:t>Robotic process automation (RPA) is a software technology that makes it easy to build, deploy, and manage software robots that emulate humans actions interacting with digital systems and software.</a:t>
            </a:r>
            <a:endParaRPr sz="2000" b="1" dirty="0">
              <a:solidFill>
                <a:schemeClr val="accent1"/>
              </a:solidFill>
            </a:endParaRPr>
          </a:p>
        </p:txBody>
      </p:sp>
      <p:sp>
        <p:nvSpPr>
          <p:cNvPr id="70" name="Google Shape;70;p1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74" name="Google Shape;74;p13"/>
          <p:cNvSpPr txBox="1">
            <a:spLocks noGrp="1"/>
          </p:cNvSpPr>
          <p:nvPr>
            <p:ph type="ctrTitle" idx="4294967295"/>
          </p:nvPr>
        </p:nvSpPr>
        <p:spPr>
          <a:xfrm>
            <a:off x="1" y="1619250"/>
            <a:ext cx="4057650" cy="104304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5400" dirty="0">
                <a:solidFill>
                  <a:schemeClr val="lt2"/>
                </a:solidFill>
              </a:rPr>
              <a:t>W</a:t>
            </a:r>
            <a:r>
              <a:rPr lang="en" sz="5400" dirty="0">
                <a:solidFill>
                  <a:schemeClr val="lt2"/>
                </a:solidFill>
              </a:rPr>
              <a:t>hat  is  rpa ?</a:t>
            </a:r>
            <a:endParaRPr sz="5400" dirty="0">
              <a:solidFill>
                <a:schemeClr val="l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395" y="46262"/>
            <a:ext cx="2446095" cy="2457579"/>
          </a:xfrm>
          <a:prstGeom prst="ellipse">
            <a:avLst/>
          </a:prstGeom>
          <a:ln w="63500" cap="rnd">
            <a:solidFill>
              <a:srgbClr val="1E263A"/>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71" name="Google Shape;71;p13"/>
          <p:cNvGrpSpPr/>
          <p:nvPr/>
        </p:nvGrpSpPr>
        <p:grpSpPr>
          <a:xfrm>
            <a:off x="5883490" y="1201472"/>
            <a:ext cx="3747185" cy="3771900"/>
            <a:chOff x="5826900" y="1367600"/>
            <a:chExt cx="3881675" cy="3775901"/>
          </a:xfrm>
        </p:grpSpPr>
        <p:pic>
          <p:nvPicPr>
            <p:cNvPr id="72" name="Google Shape;72;p13"/>
            <p:cNvPicPr preferRelativeResize="0"/>
            <p:nvPr/>
          </p:nvPicPr>
          <p:blipFill rotWithShape="1">
            <a:blip r:embed="rId4">
              <a:alphaModFix/>
            </a:blip>
            <a:srcRect b="27714"/>
            <a:stretch/>
          </p:blipFill>
          <p:spPr>
            <a:xfrm>
              <a:off x="5826900" y="1367600"/>
              <a:ext cx="3881675" cy="3775901"/>
            </a:xfrm>
            <a:prstGeom prst="rect">
              <a:avLst/>
            </a:prstGeom>
            <a:noFill/>
            <a:ln>
              <a:noFill/>
            </a:ln>
          </p:spPr>
        </p:pic>
        <p:pic>
          <p:nvPicPr>
            <p:cNvPr id="73" name="Google Shape;73;p13"/>
            <p:cNvPicPr preferRelativeResize="0"/>
            <p:nvPr/>
          </p:nvPicPr>
          <p:blipFill>
            <a:blip r:embed="rId5">
              <a:alphaModFix/>
            </a:blip>
            <a:stretch>
              <a:fillRect/>
            </a:stretch>
          </p:blipFill>
          <p:spPr>
            <a:xfrm>
              <a:off x="7561147" y="2238285"/>
              <a:ext cx="349350" cy="23977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6048300" y="1156818"/>
            <a:ext cx="2806925" cy="3745883"/>
          </a:xfrm>
          <a:prstGeom prst="rect">
            <a:avLst/>
          </a:prstGeom>
          <a:noFill/>
          <a:ln>
            <a:noFill/>
          </a:ln>
        </p:spPr>
      </p:pic>
      <p:sp>
        <p:nvSpPr>
          <p:cNvPr id="81" name="Google Shape;81;p14"/>
          <p:cNvSpPr txBox="1">
            <a:spLocks noGrp="1"/>
          </p:cNvSpPr>
          <p:nvPr>
            <p:ph type="ctrTitle"/>
          </p:nvPr>
        </p:nvSpPr>
        <p:spPr>
          <a:xfrm>
            <a:off x="380999" y="640327"/>
            <a:ext cx="4910925" cy="75906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4800" dirty="0"/>
              <a:t>Steps involved in </a:t>
            </a:r>
            <a:r>
              <a:rPr lang="en-IN" sz="4800" dirty="0" err="1"/>
              <a:t>rpa</a:t>
            </a:r>
            <a:r>
              <a:rPr lang="en-IN" sz="4800" dirty="0"/>
              <a:t> :</a:t>
            </a:r>
            <a:endParaRPr sz="4800" dirty="0"/>
          </a:p>
        </p:txBody>
      </p:sp>
      <p:sp>
        <p:nvSpPr>
          <p:cNvPr id="82" name="Google Shape;82;p14"/>
          <p:cNvSpPr txBox="1">
            <a:spLocks noGrp="1"/>
          </p:cNvSpPr>
          <p:nvPr>
            <p:ph type="subTitle" idx="1"/>
          </p:nvPr>
        </p:nvSpPr>
        <p:spPr>
          <a:xfrm>
            <a:off x="765201" y="1399197"/>
            <a:ext cx="4960500" cy="3463287"/>
          </a:xfrm>
          <a:prstGeom prst="rect">
            <a:avLst/>
          </a:prstGeom>
        </p:spPr>
        <p:txBody>
          <a:bodyPr spcFirstLastPara="1" wrap="square" lIns="0" tIns="0" rIns="0" bIns="0" anchor="t" anchorCtr="0">
            <a:noAutofit/>
          </a:bodyPr>
          <a:lstStyle/>
          <a:p>
            <a:pPr marL="342900" lvl="0" indent="-342900" algn="l" rtl="0">
              <a:spcBef>
                <a:spcPts val="0"/>
              </a:spcBef>
              <a:spcAft>
                <a:spcPts val="800"/>
              </a:spcAft>
              <a:buFont typeface="Courier New" panose="02070309020205020404" pitchFamily="49" charset="0"/>
              <a:buChar char="o"/>
            </a:pPr>
            <a:r>
              <a:rPr lang="en-IN" sz="2000" dirty="0"/>
              <a:t>Start </a:t>
            </a:r>
          </a:p>
          <a:p>
            <a:pPr marL="342900" lvl="0" indent="-342900" algn="l" rtl="0">
              <a:spcBef>
                <a:spcPts val="0"/>
              </a:spcBef>
              <a:spcAft>
                <a:spcPts val="800"/>
              </a:spcAft>
              <a:buFont typeface="Courier New" panose="02070309020205020404" pitchFamily="49" charset="0"/>
              <a:buChar char="o"/>
            </a:pPr>
            <a:r>
              <a:rPr lang="en-IN" sz="2000" dirty="0"/>
              <a:t>Read mail </a:t>
            </a:r>
          </a:p>
          <a:p>
            <a:pPr marL="342900" lvl="0" indent="-342900" algn="l" rtl="0">
              <a:spcBef>
                <a:spcPts val="0"/>
              </a:spcBef>
              <a:spcAft>
                <a:spcPts val="800"/>
              </a:spcAft>
              <a:buFont typeface="Courier New" panose="02070309020205020404" pitchFamily="49" charset="0"/>
              <a:buChar char="o"/>
            </a:pPr>
            <a:r>
              <a:rPr lang="en-IN" sz="2000" dirty="0"/>
              <a:t>Open excel attachment from excel </a:t>
            </a:r>
          </a:p>
          <a:p>
            <a:pPr marL="342900" lvl="0" indent="-342900" algn="l" rtl="0">
              <a:spcBef>
                <a:spcPts val="0"/>
              </a:spcBef>
              <a:spcAft>
                <a:spcPts val="800"/>
              </a:spcAft>
              <a:buFont typeface="Courier New" panose="02070309020205020404" pitchFamily="49" charset="0"/>
              <a:buChar char="o"/>
            </a:pPr>
            <a:r>
              <a:rPr lang="en-IN" sz="2000" dirty="0"/>
              <a:t>Enter data from excel in EPR data </a:t>
            </a:r>
          </a:p>
          <a:p>
            <a:pPr marL="342900" lvl="0" indent="-342900" algn="l" rtl="0">
              <a:spcBef>
                <a:spcPts val="0"/>
              </a:spcBef>
              <a:spcAft>
                <a:spcPts val="800"/>
              </a:spcAft>
              <a:buFont typeface="Courier New" panose="02070309020205020404" pitchFamily="49" charset="0"/>
              <a:buChar char="o"/>
            </a:pPr>
            <a:r>
              <a:rPr lang="en-IN" sz="2000" dirty="0"/>
              <a:t> Escalation </a:t>
            </a:r>
          </a:p>
          <a:p>
            <a:pPr marL="342900" lvl="0" indent="-342900" algn="l" rtl="0">
              <a:spcBef>
                <a:spcPts val="0"/>
              </a:spcBef>
              <a:spcAft>
                <a:spcPts val="800"/>
              </a:spcAft>
              <a:buFont typeface="Courier New" panose="02070309020205020404" pitchFamily="49" charset="0"/>
              <a:buChar char="o"/>
            </a:pPr>
            <a:r>
              <a:rPr lang="en-IN" sz="2000" dirty="0"/>
              <a:t>Analysis through employee</a:t>
            </a:r>
          </a:p>
          <a:p>
            <a:pPr marL="342900" lvl="0" indent="-342900" algn="l" rtl="0">
              <a:spcBef>
                <a:spcPts val="0"/>
              </a:spcBef>
              <a:spcAft>
                <a:spcPts val="800"/>
              </a:spcAft>
              <a:buFont typeface="Courier New" panose="02070309020205020404" pitchFamily="49" charset="0"/>
              <a:buChar char="o"/>
            </a:pPr>
            <a:r>
              <a:rPr lang="en-IN" sz="2000" dirty="0"/>
              <a:t>End. </a:t>
            </a:r>
          </a:p>
        </p:txBody>
      </p:sp>
      <p:sp>
        <p:nvSpPr>
          <p:cNvPr id="83" name="Google Shape;83;p14"/>
          <p:cNvSpPr/>
          <p:nvPr/>
        </p:nvSpPr>
        <p:spPr>
          <a:xfrm>
            <a:off x="6815202" y="576011"/>
            <a:ext cx="251950" cy="700149"/>
          </a:xfrm>
          <a:prstGeom prst="rect">
            <a:avLst/>
          </a:prstGeom>
        </p:spPr>
        <p:txBody>
          <a:bodyPr>
            <a:prstTxWarp prst="textPlain">
              <a:avLst/>
            </a:prstTxWarp>
          </a:bodyPr>
          <a:lstStyle/>
          <a:p>
            <a:pPr lvl="0" algn="ctr"/>
            <a:endParaRPr b="1" i="0" dirty="0">
              <a:ln>
                <a:noFill/>
              </a:ln>
              <a:gradFill>
                <a:gsLst>
                  <a:gs pos="0">
                    <a:srgbClr val="FF9F4D"/>
                  </a:gs>
                  <a:gs pos="58000">
                    <a:schemeClr val="accent5"/>
                  </a:gs>
                  <a:gs pos="100000">
                    <a:schemeClr val="accent5"/>
                  </a:gs>
                </a:gsLst>
                <a:path path="circle">
                  <a:fillToRect l="100000" t="100000"/>
                </a:path>
                <a:tileRect r="-100000" b="-100000"/>
              </a:gradFill>
              <a:latin typeface="Bebas Neue"/>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028" y="1399197"/>
            <a:ext cx="356272" cy="356272"/>
          </a:xfrm>
          <a:prstGeom prst="ellipse">
            <a:avLst/>
          </a:prstGeom>
          <a:ln w="3175" cap="rnd">
            <a:solidFill>
              <a:srgbClr val="A0CF47"/>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332" y="1759075"/>
            <a:ext cx="496904" cy="472059"/>
          </a:xfrm>
          <a:prstGeom prst="ellipse">
            <a:avLst/>
          </a:prstGeom>
          <a:ln>
            <a:noFill/>
          </a:ln>
          <a:effectLst>
            <a:softEdge rad="112500"/>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249" y="2231134"/>
            <a:ext cx="552527" cy="514422"/>
          </a:xfrm>
          <a:prstGeom prst="ellipse">
            <a:avLst/>
          </a:prstGeom>
          <a:ln>
            <a:noFill/>
          </a:ln>
          <a:effectLst>
            <a:softEdge rad="112500"/>
          </a:effec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2574" y="2681449"/>
            <a:ext cx="543001" cy="504895"/>
          </a:xfrm>
          <a:prstGeom prst="ellipse">
            <a:avLst/>
          </a:prstGeom>
          <a:ln>
            <a:noFill/>
          </a:ln>
          <a:effectLst>
            <a:softEdge rad="112500"/>
          </a:effec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25373" y="3130840"/>
            <a:ext cx="543001" cy="514422"/>
          </a:xfrm>
          <a:prstGeom prst="ellipse">
            <a:avLst/>
          </a:prstGeom>
          <a:ln>
            <a:noFill/>
          </a:ln>
          <a:effectLst>
            <a:softEdge rad="112500"/>
          </a:effec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2625" y="3572974"/>
            <a:ext cx="533474" cy="590632"/>
          </a:xfrm>
          <a:prstGeom prst="ellipse">
            <a:avLst/>
          </a:prstGeom>
          <a:ln>
            <a:noFill/>
          </a:ln>
          <a:effectLst>
            <a:softEdge rad="112500"/>
          </a:effectLst>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9635" y="4010212"/>
            <a:ext cx="603057" cy="582381"/>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79894" y="730275"/>
            <a:ext cx="2835483" cy="5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T</a:t>
            </a:r>
            <a:r>
              <a:rPr lang="en" dirty="0"/>
              <a:t>hree major types:</a:t>
            </a:r>
            <a:endParaRPr dirty="0"/>
          </a:p>
        </p:txBody>
      </p:sp>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80" name="Google Shape;180;p22"/>
          <p:cNvGrpSpPr/>
          <p:nvPr/>
        </p:nvGrpSpPr>
        <p:grpSpPr>
          <a:xfrm>
            <a:off x="5864288" y="1238675"/>
            <a:ext cx="2840226" cy="3645025"/>
            <a:chOff x="5864288" y="1238675"/>
            <a:chExt cx="2840226" cy="3645025"/>
          </a:xfrm>
        </p:grpSpPr>
        <p:pic>
          <p:nvPicPr>
            <p:cNvPr id="181" name="Google Shape;181;p22"/>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82" name="Google Shape;182;p22"/>
            <p:cNvPicPr preferRelativeResize="0"/>
            <p:nvPr/>
          </p:nvPicPr>
          <p:blipFill>
            <a:blip r:embed="rId4">
              <a:alphaModFix/>
            </a:blip>
            <a:stretch>
              <a:fillRect/>
            </a:stretch>
          </p:blipFill>
          <p:spPr>
            <a:xfrm>
              <a:off x="7087476" y="1833431"/>
              <a:ext cx="241950" cy="170793"/>
            </a:xfrm>
            <a:prstGeom prst="rect">
              <a:avLst/>
            </a:prstGeom>
            <a:noFill/>
            <a:ln>
              <a:noFill/>
            </a:ln>
          </p:spPr>
        </p:pic>
      </p:grpSp>
      <p:cxnSp>
        <p:nvCxnSpPr>
          <p:cNvPr id="5" name="Straight Connector 4"/>
          <p:cNvCxnSpPr>
            <a:stCxn id="168" idx="0"/>
          </p:cNvCxnSpPr>
          <p:nvPr/>
        </p:nvCxnSpPr>
        <p:spPr>
          <a:xfrm flipV="1">
            <a:off x="3727278" y="2756563"/>
            <a:ext cx="2506" cy="3076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518033" y="1827568"/>
            <a:ext cx="4362338" cy="1863285"/>
            <a:chOff x="1445849" y="1404630"/>
            <a:chExt cx="4362338" cy="1863285"/>
          </a:xfrm>
        </p:grpSpPr>
        <p:sp>
          <p:nvSpPr>
            <p:cNvPr id="168" name="Google Shape;168;p22"/>
            <p:cNvSpPr/>
            <p:nvPr/>
          </p:nvSpPr>
          <p:spPr>
            <a:xfrm>
              <a:off x="3048344" y="2641320"/>
              <a:ext cx="1213500" cy="585600"/>
            </a:xfrm>
            <a:prstGeom prst="roundRect">
              <a:avLst>
                <a:gd name="adj" fmla="val 50000"/>
              </a:avLst>
            </a:prstGeom>
            <a:solidFill>
              <a:schemeClr val="accent4"/>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lvl="0" algn="ctr"/>
              <a:r>
                <a:rPr lang="en-IN" sz="1200" dirty="0">
                  <a:latin typeface="IBM Plex Sans Condensed"/>
                  <a:ea typeface="IBM Plex Sans Condensed"/>
                  <a:cs typeface="IBM Plex Sans Condensed"/>
                  <a:sym typeface="IBM Plex Sans Condensed"/>
                </a:rPr>
                <a:t>Unattended automation</a:t>
              </a:r>
            </a:p>
          </p:txBody>
        </p:sp>
        <p:sp>
          <p:nvSpPr>
            <p:cNvPr id="169" name="Google Shape;169;p22"/>
            <p:cNvSpPr/>
            <p:nvPr/>
          </p:nvSpPr>
          <p:spPr>
            <a:xfrm>
              <a:off x="1445849" y="2641320"/>
              <a:ext cx="1213500" cy="585600"/>
            </a:xfrm>
            <a:prstGeom prst="roundRect">
              <a:avLst>
                <a:gd name="adj" fmla="val 50000"/>
              </a:avLst>
            </a:prstGeom>
            <a:solidFill>
              <a:schemeClr val="accent4"/>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dirty="0">
                  <a:latin typeface="IBM Plex Sans Condensed"/>
                  <a:ea typeface="IBM Plex Sans Condensed"/>
                  <a:cs typeface="IBM Plex Sans Condensed"/>
                  <a:sym typeface="IBM Plex Sans Condensed"/>
                </a:rPr>
                <a:t>Attended automation</a:t>
              </a:r>
              <a:endParaRPr sz="1200" dirty="0">
                <a:latin typeface="IBM Plex Sans Condensed"/>
                <a:ea typeface="IBM Plex Sans Condensed"/>
                <a:cs typeface="IBM Plex Sans Condensed"/>
                <a:sym typeface="IBM Plex Sans Condensed"/>
              </a:endParaRPr>
            </a:p>
          </p:txBody>
        </p:sp>
        <p:cxnSp>
          <p:nvCxnSpPr>
            <p:cNvPr id="175" name="Google Shape;175;p22"/>
            <p:cNvCxnSpPr>
              <a:stCxn id="169" idx="0"/>
            </p:cNvCxnSpPr>
            <p:nvPr/>
          </p:nvCxnSpPr>
          <p:spPr>
            <a:xfrm rot="-5400000">
              <a:off x="2448449" y="1640670"/>
              <a:ext cx="604800" cy="1396500"/>
            </a:xfrm>
            <a:prstGeom prst="bentConnector3">
              <a:avLst>
                <a:gd name="adj1" fmla="val 50000"/>
              </a:avLst>
            </a:prstGeom>
            <a:noFill/>
            <a:ln w="9525" cap="flat" cmpd="sng">
              <a:solidFill>
                <a:schemeClr val="lt2"/>
              </a:solidFill>
              <a:prstDash val="solid"/>
              <a:round/>
              <a:headEnd type="none" w="med" len="med"/>
              <a:tailEnd type="none" w="med" len="med"/>
            </a:ln>
            <a:effectLst>
              <a:outerShdw blurRad="57150" dist="19050" dir="5400000" algn="bl" rotWithShape="0">
                <a:schemeClr val="dk1">
                  <a:alpha val="30000"/>
                </a:schemeClr>
              </a:outerShdw>
            </a:effectLst>
          </p:spPr>
        </p:cxnSp>
        <p:sp>
          <p:nvSpPr>
            <p:cNvPr id="26" name="Google Shape;168;p22"/>
            <p:cNvSpPr/>
            <p:nvPr/>
          </p:nvSpPr>
          <p:spPr>
            <a:xfrm>
              <a:off x="4594687" y="2641320"/>
              <a:ext cx="1213500" cy="626595"/>
            </a:xfrm>
            <a:prstGeom prst="roundRect">
              <a:avLst>
                <a:gd name="adj" fmla="val 50000"/>
              </a:avLst>
            </a:prstGeom>
            <a:solidFill>
              <a:schemeClr val="accent4"/>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dirty="0">
                  <a:latin typeface="IBM Plex Sans Condensed"/>
                  <a:ea typeface="IBM Plex Sans Condensed"/>
                  <a:cs typeface="IBM Plex Sans Condensed"/>
                  <a:sym typeface="IBM Plex Sans Condensed"/>
                </a:rPr>
                <a:t>Hybrid RPA</a:t>
              </a:r>
              <a:endParaRPr sz="1200" dirty="0">
                <a:latin typeface="IBM Plex Sans Condensed"/>
                <a:ea typeface="IBM Plex Sans Condensed"/>
                <a:cs typeface="IBM Plex Sans Condensed"/>
                <a:sym typeface="IBM Plex Sans Condensed"/>
              </a:endParaRPr>
            </a:p>
          </p:txBody>
        </p:sp>
        <p:cxnSp>
          <p:nvCxnSpPr>
            <p:cNvPr id="15" name="Elbow Connector 14"/>
            <p:cNvCxnSpPr>
              <a:stCxn id="26" idx="0"/>
            </p:cNvCxnSpPr>
            <p:nvPr/>
          </p:nvCxnSpPr>
          <p:spPr>
            <a:xfrm rot="16200000" flipV="1">
              <a:off x="4171421" y="1611304"/>
              <a:ext cx="307695" cy="175233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Google Shape;168;p22"/>
            <p:cNvSpPr/>
            <p:nvPr/>
          </p:nvSpPr>
          <p:spPr>
            <a:xfrm>
              <a:off x="2836443" y="1404630"/>
              <a:ext cx="1213500" cy="626595"/>
            </a:xfrm>
            <a:prstGeom prst="roundRect">
              <a:avLst>
                <a:gd name="adj" fmla="val 48480"/>
              </a:avLst>
            </a:prstGeom>
            <a:solidFill>
              <a:schemeClr val="accent4"/>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dirty="0">
                  <a:latin typeface="IBM Plex Sans Condensed"/>
                  <a:ea typeface="IBM Plex Sans Condensed"/>
                  <a:cs typeface="IBM Plex Sans Condensed"/>
                  <a:sym typeface="IBM Plex Sans Condensed"/>
                </a:rPr>
                <a:t>RPA</a:t>
              </a:r>
              <a:endParaRPr sz="1200" dirty="0">
                <a:latin typeface="IBM Plex Sans Condensed"/>
                <a:ea typeface="IBM Plex Sans Condensed"/>
                <a:cs typeface="IBM Plex Sans Condensed"/>
                <a:sym typeface="IBM Plex Sans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295399" y="2028825"/>
            <a:ext cx="4835875" cy="1880100"/>
          </a:xfrm>
          <a:prstGeom prst="rect">
            <a:avLst/>
          </a:prstGeom>
        </p:spPr>
        <p:txBody>
          <a:bodyPr spcFirstLastPara="1" wrap="square" lIns="0" tIns="0" rIns="0" bIns="0" anchor="t" anchorCtr="0">
            <a:noAutofit/>
          </a:bodyPr>
          <a:lstStyle/>
          <a:p>
            <a:pPr marL="0" lvl="0" indent="0">
              <a:spcAft>
                <a:spcPts val="800"/>
              </a:spcAft>
              <a:buNone/>
            </a:pPr>
            <a:r>
              <a:rPr lang="en-IN" sz="2000" dirty="0"/>
              <a:t>Attended RPA bots are like virtual assistants, helping an individual employee with their tasks to boost productivity. Legacy Attended Automation is confined to a single employee’s desktop</a:t>
            </a:r>
            <a:endParaRPr sz="2000" dirty="0"/>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
        <p:nvSpPr>
          <p:cNvPr id="2" name="TextBox 1"/>
          <p:cNvSpPr txBox="1"/>
          <p:nvPr/>
        </p:nvSpPr>
        <p:spPr>
          <a:xfrm>
            <a:off x="1219200" y="1287400"/>
            <a:ext cx="3874779" cy="584775"/>
          </a:xfrm>
          <a:prstGeom prst="rect">
            <a:avLst/>
          </a:prstGeom>
          <a:noFill/>
        </p:spPr>
        <p:txBody>
          <a:bodyPr wrap="none" rtlCol="0">
            <a:spAutoFit/>
          </a:bodyPr>
          <a:lstStyle/>
          <a:p>
            <a:r>
              <a:rPr lang="en-IN" sz="3200" b="1" i="1" dirty="0">
                <a:latin typeface="IBM Plex Sans Condensed" panose="020B0604020202020204" charset="0"/>
                <a:cs typeface="Arial" panose="020B0604020202020204" pitchFamily="34" charset="0"/>
              </a:rPr>
              <a:t>Attended automation: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79100" y="972875"/>
            <a:ext cx="3457800" cy="981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Examples of attended automation: </a:t>
            </a:r>
            <a:endParaRPr dirty="0"/>
          </a:p>
        </p:txBody>
      </p:sp>
      <p:sp>
        <p:nvSpPr>
          <p:cNvPr id="153" name="Google Shape;153;p20"/>
          <p:cNvSpPr txBox="1">
            <a:spLocks noGrp="1"/>
          </p:cNvSpPr>
          <p:nvPr>
            <p:ph type="body" idx="1"/>
          </p:nvPr>
        </p:nvSpPr>
        <p:spPr>
          <a:xfrm>
            <a:off x="779100" y="2076325"/>
            <a:ext cx="3457800" cy="2094300"/>
          </a:xfrm>
          <a:prstGeom prst="rect">
            <a:avLst/>
          </a:prstGeom>
        </p:spPr>
        <p:txBody>
          <a:bodyPr spcFirstLastPara="1" wrap="square" lIns="0" tIns="0" rIns="0" bIns="0" anchor="t" anchorCtr="0">
            <a:noAutofit/>
          </a:bodyPr>
          <a:lstStyle/>
          <a:p>
            <a:pPr marL="0" lvl="0" indent="0">
              <a:spcAft>
                <a:spcPts val="800"/>
              </a:spcAft>
              <a:buNone/>
            </a:pPr>
            <a:r>
              <a:rPr lang="en-IN" sz="2000" dirty="0"/>
              <a:t>A popular example is in a customer service setting. A human team member can handle talking to a customer, while triggering the bot to pull customer information, for instance.</a:t>
            </a:r>
            <a:endParaRPr sz="2000" dirty="0"/>
          </a:p>
        </p:txBody>
      </p:sp>
      <p:sp>
        <p:nvSpPr>
          <p:cNvPr id="154" name="Google Shape;154;p2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723" y="1042342"/>
            <a:ext cx="3806078" cy="3128283"/>
          </a:xfrm>
          <a:prstGeom prst="rect">
            <a:avLst/>
          </a:prstGeom>
          <a:solidFill>
            <a:srgbClr val="FFFFFF">
              <a:shade val="85000"/>
            </a:srgbClr>
          </a:solidFill>
          <a:ln w="57150" cap="rnd">
            <a:solidFill>
              <a:srgbClr val="CDCDC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2" name="Google Shape;152;p20"/>
          <p:cNvPicPr preferRelativeResize="0"/>
          <p:nvPr/>
        </p:nvPicPr>
        <p:blipFill rotWithShape="1">
          <a:blip r:embed="rId4">
            <a:alphaModFix/>
          </a:blip>
          <a:srcRect r="20898" b="32619"/>
          <a:stretch/>
        </p:blipFill>
        <p:spPr>
          <a:xfrm>
            <a:off x="7206600" y="2938125"/>
            <a:ext cx="1937400" cy="2205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82"/>
        <p:cNvGrpSpPr/>
        <p:nvPr/>
      </p:nvGrpSpPr>
      <p:grpSpPr>
        <a:xfrm>
          <a:off x="0" y="0"/>
          <a:ext cx="0" cy="0"/>
          <a:chOff x="0" y="0"/>
          <a:chExt cx="0" cy="0"/>
        </a:xfrm>
      </p:grpSpPr>
      <p:sp>
        <p:nvSpPr>
          <p:cNvPr id="383" name="Google Shape;383;p36"/>
          <p:cNvSpPr txBox="1">
            <a:spLocks noGrp="1"/>
          </p:cNvSpPr>
          <p:nvPr>
            <p:ph type="ctrTitle"/>
          </p:nvPr>
        </p:nvSpPr>
        <p:spPr>
          <a:xfrm>
            <a:off x="162706" y="784577"/>
            <a:ext cx="4960500" cy="9072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Unattended automation</a:t>
            </a:r>
            <a:endParaRPr sz="4800" dirty="0"/>
          </a:p>
        </p:txBody>
      </p:sp>
      <p:sp>
        <p:nvSpPr>
          <p:cNvPr id="384" name="Google Shape;384;p36"/>
          <p:cNvSpPr txBox="1">
            <a:spLocks noGrp="1"/>
          </p:cNvSpPr>
          <p:nvPr>
            <p:ph type="subTitle" idx="1"/>
          </p:nvPr>
        </p:nvSpPr>
        <p:spPr>
          <a:xfrm>
            <a:off x="721602" y="1882290"/>
            <a:ext cx="4960500" cy="383700"/>
          </a:xfrm>
          <a:prstGeom prst="rect">
            <a:avLst/>
          </a:prstGeom>
        </p:spPr>
        <p:txBody>
          <a:bodyPr spcFirstLastPara="1" wrap="square" lIns="0" tIns="0" rIns="0" bIns="0" anchor="t" anchorCtr="0">
            <a:noAutofit/>
          </a:bodyPr>
          <a:lstStyle/>
          <a:p>
            <a:pPr marL="0" lvl="0" indent="0">
              <a:spcAft>
                <a:spcPts val="800"/>
              </a:spcAft>
            </a:pPr>
            <a:r>
              <a:rPr lang="en-IN" dirty="0"/>
              <a:t>Unattended RPA bots run automation that works on its own. The aim for many business processes is end-to-end automation, where bots are enabled to execute entire processes independently.</a:t>
            </a:r>
            <a:endParaRPr dirty="0"/>
          </a:p>
        </p:txBody>
      </p:sp>
      <p:pic>
        <p:nvPicPr>
          <p:cNvPr id="386" name="Google Shape;386;p36"/>
          <p:cNvPicPr preferRelativeResize="0"/>
          <p:nvPr/>
        </p:nvPicPr>
        <p:blipFill>
          <a:blip r:embed="rId3">
            <a:alphaModFix/>
          </a:blip>
          <a:stretch>
            <a:fillRect/>
          </a:stretch>
        </p:blipFill>
        <p:spPr>
          <a:xfrm>
            <a:off x="6048300" y="1156818"/>
            <a:ext cx="2806925" cy="37458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18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060" y="1905461"/>
            <a:ext cx="3389940" cy="2261726"/>
          </a:xfrm>
          <a:prstGeom prst="rect">
            <a:avLst/>
          </a:prstGeom>
          <a:solidFill>
            <a:srgbClr val="FFFFFF">
              <a:shade val="85000"/>
            </a:srgbClr>
          </a:solidFill>
          <a:ln w="88900" cap="sq">
            <a:solidFill>
              <a:srgbClr val="625B57"/>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7" name="Google Shape;187;p23"/>
          <p:cNvSpPr txBox="1">
            <a:spLocks noGrp="1"/>
          </p:cNvSpPr>
          <p:nvPr>
            <p:ph type="title"/>
          </p:nvPr>
        </p:nvSpPr>
        <p:spPr>
          <a:xfrm>
            <a:off x="465078" y="786500"/>
            <a:ext cx="568837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rgbClr val="E2BC29"/>
                </a:solidFill>
              </a:rPr>
              <a:t>Examples of unattended automation</a:t>
            </a:r>
            <a:endParaRPr dirty="0">
              <a:solidFill>
                <a:srgbClr val="E2BC29"/>
              </a:solidFill>
            </a:endParaRPr>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191" name="Google Shape;191;p23"/>
          <p:cNvPicPr preferRelativeResize="0"/>
          <p:nvPr/>
        </p:nvPicPr>
        <p:blipFill>
          <a:blip r:embed="rId4">
            <a:alphaModFix/>
          </a:blip>
          <a:stretch>
            <a:fillRect/>
          </a:stretch>
        </p:blipFill>
        <p:spPr>
          <a:xfrm>
            <a:off x="6625279" y="2240697"/>
            <a:ext cx="366071" cy="342900"/>
          </a:xfrm>
          <a:prstGeom prst="rect">
            <a:avLst/>
          </a:prstGeom>
          <a:noFill/>
          <a:ln>
            <a:noFill/>
          </a:ln>
        </p:spPr>
      </p:pic>
      <p:sp>
        <p:nvSpPr>
          <p:cNvPr id="3" name="TextBox 2"/>
          <p:cNvSpPr txBox="1"/>
          <p:nvPr/>
        </p:nvSpPr>
        <p:spPr>
          <a:xfrm>
            <a:off x="1066800" y="1409700"/>
            <a:ext cx="4834978" cy="830997"/>
          </a:xfrm>
          <a:prstGeom prst="rect">
            <a:avLst/>
          </a:prstGeom>
          <a:noFill/>
        </p:spPr>
        <p:txBody>
          <a:bodyPr wrap="none" rtlCol="0">
            <a:spAutoFit/>
          </a:bodyPr>
          <a:lstStyle/>
          <a:p>
            <a:r>
              <a:rPr lang="en-IN" sz="2400" dirty="0">
                <a:solidFill>
                  <a:schemeClr val="bg1"/>
                </a:solidFill>
                <a:latin typeface="Bebas Neue" panose="020B0604020202020204" charset="0"/>
                <a:cs typeface="Arial" panose="020B0604020202020204" pitchFamily="34" charset="0"/>
              </a:rPr>
              <a:t>Unattended bots handle repetitive, frequent</a:t>
            </a:r>
          </a:p>
          <a:p>
            <a:r>
              <a:rPr lang="en-IN" sz="2400" dirty="0">
                <a:solidFill>
                  <a:schemeClr val="bg1"/>
                </a:solidFill>
                <a:latin typeface="Bebas Neue" panose="020B0604020202020204" charset="0"/>
                <a:cs typeface="Arial" panose="020B0604020202020204" pitchFamily="34" charset="0"/>
              </a:rPr>
              <a:t>and simple processes.</a:t>
            </a:r>
          </a:p>
        </p:txBody>
      </p:sp>
      <p:sp>
        <p:nvSpPr>
          <p:cNvPr id="4" name="TextBox 3"/>
          <p:cNvSpPr txBox="1"/>
          <p:nvPr/>
        </p:nvSpPr>
        <p:spPr>
          <a:xfrm>
            <a:off x="1190625" y="2344486"/>
            <a:ext cx="2759089" cy="1569660"/>
          </a:xfrm>
          <a:prstGeom prst="rect">
            <a:avLst/>
          </a:prstGeom>
          <a:noFill/>
        </p:spPr>
        <p:txBody>
          <a:bodyPr wrap="none" rtlCol="0">
            <a:spAutoFit/>
          </a:bodyPr>
          <a:lstStyle/>
          <a:p>
            <a:pPr marL="285750" indent="-285750">
              <a:buFont typeface="Courier New" panose="02070309020205020404" pitchFamily="49" charset="0"/>
              <a:buChar char="o"/>
            </a:pPr>
            <a:r>
              <a:rPr lang="en-IN" sz="2400" dirty="0">
                <a:solidFill>
                  <a:schemeClr val="bg1"/>
                </a:solidFill>
                <a:latin typeface="Bebas Neue" panose="020B0604020202020204" charset="0"/>
              </a:rPr>
              <a:t>manual data entry, </a:t>
            </a:r>
          </a:p>
          <a:p>
            <a:pPr marL="285750" indent="-285750">
              <a:buFont typeface="Courier New" panose="02070309020205020404" pitchFamily="49" charset="0"/>
              <a:buChar char="o"/>
            </a:pPr>
            <a:r>
              <a:rPr lang="en-IN" sz="2400" dirty="0">
                <a:solidFill>
                  <a:schemeClr val="bg1"/>
                </a:solidFill>
                <a:latin typeface="Bebas Neue" panose="020B0604020202020204" charset="0"/>
              </a:rPr>
              <a:t>email management, </a:t>
            </a:r>
          </a:p>
          <a:p>
            <a:pPr marL="285750" indent="-285750">
              <a:buFont typeface="Courier New" panose="02070309020205020404" pitchFamily="49" charset="0"/>
              <a:buChar char="o"/>
            </a:pPr>
            <a:r>
              <a:rPr lang="en-IN" sz="2400" dirty="0">
                <a:solidFill>
                  <a:schemeClr val="bg1"/>
                </a:solidFill>
                <a:latin typeface="Bebas Neue" panose="020B0604020202020204" charset="0"/>
              </a:rPr>
              <a:t>repetitive admin, </a:t>
            </a:r>
          </a:p>
          <a:p>
            <a:pPr marL="285750" indent="-285750">
              <a:buFont typeface="Courier New" panose="02070309020205020404" pitchFamily="49" charset="0"/>
              <a:buChar char="o"/>
            </a:pPr>
            <a:r>
              <a:rPr lang="en-IN" sz="2400" dirty="0">
                <a:solidFill>
                  <a:schemeClr val="bg1"/>
                </a:solidFill>
                <a:latin typeface="Bebas Neue" panose="020B0604020202020204" charset="0"/>
              </a:rPr>
              <a:t>monitoring, and so on.</a:t>
            </a:r>
          </a:p>
        </p:txBody>
      </p:sp>
      <p:pic>
        <p:nvPicPr>
          <p:cNvPr id="190" name="Google Shape;190;p23"/>
          <p:cNvPicPr preferRelativeResize="0"/>
          <p:nvPr/>
        </p:nvPicPr>
        <p:blipFill>
          <a:blip r:embed="rId5">
            <a:alphaModFix/>
          </a:blip>
          <a:stretch>
            <a:fillRect/>
          </a:stretch>
        </p:blipFill>
        <p:spPr>
          <a:xfrm>
            <a:off x="6905625" y="2344486"/>
            <a:ext cx="2286303" cy="28275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220"/>
        <p:cNvGrpSpPr/>
        <p:nvPr/>
      </p:nvGrpSpPr>
      <p:grpSpPr>
        <a:xfrm>
          <a:off x="0" y="0"/>
          <a:ext cx="0" cy="0"/>
          <a:chOff x="0" y="0"/>
          <a:chExt cx="0" cy="0"/>
        </a:xfrm>
      </p:grpSpPr>
      <p:grpSp>
        <p:nvGrpSpPr>
          <p:cNvPr id="221" name="Google Shape;221;p26"/>
          <p:cNvGrpSpPr/>
          <p:nvPr/>
        </p:nvGrpSpPr>
        <p:grpSpPr>
          <a:xfrm>
            <a:off x="6016688" y="1238675"/>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24" name="Google Shape;224;p26"/>
          <p:cNvSpPr txBox="1">
            <a:spLocks noGrp="1"/>
          </p:cNvSpPr>
          <p:nvPr>
            <p:ph type="ctrTitle" idx="4294967295"/>
          </p:nvPr>
        </p:nvSpPr>
        <p:spPr>
          <a:xfrm>
            <a:off x="2715050" y="715032"/>
            <a:ext cx="37140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4800" dirty="0"/>
              <a:t>Hybrid </a:t>
            </a:r>
            <a:r>
              <a:rPr lang="en-IN" sz="4800" dirty="0" err="1"/>
              <a:t>rpa</a:t>
            </a:r>
            <a:endParaRPr sz="4800" dirty="0"/>
          </a:p>
        </p:txBody>
      </p:sp>
      <p:sp>
        <p:nvSpPr>
          <p:cNvPr id="225" name="Google Shape;225;p26"/>
          <p:cNvSpPr txBox="1">
            <a:spLocks noGrp="1"/>
          </p:cNvSpPr>
          <p:nvPr>
            <p:ph type="subTitle" idx="4294967295"/>
          </p:nvPr>
        </p:nvSpPr>
        <p:spPr>
          <a:xfrm>
            <a:off x="2715050" y="1770259"/>
            <a:ext cx="3714000" cy="463200"/>
          </a:xfrm>
          <a:prstGeom prst="rect">
            <a:avLst/>
          </a:prstGeom>
        </p:spPr>
        <p:txBody>
          <a:bodyPr spcFirstLastPara="1" wrap="square" lIns="0" tIns="0" rIns="0" bIns="0" anchor="t" anchorCtr="0">
            <a:noAutofit/>
          </a:bodyPr>
          <a:lstStyle/>
          <a:p>
            <a:pPr marL="0" lvl="0" indent="0" algn="ctr">
              <a:spcAft>
                <a:spcPts val="800"/>
              </a:spcAft>
              <a:buNone/>
            </a:pPr>
            <a:r>
              <a:rPr lang="en-IN" sz="1800" dirty="0"/>
              <a:t>Hybrid automation encompasses RPA solutions that seamlessly integrate with the human workforce, allowing companies to leverage both human and robot workers for the tasks they are best suited to. ... This can make it difficult to apply automation solutions, which rely on highly structured processes to function.</a:t>
            </a:r>
            <a:endParaRPr sz="1800" dirty="0"/>
          </a:p>
        </p:txBody>
      </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pic>
        <p:nvPicPr>
          <p:cNvPr id="231" name="Google Shape;231;p26"/>
          <p:cNvPicPr preferRelativeResize="0"/>
          <p:nvPr/>
        </p:nvPicPr>
        <p:blipFill>
          <a:blip r:embed="rId5">
            <a:alphaModFix/>
          </a:blip>
          <a:stretch>
            <a:fillRect/>
          </a:stretch>
        </p:blipFill>
        <p:spPr>
          <a:xfrm flipH="1">
            <a:off x="332482" y="1369367"/>
            <a:ext cx="2572825" cy="3438134"/>
          </a:xfrm>
          <a:prstGeom prst="rect">
            <a:avLst/>
          </a:prstGeom>
          <a:noFill/>
          <a:ln>
            <a:noFill/>
          </a:ln>
        </p:spPr>
      </p:pic>
    </p:spTree>
  </p:cSld>
  <p:clrMapOvr>
    <a:masterClrMapping/>
  </p:clrMapOvr>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371</Words>
  <Application>Microsoft Office PowerPoint</Application>
  <PresentationFormat>On-screen Show (16:9)</PresentationFormat>
  <Paragraphs>53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Flavius template</vt:lpstr>
      <vt:lpstr>Paper-n-za-1eee Robotics process automation   by guru aadithya s    mohanapriya ap team : team 1</vt:lpstr>
      <vt:lpstr>What  is  rpa ?</vt:lpstr>
      <vt:lpstr>Steps involved in rpa :</vt:lpstr>
      <vt:lpstr>Three major types:</vt:lpstr>
      <vt:lpstr>PowerPoint Presentation</vt:lpstr>
      <vt:lpstr>Examples of attended automation: </vt:lpstr>
      <vt:lpstr>Unattended automation</vt:lpstr>
      <vt:lpstr>Examples of unattended automation</vt:lpstr>
      <vt:lpstr>Hybrid rpa</vt:lpstr>
      <vt:lpstr>Examples of hybrid rpa</vt:lpstr>
      <vt:lpstr>Benefits of rpa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Paper-n-za-1eee Robotics process automation   by guru aadithya s    mohanapriya ap team : team 1</dc:title>
  <dc:creator>surea</dc:creator>
  <cp:lastModifiedBy>aadhi aadhi</cp:lastModifiedBy>
  <cp:revision>22</cp:revision>
  <dcterms:modified xsi:type="dcterms:W3CDTF">2022-03-31T14:42:53Z</dcterms:modified>
</cp:coreProperties>
</file>