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243895"/>
            <a:ext cx="12189460" cy="2616200"/>
          </a:xfrm>
          <a:custGeom>
            <a:avLst/>
            <a:gdLst/>
            <a:ahLst/>
            <a:cxnLst/>
            <a:rect l="l" t="t" r="r" b="b"/>
            <a:pathLst>
              <a:path w="12189460" h="2616200">
                <a:moveTo>
                  <a:pt x="12188952" y="0"/>
                </a:moveTo>
                <a:lnTo>
                  <a:pt x="0" y="0"/>
                </a:lnTo>
                <a:lnTo>
                  <a:pt x="0" y="2615819"/>
                </a:lnTo>
                <a:lnTo>
                  <a:pt x="12188952" y="2615819"/>
                </a:lnTo>
                <a:lnTo>
                  <a:pt x="1218895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76633" y="505367"/>
            <a:ext cx="5453973" cy="323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041649" cy="685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686" y="4910531"/>
            <a:ext cx="654862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6332" y="1907476"/>
            <a:ext cx="10253345" cy="294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7040" y="283463"/>
            <a:ext cx="1088135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1168" y="439038"/>
            <a:ext cx="1261872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433113" y="182689"/>
            <a:ext cx="1463675" cy="1344930"/>
            <a:chOff x="10433113" y="182689"/>
            <a:chExt cx="1463675" cy="1344930"/>
          </a:xfrm>
        </p:grpSpPr>
        <p:sp>
          <p:nvSpPr>
            <p:cNvPr id="5" name="object 5"/>
            <p:cNvSpPr/>
            <p:nvPr/>
          </p:nvSpPr>
          <p:spPr>
            <a:xfrm>
              <a:off x="10437876" y="187452"/>
              <a:ext cx="1454150" cy="1335405"/>
            </a:xfrm>
            <a:custGeom>
              <a:avLst/>
              <a:gdLst/>
              <a:ahLst/>
              <a:cxnLst/>
              <a:rect l="l" t="t" r="r" b="b"/>
              <a:pathLst>
                <a:path w="1454150" h="1335405">
                  <a:moveTo>
                    <a:pt x="1453896" y="0"/>
                  </a:moveTo>
                  <a:lnTo>
                    <a:pt x="0" y="0"/>
                  </a:lnTo>
                  <a:lnTo>
                    <a:pt x="0" y="1335405"/>
                  </a:lnTo>
                  <a:lnTo>
                    <a:pt x="1453896" y="1335405"/>
                  </a:lnTo>
                  <a:lnTo>
                    <a:pt x="1453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37876" y="187452"/>
              <a:ext cx="1454150" cy="1335405"/>
            </a:xfrm>
            <a:custGeom>
              <a:avLst/>
              <a:gdLst/>
              <a:ahLst/>
              <a:cxnLst/>
              <a:rect l="l" t="t" r="r" b="b"/>
              <a:pathLst>
                <a:path w="1454150" h="1335405">
                  <a:moveTo>
                    <a:pt x="0" y="1335405"/>
                  </a:moveTo>
                  <a:lnTo>
                    <a:pt x="1453896" y="1335405"/>
                  </a:lnTo>
                  <a:lnTo>
                    <a:pt x="1453896" y="0"/>
                  </a:lnTo>
                  <a:lnTo>
                    <a:pt x="0" y="0"/>
                  </a:lnTo>
                  <a:lnTo>
                    <a:pt x="0" y="133540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2432" y="1516837"/>
            <a:ext cx="6786245" cy="1191260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762635" marR="5080" indent="-750570">
              <a:lnSpc>
                <a:spcPts val="4330"/>
              </a:lnSpc>
              <a:spcBef>
                <a:spcPts val="675"/>
              </a:spcBef>
            </a:pPr>
            <a:r>
              <a:rPr dirty="0" sz="4000" spc="-20"/>
              <a:t>SMART </a:t>
            </a:r>
            <a:r>
              <a:rPr dirty="0" sz="4000"/>
              <a:t>PORTABLE </a:t>
            </a:r>
            <a:r>
              <a:rPr dirty="0" sz="4000" spc="15"/>
              <a:t>PATIENT  MONITORING</a:t>
            </a:r>
            <a:r>
              <a:rPr dirty="0" sz="4000" spc="-175"/>
              <a:t> </a:t>
            </a:r>
            <a:r>
              <a:rPr dirty="0" sz="4000" spc="5"/>
              <a:t>DEVICE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603628" y="3594734"/>
            <a:ext cx="4027804" cy="1048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60045" indent="-347980">
              <a:lnSpc>
                <a:spcPts val="2710"/>
              </a:lnSpc>
              <a:spcBef>
                <a:spcPts val="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2350" spc="-5">
                <a:latin typeface="Times New Roman"/>
                <a:cs typeface="Times New Roman"/>
              </a:rPr>
              <a:t>SIVANAHUL </a:t>
            </a:r>
            <a:r>
              <a:rPr dirty="0" sz="2350" spc="20">
                <a:latin typeface="Times New Roman"/>
                <a:cs typeface="Times New Roman"/>
              </a:rPr>
              <a:t>R</a:t>
            </a:r>
            <a:r>
              <a:rPr dirty="0" sz="2350" spc="-270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Times New Roman"/>
                <a:cs typeface="Times New Roman"/>
              </a:rPr>
              <a:t>(211EC519)</a:t>
            </a:r>
            <a:endParaRPr sz="2350">
              <a:latin typeface="Times New Roman"/>
              <a:cs typeface="Times New Roman"/>
            </a:endParaRPr>
          </a:p>
          <a:p>
            <a:pPr marL="360045" indent="-347980">
              <a:lnSpc>
                <a:spcPts val="2595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2350">
                <a:latin typeface="Times New Roman"/>
                <a:cs typeface="Times New Roman"/>
              </a:rPr>
              <a:t>TARUN </a:t>
            </a:r>
            <a:r>
              <a:rPr dirty="0" sz="2350" spc="20">
                <a:latin typeface="Times New Roman"/>
                <a:cs typeface="Times New Roman"/>
              </a:rPr>
              <a:t>N</a:t>
            </a:r>
            <a:r>
              <a:rPr dirty="0" sz="2350" spc="190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Times New Roman"/>
                <a:cs typeface="Times New Roman"/>
              </a:rPr>
              <a:t>(201EC270)</a:t>
            </a:r>
            <a:endParaRPr sz="2350">
              <a:latin typeface="Times New Roman"/>
              <a:cs typeface="Times New Roman"/>
            </a:endParaRPr>
          </a:p>
          <a:p>
            <a:pPr marL="360045" indent="-347980">
              <a:lnSpc>
                <a:spcPts val="271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2350" spc="20">
                <a:latin typeface="Times New Roman"/>
                <a:cs typeface="Times New Roman"/>
              </a:rPr>
              <a:t>THISHON </a:t>
            </a:r>
            <a:r>
              <a:rPr dirty="0" sz="2350" spc="10">
                <a:latin typeface="Times New Roman"/>
                <a:cs typeface="Times New Roman"/>
              </a:rPr>
              <a:t>J</a:t>
            </a:r>
            <a:r>
              <a:rPr dirty="0" sz="2350" spc="20">
                <a:latin typeface="Times New Roman"/>
                <a:cs typeface="Times New Roman"/>
              </a:rPr>
              <a:t> </a:t>
            </a:r>
            <a:r>
              <a:rPr dirty="0" sz="2350" spc="30">
                <a:latin typeface="Times New Roman"/>
                <a:cs typeface="Times New Roman"/>
              </a:rPr>
              <a:t>(201EC275)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32155"/>
            <a:ext cx="25006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algn="just" marL="351155" marR="5080" indent="-339090">
              <a:lnSpc>
                <a:spcPct val="70100"/>
              </a:lnSpc>
              <a:spcBef>
                <a:spcPts val="745"/>
              </a:spcBef>
              <a:buSzPct val="155555"/>
              <a:buFont typeface="Arial"/>
              <a:buChar char="•"/>
              <a:tabLst>
                <a:tab pos="351790" algn="l"/>
              </a:tabLst>
            </a:pPr>
            <a:r>
              <a:rPr dirty="0"/>
              <a:t>[1]Prachi </a:t>
            </a:r>
            <a:r>
              <a:rPr dirty="0" spc="-5"/>
              <a:t>patil, </a:t>
            </a:r>
            <a:r>
              <a:rPr dirty="0" spc="-10"/>
              <a:t>Swapnil </a:t>
            </a:r>
            <a:r>
              <a:rPr dirty="0"/>
              <a:t>Patil, Gaurav </a:t>
            </a:r>
            <a:r>
              <a:rPr dirty="0" spc="-10"/>
              <a:t>Parab, Mugdha </a:t>
            </a:r>
            <a:r>
              <a:rPr dirty="0" spc="-5"/>
              <a:t>Salvi, </a:t>
            </a:r>
            <a:r>
              <a:rPr dirty="0" spc="-15"/>
              <a:t>Ananthu </a:t>
            </a:r>
            <a:r>
              <a:rPr dirty="0" spc="-5"/>
              <a:t>Nair,”IOT </a:t>
            </a:r>
            <a:r>
              <a:rPr dirty="0" spc="-10"/>
              <a:t>based Patient </a:t>
            </a:r>
            <a:r>
              <a:rPr dirty="0" spc="-5"/>
              <a:t>Health  </a:t>
            </a:r>
            <a:r>
              <a:rPr dirty="0" spc="-10"/>
              <a:t>Monitoring </a:t>
            </a:r>
            <a:r>
              <a:rPr dirty="0" spc="-5"/>
              <a:t>System”,International </a:t>
            </a:r>
            <a:r>
              <a:rPr dirty="0"/>
              <a:t>Research </a:t>
            </a:r>
            <a:r>
              <a:rPr dirty="0" spc="-5"/>
              <a:t>Journal </a:t>
            </a:r>
            <a:r>
              <a:rPr dirty="0" spc="-10"/>
              <a:t>of Engineering </a:t>
            </a:r>
            <a:r>
              <a:rPr dirty="0" spc="-5"/>
              <a:t>and Technology </a:t>
            </a:r>
            <a:r>
              <a:rPr dirty="0"/>
              <a:t>(IRJET), </a:t>
            </a:r>
            <a:r>
              <a:rPr dirty="0" spc="-10"/>
              <a:t>e-ISSN: </a:t>
            </a:r>
            <a:r>
              <a:rPr dirty="0" spc="15"/>
              <a:t>2395 </a:t>
            </a:r>
            <a:r>
              <a:rPr dirty="0"/>
              <a:t>-  </a:t>
            </a:r>
            <a:r>
              <a:rPr dirty="0" spc="15"/>
              <a:t>0056, </a:t>
            </a:r>
            <a:r>
              <a:rPr dirty="0" spc="-10"/>
              <a:t>Volume: </a:t>
            </a:r>
            <a:r>
              <a:rPr dirty="0" spc="10"/>
              <a:t>04, </a:t>
            </a:r>
            <a:r>
              <a:rPr dirty="0" spc="-10"/>
              <a:t>Issue: </a:t>
            </a:r>
            <a:r>
              <a:rPr dirty="0" spc="10"/>
              <a:t>03 </a:t>
            </a:r>
            <a:r>
              <a:rPr dirty="0"/>
              <a:t>, </a:t>
            </a:r>
            <a:r>
              <a:rPr dirty="0" spc="5"/>
              <a:t>P.No.2316-2319, </a:t>
            </a:r>
            <a:r>
              <a:rPr dirty="0" spc="-10"/>
              <a:t>Mar</a:t>
            </a:r>
            <a:r>
              <a:rPr dirty="0" spc="-175"/>
              <a:t> </a:t>
            </a:r>
            <a:r>
              <a:rPr dirty="0" spc="15"/>
              <a:t>-2017.</a:t>
            </a:r>
          </a:p>
          <a:p>
            <a:pPr algn="just" marL="351155" marR="13970" indent="-339090">
              <a:lnSpc>
                <a:spcPct val="70100"/>
              </a:lnSpc>
              <a:spcBef>
                <a:spcPts val="1010"/>
              </a:spcBef>
              <a:buSzPct val="155555"/>
              <a:buFont typeface="Arial"/>
              <a:buChar char="•"/>
              <a:tabLst>
                <a:tab pos="351790" algn="l"/>
              </a:tabLst>
            </a:pPr>
            <a:r>
              <a:rPr dirty="0" spc="-5"/>
              <a:t>[2]PrachiKamble,”IoT </a:t>
            </a:r>
            <a:r>
              <a:rPr dirty="0"/>
              <a:t>Based </a:t>
            </a:r>
            <a:r>
              <a:rPr dirty="0" spc="-5"/>
              <a:t>Portable </a:t>
            </a:r>
            <a:r>
              <a:rPr dirty="0" spc="-15"/>
              <a:t>ECG </a:t>
            </a:r>
            <a:r>
              <a:rPr dirty="0" spc="-5"/>
              <a:t>Monitoring </a:t>
            </a:r>
            <a:r>
              <a:rPr dirty="0" spc="-10"/>
              <a:t>Device </a:t>
            </a:r>
            <a:r>
              <a:rPr dirty="0"/>
              <a:t>for </a:t>
            </a:r>
            <a:r>
              <a:rPr dirty="0" spc="-5"/>
              <a:t>Smart </a:t>
            </a:r>
            <a:r>
              <a:rPr dirty="0" spc="-10"/>
              <a:t>Healthcare”,IEEE </a:t>
            </a:r>
            <a:r>
              <a:rPr dirty="0" spc="-5"/>
              <a:t>5th </a:t>
            </a:r>
            <a:r>
              <a:rPr dirty="0"/>
              <a:t>International  </a:t>
            </a:r>
            <a:r>
              <a:rPr dirty="0" spc="-10"/>
              <a:t>Conference on </a:t>
            </a:r>
            <a:r>
              <a:rPr dirty="0" spc="-5"/>
              <a:t>Science, </a:t>
            </a:r>
            <a:r>
              <a:rPr dirty="0"/>
              <a:t>Technology, Engineering </a:t>
            </a:r>
            <a:r>
              <a:rPr dirty="0" spc="-5"/>
              <a:t>and Mathematics </a:t>
            </a:r>
            <a:r>
              <a:rPr dirty="0"/>
              <a:t>– </a:t>
            </a:r>
            <a:r>
              <a:rPr dirty="0" spc="-15"/>
              <a:t>ICONSTEM, </a:t>
            </a:r>
            <a:r>
              <a:rPr dirty="0" spc="10"/>
              <a:t>ICON </a:t>
            </a:r>
            <a:r>
              <a:rPr dirty="0" spc="-15"/>
              <a:t>EECIS </a:t>
            </a:r>
            <a:r>
              <a:rPr dirty="0"/>
              <a:t>- </a:t>
            </a:r>
            <a:r>
              <a:rPr dirty="0" spc="10"/>
              <a:t>19, </a:t>
            </a:r>
            <a:r>
              <a:rPr dirty="0" spc="-10"/>
              <a:t>P.No.1-  </a:t>
            </a:r>
            <a:r>
              <a:rPr dirty="0" spc="10"/>
              <a:t>4,</a:t>
            </a:r>
            <a:r>
              <a:rPr dirty="0" spc="365"/>
              <a:t> </a:t>
            </a:r>
            <a:r>
              <a:rPr dirty="0" spc="15"/>
              <a:t>2019.</a:t>
            </a:r>
          </a:p>
          <a:p>
            <a:pPr algn="just" marL="351155" marR="13970" indent="-339090">
              <a:lnSpc>
                <a:spcPct val="70100"/>
              </a:lnSpc>
              <a:spcBef>
                <a:spcPts val="940"/>
              </a:spcBef>
              <a:buSzPct val="155555"/>
              <a:buFont typeface="Arial"/>
              <a:buChar char="•"/>
              <a:tabLst>
                <a:tab pos="351790" algn="l"/>
              </a:tabLst>
            </a:pPr>
            <a:r>
              <a:rPr dirty="0" spc="-10"/>
              <a:t>[3]MateoSokač, </a:t>
            </a:r>
            <a:r>
              <a:rPr dirty="0" spc="15"/>
              <a:t>“A </a:t>
            </a:r>
            <a:r>
              <a:rPr dirty="0" spc="-15"/>
              <a:t>New </a:t>
            </a:r>
            <a:r>
              <a:rPr dirty="0" spc="5"/>
              <a:t>Design </a:t>
            </a:r>
            <a:r>
              <a:rPr dirty="0"/>
              <a:t>for a </a:t>
            </a:r>
            <a:r>
              <a:rPr dirty="0" spc="-10"/>
              <a:t>Holter </a:t>
            </a:r>
            <a:r>
              <a:rPr dirty="0" spc="-15"/>
              <a:t>Monitor </a:t>
            </a:r>
            <a:r>
              <a:rPr dirty="0"/>
              <a:t>Based </a:t>
            </a:r>
            <a:r>
              <a:rPr dirty="0" spc="-10"/>
              <a:t>on Internet of </a:t>
            </a:r>
            <a:r>
              <a:rPr dirty="0" spc="-5"/>
              <a:t>Things </a:t>
            </a:r>
            <a:r>
              <a:rPr dirty="0" spc="-10"/>
              <a:t>Technology”, </a:t>
            </a:r>
            <a:r>
              <a:rPr dirty="0" spc="-15"/>
              <a:t>IEEE-  </a:t>
            </a:r>
            <a:r>
              <a:rPr dirty="0" spc="-10"/>
              <a:t>Citation-StyleGuide, </a:t>
            </a:r>
            <a:r>
              <a:rPr dirty="0" spc="-5"/>
              <a:t>Rochester </a:t>
            </a:r>
            <a:r>
              <a:rPr dirty="0" spc="-15"/>
              <a:t>Institute </a:t>
            </a:r>
            <a:r>
              <a:rPr dirty="0" spc="-10"/>
              <a:t>of </a:t>
            </a:r>
            <a:r>
              <a:rPr dirty="0" spc="-5"/>
              <a:t>Technology, </a:t>
            </a:r>
            <a:r>
              <a:rPr dirty="0"/>
              <a:t>Zagreb, </a:t>
            </a:r>
            <a:r>
              <a:rPr dirty="0" spc="-10"/>
              <a:t>Croatia </a:t>
            </a:r>
            <a:r>
              <a:rPr dirty="0"/>
              <a:t>- </a:t>
            </a:r>
            <a:r>
              <a:rPr dirty="0" spc="-20"/>
              <a:t>IEEE, </a:t>
            </a:r>
            <a:r>
              <a:rPr dirty="0" spc="-10"/>
              <a:t>P.No. </a:t>
            </a:r>
            <a:r>
              <a:rPr dirty="0" spc="15"/>
              <a:t>2-5,</a:t>
            </a:r>
            <a:r>
              <a:rPr dirty="0" spc="-305"/>
              <a:t> </a:t>
            </a:r>
            <a:r>
              <a:rPr dirty="0" spc="15"/>
              <a:t>2018.</a:t>
            </a:r>
          </a:p>
          <a:p>
            <a:pPr algn="just" marL="351155" marR="7620" indent="-339090">
              <a:lnSpc>
                <a:spcPct val="70100"/>
              </a:lnSpc>
              <a:spcBef>
                <a:spcPts val="1010"/>
              </a:spcBef>
              <a:buSzPct val="155555"/>
              <a:buFont typeface="Arial"/>
              <a:buChar char="•"/>
              <a:tabLst>
                <a:tab pos="351790" algn="l"/>
              </a:tabLst>
            </a:pPr>
            <a:r>
              <a:rPr dirty="0" spc="-5"/>
              <a:t>[4]Sharvari.M.Kallole, </a:t>
            </a:r>
            <a:r>
              <a:rPr dirty="0" spc="-10"/>
              <a:t>“Subjective </a:t>
            </a:r>
            <a:r>
              <a:rPr dirty="0" spc="5"/>
              <a:t>scoring </a:t>
            </a:r>
            <a:r>
              <a:rPr dirty="0" spc="-10"/>
              <a:t>of </a:t>
            </a:r>
            <a:r>
              <a:rPr dirty="0"/>
              <a:t>cough </a:t>
            </a:r>
            <a:r>
              <a:rPr dirty="0" spc="5"/>
              <a:t>in </a:t>
            </a:r>
            <a:r>
              <a:rPr dirty="0"/>
              <a:t>children: </a:t>
            </a:r>
            <a:r>
              <a:rPr dirty="0" spc="-10"/>
              <a:t>parent-completed </a:t>
            </a:r>
            <a:r>
              <a:rPr dirty="0" spc="-15"/>
              <a:t>vs </a:t>
            </a:r>
            <a:r>
              <a:rPr dirty="0" spc="-5"/>
              <a:t>child-completed </a:t>
            </a:r>
            <a:r>
              <a:rPr dirty="0" spc="5"/>
              <a:t>diary  cards </a:t>
            </a:r>
            <a:r>
              <a:rPr dirty="0" spc="-10"/>
              <a:t>vs </a:t>
            </a:r>
            <a:r>
              <a:rPr dirty="0"/>
              <a:t>an </a:t>
            </a:r>
            <a:r>
              <a:rPr dirty="0" spc="-10"/>
              <a:t>objective method”, </a:t>
            </a:r>
            <a:r>
              <a:rPr dirty="0" spc="5"/>
              <a:t>Journals </a:t>
            </a:r>
            <a:r>
              <a:rPr dirty="0"/>
              <a:t>Ltd </a:t>
            </a:r>
            <a:r>
              <a:rPr dirty="0" spc="-5"/>
              <a:t>1998 </a:t>
            </a:r>
            <a:r>
              <a:rPr dirty="0" spc="-10"/>
              <a:t>European </a:t>
            </a:r>
            <a:r>
              <a:rPr dirty="0" spc="-5"/>
              <a:t>Respiratory Journal </a:t>
            </a:r>
            <a:r>
              <a:rPr dirty="0" spc="-30"/>
              <a:t>ISSN </a:t>
            </a:r>
            <a:r>
              <a:rPr dirty="0" spc="15"/>
              <a:t>0903 </a:t>
            </a:r>
            <a:r>
              <a:rPr dirty="0"/>
              <a:t>- 1936, </a:t>
            </a:r>
            <a:r>
              <a:rPr dirty="0" spc="-10"/>
              <a:t>P.No.  </a:t>
            </a:r>
            <a:r>
              <a:rPr dirty="0" spc="15"/>
              <a:t>463-465,</a:t>
            </a:r>
            <a:r>
              <a:rPr dirty="0" spc="-145"/>
              <a:t> </a:t>
            </a:r>
            <a:r>
              <a:rPr dirty="0" spc="20"/>
              <a:t>2021</a:t>
            </a:r>
          </a:p>
          <a:p>
            <a:pPr marL="351155" indent="-339090">
              <a:lnSpc>
                <a:spcPct val="100000"/>
              </a:lnSpc>
              <a:spcBef>
                <a:spcPts val="365"/>
              </a:spcBef>
              <a:buSzPct val="155555"/>
              <a:buFont typeface="Arial"/>
              <a:buChar char="•"/>
              <a:tabLst>
                <a:tab pos="351155" algn="l"/>
                <a:tab pos="351790" algn="l"/>
                <a:tab pos="2501265" algn="l"/>
                <a:tab pos="3297554" algn="l"/>
                <a:tab pos="3828415" algn="l"/>
                <a:tab pos="4569460" algn="l"/>
                <a:tab pos="5777230" algn="l"/>
                <a:tab pos="6591934" algn="l"/>
                <a:tab pos="7268845" algn="l"/>
                <a:tab pos="8714740" algn="l"/>
                <a:tab pos="9218295" algn="l"/>
                <a:tab pos="9840595" algn="l"/>
              </a:tabLst>
            </a:pPr>
            <a:r>
              <a:rPr dirty="0" spc="-5"/>
              <a:t>[5]LamiaNabilMahdy,	</a:t>
            </a:r>
            <a:r>
              <a:rPr dirty="0" spc="-10"/>
              <a:t>“Smart	</a:t>
            </a:r>
            <a:r>
              <a:rPr dirty="0" spc="-20"/>
              <a:t>ECG	</a:t>
            </a:r>
            <a:r>
              <a:rPr dirty="0" spc="-10"/>
              <a:t>Holter	</a:t>
            </a:r>
            <a:r>
              <a:rPr dirty="0"/>
              <a:t>Monitoring	</a:t>
            </a:r>
            <a:r>
              <a:rPr dirty="0" spc="-20"/>
              <a:t>System	</a:t>
            </a:r>
            <a:r>
              <a:rPr dirty="0"/>
              <a:t>Using	</a:t>
            </a:r>
            <a:r>
              <a:rPr dirty="0" spc="-10"/>
              <a:t>Smartphone”,	</a:t>
            </a:r>
            <a:r>
              <a:rPr dirty="0" spc="10"/>
              <a:t>The	</a:t>
            </a:r>
            <a:r>
              <a:rPr dirty="0" spc="15"/>
              <a:t>2018	</a:t>
            </a:r>
            <a:r>
              <a:rPr dirty="0" spc="-20"/>
              <a:t>IEEE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5028" y="4719129"/>
            <a:ext cx="92157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rlito"/>
                <a:cs typeface="Carlito"/>
              </a:rPr>
              <a:t>International </a:t>
            </a:r>
            <a:r>
              <a:rPr dirty="0" sz="1800" spc="-10">
                <a:latin typeface="Carlito"/>
                <a:cs typeface="Carlito"/>
              </a:rPr>
              <a:t>Conference on </a:t>
            </a:r>
            <a:r>
              <a:rPr dirty="0" sz="1800" spc="-15">
                <a:latin typeface="Carlito"/>
                <a:cs typeface="Carlito"/>
              </a:rPr>
              <a:t>Internet </a:t>
            </a:r>
            <a:r>
              <a:rPr dirty="0" sz="1800" spc="-10">
                <a:latin typeface="Carlito"/>
                <a:cs typeface="Carlito"/>
              </a:rPr>
              <a:t>of </a:t>
            </a:r>
            <a:r>
              <a:rPr dirty="0" sz="1800" spc="-5">
                <a:latin typeface="Carlito"/>
                <a:cs typeface="Carlito"/>
              </a:rPr>
              <a:t>Things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Intelligence </a:t>
            </a:r>
            <a:r>
              <a:rPr dirty="0" sz="1800" spc="-20">
                <a:latin typeface="Carlito"/>
                <a:cs typeface="Carlito"/>
              </a:rPr>
              <a:t>System</a:t>
            </a:r>
            <a:r>
              <a:rPr dirty="0" sz="1800" spc="-11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(IoTaIS), </a:t>
            </a:r>
            <a:r>
              <a:rPr dirty="0" sz="1800">
                <a:latin typeface="Carlito"/>
                <a:cs typeface="Carlito"/>
              </a:rPr>
              <a:t>P. </a:t>
            </a:r>
            <a:r>
              <a:rPr dirty="0" sz="1800" spc="-5">
                <a:latin typeface="Carlito"/>
                <a:cs typeface="Carlito"/>
              </a:rPr>
              <a:t>No </a:t>
            </a:r>
            <a:r>
              <a:rPr dirty="0" sz="1800" spc="15">
                <a:latin typeface="Carlito"/>
                <a:cs typeface="Carlito"/>
              </a:rPr>
              <a:t>80-84, 2018.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27" y="604088"/>
            <a:ext cx="20637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Abstract: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4200" y="1559750"/>
            <a:ext cx="9996170" cy="41357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504315">
              <a:lnSpc>
                <a:spcPts val="1920"/>
              </a:lnSpc>
              <a:spcBef>
                <a:spcPts val="130"/>
              </a:spcBef>
            </a:pPr>
            <a:r>
              <a:rPr dirty="0" sz="1700" spc="10">
                <a:latin typeface="Times New Roman"/>
                <a:cs typeface="Times New Roman"/>
              </a:rPr>
              <a:t>In </a:t>
            </a:r>
            <a:r>
              <a:rPr dirty="0" sz="1700" spc="20">
                <a:latin typeface="Times New Roman"/>
                <a:cs typeface="Times New Roman"/>
              </a:rPr>
              <a:t>recent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days,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cardiovascular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disease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problem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has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been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so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high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in</a:t>
            </a:r>
            <a:r>
              <a:rPr dirty="0" sz="1700" spc="15">
                <a:latin typeface="Times New Roman"/>
                <a:cs typeface="Times New Roman"/>
              </a:rPr>
              <a:t> the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entire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world.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There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are</a:t>
            </a:r>
            <a:endParaRPr sz="1700">
              <a:latin typeface="Times New Roman"/>
              <a:cs typeface="Times New Roman"/>
            </a:endParaRPr>
          </a:p>
          <a:p>
            <a:pPr algn="just" marL="12700" marR="203200">
              <a:lnSpc>
                <a:spcPct val="79500"/>
              </a:lnSpc>
              <a:spcBef>
                <a:spcPts val="300"/>
              </a:spcBef>
            </a:pPr>
            <a:r>
              <a:rPr dirty="0" sz="1700" spc="-5">
                <a:latin typeface="Times New Roman"/>
                <a:cs typeface="Times New Roman"/>
              </a:rPr>
              <a:t>well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understood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early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symptoms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of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cardiovascular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diseases,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such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heart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attack,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stroke,</a:t>
            </a:r>
            <a:r>
              <a:rPr dirty="0" sz="1700" spc="-24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hypertension,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which  </a:t>
            </a:r>
            <a:r>
              <a:rPr dirty="0" sz="1700" spc="15">
                <a:latin typeface="Times New Roman"/>
                <a:cs typeface="Times New Roman"/>
              </a:rPr>
              <a:t>are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caused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by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disorders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of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heart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blood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vessels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that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could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be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used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to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greatly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help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saving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many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lives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  </a:t>
            </a:r>
            <a:r>
              <a:rPr dirty="0" sz="1700" spc="-25">
                <a:latin typeface="Times New Roman"/>
                <a:cs typeface="Times New Roman"/>
              </a:rPr>
              <a:t>minimize</a:t>
            </a:r>
            <a:r>
              <a:rPr dirty="0" sz="1700" spc="17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damages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by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detecting</a:t>
            </a:r>
            <a:r>
              <a:rPr dirty="0" sz="1700" spc="-2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reporting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at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early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stage.</a:t>
            </a:r>
            <a:endParaRPr sz="1700">
              <a:latin typeface="Times New Roman"/>
              <a:cs typeface="Times New Roman"/>
            </a:endParaRPr>
          </a:p>
          <a:p>
            <a:pPr marL="12700" marR="350520" indent="1280795">
              <a:lnSpc>
                <a:spcPct val="77800"/>
              </a:lnSpc>
              <a:spcBef>
                <a:spcPts val="1080"/>
              </a:spcBef>
            </a:pPr>
            <a:r>
              <a:rPr dirty="0" sz="1700" spc="-15">
                <a:latin typeface="Times New Roman"/>
                <a:cs typeface="Times New Roman"/>
              </a:rPr>
              <a:t>This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device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can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help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in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reducing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number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of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deaths</a:t>
            </a:r>
            <a:r>
              <a:rPr dirty="0" sz="1700" spc="-15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by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this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type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of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disease.</a:t>
            </a:r>
            <a:r>
              <a:rPr dirty="0" sz="1700" spc="-1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World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Health  </a:t>
            </a:r>
            <a:r>
              <a:rPr dirty="0" sz="1700" spc="-5">
                <a:latin typeface="Times New Roman"/>
                <a:cs typeface="Times New Roman"/>
              </a:rPr>
              <a:t>Organization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says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that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estimated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17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million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people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die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each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year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from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cardiovascular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disease.</a:t>
            </a:r>
            <a:endParaRPr sz="1700">
              <a:latin typeface="Times New Roman"/>
              <a:cs typeface="Times New Roman"/>
            </a:endParaRPr>
          </a:p>
          <a:p>
            <a:pPr algn="just" marL="12700" marR="135255" indent="576580">
              <a:lnSpc>
                <a:spcPct val="79500"/>
              </a:lnSpc>
              <a:spcBef>
                <a:spcPts val="1045"/>
              </a:spcBef>
            </a:pPr>
            <a:r>
              <a:rPr dirty="0" sz="1700" spc="20">
                <a:latin typeface="Times New Roman"/>
                <a:cs typeface="Times New Roman"/>
              </a:rPr>
              <a:t>A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portable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device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to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monitor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patient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remotely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one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of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solutions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to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this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problem.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portable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device  </a:t>
            </a:r>
            <a:r>
              <a:rPr dirty="0" sz="1700">
                <a:latin typeface="Times New Roman"/>
                <a:cs typeface="Times New Roman"/>
              </a:rPr>
              <a:t>discussed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here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will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continuously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monitor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patient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inform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their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status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to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respective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authority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also</a:t>
            </a:r>
            <a:r>
              <a:rPr dirty="0" sz="1700" spc="15">
                <a:latin typeface="Times New Roman"/>
                <a:cs typeface="Times New Roman"/>
              </a:rPr>
              <a:t> to  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doctors</a:t>
            </a:r>
            <a:r>
              <a:rPr dirty="0" sz="1700" spc="-16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under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whom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this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patient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taking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medication.</a:t>
            </a:r>
            <a:endParaRPr sz="1700">
              <a:latin typeface="Times New Roman"/>
              <a:cs typeface="Times New Roman"/>
            </a:endParaRPr>
          </a:p>
          <a:p>
            <a:pPr marL="12700" marR="5080" indent="7604125">
              <a:lnSpc>
                <a:spcPct val="79600"/>
              </a:lnSpc>
              <a:spcBef>
                <a:spcPts val="1045"/>
              </a:spcBef>
            </a:pPr>
            <a:r>
              <a:rPr dirty="0" sz="1700" spc="-15">
                <a:latin typeface="Times New Roman"/>
                <a:cs typeface="Times New Roman"/>
              </a:rPr>
              <a:t>This </a:t>
            </a:r>
            <a:r>
              <a:rPr dirty="0" sz="1700" spc="10">
                <a:latin typeface="Times New Roman"/>
                <a:cs typeface="Times New Roman"/>
              </a:rPr>
              <a:t>device </a:t>
            </a:r>
            <a:r>
              <a:rPr dirty="0" sz="1700" spc="-20">
                <a:latin typeface="Times New Roman"/>
                <a:cs typeface="Times New Roman"/>
              </a:rPr>
              <a:t>is </a:t>
            </a:r>
            <a:r>
              <a:rPr dirty="0" sz="1700" spc="10">
                <a:latin typeface="Times New Roman"/>
                <a:cs typeface="Times New Roman"/>
              </a:rPr>
              <a:t>a </a:t>
            </a:r>
            <a:r>
              <a:rPr dirty="0" sz="1700" spc="15">
                <a:latin typeface="Times New Roman"/>
                <a:cs typeface="Times New Roman"/>
              </a:rPr>
              <a:t>type </a:t>
            </a:r>
            <a:r>
              <a:rPr dirty="0" sz="1700" spc="10">
                <a:latin typeface="Times New Roman"/>
                <a:cs typeface="Times New Roman"/>
              </a:rPr>
              <a:t>of  ambulatory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electrocardiography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device,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which</a:t>
            </a:r>
            <a:r>
              <a:rPr dirty="0" sz="1700" spc="-17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is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used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to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monitor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electrical</a:t>
            </a:r>
            <a:r>
              <a:rPr dirty="0" sz="1700" spc="-18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activity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of</a:t>
            </a:r>
            <a:r>
              <a:rPr dirty="0" sz="1700" spc="15">
                <a:latin typeface="Times New Roman"/>
                <a:cs typeface="Times New Roman"/>
              </a:rPr>
              <a:t> the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heart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along </a:t>
            </a:r>
            <a:r>
              <a:rPr dirty="0" sz="1700" spc="-5">
                <a:latin typeface="Times New Roman"/>
                <a:cs typeface="Times New Roman"/>
              </a:rPr>
              <a:t>with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heart  </a:t>
            </a:r>
            <a:r>
              <a:rPr dirty="0" sz="1700" spc="20">
                <a:latin typeface="Times New Roman"/>
                <a:cs typeface="Times New Roman"/>
              </a:rPr>
              <a:t>rate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oxygen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level.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Data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extracted</a:t>
            </a:r>
            <a:r>
              <a:rPr dirty="0" sz="1700" spc="-2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from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sensor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modules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stored.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make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system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real-time,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dirty="0" sz="1700" spc="-20">
                <a:latin typeface="Times New Roman"/>
                <a:cs typeface="Times New Roman"/>
              </a:rPr>
              <a:t>GSM </a:t>
            </a:r>
            <a:r>
              <a:rPr dirty="0" sz="1700" spc="-5">
                <a:latin typeface="Times New Roman"/>
                <a:cs typeface="Times New Roman"/>
              </a:rPr>
              <a:t>module </a:t>
            </a:r>
            <a:r>
              <a:rPr dirty="0" sz="1700" spc="20">
                <a:latin typeface="Times New Roman"/>
                <a:cs typeface="Times New Roman"/>
              </a:rPr>
              <a:t>to </a:t>
            </a:r>
            <a:r>
              <a:rPr dirty="0" sz="1700" spc="5">
                <a:latin typeface="Times New Roman"/>
                <a:cs typeface="Times New Roman"/>
              </a:rPr>
              <a:t>upload </a:t>
            </a:r>
            <a:r>
              <a:rPr dirty="0" sz="1700" spc="20">
                <a:latin typeface="Times New Roman"/>
                <a:cs typeface="Times New Roman"/>
              </a:rPr>
              <a:t>data </a:t>
            </a:r>
            <a:r>
              <a:rPr dirty="0" sz="1700" spc="15">
                <a:latin typeface="Times New Roman"/>
                <a:cs typeface="Times New Roman"/>
              </a:rPr>
              <a:t>on the </a:t>
            </a:r>
            <a:r>
              <a:rPr dirty="0" sz="1700" spc="5">
                <a:latin typeface="Times New Roman"/>
                <a:cs typeface="Times New Roman"/>
              </a:rPr>
              <a:t>cloud</a:t>
            </a:r>
            <a:r>
              <a:rPr dirty="0" sz="1700" spc="-27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 </a:t>
            </a:r>
            <a:r>
              <a:rPr dirty="0" sz="1700" spc="10">
                <a:latin typeface="Times New Roman"/>
                <a:cs typeface="Times New Roman"/>
              </a:rPr>
              <a:t>incorporated.</a:t>
            </a:r>
            <a:endParaRPr sz="1700">
              <a:latin typeface="Times New Roman"/>
              <a:cs typeface="Times New Roman"/>
            </a:endParaRPr>
          </a:p>
          <a:p>
            <a:pPr marL="12700" marR="346710" indent="6844665">
              <a:lnSpc>
                <a:spcPct val="77700"/>
              </a:lnSpc>
              <a:spcBef>
                <a:spcPts val="1080"/>
              </a:spcBef>
            </a:pPr>
            <a:r>
              <a:rPr dirty="0" sz="1700" spc="15">
                <a:latin typeface="Times New Roman"/>
                <a:cs typeface="Times New Roman"/>
              </a:rPr>
              <a:t>By </a:t>
            </a:r>
            <a:r>
              <a:rPr dirty="0" sz="1700" spc="-5">
                <a:latin typeface="Times New Roman"/>
                <a:cs typeface="Times New Roman"/>
              </a:rPr>
              <a:t>monitoring </a:t>
            </a:r>
            <a:r>
              <a:rPr dirty="0" sz="1700" spc="10">
                <a:latin typeface="Times New Roman"/>
                <a:cs typeface="Times New Roman"/>
              </a:rPr>
              <a:t>these</a:t>
            </a:r>
            <a:r>
              <a:rPr dirty="0" sz="1700" spc="-1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biomedical  </a:t>
            </a:r>
            <a:r>
              <a:rPr dirty="0" sz="1700" spc="20">
                <a:latin typeface="Times New Roman"/>
                <a:cs typeface="Times New Roman"/>
              </a:rPr>
              <a:t>data</a:t>
            </a:r>
            <a:r>
              <a:rPr dirty="0" sz="1700" spc="-12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doctors</a:t>
            </a:r>
            <a:r>
              <a:rPr dirty="0" sz="1700" spc="-155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can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easily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support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the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patients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for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medication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based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on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the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severity.</a:t>
            </a:r>
            <a:r>
              <a:rPr dirty="0" sz="1700" spc="-1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If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patient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feels</a:t>
            </a:r>
            <a:r>
              <a:rPr dirty="0" sz="1700" spc="-19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</a:t>
            </a:r>
            <a:r>
              <a:rPr dirty="0" sz="1700" spc="10">
                <a:latin typeface="Times New Roman"/>
                <a:cs typeface="Times New Roman"/>
              </a:rPr>
              <a:t> abnormal</a:t>
            </a:r>
            <a:endParaRPr sz="1700">
              <a:latin typeface="Times New Roman"/>
              <a:cs typeface="Times New Roman"/>
            </a:endParaRPr>
          </a:p>
          <a:p>
            <a:pPr marL="12700" marR="6350">
              <a:lnSpc>
                <a:spcPct val="77800"/>
              </a:lnSpc>
              <a:spcBef>
                <a:spcPts val="75"/>
              </a:spcBef>
            </a:pPr>
            <a:r>
              <a:rPr dirty="0" sz="1700" spc="5">
                <a:latin typeface="Times New Roman"/>
                <a:cs typeface="Times New Roman"/>
              </a:rPr>
              <a:t>condition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wants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to</a:t>
            </a:r>
            <a:r>
              <a:rPr dirty="0" sz="1700" spc="-60">
                <a:latin typeface="Times New Roman"/>
                <a:cs typeface="Times New Roman"/>
              </a:rPr>
              <a:t> </a:t>
            </a:r>
            <a:r>
              <a:rPr dirty="0" sz="1700" spc="25">
                <a:latin typeface="Times New Roman"/>
                <a:cs typeface="Times New Roman"/>
              </a:rPr>
              <a:t>check</a:t>
            </a:r>
            <a:r>
              <a:rPr dirty="0" sz="1700" spc="-14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current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data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for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20">
                <a:latin typeface="Times New Roman"/>
                <a:cs typeface="Times New Roman"/>
              </a:rPr>
              <a:t>that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purpose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30">
                <a:latin typeface="Times New Roman"/>
                <a:cs typeface="Times New Roman"/>
              </a:rPr>
              <a:t>LED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display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used.</a:t>
            </a:r>
            <a:r>
              <a:rPr dirty="0" sz="1700" spc="-1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system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 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compact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device</a:t>
            </a:r>
            <a:r>
              <a:rPr dirty="0" sz="1700" spc="-114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for  predicament </a:t>
            </a:r>
            <a:r>
              <a:rPr dirty="0" sz="1700">
                <a:latin typeface="Times New Roman"/>
                <a:cs typeface="Times New Roman"/>
              </a:rPr>
              <a:t>situations, </a:t>
            </a:r>
            <a:r>
              <a:rPr dirty="0" sz="1700" spc="-5">
                <a:latin typeface="Times New Roman"/>
                <a:cs typeface="Times New Roman"/>
              </a:rPr>
              <a:t>low </a:t>
            </a:r>
            <a:r>
              <a:rPr dirty="0" sz="1700" spc="15">
                <a:latin typeface="Times New Roman"/>
                <a:cs typeface="Times New Roman"/>
              </a:rPr>
              <a:t>cost, </a:t>
            </a:r>
            <a:r>
              <a:rPr dirty="0" sz="1700" spc="20">
                <a:latin typeface="Times New Roman"/>
                <a:cs typeface="Times New Roman"/>
              </a:rPr>
              <a:t>and</a:t>
            </a:r>
            <a:r>
              <a:rPr dirty="0" sz="1700" spc="-29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real-time monitoring </a:t>
            </a:r>
            <a:r>
              <a:rPr dirty="0" sz="1700" spc="-15">
                <a:latin typeface="Times New Roman"/>
                <a:cs typeface="Times New Roman"/>
              </a:rPr>
              <a:t>is </a:t>
            </a:r>
            <a:r>
              <a:rPr dirty="0" sz="1700">
                <a:latin typeface="Times New Roman"/>
                <a:cs typeface="Times New Roman"/>
              </a:rPr>
              <a:t>available.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27" y="604088"/>
            <a:ext cx="67849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 </a:t>
            </a:r>
            <a:r>
              <a:rPr dirty="0" spc="-5"/>
              <a:t>Statement</a:t>
            </a:r>
            <a:r>
              <a:rPr dirty="0" spc="-50"/>
              <a:t> </a:t>
            </a:r>
            <a:r>
              <a:rPr dirty="0" spc="-10"/>
              <a:t>Addressed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8852" y="1898015"/>
            <a:ext cx="10410825" cy="353567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1590" marR="45085" indent="-9525">
              <a:lnSpc>
                <a:spcPts val="2530"/>
              </a:lnSpc>
              <a:spcBef>
                <a:spcPts val="670"/>
              </a:spcBef>
            </a:pPr>
            <a:r>
              <a:rPr dirty="0" sz="2600" spc="-20">
                <a:latin typeface="Times New Roman"/>
                <a:cs typeface="Times New Roman"/>
              </a:rPr>
              <a:t>Holter </a:t>
            </a:r>
            <a:r>
              <a:rPr dirty="0" sz="2600" spc="-40">
                <a:latin typeface="Times New Roman"/>
                <a:cs typeface="Times New Roman"/>
              </a:rPr>
              <a:t>monitors </a:t>
            </a:r>
            <a:r>
              <a:rPr dirty="0" sz="2600" spc="-55">
                <a:latin typeface="Times New Roman"/>
                <a:cs typeface="Times New Roman"/>
              </a:rPr>
              <a:t>don't </a:t>
            </a:r>
            <a:r>
              <a:rPr dirty="0" sz="2600" spc="-45">
                <a:latin typeface="Times New Roman"/>
                <a:cs typeface="Times New Roman"/>
              </a:rPr>
              <a:t>give </a:t>
            </a:r>
            <a:r>
              <a:rPr dirty="0" sz="2600" spc="-35">
                <a:latin typeface="Times New Roman"/>
                <a:cs typeface="Times New Roman"/>
              </a:rPr>
              <a:t>real-time </a:t>
            </a:r>
            <a:r>
              <a:rPr dirty="0" sz="2600" spc="-25">
                <a:latin typeface="Times New Roman"/>
                <a:cs typeface="Times New Roman"/>
              </a:rPr>
              <a:t>results. </a:t>
            </a:r>
            <a:r>
              <a:rPr dirty="0" sz="2600" spc="-40">
                <a:latin typeface="Times New Roman"/>
                <a:cs typeface="Times New Roman"/>
              </a:rPr>
              <a:t>It </a:t>
            </a:r>
            <a:r>
              <a:rPr dirty="0" sz="2600" spc="-30">
                <a:latin typeface="Times New Roman"/>
                <a:cs typeface="Times New Roman"/>
              </a:rPr>
              <a:t>may </a:t>
            </a:r>
            <a:r>
              <a:rPr dirty="0" sz="2600" spc="-5">
                <a:latin typeface="Times New Roman"/>
                <a:cs typeface="Times New Roman"/>
              </a:rPr>
              <a:t>take </a:t>
            </a:r>
            <a:r>
              <a:rPr dirty="0" sz="2600" spc="-60">
                <a:latin typeface="Times New Roman"/>
                <a:cs typeface="Times New Roman"/>
              </a:rPr>
              <a:t>one </a:t>
            </a:r>
            <a:r>
              <a:rPr dirty="0" sz="2600" spc="-5">
                <a:latin typeface="Times New Roman"/>
                <a:cs typeface="Times New Roman"/>
              </a:rPr>
              <a:t>or </a:t>
            </a:r>
            <a:r>
              <a:rPr dirty="0" sz="2600" spc="-10">
                <a:latin typeface="Times New Roman"/>
                <a:cs typeface="Times New Roman"/>
              </a:rPr>
              <a:t>two </a:t>
            </a:r>
            <a:r>
              <a:rPr dirty="0" sz="2600" spc="-5">
                <a:latin typeface="Times New Roman"/>
                <a:cs typeface="Times New Roman"/>
              </a:rPr>
              <a:t>weeks. </a:t>
            </a:r>
            <a:r>
              <a:rPr dirty="0" sz="2600" spc="-10">
                <a:latin typeface="Times New Roman"/>
                <a:cs typeface="Times New Roman"/>
              </a:rPr>
              <a:t>So,  </a:t>
            </a:r>
            <a:r>
              <a:rPr dirty="0" sz="2600" spc="-40">
                <a:latin typeface="Times New Roman"/>
                <a:cs typeface="Times New Roman"/>
              </a:rPr>
              <a:t>in </a:t>
            </a:r>
            <a:r>
              <a:rPr dirty="0" sz="2600" spc="-25">
                <a:latin typeface="Times New Roman"/>
                <a:cs typeface="Times New Roman"/>
              </a:rPr>
              <a:t>this </a:t>
            </a:r>
            <a:r>
              <a:rPr dirty="0" sz="2600" spc="-15">
                <a:latin typeface="Times New Roman"/>
                <a:cs typeface="Times New Roman"/>
              </a:rPr>
              <a:t>project, </a:t>
            </a:r>
            <a:r>
              <a:rPr dirty="0" sz="2600" spc="-5">
                <a:latin typeface="Times New Roman"/>
                <a:cs typeface="Times New Roman"/>
              </a:rPr>
              <a:t>we </a:t>
            </a:r>
            <a:r>
              <a:rPr dirty="0" sz="2600" spc="-25">
                <a:latin typeface="Times New Roman"/>
                <a:cs typeface="Times New Roman"/>
              </a:rPr>
              <a:t>made </a:t>
            </a:r>
            <a:r>
              <a:rPr dirty="0" sz="2600" spc="-5">
                <a:latin typeface="Times New Roman"/>
                <a:cs typeface="Times New Roman"/>
              </a:rPr>
              <a:t>the </a:t>
            </a:r>
            <a:r>
              <a:rPr dirty="0" sz="2600" spc="-20">
                <a:latin typeface="Times New Roman"/>
                <a:cs typeface="Times New Roman"/>
              </a:rPr>
              <a:t>system </a:t>
            </a:r>
            <a:r>
              <a:rPr dirty="0" sz="2600" spc="-40">
                <a:latin typeface="Times New Roman"/>
                <a:cs typeface="Times New Roman"/>
              </a:rPr>
              <a:t>in </a:t>
            </a:r>
            <a:r>
              <a:rPr dirty="0" sz="2600" spc="-30">
                <a:latin typeface="Times New Roman"/>
                <a:cs typeface="Times New Roman"/>
              </a:rPr>
              <a:t>real-time </a:t>
            </a:r>
            <a:r>
              <a:rPr dirty="0" sz="2600" spc="-50">
                <a:latin typeface="Times New Roman"/>
                <a:cs typeface="Times New Roman"/>
              </a:rPr>
              <a:t>and </a:t>
            </a:r>
            <a:r>
              <a:rPr dirty="0" sz="2600" spc="-5">
                <a:latin typeface="Times New Roman"/>
                <a:cs typeface="Times New Roman"/>
              </a:rPr>
              <a:t>got </a:t>
            </a:r>
            <a:r>
              <a:rPr dirty="0" sz="2600" spc="-25">
                <a:latin typeface="Times New Roman"/>
                <a:cs typeface="Times New Roman"/>
              </a:rPr>
              <a:t>results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earlier.</a:t>
            </a:r>
            <a:endParaRPr sz="2600">
              <a:latin typeface="Times New Roman"/>
              <a:cs typeface="Times New Roman"/>
            </a:endParaRPr>
          </a:p>
          <a:p>
            <a:pPr marL="21590" marR="5080" indent="8747760">
              <a:lnSpc>
                <a:spcPct val="80100"/>
              </a:lnSpc>
              <a:spcBef>
                <a:spcPts val="969"/>
              </a:spcBef>
              <a:tabLst>
                <a:tab pos="3651250" algn="l"/>
                <a:tab pos="5937250" algn="l"/>
              </a:tabLst>
            </a:pPr>
            <a:r>
              <a:rPr dirty="0" sz="2600" spc="-5">
                <a:latin typeface="Times New Roman"/>
                <a:cs typeface="Times New Roman"/>
              </a:rPr>
              <a:t>Exper</a:t>
            </a:r>
            <a:r>
              <a:rPr dirty="0" sz="2600" spc="-85">
                <a:latin typeface="Times New Roman"/>
                <a:cs typeface="Times New Roman"/>
              </a:rPr>
              <a:t>i</a:t>
            </a:r>
            <a:r>
              <a:rPr dirty="0" sz="2600" spc="-80">
                <a:latin typeface="Times New Roman"/>
                <a:cs typeface="Times New Roman"/>
              </a:rPr>
              <a:t>m</a:t>
            </a:r>
            <a:r>
              <a:rPr dirty="0" sz="2600" spc="-5">
                <a:latin typeface="Times New Roman"/>
                <a:cs typeface="Times New Roman"/>
              </a:rPr>
              <a:t>e</a:t>
            </a:r>
            <a:r>
              <a:rPr dirty="0" sz="2600" spc="-155">
                <a:latin typeface="Times New Roman"/>
                <a:cs typeface="Times New Roman"/>
              </a:rPr>
              <a:t>n</a:t>
            </a:r>
            <a:r>
              <a:rPr dirty="0" sz="2600" spc="-5">
                <a:latin typeface="Times New Roman"/>
                <a:cs typeface="Times New Roman"/>
              </a:rPr>
              <a:t>ts  </a:t>
            </a:r>
            <a:r>
              <a:rPr dirty="0" sz="2600" spc="-10">
                <a:latin typeface="Times New Roman"/>
                <a:cs typeface="Times New Roman"/>
              </a:rPr>
              <a:t>show </a:t>
            </a:r>
            <a:r>
              <a:rPr dirty="0" sz="2600" spc="-5">
                <a:latin typeface="Times New Roman"/>
                <a:cs typeface="Times New Roman"/>
              </a:rPr>
              <a:t>that the </a:t>
            </a:r>
            <a:r>
              <a:rPr dirty="0" sz="2600" spc="-10">
                <a:latin typeface="Times New Roman"/>
                <a:cs typeface="Times New Roman"/>
              </a:rPr>
              <a:t>proposed SQA </a:t>
            </a:r>
            <a:r>
              <a:rPr dirty="0" sz="2600" spc="-20">
                <a:latin typeface="Times New Roman"/>
                <a:cs typeface="Times New Roman"/>
              </a:rPr>
              <a:t>method outperforms </a:t>
            </a:r>
            <a:r>
              <a:rPr dirty="0" sz="2600" spc="-45">
                <a:latin typeface="Times New Roman"/>
                <a:cs typeface="Times New Roman"/>
              </a:rPr>
              <a:t>existing </a:t>
            </a:r>
            <a:r>
              <a:rPr dirty="0" sz="2600" spc="-20">
                <a:latin typeface="Times New Roman"/>
                <a:cs typeface="Times New Roman"/>
              </a:rPr>
              <a:t>methods based </a:t>
            </a:r>
            <a:r>
              <a:rPr dirty="0" sz="2600" spc="-10">
                <a:latin typeface="Times New Roman"/>
                <a:cs typeface="Times New Roman"/>
              </a:rPr>
              <a:t>on  </a:t>
            </a:r>
            <a:r>
              <a:rPr dirty="0" sz="2600" spc="-25">
                <a:latin typeface="Times New Roman"/>
                <a:cs typeface="Times New Roman"/>
              </a:rPr>
              <a:t>morphological </a:t>
            </a:r>
            <a:r>
              <a:rPr dirty="0" sz="2600" spc="-55">
                <a:latin typeface="Times New Roman"/>
                <a:cs typeface="Times New Roman"/>
              </a:rPr>
              <a:t>and </a:t>
            </a:r>
            <a:r>
              <a:rPr dirty="0" sz="2600" spc="-5">
                <a:latin typeface="Times New Roman"/>
                <a:cs typeface="Times New Roman"/>
              </a:rPr>
              <a:t>RR </a:t>
            </a:r>
            <a:r>
              <a:rPr dirty="0" sz="2600" spc="-40">
                <a:latin typeface="Times New Roman"/>
                <a:cs typeface="Times New Roman"/>
              </a:rPr>
              <a:t>interval </a:t>
            </a:r>
            <a:r>
              <a:rPr dirty="0" sz="2600" spc="-15">
                <a:latin typeface="Times New Roman"/>
                <a:cs typeface="Times New Roman"/>
              </a:rPr>
              <a:t>features, </a:t>
            </a:r>
            <a:r>
              <a:rPr dirty="0" sz="2600" spc="-5">
                <a:latin typeface="Times New Roman"/>
                <a:cs typeface="Times New Roman"/>
              </a:rPr>
              <a:t>as </a:t>
            </a:r>
            <a:r>
              <a:rPr dirty="0" sz="2600" spc="-25">
                <a:latin typeface="Times New Roman"/>
                <a:cs typeface="Times New Roman"/>
              </a:rPr>
              <a:t>well </a:t>
            </a:r>
            <a:r>
              <a:rPr dirty="0" sz="2600" spc="-5">
                <a:latin typeface="Times New Roman"/>
                <a:cs typeface="Times New Roman"/>
              </a:rPr>
              <a:t>as </a:t>
            </a:r>
            <a:r>
              <a:rPr dirty="0" sz="2600" spc="-50">
                <a:latin typeface="Times New Roman"/>
                <a:cs typeface="Times New Roman"/>
              </a:rPr>
              <a:t>machine learning  </a:t>
            </a:r>
            <a:r>
              <a:rPr dirty="0" sz="2600" spc="-5">
                <a:latin typeface="Times New Roman"/>
                <a:cs typeface="Times New Roman"/>
              </a:rPr>
              <a:t>approaches,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45">
                <a:latin typeface="Times New Roman"/>
                <a:cs typeface="Times New Roman"/>
              </a:rPr>
              <a:t>in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recognizing	</a:t>
            </a: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unacceptable	quality </a:t>
            </a:r>
            <a:r>
              <a:rPr dirty="0" sz="2600" spc="-5">
                <a:latin typeface="Times New Roman"/>
                <a:cs typeface="Times New Roman"/>
              </a:rPr>
              <a:t>of ECG data</a:t>
            </a:r>
            <a:r>
              <a:rPr dirty="0" sz="2600" spc="-3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[1].</a:t>
            </a:r>
            <a:endParaRPr sz="2600">
              <a:latin typeface="Times New Roman"/>
              <a:cs typeface="Times New Roman"/>
            </a:endParaRPr>
          </a:p>
          <a:p>
            <a:pPr marL="21590" marR="155575" indent="8747760">
              <a:lnSpc>
                <a:spcPct val="80100"/>
              </a:lnSpc>
              <a:spcBef>
                <a:spcPts val="1035"/>
              </a:spcBef>
            </a:pPr>
            <a:r>
              <a:rPr dirty="0" sz="2600" spc="-30">
                <a:latin typeface="Times New Roman"/>
                <a:cs typeface="Times New Roman"/>
              </a:rPr>
              <a:t>The </a:t>
            </a:r>
            <a:r>
              <a:rPr dirty="0" sz="2600" spc="-40">
                <a:latin typeface="Times New Roman"/>
                <a:cs typeface="Times New Roman"/>
              </a:rPr>
              <a:t>IoT-  </a:t>
            </a:r>
            <a:r>
              <a:rPr dirty="0" sz="2600" spc="-20">
                <a:latin typeface="Times New Roman"/>
                <a:cs typeface="Times New Roman"/>
              </a:rPr>
              <a:t>based </a:t>
            </a:r>
            <a:r>
              <a:rPr dirty="0" sz="2600" spc="-5">
                <a:latin typeface="Times New Roman"/>
                <a:cs typeface="Times New Roman"/>
              </a:rPr>
              <a:t>gadgets are </a:t>
            </a:r>
            <a:r>
              <a:rPr dirty="0" sz="2600" spc="-25">
                <a:latin typeface="Times New Roman"/>
                <a:cs typeface="Times New Roman"/>
              </a:rPr>
              <a:t>more human-friendly </a:t>
            </a:r>
            <a:r>
              <a:rPr dirty="0" sz="2600" spc="-5">
                <a:latin typeface="Times New Roman"/>
                <a:cs typeface="Times New Roman"/>
              </a:rPr>
              <a:t>than the </a:t>
            </a:r>
            <a:r>
              <a:rPr dirty="0" sz="2600" spc="-20">
                <a:latin typeface="Times New Roman"/>
                <a:cs typeface="Times New Roman"/>
              </a:rPr>
              <a:t>Holter </a:t>
            </a:r>
            <a:r>
              <a:rPr dirty="0" sz="2600" spc="-35">
                <a:latin typeface="Times New Roman"/>
                <a:cs typeface="Times New Roman"/>
              </a:rPr>
              <a:t>Monitor </a:t>
            </a:r>
            <a:r>
              <a:rPr dirty="0" sz="2600" spc="-25">
                <a:latin typeface="Times New Roman"/>
                <a:cs typeface="Times New Roman"/>
              </a:rPr>
              <a:t>because </a:t>
            </a:r>
            <a:r>
              <a:rPr dirty="0" sz="2600" spc="-5">
                <a:latin typeface="Times New Roman"/>
                <a:cs typeface="Times New Roman"/>
              </a:rPr>
              <a:t>they  </a:t>
            </a:r>
            <a:r>
              <a:rPr dirty="0" sz="2600" spc="-25">
                <a:latin typeface="Times New Roman"/>
                <a:cs typeface="Times New Roman"/>
              </a:rPr>
              <a:t>have </a:t>
            </a:r>
            <a:r>
              <a:rPr dirty="0" sz="2600" spc="-5">
                <a:latin typeface="Times New Roman"/>
                <a:cs typeface="Times New Roman"/>
              </a:rPr>
              <a:t>fewer cords </a:t>
            </a:r>
            <a:r>
              <a:rPr dirty="0" sz="2600" spc="-55">
                <a:latin typeface="Times New Roman"/>
                <a:cs typeface="Times New Roman"/>
              </a:rPr>
              <a:t>and </a:t>
            </a:r>
            <a:r>
              <a:rPr dirty="0" sz="2600" spc="-35">
                <a:latin typeface="Times New Roman"/>
                <a:cs typeface="Times New Roman"/>
              </a:rPr>
              <a:t>smaller </a:t>
            </a:r>
            <a:r>
              <a:rPr dirty="0" sz="2600" spc="-15">
                <a:latin typeface="Times New Roman"/>
                <a:cs typeface="Times New Roman"/>
              </a:rPr>
              <a:t>sizes, </a:t>
            </a:r>
            <a:r>
              <a:rPr dirty="0" sz="2600" spc="-55">
                <a:latin typeface="Times New Roman"/>
                <a:cs typeface="Times New Roman"/>
              </a:rPr>
              <a:t>and </a:t>
            </a:r>
            <a:r>
              <a:rPr dirty="0" sz="2600" spc="-5">
                <a:latin typeface="Times New Roman"/>
                <a:cs typeface="Times New Roman"/>
              </a:rPr>
              <a:t>they create fewer </a:t>
            </a:r>
            <a:r>
              <a:rPr dirty="0" sz="2600" spc="-35">
                <a:latin typeface="Times New Roman"/>
                <a:cs typeface="Times New Roman"/>
              </a:rPr>
              <a:t>disturbances </a:t>
            </a:r>
            <a:r>
              <a:rPr dirty="0" sz="2600" spc="-5">
                <a:latin typeface="Times New Roman"/>
                <a:cs typeface="Times New Roman"/>
              </a:rPr>
              <a:t>to  </a:t>
            </a:r>
            <a:r>
              <a:rPr dirty="0" sz="2600" spc="-30">
                <a:latin typeface="Times New Roman"/>
                <a:cs typeface="Times New Roman"/>
              </a:rPr>
              <a:t>patients' </a:t>
            </a:r>
            <a:r>
              <a:rPr dirty="0" sz="2600" spc="-25">
                <a:latin typeface="Times New Roman"/>
                <a:cs typeface="Times New Roman"/>
              </a:rPr>
              <a:t>everyday</a:t>
            </a:r>
            <a:r>
              <a:rPr dirty="0" sz="2600" spc="-21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activities.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27" y="604088"/>
            <a:ext cx="98444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Existing </a:t>
            </a:r>
            <a:r>
              <a:rPr dirty="0" spc="-10"/>
              <a:t>Solution </a:t>
            </a:r>
            <a:r>
              <a:rPr dirty="0"/>
              <a:t>to </a:t>
            </a:r>
            <a:r>
              <a:rPr dirty="0" spc="10"/>
              <a:t>the </a:t>
            </a:r>
            <a:r>
              <a:rPr dirty="0"/>
              <a:t>Problem</a:t>
            </a:r>
            <a:r>
              <a:rPr dirty="0" spc="-10"/>
              <a:t> Addressed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564" y="1751457"/>
            <a:ext cx="10260330" cy="44913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420"/>
              </a:lnSpc>
              <a:spcBef>
                <a:spcPts val="130"/>
              </a:spcBef>
            </a:pPr>
            <a:r>
              <a:rPr dirty="0" sz="2350" spc="20">
                <a:latin typeface="Times New Roman"/>
                <a:cs typeface="Times New Roman"/>
              </a:rPr>
              <a:t>The </a:t>
            </a:r>
            <a:r>
              <a:rPr dirty="0" sz="2350" spc="-25">
                <a:latin typeface="Times New Roman"/>
                <a:cs typeface="Times New Roman"/>
              </a:rPr>
              <a:t>proposed system </a:t>
            </a:r>
            <a:r>
              <a:rPr dirty="0" sz="2350" spc="-10">
                <a:latin typeface="Times New Roman"/>
                <a:cs typeface="Times New Roman"/>
              </a:rPr>
              <a:t>named </a:t>
            </a:r>
            <a:r>
              <a:rPr dirty="0" sz="2350" spc="-5">
                <a:latin typeface="Times New Roman"/>
                <a:cs typeface="Times New Roman"/>
              </a:rPr>
              <a:t>IoT-based portable </a:t>
            </a:r>
            <a:r>
              <a:rPr dirty="0" sz="2350" spc="-20">
                <a:latin typeface="Times New Roman"/>
                <a:cs typeface="Times New Roman"/>
              </a:rPr>
              <a:t>device </a:t>
            </a:r>
            <a:r>
              <a:rPr dirty="0" sz="2350" spc="-15">
                <a:latin typeface="Times New Roman"/>
                <a:cs typeface="Times New Roman"/>
              </a:rPr>
              <a:t>Monitor </a:t>
            </a:r>
            <a:r>
              <a:rPr dirty="0" sz="2350" spc="-20">
                <a:latin typeface="Times New Roman"/>
                <a:cs typeface="Times New Roman"/>
              </a:rPr>
              <a:t>gives</a:t>
            </a:r>
            <a:r>
              <a:rPr dirty="0" sz="2350" spc="350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appropriate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 spc="5">
                <a:latin typeface="Times New Roman"/>
                <a:cs typeface="Times New Roman"/>
              </a:rPr>
              <a:t>data. </a:t>
            </a:r>
            <a:r>
              <a:rPr dirty="0" sz="2350" spc="20">
                <a:latin typeface="Times New Roman"/>
                <a:cs typeface="Times New Roman"/>
              </a:rPr>
              <a:t>The </a:t>
            </a:r>
            <a:r>
              <a:rPr dirty="0" sz="2350" spc="-5">
                <a:latin typeface="Times New Roman"/>
                <a:cs typeface="Times New Roman"/>
              </a:rPr>
              <a:t>major parameters </a:t>
            </a:r>
            <a:r>
              <a:rPr dirty="0" sz="2350" spc="-10">
                <a:latin typeface="Times New Roman"/>
                <a:cs typeface="Times New Roman"/>
              </a:rPr>
              <a:t>considered </a:t>
            </a:r>
            <a:r>
              <a:rPr dirty="0" sz="2350">
                <a:latin typeface="Times New Roman"/>
                <a:cs typeface="Times New Roman"/>
              </a:rPr>
              <a:t>to </a:t>
            </a:r>
            <a:r>
              <a:rPr dirty="0" sz="2350" spc="15">
                <a:latin typeface="Times New Roman"/>
                <a:cs typeface="Times New Roman"/>
              </a:rPr>
              <a:t>make </a:t>
            </a:r>
            <a:r>
              <a:rPr dirty="0" sz="2350" spc="10">
                <a:latin typeface="Times New Roman"/>
                <a:cs typeface="Times New Roman"/>
              </a:rPr>
              <a:t>a </a:t>
            </a:r>
            <a:r>
              <a:rPr dirty="0" sz="2350" spc="-20">
                <a:latin typeface="Times New Roman"/>
                <a:cs typeface="Times New Roman"/>
              </a:rPr>
              <a:t>complete </a:t>
            </a:r>
            <a:r>
              <a:rPr dirty="0" sz="2350" spc="-10">
                <a:latin typeface="Times New Roman"/>
                <a:cs typeface="Times New Roman"/>
              </a:rPr>
              <a:t>Holter </a:t>
            </a:r>
            <a:r>
              <a:rPr dirty="0" sz="2350" spc="-15">
                <a:latin typeface="Times New Roman"/>
                <a:cs typeface="Times New Roman"/>
              </a:rPr>
              <a:t>monitor </a:t>
            </a:r>
            <a:r>
              <a:rPr dirty="0" sz="2350" spc="15">
                <a:latin typeface="Times New Roman"/>
                <a:cs typeface="Times New Roman"/>
              </a:rPr>
              <a:t>are</a:t>
            </a:r>
            <a:r>
              <a:rPr dirty="0" sz="2350" spc="-175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heart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>
                <a:latin typeface="Times New Roman"/>
                <a:cs typeface="Times New Roman"/>
              </a:rPr>
              <a:t>rate, </a:t>
            </a:r>
            <a:r>
              <a:rPr dirty="0" sz="2350" spc="10">
                <a:latin typeface="Times New Roman"/>
                <a:cs typeface="Times New Roman"/>
              </a:rPr>
              <a:t>ECG </a:t>
            </a:r>
            <a:r>
              <a:rPr dirty="0" sz="2350" spc="-15">
                <a:latin typeface="Times New Roman"/>
                <a:cs typeface="Times New Roman"/>
              </a:rPr>
              <a:t>signal,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 spc="-25">
                <a:latin typeface="Times New Roman"/>
                <a:cs typeface="Times New Roman"/>
              </a:rPr>
              <a:t>oxygen </a:t>
            </a:r>
            <a:r>
              <a:rPr dirty="0" sz="2350" spc="-15">
                <a:latin typeface="Times New Roman"/>
                <a:cs typeface="Times New Roman"/>
              </a:rPr>
              <a:t>percentage </a:t>
            </a:r>
            <a:r>
              <a:rPr dirty="0" sz="2350">
                <a:latin typeface="Times New Roman"/>
                <a:cs typeface="Times New Roman"/>
              </a:rPr>
              <a:t>in</a:t>
            </a:r>
            <a:r>
              <a:rPr dirty="0" sz="2350" spc="-114">
                <a:latin typeface="Times New Roman"/>
                <a:cs typeface="Times New Roman"/>
              </a:rPr>
              <a:t> </a:t>
            </a:r>
            <a:r>
              <a:rPr dirty="0" sz="2350" spc="-20">
                <a:latin typeface="Times New Roman"/>
                <a:cs typeface="Times New Roman"/>
              </a:rPr>
              <a:t>blood.</a:t>
            </a:r>
            <a:endParaRPr sz="2350">
              <a:latin typeface="Times New Roman"/>
              <a:cs typeface="Times New Roman"/>
            </a:endParaRPr>
          </a:p>
          <a:p>
            <a:pPr marL="3828415">
              <a:lnSpc>
                <a:spcPts val="2020"/>
              </a:lnSpc>
            </a:pPr>
            <a:r>
              <a:rPr dirty="0" sz="2350" spc="20">
                <a:latin typeface="Times New Roman"/>
                <a:cs typeface="Times New Roman"/>
              </a:rPr>
              <a:t>The </a:t>
            </a:r>
            <a:r>
              <a:rPr dirty="0" sz="2350" spc="-15">
                <a:latin typeface="Times New Roman"/>
                <a:cs typeface="Times New Roman"/>
              </a:rPr>
              <a:t>biomedical </a:t>
            </a:r>
            <a:r>
              <a:rPr dirty="0" sz="2350">
                <a:latin typeface="Times New Roman"/>
                <a:cs typeface="Times New Roman"/>
              </a:rPr>
              <a:t>data </a:t>
            </a:r>
            <a:r>
              <a:rPr dirty="0" sz="2350" spc="-10">
                <a:latin typeface="Times New Roman"/>
                <a:cs typeface="Times New Roman"/>
              </a:rPr>
              <a:t>of </a:t>
            </a:r>
            <a:r>
              <a:rPr dirty="0" sz="2350" spc="-5">
                <a:latin typeface="Times New Roman"/>
                <a:cs typeface="Times New Roman"/>
              </a:rPr>
              <a:t>heart </a:t>
            </a:r>
            <a:r>
              <a:rPr dirty="0" sz="2350" spc="10">
                <a:latin typeface="Times New Roman"/>
                <a:cs typeface="Times New Roman"/>
              </a:rPr>
              <a:t>rate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 spc="15">
                <a:latin typeface="Times New Roman"/>
                <a:cs typeface="Times New Roman"/>
              </a:rPr>
              <a:t>ECG</a:t>
            </a:r>
            <a:r>
              <a:rPr dirty="0" sz="2350" spc="50">
                <a:latin typeface="Times New Roman"/>
                <a:cs typeface="Times New Roman"/>
              </a:rPr>
              <a:t> </a:t>
            </a:r>
            <a:r>
              <a:rPr dirty="0" sz="2350" spc="-10">
                <a:latin typeface="Times New Roman"/>
                <a:cs typeface="Times New Roman"/>
              </a:rPr>
              <a:t>signals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 spc="15">
                <a:latin typeface="Times New Roman"/>
                <a:cs typeface="Times New Roman"/>
              </a:rPr>
              <a:t>are </a:t>
            </a:r>
            <a:r>
              <a:rPr dirty="0" sz="2350" spc="-15">
                <a:latin typeface="Times New Roman"/>
                <a:cs typeface="Times New Roman"/>
              </a:rPr>
              <a:t>proper. </a:t>
            </a:r>
            <a:r>
              <a:rPr dirty="0" sz="2350" spc="20">
                <a:latin typeface="Times New Roman"/>
                <a:cs typeface="Times New Roman"/>
              </a:rPr>
              <a:t>The </a:t>
            </a:r>
            <a:r>
              <a:rPr dirty="0" sz="2350" spc="-25">
                <a:latin typeface="Times New Roman"/>
                <a:cs typeface="Times New Roman"/>
              </a:rPr>
              <a:t>system </a:t>
            </a:r>
            <a:r>
              <a:rPr dirty="0" sz="2350">
                <a:latin typeface="Times New Roman"/>
                <a:cs typeface="Times New Roman"/>
              </a:rPr>
              <a:t>is </a:t>
            </a:r>
            <a:r>
              <a:rPr dirty="0" sz="2350" spc="-10">
                <a:latin typeface="Times New Roman"/>
                <a:cs typeface="Times New Roman"/>
              </a:rPr>
              <a:t>very </a:t>
            </a:r>
            <a:r>
              <a:rPr dirty="0" sz="2350" spc="-20">
                <a:latin typeface="Times New Roman"/>
                <a:cs typeface="Times New Roman"/>
              </a:rPr>
              <a:t>lightweight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 spc="-5">
                <a:latin typeface="Times New Roman"/>
                <a:cs typeface="Times New Roman"/>
              </a:rPr>
              <a:t>low </a:t>
            </a:r>
            <a:r>
              <a:rPr dirty="0" sz="2350" spc="-25">
                <a:latin typeface="Times New Roman"/>
                <a:cs typeface="Times New Roman"/>
              </a:rPr>
              <a:t>cost. </a:t>
            </a:r>
            <a:r>
              <a:rPr dirty="0" sz="2350" spc="10">
                <a:latin typeface="Times New Roman"/>
                <a:cs typeface="Times New Roman"/>
              </a:rPr>
              <a:t>We </a:t>
            </a:r>
            <a:r>
              <a:rPr dirty="0" sz="2350" spc="15">
                <a:latin typeface="Times New Roman"/>
                <a:cs typeface="Times New Roman"/>
              </a:rPr>
              <a:t>are </a:t>
            </a:r>
            <a:r>
              <a:rPr dirty="0" sz="2350" spc="-15">
                <a:latin typeface="Times New Roman"/>
                <a:cs typeface="Times New Roman"/>
              </a:rPr>
              <a:t>storing</a:t>
            </a:r>
            <a:r>
              <a:rPr dirty="0" sz="2350" spc="75">
                <a:latin typeface="Times New Roman"/>
                <a:cs typeface="Times New Roman"/>
              </a:rPr>
              <a:t> </a:t>
            </a:r>
            <a:r>
              <a:rPr dirty="0" sz="2350" spc="-15">
                <a:latin typeface="Times New Roman"/>
                <a:cs typeface="Times New Roman"/>
              </a:rPr>
              <a:t>biomedical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>
                <a:latin typeface="Times New Roman"/>
                <a:cs typeface="Times New Roman"/>
              </a:rPr>
              <a:t>data </a:t>
            </a:r>
            <a:r>
              <a:rPr dirty="0" sz="2350" spc="-10">
                <a:latin typeface="Times New Roman"/>
                <a:cs typeface="Times New Roman"/>
              </a:rPr>
              <a:t>on </a:t>
            </a:r>
            <a:r>
              <a:rPr dirty="0" sz="2350" spc="20">
                <a:latin typeface="Times New Roman"/>
                <a:cs typeface="Times New Roman"/>
              </a:rPr>
              <a:t>an </a:t>
            </a:r>
            <a:r>
              <a:rPr dirty="0" sz="2350">
                <a:latin typeface="Times New Roman"/>
                <a:cs typeface="Times New Roman"/>
              </a:rPr>
              <a:t>SD card </a:t>
            </a:r>
            <a:r>
              <a:rPr dirty="0" sz="2350" spc="20">
                <a:latin typeface="Times New Roman"/>
                <a:cs typeface="Times New Roman"/>
              </a:rPr>
              <a:t>as </a:t>
            </a:r>
            <a:r>
              <a:rPr dirty="0" sz="2350" spc="-25">
                <a:latin typeface="Times New Roman"/>
                <a:cs typeface="Times New Roman"/>
              </a:rPr>
              <a:t>well </a:t>
            </a:r>
            <a:r>
              <a:rPr dirty="0" sz="2350" spc="20">
                <a:latin typeface="Times New Roman"/>
                <a:cs typeface="Times New Roman"/>
              </a:rPr>
              <a:t>as </a:t>
            </a:r>
            <a:r>
              <a:rPr dirty="0" sz="2350" spc="-15">
                <a:latin typeface="Times New Roman"/>
                <a:cs typeface="Times New Roman"/>
              </a:rPr>
              <a:t>displaying </a:t>
            </a:r>
            <a:r>
              <a:rPr dirty="0" sz="2350">
                <a:latin typeface="Times New Roman"/>
                <a:cs typeface="Times New Roman"/>
              </a:rPr>
              <a:t>it </a:t>
            </a:r>
            <a:r>
              <a:rPr dirty="0" sz="2350" spc="-10">
                <a:latin typeface="Times New Roman"/>
                <a:cs typeface="Times New Roman"/>
              </a:rPr>
              <a:t>on </a:t>
            </a:r>
            <a:r>
              <a:rPr dirty="0" sz="2350" spc="20">
                <a:latin typeface="Times New Roman"/>
                <a:cs typeface="Times New Roman"/>
              </a:rPr>
              <a:t>an </a:t>
            </a:r>
            <a:r>
              <a:rPr dirty="0" sz="2350" spc="10">
                <a:latin typeface="Times New Roman"/>
                <a:cs typeface="Times New Roman"/>
              </a:rPr>
              <a:t>OLED </a:t>
            </a:r>
            <a:r>
              <a:rPr dirty="0" sz="2350" spc="-15">
                <a:latin typeface="Times New Roman"/>
                <a:cs typeface="Times New Roman"/>
              </a:rPr>
              <a:t>display. </a:t>
            </a:r>
            <a:r>
              <a:rPr dirty="0" sz="2350" spc="15">
                <a:latin typeface="Times New Roman"/>
                <a:cs typeface="Times New Roman"/>
              </a:rPr>
              <a:t>Data </a:t>
            </a:r>
            <a:r>
              <a:rPr dirty="0" sz="2350" spc="-20">
                <a:latin typeface="Times New Roman"/>
                <a:cs typeface="Times New Roman"/>
              </a:rPr>
              <a:t>stored </a:t>
            </a:r>
            <a:r>
              <a:rPr dirty="0" sz="2350">
                <a:latin typeface="Times New Roman"/>
                <a:cs typeface="Times New Roman"/>
              </a:rPr>
              <a:t>in</a:t>
            </a:r>
            <a:r>
              <a:rPr dirty="0" sz="2350" spc="-275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SD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 spc="-5">
                <a:latin typeface="Times New Roman"/>
                <a:cs typeface="Times New Roman"/>
              </a:rPr>
              <a:t>cards </a:t>
            </a:r>
            <a:r>
              <a:rPr dirty="0" sz="2350" spc="-15">
                <a:latin typeface="Times New Roman"/>
                <a:cs typeface="Times New Roman"/>
              </a:rPr>
              <a:t>will help doctors </a:t>
            </a:r>
            <a:r>
              <a:rPr dirty="0" sz="2350">
                <a:latin typeface="Times New Roman"/>
                <a:cs typeface="Times New Roman"/>
              </a:rPr>
              <a:t>to </a:t>
            </a:r>
            <a:r>
              <a:rPr dirty="0" sz="2350" spc="-15">
                <a:latin typeface="Times New Roman"/>
                <a:cs typeface="Times New Roman"/>
              </a:rPr>
              <a:t>diagnose </a:t>
            </a:r>
            <a:r>
              <a:rPr dirty="0" sz="2350" spc="-25">
                <a:latin typeface="Times New Roman"/>
                <a:cs typeface="Times New Roman"/>
              </a:rPr>
              <a:t>diseases </a:t>
            </a:r>
            <a:r>
              <a:rPr dirty="0" sz="2350" spc="-10">
                <a:latin typeface="Times New Roman"/>
                <a:cs typeface="Times New Roman"/>
              </a:rPr>
              <a:t>of patients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 spc="10">
                <a:latin typeface="Times New Roman"/>
                <a:cs typeface="Times New Roman"/>
              </a:rPr>
              <a:t>OLED </a:t>
            </a:r>
            <a:r>
              <a:rPr dirty="0" sz="2350" spc="-15">
                <a:latin typeface="Times New Roman"/>
                <a:cs typeface="Times New Roman"/>
              </a:rPr>
              <a:t>displays</a:t>
            </a:r>
            <a:r>
              <a:rPr dirty="0" sz="2350" spc="-320">
                <a:latin typeface="Times New Roman"/>
                <a:cs typeface="Times New Roman"/>
              </a:rPr>
              <a:t> </a:t>
            </a:r>
            <a:r>
              <a:rPr dirty="0" sz="2350" spc="-15">
                <a:latin typeface="Times New Roman"/>
                <a:cs typeface="Times New Roman"/>
              </a:rPr>
              <a:t>will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 spc="-15">
                <a:latin typeface="Times New Roman"/>
                <a:cs typeface="Times New Roman"/>
              </a:rPr>
              <a:t>give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5">
                <a:latin typeface="Times New Roman"/>
                <a:cs typeface="Times New Roman"/>
              </a:rPr>
              <a:t>current </a:t>
            </a:r>
            <a:r>
              <a:rPr dirty="0" sz="2350">
                <a:latin typeface="Times New Roman"/>
                <a:cs typeface="Times New Roman"/>
              </a:rPr>
              <a:t>status </a:t>
            </a:r>
            <a:r>
              <a:rPr dirty="0" sz="2350" spc="-10">
                <a:latin typeface="Times New Roman"/>
                <a:cs typeface="Times New Roman"/>
              </a:rPr>
              <a:t>of </a:t>
            </a:r>
            <a:r>
              <a:rPr dirty="0" sz="2350" spc="-5">
                <a:latin typeface="Times New Roman"/>
                <a:cs typeface="Times New Roman"/>
              </a:rPr>
              <a:t>parameters </a:t>
            </a:r>
            <a:r>
              <a:rPr dirty="0" sz="2350">
                <a:latin typeface="Times New Roman"/>
                <a:cs typeface="Times New Roman"/>
              </a:rPr>
              <a:t>to</a:t>
            </a:r>
            <a:r>
              <a:rPr dirty="0" sz="2350" spc="215">
                <a:latin typeface="Times New Roman"/>
                <a:cs typeface="Times New Roman"/>
              </a:rPr>
              <a:t> </a:t>
            </a:r>
            <a:r>
              <a:rPr dirty="0" sz="2350" spc="-15">
                <a:latin typeface="Times New Roman"/>
                <a:cs typeface="Times New Roman"/>
              </a:rPr>
              <a:t>patients.</a:t>
            </a:r>
            <a:endParaRPr sz="2350">
              <a:latin typeface="Times New Roman"/>
              <a:cs typeface="Times New Roman"/>
            </a:endParaRPr>
          </a:p>
          <a:p>
            <a:pPr marL="5805170">
              <a:lnSpc>
                <a:spcPts val="2020"/>
              </a:lnSpc>
            </a:pPr>
            <a:r>
              <a:rPr dirty="0" sz="2350" spc="10">
                <a:latin typeface="Times New Roman"/>
                <a:cs typeface="Times New Roman"/>
              </a:rPr>
              <a:t>We </a:t>
            </a:r>
            <a:r>
              <a:rPr dirty="0" sz="2350">
                <a:latin typeface="Times New Roman"/>
                <a:cs typeface="Times New Roman"/>
              </a:rPr>
              <a:t>claim that </a:t>
            </a:r>
            <a:r>
              <a:rPr dirty="0" sz="2350" spc="-15">
                <a:latin typeface="Times New Roman"/>
                <a:cs typeface="Times New Roman"/>
              </a:rPr>
              <a:t>from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20">
                <a:latin typeface="Times New Roman"/>
                <a:cs typeface="Times New Roman"/>
              </a:rPr>
              <a:t>sensors,</a:t>
            </a:r>
            <a:r>
              <a:rPr dirty="0" sz="2350" spc="150">
                <a:latin typeface="Times New Roman"/>
                <a:cs typeface="Times New Roman"/>
              </a:rPr>
              <a:t> </a:t>
            </a:r>
            <a:r>
              <a:rPr dirty="0" sz="2350" spc="-10">
                <a:latin typeface="Times New Roman"/>
                <a:cs typeface="Times New Roman"/>
              </a:rPr>
              <a:t>the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>
                <a:latin typeface="Times New Roman"/>
                <a:cs typeface="Times New Roman"/>
              </a:rPr>
              <a:t>data </a:t>
            </a:r>
            <a:r>
              <a:rPr dirty="0" sz="2350" spc="-15">
                <a:latin typeface="Times New Roman"/>
                <a:cs typeface="Times New Roman"/>
              </a:rPr>
              <a:t>obtained  </a:t>
            </a:r>
            <a:r>
              <a:rPr dirty="0" sz="2350" spc="15">
                <a:latin typeface="Times New Roman"/>
                <a:cs typeface="Times New Roman"/>
              </a:rPr>
              <a:t>are </a:t>
            </a:r>
            <a:r>
              <a:rPr dirty="0" sz="2350" spc="-20">
                <a:latin typeface="Times New Roman"/>
                <a:cs typeface="Times New Roman"/>
              </a:rPr>
              <a:t>stored </a:t>
            </a:r>
            <a:r>
              <a:rPr dirty="0" sz="2350">
                <a:latin typeface="Times New Roman"/>
                <a:cs typeface="Times New Roman"/>
              </a:rPr>
              <a:t>in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5">
                <a:latin typeface="Times New Roman"/>
                <a:cs typeface="Times New Roman"/>
              </a:rPr>
              <a:t>cloud </a:t>
            </a:r>
            <a:r>
              <a:rPr dirty="0" sz="2350" spc="-10">
                <a:latin typeface="Times New Roman"/>
                <a:cs typeface="Times New Roman"/>
              </a:rPr>
              <a:t>using the </a:t>
            </a:r>
            <a:r>
              <a:rPr dirty="0" sz="2350">
                <a:latin typeface="Times New Roman"/>
                <a:cs typeface="Times New Roman"/>
              </a:rPr>
              <a:t>IoT </a:t>
            </a:r>
            <a:r>
              <a:rPr dirty="0" sz="2350" spc="-30">
                <a:latin typeface="Times New Roman"/>
                <a:cs typeface="Times New Roman"/>
              </a:rPr>
              <a:t>concept 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5">
                <a:latin typeface="Times New Roman"/>
                <a:cs typeface="Times New Roman"/>
              </a:rPr>
              <a:t>output </a:t>
            </a:r>
            <a:r>
              <a:rPr dirty="0" sz="2350" spc="-10">
                <a:latin typeface="Times New Roman"/>
                <a:cs typeface="Times New Roman"/>
              </a:rPr>
              <a:t>of </a:t>
            </a:r>
            <a:r>
              <a:rPr dirty="0" sz="2350" spc="40">
                <a:latin typeface="Times New Roman"/>
                <a:cs typeface="Times New Roman"/>
              </a:rPr>
              <a:t> </a:t>
            </a:r>
            <a:r>
              <a:rPr dirty="0" sz="2350" spc="-20">
                <a:latin typeface="Times New Roman"/>
                <a:cs typeface="Times New Roman"/>
              </a:rPr>
              <a:t>sensors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>
                <a:latin typeface="Times New Roman"/>
                <a:cs typeface="Times New Roman"/>
              </a:rPr>
              <a:t>is </a:t>
            </a:r>
            <a:r>
              <a:rPr dirty="0" sz="2350" spc="-20">
                <a:latin typeface="Times New Roman"/>
                <a:cs typeface="Times New Roman"/>
              </a:rPr>
              <a:t>processed  </a:t>
            </a:r>
            <a:r>
              <a:rPr dirty="0" sz="2350">
                <a:latin typeface="Times New Roman"/>
                <a:cs typeface="Times New Roman"/>
              </a:rPr>
              <a:t>to </a:t>
            </a:r>
            <a:r>
              <a:rPr dirty="0" sz="2350" spc="-25">
                <a:latin typeface="Times New Roman"/>
                <a:cs typeface="Times New Roman"/>
              </a:rPr>
              <a:t>find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5">
                <a:latin typeface="Times New Roman"/>
                <a:cs typeface="Times New Roman"/>
              </a:rPr>
              <a:t>normal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 spc="-5">
                <a:latin typeface="Times New Roman"/>
                <a:cs typeface="Times New Roman"/>
              </a:rPr>
              <a:t>abnormal  </a:t>
            </a:r>
            <a:r>
              <a:rPr dirty="0" sz="2350" spc="-20">
                <a:latin typeface="Times New Roman"/>
                <a:cs typeface="Times New Roman"/>
              </a:rPr>
              <a:t>conditions  </a:t>
            </a:r>
            <a:r>
              <a:rPr dirty="0" sz="2350" spc="-10">
                <a:latin typeface="Times New Roman"/>
                <a:cs typeface="Times New Roman"/>
              </a:rPr>
              <a:t>of the patients </a:t>
            </a:r>
            <a:r>
              <a:rPr dirty="0" sz="2350" spc="-15">
                <a:latin typeface="Times New Roman"/>
                <a:cs typeface="Times New Roman"/>
              </a:rPr>
              <a:t>based  </a:t>
            </a:r>
            <a:r>
              <a:rPr dirty="0" sz="2350" spc="-10">
                <a:latin typeface="Times New Roman"/>
                <a:cs typeface="Times New Roman"/>
              </a:rPr>
              <a:t>on</a:t>
            </a:r>
            <a:r>
              <a:rPr dirty="0" sz="2350" spc="-170">
                <a:latin typeface="Times New Roman"/>
                <a:cs typeface="Times New Roman"/>
              </a:rPr>
              <a:t> </a:t>
            </a:r>
            <a:r>
              <a:rPr dirty="0" sz="2350" spc="-10">
                <a:latin typeface="Times New Roman"/>
                <a:cs typeface="Times New Roman"/>
              </a:rPr>
              <a:t>the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 spc="-20">
                <a:latin typeface="Times New Roman"/>
                <a:cs typeface="Times New Roman"/>
              </a:rPr>
              <a:t>predefined threshold</a:t>
            </a:r>
            <a:r>
              <a:rPr dirty="0" sz="2350" spc="135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Times New Roman"/>
                <a:cs typeface="Times New Roman"/>
              </a:rPr>
              <a:t>values.</a:t>
            </a:r>
            <a:endParaRPr sz="2350">
              <a:latin typeface="Times New Roman"/>
              <a:cs typeface="Times New Roman"/>
            </a:endParaRPr>
          </a:p>
          <a:p>
            <a:pPr algn="r" marR="542925">
              <a:lnSpc>
                <a:spcPts val="2020"/>
              </a:lnSpc>
            </a:pPr>
            <a:r>
              <a:rPr dirty="0" sz="2350" spc="70">
                <a:latin typeface="Times New Roman"/>
                <a:cs typeface="Times New Roman"/>
              </a:rPr>
              <a:t>T</a:t>
            </a:r>
            <a:r>
              <a:rPr dirty="0" sz="2350" spc="-30">
                <a:latin typeface="Times New Roman"/>
                <a:cs typeface="Times New Roman"/>
              </a:rPr>
              <a:t>h</a:t>
            </a:r>
            <a:r>
              <a:rPr dirty="0" sz="2350" spc="1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 spc="-15">
                <a:latin typeface="Times New Roman"/>
                <a:cs typeface="Times New Roman"/>
              </a:rPr>
              <a:t>information </a:t>
            </a:r>
            <a:r>
              <a:rPr dirty="0" sz="2350" spc="5">
                <a:latin typeface="Times New Roman"/>
                <a:cs typeface="Times New Roman"/>
              </a:rPr>
              <a:t>about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15">
                <a:latin typeface="Times New Roman"/>
                <a:cs typeface="Times New Roman"/>
              </a:rPr>
              <a:t>patient's </a:t>
            </a:r>
            <a:r>
              <a:rPr dirty="0" sz="2350" spc="-10">
                <a:latin typeface="Times New Roman"/>
                <a:cs typeface="Times New Roman"/>
              </a:rPr>
              <a:t>health </a:t>
            </a:r>
            <a:r>
              <a:rPr dirty="0" sz="2350" spc="-20">
                <a:latin typeface="Times New Roman"/>
                <a:cs typeface="Times New Roman"/>
              </a:rPr>
              <a:t>condition </a:t>
            </a:r>
            <a:r>
              <a:rPr dirty="0" sz="2350" spc="-15">
                <a:latin typeface="Times New Roman"/>
                <a:cs typeface="Times New Roman"/>
              </a:rPr>
              <a:t>will </a:t>
            </a:r>
            <a:r>
              <a:rPr dirty="0" sz="2350" spc="-10">
                <a:latin typeface="Times New Roman"/>
                <a:cs typeface="Times New Roman"/>
              </a:rPr>
              <a:t>be </a:t>
            </a:r>
            <a:r>
              <a:rPr dirty="0" sz="2350" spc="-20">
                <a:latin typeface="Times New Roman"/>
                <a:cs typeface="Times New Roman"/>
              </a:rPr>
              <a:t>displayed </a:t>
            </a:r>
            <a:r>
              <a:rPr dirty="0" sz="2350">
                <a:latin typeface="Times New Roman"/>
                <a:cs typeface="Times New Roman"/>
              </a:rPr>
              <a:t>in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10">
                <a:latin typeface="Times New Roman"/>
                <a:cs typeface="Times New Roman"/>
              </a:rPr>
              <a:t>LCD </a:t>
            </a:r>
            <a:r>
              <a:rPr dirty="0" sz="2350" spc="5">
                <a:latin typeface="Times New Roman"/>
                <a:cs typeface="Times New Roman"/>
              </a:rPr>
              <a:t>and</a:t>
            </a:r>
            <a:r>
              <a:rPr dirty="0" sz="2350" spc="-130">
                <a:latin typeface="Times New Roman"/>
                <a:cs typeface="Times New Roman"/>
              </a:rPr>
              <a:t> </a:t>
            </a:r>
            <a:r>
              <a:rPr dirty="0" sz="2350" spc="20">
                <a:latin typeface="Times New Roman"/>
                <a:cs typeface="Times New Roman"/>
              </a:rPr>
              <a:t>an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>
                <a:latin typeface="Times New Roman"/>
                <a:cs typeface="Times New Roman"/>
              </a:rPr>
              <a:t>alert </a:t>
            </a:r>
            <a:r>
              <a:rPr dirty="0" sz="2350" spc="-15">
                <a:latin typeface="Times New Roman"/>
                <a:cs typeface="Times New Roman"/>
              </a:rPr>
              <a:t>will </a:t>
            </a:r>
            <a:r>
              <a:rPr dirty="0" sz="2350" spc="-10">
                <a:latin typeface="Times New Roman"/>
                <a:cs typeface="Times New Roman"/>
              </a:rPr>
              <a:t>be </a:t>
            </a:r>
            <a:r>
              <a:rPr dirty="0" sz="2350" spc="-20">
                <a:latin typeface="Times New Roman"/>
                <a:cs typeface="Times New Roman"/>
              </a:rPr>
              <a:t>given </a:t>
            </a:r>
            <a:r>
              <a:rPr dirty="0" sz="2350">
                <a:latin typeface="Times New Roman"/>
                <a:cs typeface="Times New Roman"/>
              </a:rPr>
              <a:t>if </a:t>
            </a:r>
            <a:r>
              <a:rPr dirty="0" sz="2350" spc="20">
                <a:latin typeface="Times New Roman"/>
                <a:cs typeface="Times New Roman"/>
              </a:rPr>
              <a:t>an </a:t>
            </a:r>
            <a:r>
              <a:rPr dirty="0" sz="2350" spc="-5">
                <a:latin typeface="Times New Roman"/>
                <a:cs typeface="Times New Roman"/>
              </a:rPr>
              <a:t>abnormal </a:t>
            </a:r>
            <a:r>
              <a:rPr dirty="0" sz="2350" spc="-20">
                <a:latin typeface="Times New Roman"/>
                <a:cs typeface="Times New Roman"/>
              </a:rPr>
              <a:t>condition </a:t>
            </a:r>
            <a:r>
              <a:rPr dirty="0" sz="2350" spc="-5">
                <a:latin typeface="Times New Roman"/>
                <a:cs typeface="Times New Roman"/>
              </a:rPr>
              <a:t>arrives </a:t>
            </a:r>
            <a:r>
              <a:rPr dirty="0" sz="2350" spc="-15">
                <a:latin typeface="Times New Roman"/>
                <a:cs typeface="Times New Roman"/>
              </a:rPr>
              <a:t>messages will </a:t>
            </a:r>
            <a:r>
              <a:rPr dirty="0" sz="2350" spc="-10">
                <a:latin typeface="Times New Roman"/>
                <a:cs typeface="Times New Roman"/>
              </a:rPr>
              <a:t>be </a:t>
            </a:r>
            <a:r>
              <a:rPr dirty="0" sz="2350" spc="-30">
                <a:latin typeface="Times New Roman"/>
                <a:cs typeface="Times New Roman"/>
              </a:rPr>
              <a:t>sent </a:t>
            </a:r>
            <a:r>
              <a:rPr dirty="0" sz="2350">
                <a:latin typeface="Times New Roman"/>
                <a:cs typeface="Times New Roman"/>
              </a:rPr>
              <a:t>to</a:t>
            </a:r>
            <a:r>
              <a:rPr dirty="0" sz="2350" spc="275">
                <a:latin typeface="Times New Roman"/>
                <a:cs typeface="Times New Roman"/>
              </a:rPr>
              <a:t> </a:t>
            </a:r>
            <a:r>
              <a:rPr dirty="0" sz="2350" spc="-10">
                <a:latin typeface="Times New Roman"/>
                <a:cs typeface="Times New Roman"/>
              </a:rPr>
              <a:t>the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020"/>
              </a:lnSpc>
            </a:pPr>
            <a:r>
              <a:rPr dirty="0" sz="2350">
                <a:latin typeface="Times New Roman"/>
                <a:cs typeface="Times New Roman"/>
              </a:rPr>
              <a:t>caretaker, </a:t>
            </a:r>
            <a:r>
              <a:rPr dirty="0" sz="2350" spc="-20">
                <a:latin typeface="Times New Roman"/>
                <a:cs typeface="Times New Roman"/>
              </a:rPr>
              <a:t>physician, </a:t>
            </a:r>
            <a:r>
              <a:rPr dirty="0" sz="2350" spc="5">
                <a:latin typeface="Times New Roman"/>
                <a:cs typeface="Times New Roman"/>
              </a:rPr>
              <a:t>and </a:t>
            </a:r>
            <a:r>
              <a:rPr dirty="0" sz="2350">
                <a:latin typeface="Times New Roman"/>
                <a:cs typeface="Times New Roman"/>
              </a:rPr>
              <a:t>ambulance </a:t>
            </a:r>
            <a:r>
              <a:rPr dirty="0" sz="2350" spc="-15">
                <a:latin typeface="Times New Roman"/>
                <a:cs typeface="Times New Roman"/>
              </a:rPr>
              <a:t>based </a:t>
            </a:r>
            <a:r>
              <a:rPr dirty="0" sz="2350" spc="-5">
                <a:latin typeface="Times New Roman"/>
                <a:cs typeface="Times New Roman"/>
              </a:rPr>
              <a:t>on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20">
                <a:latin typeface="Times New Roman"/>
                <a:cs typeface="Times New Roman"/>
              </a:rPr>
              <a:t>condition </a:t>
            </a:r>
            <a:r>
              <a:rPr dirty="0" sz="2350" spc="-10">
                <a:latin typeface="Times New Roman"/>
                <a:cs typeface="Times New Roman"/>
              </a:rPr>
              <a:t>of the patient </a:t>
            </a:r>
            <a:r>
              <a:rPr dirty="0" sz="2350" spc="-20">
                <a:latin typeface="Times New Roman"/>
                <a:cs typeface="Times New Roman"/>
              </a:rPr>
              <a:t>which</a:t>
            </a:r>
            <a:r>
              <a:rPr dirty="0" sz="2350" spc="315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has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2420"/>
              </a:lnSpc>
            </a:pPr>
            <a:r>
              <a:rPr dirty="0" sz="2350" spc="-5">
                <a:latin typeface="Times New Roman"/>
                <a:cs typeface="Times New Roman"/>
              </a:rPr>
              <a:t>arrived </a:t>
            </a:r>
            <a:r>
              <a:rPr dirty="0" sz="2350" spc="-15">
                <a:latin typeface="Times New Roman"/>
                <a:cs typeface="Times New Roman"/>
              </a:rPr>
              <a:t>from </a:t>
            </a:r>
            <a:r>
              <a:rPr dirty="0" sz="2350" spc="-10">
                <a:latin typeface="Times New Roman"/>
                <a:cs typeface="Times New Roman"/>
              </a:rPr>
              <a:t>the </a:t>
            </a:r>
            <a:r>
              <a:rPr dirty="0" sz="2350" spc="-15">
                <a:latin typeface="Times New Roman"/>
                <a:cs typeface="Times New Roman"/>
              </a:rPr>
              <a:t>diagnosis </a:t>
            </a:r>
            <a:r>
              <a:rPr dirty="0" sz="2350" spc="5">
                <a:latin typeface="Times New Roman"/>
                <a:cs typeface="Times New Roman"/>
              </a:rPr>
              <a:t>part </a:t>
            </a:r>
            <a:r>
              <a:rPr dirty="0" sz="2350" spc="-10">
                <a:latin typeface="Times New Roman"/>
                <a:cs typeface="Times New Roman"/>
              </a:rPr>
              <a:t>of the</a:t>
            </a:r>
            <a:r>
              <a:rPr dirty="0" sz="2350" spc="320">
                <a:latin typeface="Times New Roman"/>
                <a:cs typeface="Times New Roman"/>
              </a:rPr>
              <a:t> </a:t>
            </a:r>
            <a:r>
              <a:rPr dirty="0" sz="2350" spc="-25">
                <a:latin typeface="Times New Roman"/>
                <a:cs typeface="Times New Roman"/>
              </a:rPr>
              <a:t>device.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27" y="604088"/>
            <a:ext cx="10053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Proposed </a:t>
            </a:r>
            <a:r>
              <a:rPr dirty="0" spc="-10"/>
              <a:t>Solution </a:t>
            </a:r>
            <a:r>
              <a:rPr dirty="0"/>
              <a:t>to </a:t>
            </a:r>
            <a:r>
              <a:rPr dirty="0" spc="10"/>
              <a:t>the </a:t>
            </a:r>
            <a:r>
              <a:rPr dirty="0"/>
              <a:t>Problem</a:t>
            </a:r>
            <a:r>
              <a:rPr dirty="0" spc="-75"/>
              <a:t> </a:t>
            </a:r>
            <a:r>
              <a:rPr dirty="0" spc="-10"/>
              <a:t>Addressed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6106" y="1916366"/>
            <a:ext cx="10039985" cy="348996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31445" marR="8255" indent="-119380">
              <a:lnSpc>
                <a:spcPct val="72100"/>
              </a:lnSpc>
              <a:spcBef>
                <a:spcPts val="615"/>
              </a:spcBef>
            </a:pPr>
            <a:r>
              <a:rPr dirty="0" sz="1500" spc="-30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proposed </a:t>
            </a:r>
            <a:r>
              <a:rPr dirty="0" sz="1500" spc="-10">
                <a:latin typeface="Times New Roman"/>
                <a:cs typeface="Times New Roman"/>
              </a:rPr>
              <a:t>system </a:t>
            </a:r>
            <a:r>
              <a:rPr dirty="0" sz="1500" spc="5">
                <a:latin typeface="Times New Roman"/>
                <a:cs typeface="Times New Roman"/>
              </a:rPr>
              <a:t>is a </a:t>
            </a:r>
            <a:r>
              <a:rPr dirty="0" sz="1500" spc="-5">
                <a:latin typeface="Times New Roman"/>
                <a:cs typeface="Times New Roman"/>
              </a:rPr>
              <a:t>complete </a:t>
            </a:r>
            <a:r>
              <a:rPr dirty="0" sz="1500" spc="5">
                <a:latin typeface="Times New Roman"/>
                <a:cs typeface="Times New Roman"/>
              </a:rPr>
              <a:t>Holter </a:t>
            </a:r>
            <a:r>
              <a:rPr dirty="0" sz="1500">
                <a:latin typeface="Times New Roman"/>
                <a:cs typeface="Times New Roman"/>
              </a:rPr>
              <a:t>monitor, </a:t>
            </a:r>
            <a:r>
              <a:rPr dirty="0" sz="1500" spc="-10">
                <a:latin typeface="Times New Roman"/>
                <a:cs typeface="Times New Roman"/>
              </a:rPr>
              <a:t>which </a:t>
            </a:r>
            <a:r>
              <a:rPr dirty="0" sz="1500" spc="5">
                <a:latin typeface="Times New Roman"/>
                <a:cs typeface="Times New Roman"/>
              </a:rPr>
              <a:t>is </a:t>
            </a:r>
            <a:r>
              <a:rPr dirty="0" sz="1500">
                <a:latin typeface="Times New Roman"/>
                <a:cs typeface="Times New Roman"/>
              </a:rPr>
              <a:t>used </a:t>
            </a:r>
            <a:r>
              <a:rPr dirty="0" sz="1500" spc="15">
                <a:latin typeface="Times New Roman"/>
                <a:cs typeface="Times New Roman"/>
              </a:rPr>
              <a:t>for </a:t>
            </a:r>
            <a:r>
              <a:rPr dirty="0" sz="1500" spc="-10">
                <a:latin typeface="Times New Roman"/>
                <a:cs typeface="Times New Roman"/>
              </a:rPr>
              <a:t>cardiac monitoring. </a:t>
            </a:r>
            <a:r>
              <a:rPr dirty="0" sz="1500" spc="-30">
                <a:latin typeface="Times New Roman"/>
                <a:cs typeface="Times New Roman"/>
              </a:rPr>
              <a:t>The </a:t>
            </a:r>
            <a:r>
              <a:rPr dirty="0" sz="1500" spc="5">
                <a:latin typeface="Times New Roman"/>
                <a:cs typeface="Times New Roman"/>
              </a:rPr>
              <a:t>Holter monitor is </a:t>
            </a:r>
            <a:r>
              <a:rPr dirty="0" sz="1500" spc="-5">
                <a:latin typeface="Times New Roman"/>
                <a:cs typeface="Times New Roman"/>
              </a:rPr>
              <a:t>manually </a:t>
            </a:r>
            <a:r>
              <a:rPr dirty="0" sz="1500">
                <a:latin typeface="Times New Roman"/>
                <a:cs typeface="Times New Roman"/>
              </a:rPr>
              <a:t>used </a:t>
            </a:r>
            <a:r>
              <a:rPr dirty="0" sz="1500" spc="15">
                <a:latin typeface="Times New Roman"/>
                <a:cs typeface="Times New Roman"/>
              </a:rPr>
              <a:t>for  </a:t>
            </a:r>
            <a:r>
              <a:rPr dirty="0" sz="1500">
                <a:latin typeface="Times New Roman"/>
                <a:cs typeface="Times New Roman"/>
              </a:rPr>
              <a:t>monitoring ECG, but </a:t>
            </a:r>
            <a:r>
              <a:rPr dirty="0" sz="1500" spc="1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this </a:t>
            </a:r>
            <a:r>
              <a:rPr dirty="0" sz="1500" spc="-25">
                <a:latin typeface="Times New Roman"/>
                <a:cs typeface="Times New Roman"/>
              </a:rPr>
              <a:t>system, </a:t>
            </a:r>
            <a:r>
              <a:rPr dirty="0" sz="1500">
                <a:latin typeface="Times New Roman"/>
                <a:cs typeface="Times New Roman"/>
              </a:rPr>
              <a:t>we </a:t>
            </a:r>
            <a:r>
              <a:rPr dirty="0" sz="1500" spc="-5">
                <a:latin typeface="Times New Roman"/>
                <a:cs typeface="Times New Roman"/>
              </a:rPr>
              <a:t>included </a:t>
            </a:r>
            <a:r>
              <a:rPr dirty="0" sz="1500" spc="-10">
                <a:latin typeface="Times New Roman"/>
                <a:cs typeface="Times New Roman"/>
              </a:rPr>
              <a:t>three </a:t>
            </a:r>
            <a:r>
              <a:rPr dirty="0" sz="1500" spc="5">
                <a:latin typeface="Times New Roman"/>
                <a:cs typeface="Times New Roman"/>
              </a:rPr>
              <a:t>more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parameters.</a:t>
            </a:r>
            <a:endParaRPr sz="1500">
              <a:latin typeface="Times New Roman"/>
              <a:cs typeface="Times New Roman"/>
            </a:endParaRPr>
          </a:p>
          <a:p>
            <a:pPr algn="just" marL="131445" marR="15240" indent="6524625">
              <a:lnSpc>
                <a:spcPct val="70100"/>
              </a:lnSpc>
              <a:spcBef>
                <a:spcPts val="975"/>
              </a:spcBef>
            </a:pPr>
            <a:r>
              <a:rPr dirty="0" sz="1500" spc="-10">
                <a:latin typeface="Times New Roman"/>
                <a:cs typeface="Times New Roman"/>
              </a:rPr>
              <a:t>Heart </a:t>
            </a:r>
            <a:r>
              <a:rPr dirty="0" sz="1500">
                <a:latin typeface="Times New Roman"/>
                <a:cs typeface="Times New Roman"/>
              </a:rPr>
              <a:t>rate </a:t>
            </a:r>
            <a:r>
              <a:rPr dirty="0" sz="1500" spc="10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oxygen percentage present </a:t>
            </a:r>
            <a:r>
              <a:rPr dirty="0" sz="1500" spc="15">
                <a:latin typeface="Times New Roman"/>
                <a:cs typeface="Times New Roman"/>
              </a:rPr>
              <a:t>in  </a:t>
            </a:r>
            <a:r>
              <a:rPr dirty="0" sz="1500" spc="-10">
                <a:latin typeface="Times New Roman"/>
                <a:cs typeface="Times New Roman"/>
              </a:rPr>
              <a:t>the </a:t>
            </a:r>
            <a:r>
              <a:rPr dirty="0" sz="1500" spc="10">
                <a:latin typeface="Times New Roman"/>
                <a:cs typeface="Times New Roman"/>
              </a:rPr>
              <a:t>blood </a:t>
            </a:r>
            <a:r>
              <a:rPr dirty="0" sz="1500" spc="-5">
                <a:latin typeface="Times New Roman"/>
                <a:cs typeface="Times New Roman"/>
              </a:rPr>
              <a:t>are </a:t>
            </a:r>
            <a:r>
              <a:rPr dirty="0" sz="1500" spc="-10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major </a:t>
            </a:r>
            <a:r>
              <a:rPr dirty="0" sz="1500" spc="-5">
                <a:latin typeface="Times New Roman"/>
                <a:cs typeface="Times New Roman"/>
              </a:rPr>
              <a:t>parameters </a:t>
            </a:r>
            <a:r>
              <a:rPr dirty="0" sz="1500" spc="5">
                <a:latin typeface="Times New Roman"/>
                <a:cs typeface="Times New Roman"/>
              </a:rPr>
              <a:t>and </a:t>
            </a:r>
            <a:r>
              <a:rPr dirty="0" sz="1500" spc="20">
                <a:latin typeface="Times New Roman"/>
                <a:cs typeface="Times New Roman"/>
              </a:rPr>
              <a:t>are </a:t>
            </a:r>
            <a:r>
              <a:rPr dirty="0" sz="1500">
                <a:latin typeface="Times New Roman"/>
                <a:cs typeface="Times New Roman"/>
              </a:rPr>
              <a:t>much </a:t>
            </a:r>
            <a:r>
              <a:rPr dirty="0" sz="1500" spc="-5">
                <a:latin typeface="Times New Roman"/>
                <a:cs typeface="Times New Roman"/>
              </a:rPr>
              <a:t>important </a:t>
            </a:r>
            <a:r>
              <a:rPr dirty="0" sz="1500" spc="10">
                <a:latin typeface="Times New Roman"/>
                <a:cs typeface="Times New Roman"/>
              </a:rPr>
              <a:t>in </a:t>
            </a:r>
            <a:r>
              <a:rPr dirty="0" sz="1500" spc="1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diagnosis </a:t>
            </a:r>
            <a:r>
              <a:rPr dirty="0" sz="1500" spc="-10">
                <a:latin typeface="Times New Roman"/>
                <a:cs typeface="Times New Roman"/>
              </a:rPr>
              <a:t>process. </a:t>
            </a:r>
            <a:r>
              <a:rPr dirty="0" sz="1500" spc="-20">
                <a:latin typeface="Times New Roman"/>
                <a:cs typeface="Times New Roman"/>
              </a:rPr>
              <a:t>Also </a:t>
            </a:r>
            <a:r>
              <a:rPr dirty="0" sz="1500" spc="-10">
                <a:latin typeface="Times New Roman"/>
                <a:cs typeface="Times New Roman"/>
              </a:rPr>
              <a:t>includes three </a:t>
            </a:r>
            <a:r>
              <a:rPr dirty="0" sz="1500">
                <a:latin typeface="Times New Roman"/>
                <a:cs typeface="Times New Roman"/>
              </a:rPr>
              <a:t>modules </a:t>
            </a:r>
            <a:r>
              <a:rPr dirty="0" sz="1500" spc="1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calculate  </a:t>
            </a:r>
            <a:r>
              <a:rPr dirty="0" sz="1500" spc="-15">
                <a:latin typeface="Times New Roman"/>
                <a:cs typeface="Times New Roman"/>
              </a:rPr>
              <a:t>heart </a:t>
            </a:r>
            <a:r>
              <a:rPr dirty="0" sz="1500" spc="-5">
                <a:latin typeface="Times New Roman"/>
                <a:cs typeface="Times New Roman"/>
              </a:rPr>
              <a:t>rate,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 spc="-15">
                <a:latin typeface="Times New Roman"/>
                <a:cs typeface="Times New Roman"/>
              </a:rPr>
              <a:t>signal, and </a:t>
            </a:r>
            <a:r>
              <a:rPr dirty="0" sz="1500" spc="-25">
                <a:latin typeface="Times New Roman"/>
                <a:cs typeface="Times New Roman"/>
              </a:rPr>
              <a:t>oxygen </a:t>
            </a:r>
            <a:r>
              <a:rPr dirty="0" sz="1500" spc="-15">
                <a:latin typeface="Times New Roman"/>
                <a:cs typeface="Times New Roman"/>
              </a:rPr>
              <a:t>percentage </a:t>
            </a:r>
            <a:r>
              <a:rPr dirty="0" sz="1500" spc="10">
                <a:latin typeface="Times New Roman"/>
                <a:cs typeface="Times New Roman"/>
              </a:rPr>
              <a:t>in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blood.</a:t>
            </a:r>
            <a:endParaRPr sz="1500">
              <a:latin typeface="Times New Roman"/>
              <a:cs typeface="Times New Roman"/>
            </a:endParaRPr>
          </a:p>
          <a:p>
            <a:pPr algn="just" marL="7204709">
              <a:lnSpc>
                <a:spcPts val="1550"/>
              </a:lnSpc>
              <a:spcBef>
                <a:spcPts val="434"/>
              </a:spcBef>
            </a:pP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 spc="5">
                <a:latin typeface="Times New Roman"/>
                <a:cs typeface="Times New Roman"/>
              </a:rPr>
              <a:t>compute a </a:t>
            </a:r>
            <a:r>
              <a:rPr dirty="0" sz="1500">
                <a:latin typeface="Times New Roman"/>
                <a:cs typeface="Times New Roman"/>
              </a:rPr>
              <a:t>patient's heart </a:t>
            </a:r>
            <a:r>
              <a:rPr dirty="0" sz="1500" spc="-5">
                <a:latin typeface="Times New Roman"/>
                <a:cs typeface="Times New Roman"/>
              </a:rPr>
              <a:t>rate,</a:t>
            </a:r>
            <a:r>
              <a:rPr dirty="0" sz="1500" spc="-1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algn="just" marL="131445" marR="5080">
              <a:lnSpc>
                <a:spcPct val="70100"/>
              </a:lnSpc>
              <a:spcBef>
                <a:spcPts val="290"/>
              </a:spcBef>
            </a:pPr>
            <a:r>
              <a:rPr dirty="0" sz="1500" spc="-10">
                <a:latin typeface="Times New Roman"/>
                <a:cs typeface="Times New Roman"/>
              </a:rPr>
              <a:t>system </a:t>
            </a:r>
            <a:r>
              <a:rPr dirty="0" sz="1500" spc="10">
                <a:latin typeface="Times New Roman"/>
                <a:cs typeface="Times New Roman"/>
              </a:rPr>
              <a:t>can </a:t>
            </a:r>
            <a:r>
              <a:rPr dirty="0" sz="1500" spc="-15">
                <a:latin typeface="Times New Roman"/>
                <a:cs typeface="Times New Roman"/>
              </a:rPr>
              <a:t>detect </a:t>
            </a:r>
            <a:r>
              <a:rPr dirty="0" sz="1500" spc="25">
                <a:latin typeface="Times New Roman"/>
                <a:cs typeface="Times New Roman"/>
              </a:rPr>
              <a:t>QRS </a:t>
            </a:r>
            <a:r>
              <a:rPr dirty="0" sz="1500" spc="-10">
                <a:latin typeface="Times New Roman"/>
                <a:cs typeface="Times New Roman"/>
              </a:rPr>
              <a:t>complexes </a:t>
            </a:r>
            <a:r>
              <a:rPr dirty="0" sz="1500" spc="-20">
                <a:latin typeface="Times New Roman"/>
                <a:cs typeface="Times New Roman"/>
              </a:rPr>
              <a:t>and </a:t>
            </a:r>
            <a:r>
              <a:rPr dirty="0" sz="1500" spc="5">
                <a:latin typeface="Times New Roman"/>
                <a:cs typeface="Times New Roman"/>
              </a:rPr>
              <a:t>count </a:t>
            </a:r>
            <a:r>
              <a:rPr dirty="0" sz="1500" spc="-15">
                <a:latin typeface="Times New Roman"/>
                <a:cs typeface="Times New Roman"/>
              </a:rPr>
              <a:t>heartbeats </a:t>
            </a:r>
            <a:r>
              <a:rPr dirty="0" sz="1500" spc="10">
                <a:latin typeface="Times New Roman"/>
                <a:cs typeface="Times New Roman"/>
              </a:rPr>
              <a:t>for </a:t>
            </a:r>
            <a:r>
              <a:rPr dirty="0" sz="1500" spc="5">
                <a:latin typeface="Times New Roman"/>
                <a:cs typeface="Times New Roman"/>
              </a:rPr>
              <a:t>one </a:t>
            </a:r>
            <a:r>
              <a:rPr dirty="0" sz="1500">
                <a:latin typeface="Times New Roman"/>
                <a:cs typeface="Times New Roman"/>
              </a:rPr>
              <a:t>minute. </a:t>
            </a:r>
            <a:r>
              <a:rPr dirty="0" sz="1500" spc="-35">
                <a:latin typeface="Times New Roman"/>
                <a:cs typeface="Times New Roman"/>
              </a:rPr>
              <a:t>In </a:t>
            </a:r>
            <a:r>
              <a:rPr dirty="0" sz="1500" spc="15">
                <a:latin typeface="Times New Roman"/>
                <a:cs typeface="Times New Roman"/>
              </a:rPr>
              <a:t>the </a:t>
            </a:r>
            <a:r>
              <a:rPr dirty="0" sz="1500" spc="-10">
                <a:latin typeface="Times New Roman"/>
                <a:cs typeface="Times New Roman"/>
              </a:rPr>
              <a:t>smart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 spc="5">
                <a:latin typeface="Times New Roman"/>
                <a:cs typeface="Times New Roman"/>
              </a:rPr>
              <a:t>Holter, a </a:t>
            </a:r>
            <a:r>
              <a:rPr dirty="0" sz="1500" spc="-15">
                <a:latin typeface="Times New Roman"/>
                <a:cs typeface="Times New Roman"/>
              </a:rPr>
              <a:t>mechanism </a:t>
            </a:r>
            <a:r>
              <a:rPr dirty="0" sz="1500" spc="15">
                <a:latin typeface="Times New Roman"/>
                <a:cs typeface="Times New Roman"/>
              </a:rPr>
              <a:t>for robustly  </a:t>
            </a:r>
            <a:r>
              <a:rPr dirty="0" sz="1500" spc="-10">
                <a:latin typeface="Times New Roman"/>
                <a:cs typeface="Times New Roman"/>
              </a:rPr>
              <a:t>classifying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 spc="-5">
                <a:latin typeface="Times New Roman"/>
                <a:cs typeface="Times New Roman"/>
              </a:rPr>
              <a:t>into </a:t>
            </a:r>
            <a:r>
              <a:rPr dirty="0" sz="1500">
                <a:latin typeface="Times New Roman"/>
                <a:cs typeface="Times New Roman"/>
              </a:rPr>
              <a:t>one </a:t>
            </a:r>
            <a:r>
              <a:rPr dirty="0" sz="1500" spc="20">
                <a:latin typeface="Times New Roman"/>
                <a:cs typeface="Times New Roman"/>
              </a:rPr>
              <a:t>of </a:t>
            </a:r>
            <a:r>
              <a:rPr dirty="0" sz="1500" spc="-10">
                <a:latin typeface="Times New Roman"/>
                <a:cs typeface="Times New Roman"/>
              </a:rPr>
              <a:t>three </a:t>
            </a:r>
            <a:r>
              <a:rPr dirty="0" sz="1500">
                <a:latin typeface="Times New Roman"/>
                <a:cs typeface="Times New Roman"/>
              </a:rPr>
              <a:t>major </a:t>
            </a:r>
            <a:r>
              <a:rPr dirty="0" sz="1500" spc="-5">
                <a:latin typeface="Times New Roman"/>
                <a:cs typeface="Times New Roman"/>
              </a:rPr>
              <a:t>kinds </a:t>
            </a:r>
            <a:r>
              <a:rPr dirty="0" sz="1500" spc="2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arrhythmias </a:t>
            </a:r>
            <a:r>
              <a:rPr dirty="0" sz="1500" spc="15">
                <a:latin typeface="Times New Roman"/>
                <a:cs typeface="Times New Roman"/>
              </a:rPr>
              <a:t>was </a:t>
            </a:r>
            <a:r>
              <a:rPr dirty="0" sz="1500" spc="-5">
                <a:latin typeface="Times New Roman"/>
                <a:cs typeface="Times New Roman"/>
              </a:rPr>
              <a:t>devised[2]. </a:t>
            </a:r>
            <a:r>
              <a:rPr dirty="0" sz="1500" spc="-20">
                <a:latin typeface="Times New Roman"/>
                <a:cs typeface="Times New Roman"/>
              </a:rPr>
              <a:t>There </a:t>
            </a:r>
            <a:r>
              <a:rPr dirty="0" sz="1500" spc="-5">
                <a:latin typeface="Times New Roman"/>
                <a:cs typeface="Times New Roman"/>
              </a:rPr>
              <a:t>are </a:t>
            </a:r>
            <a:r>
              <a:rPr dirty="0" sz="1500" spc="20">
                <a:latin typeface="Times New Roman"/>
                <a:cs typeface="Times New Roman"/>
              </a:rPr>
              <a:t>many </a:t>
            </a:r>
            <a:r>
              <a:rPr dirty="0" sz="1500" spc="-5">
                <a:latin typeface="Times New Roman"/>
                <a:cs typeface="Times New Roman"/>
              </a:rPr>
              <a:t>different </a:t>
            </a:r>
            <a:r>
              <a:rPr dirty="0" sz="1500" spc="5">
                <a:latin typeface="Times New Roman"/>
                <a:cs typeface="Times New Roman"/>
              </a:rPr>
              <a:t>ways </a:t>
            </a:r>
            <a:r>
              <a:rPr dirty="0" sz="1500" spc="10">
                <a:latin typeface="Times New Roman"/>
                <a:cs typeface="Times New Roman"/>
              </a:rPr>
              <a:t>to </a:t>
            </a:r>
            <a:r>
              <a:rPr dirty="0" sz="1500" spc="5">
                <a:latin typeface="Times New Roman"/>
                <a:cs typeface="Times New Roman"/>
              </a:rPr>
              <a:t>calculate </a:t>
            </a:r>
            <a:r>
              <a:rPr dirty="0" sz="1500">
                <a:latin typeface="Times New Roman"/>
                <a:cs typeface="Times New Roman"/>
              </a:rPr>
              <a:t>heart  </a:t>
            </a:r>
            <a:r>
              <a:rPr dirty="0" sz="1500" spc="-5">
                <a:latin typeface="Times New Roman"/>
                <a:cs typeface="Times New Roman"/>
              </a:rPr>
              <a:t>rate, </a:t>
            </a:r>
            <a:r>
              <a:rPr dirty="0" sz="1500" spc="-15">
                <a:latin typeface="Times New Roman"/>
                <a:cs typeface="Times New Roman"/>
              </a:rPr>
              <a:t>and </a:t>
            </a:r>
            <a:r>
              <a:rPr dirty="0" sz="1500" spc="1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this project, </a:t>
            </a:r>
            <a:r>
              <a:rPr dirty="0" sz="1500">
                <a:latin typeface="Times New Roman"/>
                <a:cs typeface="Times New Roman"/>
              </a:rPr>
              <a:t>we </a:t>
            </a:r>
            <a:r>
              <a:rPr dirty="0" sz="1500" spc="5">
                <a:latin typeface="Times New Roman"/>
                <a:cs typeface="Times New Roman"/>
              </a:rPr>
              <a:t>built </a:t>
            </a:r>
            <a:r>
              <a:rPr dirty="0" sz="1500">
                <a:latin typeface="Times New Roman"/>
                <a:cs typeface="Times New Roman"/>
              </a:rPr>
              <a:t>one </a:t>
            </a:r>
            <a:r>
              <a:rPr dirty="0" sz="1500" spc="-5">
                <a:latin typeface="Times New Roman"/>
                <a:cs typeface="Times New Roman"/>
              </a:rPr>
              <a:t>algorithm </a:t>
            </a:r>
            <a:r>
              <a:rPr dirty="0" sz="1500" spc="-10">
                <a:latin typeface="Times New Roman"/>
                <a:cs typeface="Times New Roman"/>
              </a:rPr>
              <a:t>which </a:t>
            </a:r>
            <a:r>
              <a:rPr dirty="0" sz="1500" spc="-15">
                <a:latin typeface="Times New Roman"/>
                <a:cs typeface="Times New Roman"/>
              </a:rPr>
              <a:t>takes heartbeats </a:t>
            </a:r>
            <a:r>
              <a:rPr dirty="0" sz="1500" spc="15">
                <a:latin typeface="Times New Roman"/>
                <a:cs typeface="Times New Roman"/>
              </a:rPr>
              <a:t>for </a:t>
            </a:r>
            <a:r>
              <a:rPr dirty="0" sz="1500" spc="20">
                <a:latin typeface="Times New Roman"/>
                <a:cs typeface="Times New Roman"/>
              </a:rPr>
              <a:t>15 </a:t>
            </a:r>
            <a:r>
              <a:rPr dirty="0" sz="1500" spc="-10">
                <a:latin typeface="Times New Roman"/>
                <a:cs typeface="Times New Roman"/>
              </a:rPr>
              <a:t>sec </a:t>
            </a:r>
            <a:r>
              <a:rPr dirty="0" sz="1500" spc="-15">
                <a:latin typeface="Times New Roman"/>
                <a:cs typeface="Times New Roman"/>
              </a:rPr>
              <a:t>and </a:t>
            </a:r>
            <a:r>
              <a:rPr dirty="0" sz="1500" spc="-5">
                <a:latin typeface="Times New Roman"/>
                <a:cs typeface="Times New Roman"/>
              </a:rPr>
              <a:t>converts </a:t>
            </a:r>
            <a:r>
              <a:rPr dirty="0" sz="1500" spc="5">
                <a:latin typeface="Times New Roman"/>
                <a:cs typeface="Times New Roman"/>
              </a:rPr>
              <a:t>it </a:t>
            </a:r>
            <a:r>
              <a:rPr dirty="0" sz="1500" spc="10">
                <a:latin typeface="Times New Roman"/>
                <a:cs typeface="Times New Roman"/>
              </a:rPr>
              <a:t>to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BPM.</a:t>
            </a:r>
            <a:endParaRPr sz="1500">
              <a:latin typeface="Times New Roman"/>
              <a:cs typeface="Times New Roman"/>
            </a:endParaRPr>
          </a:p>
          <a:p>
            <a:pPr algn="just" marL="7470140">
              <a:lnSpc>
                <a:spcPts val="1550"/>
              </a:lnSpc>
              <a:spcBef>
                <a:spcPts val="434"/>
              </a:spcBef>
            </a:pP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 spc="15">
                <a:latin typeface="Times New Roman"/>
                <a:cs typeface="Times New Roman"/>
              </a:rPr>
              <a:t>output </a:t>
            </a:r>
            <a:r>
              <a:rPr dirty="0" sz="1500" spc="20">
                <a:latin typeface="Times New Roman"/>
                <a:cs typeface="Times New Roman"/>
              </a:rPr>
              <a:t>of </a:t>
            </a:r>
            <a:r>
              <a:rPr dirty="0" sz="1500" spc="-10">
                <a:latin typeface="Times New Roman"/>
                <a:cs typeface="Times New Roman"/>
              </a:rPr>
              <a:t>the </a:t>
            </a:r>
            <a:r>
              <a:rPr dirty="0" sz="1500" spc="-15">
                <a:latin typeface="Times New Roman"/>
                <a:cs typeface="Times New Roman"/>
              </a:rPr>
              <a:t>ECG </a:t>
            </a:r>
            <a:r>
              <a:rPr dirty="0" sz="1500" spc="5">
                <a:latin typeface="Times New Roman"/>
                <a:cs typeface="Times New Roman"/>
              </a:rPr>
              <a:t>module</a:t>
            </a:r>
            <a:r>
              <a:rPr dirty="0" sz="1500" spc="-200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is</a:t>
            </a:r>
            <a:endParaRPr sz="1500">
              <a:latin typeface="Times New Roman"/>
              <a:cs typeface="Times New Roman"/>
            </a:endParaRPr>
          </a:p>
          <a:p>
            <a:pPr algn="just" marL="131445" marR="14604">
              <a:lnSpc>
                <a:spcPct val="70100"/>
              </a:lnSpc>
              <a:spcBef>
                <a:spcPts val="290"/>
              </a:spcBef>
            </a:pPr>
            <a:r>
              <a:rPr dirty="0" sz="1500" spc="-10">
                <a:latin typeface="Times New Roman"/>
                <a:cs typeface="Times New Roman"/>
              </a:rPr>
              <a:t>an </a:t>
            </a:r>
            <a:r>
              <a:rPr dirty="0" sz="1500" spc="10">
                <a:latin typeface="Times New Roman"/>
                <a:cs typeface="Times New Roman"/>
              </a:rPr>
              <a:t>analog </a:t>
            </a:r>
            <a:r>
              <a:rPr dirty="0" sz="1500">
                <a:latin typeface="Times New Roman"/>
                <a:cs typeface="Times New Roman"/>
              </a:rPr>
              <a:t>signal. </a:t>
            </a:r>
            <a:r>
              <a:rPr dirty="0" sz="1500" spc="-5">
                <a:latin typeface="Times New Roman"/>
                <a:cs typeface="Times New Roman"/>
              </a:rPr>
              <a:t>So, </a:t>
            </a:r>
            <a:r>
              <a:rPr dirty="0" sz="1500">
                <a:latin typeface="Times New Roman"/>
                <a:cs typeface="Times New Roman"/>
              </a:rPr>
              <a:t>we </a:t>
            </a:r>
            <a:r>
              <a:rPr dirty="0" sz="1500" spc="10">
                <a:latin typeface="Times New Roman"/>
                <a:cs typeface="Times New Roman"/>
              </a:rPr>
              <a:t>can </a:t>
            </a:r>
            <a:r>
              <a:rPr dirty="0" sz="1500" spc="5">
                <a:latin typeface="Times New Roman"/>
                <a:cs typeface="Times New Roman"/>
              </a:rPr>
              <a:t>directly store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 spc="-5">
                <a:latin typeface="Times New Roman"/>
                <a:cs typeface="Times New Roman"/>
              </a:rPr>
              <a:t>into </a:t>
            </a:r>
            <a:r>
              <a:rPr dirty="0" sz="1500" spc="-10">
                <a:latin typeface="Times New Roman"/>
                <a:cs typeface="Times New Roman"/>
              </a:rPr>
              <a:t>an </a:t>
            </a:r>
            <a:r>
              <a:rPr dirty="0" sz="1500" spc="-20">
                <a:latin typeface="Times New Roman"/>
                <a:cs typeface="Times New Roman"/>
              </a:rPr>
              <a:t>SD </a:t>
            </a:r>
            <a:r>
              <a:rPr dirty="0" sz="1500" spc="-10">
                <a:latin typeface="Times New Roman"/>
                <a:cs typeface="Times New Roman"/>
              </a:rPr>
              <a:t>card </a:t>
            </a:r>
            <a:r>
              <a:rPr dirty="0" sz="1500" spc="5">
                <a:latin typeface="Times New Roman"/>
                <a:cs typeface="Times New Roman"/>
              </a:rPr>
              <a:t>and </a:t>
            </a:r>
            <a:r>
              <a:rPr dirty="0" sz="1500" spc="10">
                <a:latin typeface="Times New Roman"/>
                <a:cs typeface="Times New Roman"/>
              </a:rPr>
              <a:t>display </a:t>
            </a:r>
            <a:r>
              <a:rPr dirty="0" sz="1500" spc="5">
                <a:latin typeface="Times New Roman"/>
                <a:cs typeface="Times New Roman"/>
              </a:rPr>
              <a:t>it </a:t>
            </a:r>
            <a:r>
              <a:rPr dirty="0" sz="1500" spc="20">
                <a:latin typeface="Times New Roman"/>
                <a:cs typeface="Times New Roman"/>
              </a:rPr>
              <a:t>on </a:t>
            </a:r>
            <a:r>
              <a:rPr dirty="0" sz="1500" spc="5">
                <a:latin typeface="Times New Roman"/>
                <a:cs typeface="Times New Roman"/>
              </a:rPr>
              <a:t>OLED. </a:t>
            </a:r>
            <a:r>
              <a:rPr dirty="0" sz="1500" spc="10">
                <a:latin typeface="Times New Roman"/>
                <a:cs typeface="Times New Roman"/>
              </a:rPr>
              <a:t>Pulse </a:t>
            </a:r>
            <a:r>
              <a:rPr dirty="0" sz="1500">
                <a:latin typeface="Times New Roman"/>
                <a:cs typeface="Times New Roman"/>
              </a:rPr>
              <a:t>Oximeters </a:t>
            </a:r>
            <a:r>
              <a:rPr dirty="0" sz="1500" spc="-5">
                <a:latin typeface="Times New Roman"/>
                <a:cs typeface="Times New Roman"/>
              </a:rPr>
              <a:t>are </a:t>
            </a:r>
            <a:r>
              <a:rPr dirty="0" sz="1500">
                <a:latin typeface="Times New Roman"/>
                <a:cs typeface="Times New Roman"/>
              </a:rPr>
              <a:t>used </a:t>
            </a:r>
            <a:r>
              <a:rPr dirty="0" sz="1500" spc="1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measure  </a:t>
            </a:r>
            <a:r>
              <a:rPr dirty="0" sz="1500" spc="-15">
                <a:latin typeface="Times New Roman"/>
                <a:cs typeface="Times New Roman"/>
              </a:rPr>
              <a:t>oxygen </a:t>
            </a:r>
            <a:r>
              <a:rPr dirty="0" sz="1500">
                <a:latin typeface="Times New Roman"/>
                <a:cs typeface="Times New Roman"/>
              </a:rPr>
              <a:t>percentage </a:t>
            </a:r>
            <a:r>
              <a:rPr dirty="0" sz="1500" spc="45">
                <a:latin typeface="Times New Roman"/>
                <a:cs typeface="Times New Roman"/>
              </a:rPr>
              <a:t>in </a:t>
            </a:r>
            <a:r>
              <a:rPr dirty="0" sz="1500" spc="5">
                <a:latin typeface="Times New Roman"/>
                <a:cs typeface="Times New Roman"/>
              </a:rPr>
              <a:t>blood. </a:t>
            </a:r>
            <a:r>
              <a:rPr dirty="0" sz="1500" spc="-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suggested </a:t>
            </a:r>
            <a:r>
              <a:rPr dirty="0" sz="1500" spc="-5">
                <a:latin typeface="Times New Roman"/>
                <a:cs typeface="Times New Roman"/>
              </a:rPr>
              <a:t>quality-aware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>
                <a:latin typeface="Times New Roman"/>
                <a:cs typeface="Times New Roman"/>
              </a:rPr>
              <a:t>telemetry </a:t>
            </a:r>
            <a:r>
              <a:rPr dirty="0" sz="1500" spc="5">
                <a:latin typeface="Times New Roman"/>
                <a:cs typeface="Times New Roman"/>
              </a:rPr>
              <a:t>system </a:t>
            </a:r>
            <a:r>
              <a:rPr dirty="0" sz="1500" spc="-5">
                <a:latin typeface="Times New Roman"/>
                <a:cs typeface="Times New Roman"/>
              </a:rPr>
              <a:t>also saves </a:t>
            </a:r>
            <a:r>
              <a:rPr dirty="0" sz="1500" spc="5">
                <a:latin typeface="Times New Roman"/>
                <a:cs typeface="Times New Roman"/>
              </a:rPr>
              <a:t>energy </a:t>
            </a:r>
            <a:r>
              <a:rPr dirty="0" sz="1500">
                <a:latin typeface="Times New Roman"/>
                <a:cs typeface="Times New Roman"/>
              </a:rPr>
              <a:t>consumption </a:t>
            </a:r>
            <a:r>
              <a:rPr dirty="0" sz="1500" spc="20">
                <a:latin typeface="Times New Roman"/>
                <a:cs typeface="Times New Roman"/>
              </a:rPr>
              <a:t>by </a:t>
            </a:r>
            <a:r>
              <a:rPr dirty="0" sz="1500" spc="-5">
                <a:latin typeface="Times New Roman"/>
                <a:cs typeface="Times New Roman"/>
              </a:rPr>
              <a:t>broadcasting  </a:t>
            </a:r>
            <a:r>
              <a:rPr dirty="0" sz="1500" spc="10">
                <a:latin typeface="Times New Roman"/>
                <a:cs typeface="Times New Roman"/>
              </a:rPr>
              <a:t>good ECG </a:t>
            </a:r>
            <a:r>
              <a:rPr dirty="0" sz="1500" spc="-10">
                <a:latin typeface="Times New Roman"/>
                <a:cs typeface="Times New Roman"/>
              </a:rPr>
              <a:t>signals </a:t>
            </a:r>
            <a:r>
              <a:rPr dirty="0" sz="1500" spc="-15">
                <a:latin typeface="Times New Roman"/>
                <a:cs typeface="Times New Roman"/>
              </a:rPr>
              <a:t>and placing </a:t>
            </a:r>
            <a:r>
              <a:rPr dirty="0" sz="1500" spc="-10">
                <a:latin typeface="Times New Roman"/>
                <a:cs typeface="Times New Roman"/>
              </a:rPr>
              <a:t>IoT </a:t>
            </a:r>
            <a:r>
              <a:rPr dirty="0" sz="1500" spc="-15">
                <a:latin typeface="Times New Roman"/>
                <a:cs typeface="Times New Roman"/>
              </a:rPr>
              <a:t>devices </a:t>
            </a:r>
            <a:r>
              <a:rPr dirty="0" sz="1500" spc="-5">
                <a:latin typeface="Times New Roman"/>
                <a:cs typeface="Times New Roman"/>
              </a:rPr>
              <a:t>into </a:t>
            </a:r>
            <a:r>
              <a:rPr dirty="0" sz="1500" spc="-10">
                <a:latin typeface="Times New Roman"/>
                <a:cs typeface="Times New Roman"/>
              </a:rPr>
              <a:t>sleep </a:t>
            </a:r>
            <a:r>
              <a:rPr dirty="0" sz="1500" spc="-5">
                <a:latin typeface="Times New Roman"/>
                <a:cs typeface="Times New Roman"/>
              </a:rPr>
              <a:t>mode </a:t>
            </a:r>
            <a:r>
              <a:rPr dirty="0" sz="1500" spc="15">
                <a:latin typeface="Times New Roman"/>
                <a:cs typeface="Times New Roman"/>
              </a:rPr>
              <a:t>for poor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 spc="-10">
                <a:latin typeface="Times New Roman"/>
                <a:cs typeface="Times New Roman"/>
              </a:rPr>
              <a:t>signals, according </a:t>
            </a:r>
            <a:r>
              <a:rPr dirty="0" sz="1500" spc="1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real-time </a:t>
            </a:r>
            <a:r>
              <a:rPr dirty="0" sz="1500">
                <a:latin typeface="Times New Roman"/>
                <a:cs typeface="Times New Roman"/>
              </a:rPr>
              <a:t>evaluation </a:t>
            </a:r>
            <a:r>
              <a:rPr dirty="0" sz="1500" spc="5">
                <a:latin typeface="Times New Roman"/>
                <a:cs typeface="Times New Roman"/>
              </a:rPr>
              <a:t>results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[3].</a:t>
            </a:r>
            <a:endParaRPr sz="1500">
              <a:latin typeface="Times New Roman"/>
              <a:cs typeface="Times New Roman"/>
            </a:endParaRPr>
          </a:p>
          <a:p>
            <a:pPr marL="8129270">
              <a:lnSpc>
                <a:spcPts val="1550"/>
              </a:lnSpc>
              <a:spcBef>
                <a:spcPts val="430"/>
              </a:spcBef>
            </a:pPr>
            <a:r>
              <a:rPr dirty="0" sz="1500" spc="10">
                <a:latin typeface="Times New Roman"/>
                <a:cs typeface="Times New Roman"/>
              </a:rPr>
              <a:t>A </a:t>
            </a:r>
            <a:r>
              <a:rPr dirty="0" sz="1500" spc="-10">
                <a:latin typeface="Times New Roman"/>
                <a:cs typeface="Times New Roman"/>
              </a:rPr>
              <a:t>data </a:t>
            </a:r>
            <a:r>
              <a:rPr dirty="0" sz="1500" spc="5">
                <a:latin typeface="Times New Roman"/>
                <a:cs typeface="Times New Roman"/>
              </a:rPr>
              <a:t>cleansing</a:t>
            </a:r>
            <a:r>
              <a:rPr dirty="0" sz="1500" spc="-19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module</a:t>
            </a:r>
            <a:endParaRPr sz="1500">
              <a:latin typeface="Times New Roman"/>
              <a:cs typeface="Times New Roman"/>
            </a:endParaRPr>
          </a:p>
          <a:p>
            <a:pPr marL="131445" marR="21590">
              <a:lnSpc>
                <a:spcPct val="68100"/>
              </a:lnSpc>
              <a:spcBef>
                <a:spcPts val="325"/>
              </a:spcBef>
            </a:pPr>
            <a:r>
              <a:rPr dirty="0" sz="1500" spc="-15">
                <a:latin typeface="Times New Roman"/>
                <a:cs typeface="Times New Roman"/>
              </a:rPr>
              <a:t>and </a:t>
            </a:r>
            <a:r>
              <a:rPr dirty="0" sz="1500" spc="5">
                <a:latin typeface="Times New Roman"/>
                <a:cs typeface="Times New Roman"/>
              </a:rPr>
              <a:t>a </a:t>
            </a:r>
            <a:r>
              <a:rPr dirty="0" sz="1500" spc="-10">
                <a:latin typeface="Times New Roman"/>
                <a:cs typeface="Times New Roman"/>
              </a:rPr>
              <a:t>heartbeat </a:t>
            </a:r>
            <a:r>
              <a:rPr dirty="0" sz="1500">
                <a:latin typeface="Times New Roman"/>
                <a:cs typeface="Times New Roman"/>
              </a:rPr>
              <a:t>classification </a:t>
            </a:r>
            <a:r>
              <a:rPr dirty="0" sz="1500" spc="5">
                <a:latin typeface="Times New Roman"/>
                <a:cs typeface="Times New Roman"/>
              </a:rPr>
              <a:t>module </a:t>
            </a:r>
            <a:r>
              <a:rPr dirty="0" sz="1500" spc="-20">
                <a:latin typeface="Times New Roman"/>
                <a:cs typeface="Times New Roman"/>
              </a:rPr>
              <a:t>make </a:t>
            </a:r>
            <a:r>
              <a:rPr dirty="0" sz="1500" spc="20">
                <a:latin typeface="Times New Roman"/>
                <a:cs typeface="Times New Roman"/>
              </a:rPr>
              <a:t>up </a:t>
            </a:r>
            <a:r>
              <a:rPr dirty="0" sz="1500" spc="-10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framework. </a:t>
            </a:r>
            <a:r>
              <a:rPr dirty="0" sz="1500" spc="-35">
                <a:latin typeface="Times New Roman"/>
                <a:cs typeface="Times New Roman"/>
              </a:rPr>
              <a:t>It </a:t>
            </a:r>
            <a:r>
              <a:rPr dirty="0" sz="1500" spc="-15">
                <a:latin typeface="Times New Roman"/>
                <a:cs typeface="Times New Roman"/>
              </a:rPr>
              <a:t>takes </a:t>
            </a:r>
            <a:r>
              <a:rPr dirty="0" sz="1500" spc="20">
                <a:latin typeface="Times New Roman"/>
                <a:cs typeface="Times New Roman"/>
              </a:rPr>
              <a:t>raw </a:t>
            </a:r>
            <a:r>
              <a:rPr dirty="0" sz="1500" spc="10">
                <a:latin typeface="Times New Roman"/>
                <a:cs typeface="Times New Roman"/>
              </a:rPr>
              <a:t>ECG </a:t>
            </a:r>
            <a:r>
              <a:rPr dirty="0" sz="1500" spc="-10">
                <a:latin typeface="Times New Roman"/>
                <a:cs typeface="Times New Roman"/>
              </a:rPr>
              <a:t>readings </a:t>
            </a:r>
            <a:r>
              <a:rPr dirty="0" sz="1500" spc="10">
                <a:latin typeface="Times New Roman"/>
                <a:cs typeface="Times New Roman"/>
              </a:rPr>
              <a:t>from </a:t>
            </a:r>
            <a:r>
              <a:rPr dirty="0" sz="1500" spc="5">
                <a:latin typeface="Times New Roman"/>
                <a:cs typeface="Times New Roman"/>
              </a:rPr>
              <a:t>various </a:t>
            </a:r>
            <a:r>
              <a:rPr dirty="0" sz="1500" spc="-10">
                <a:latin typeface="Times New Roman"/>
                <a:cs typeface="Times New Roman"/>
              </a:rPr>
              <a:t>IoT </a:t>
            </a:r>
            <a:r>
              <a:rPr dirty="0" sz="1500" spc="-20">
                <a:latin typeface="Times New Roman"/>
                <a:cs typeface="Times New Roman"/>
              </a:rPr>
              <a:t>devices </a:t>
            </a:r>
            <a:r>
              <a:rPr dirty="0" sz="1500" spc="-10">
                <a:latin typeface="Times New Roman"/>
                <a:cs typeface="Times New Roman"/>
              </a:rPr>
              <a:t>as </a:t>
            </a:r>
            <a:r>
              <a:rPr dirty="0" sz="1500" spc="10">
                <a:latin typeface="Times New Roman"/>
                <a:cs typeface="Times New Roman"/>
              </a:rPr>
              <a:t>input </a:t>
            </a:r>
            <a:r>
              <a:rPr dirty="0" sz="1500" spc="-15">
                <a:latin typeface="Times New Roman"/>
                <a:cs typeface="Times New Roman"/>
              </a:rPr>
              <a:t>and  </a:t>
            </a:r>
            <a:r>
              <a:rPr dirty="0" sz="1500" spc="-5">
                <a:latin typeface="Times New Roman"/>
                <a:cs typeface="Times New Roman"/>
              </a:rPr>
              <a:t>produces </a:t>
            </a:r>
            <a:r>
              <a:rPr dirty="0" sz="1500" spc="-10">
                <a:latin typeface="Times New Roman"/>
                <a:cs typeface="Times New Roman"/>
              </a:rPr>
              <a:t>predictions </a:t>
            </a:r>
            <a:r>
              <a:rPr dirty="0" sz="1500" spc="15">
                <a:latin typeface="Times New Roman"/>
                <a:cs typeface="Times New Roman"/>
              </a:rPr>
              <a:t>for </a:t>
            </a:r>
            <a:r>
              <a:rPr dirty="0" sz="1500" spc="-10">
                <a:latin typeface="Times New Roman"/>
                <a:cs typeface="Times New Roman"/>
              </a:rPr>
              <a:t>individual </a:t>
            </a:r>
            <a:r>
              <a:rPr dirty="0" sz="1500" spc="-15">
                <a:latin typeface="Times New Roman"/>
                <a:cs typeface="Times New Roman"/>
              </a:rPr>
              <a:t>heartbeats </a:t>
            </a:r>
            <a:r>
              <a:rPr dirty="0" sz="1500" spc="-10">
                <a:latin typeface="Times New Roman"/>
                <a:cs typeface="Times New Roman"/>
              </a:rPr>
              <a:t>as </a:t>
            </a:r>
            <a:r>
              <a:rPr dirty="0" sz="1500" spc="15">
                <a:latin typeface="Times New Roman"/>
                <a:cs typeface="Times New Roman"/>
              </a:rPr>
              <a:t>output </a:t>
            </a:r>
            <a:r>
              <a:rPr dirty="0" sz="1500" spc="10">
                <a:latin typeface="Times New Roman"/>
                <a:cs typeface="Times New Roman"/>
              </a:rPr>
              <a:t>[3]. A </a:t>
            </a:r>
            <a:r>
              <a:rPr dirty="0" sz="1500" spc="-10">
                <a:latin typeface="Times New Roman"/>
                <a:cs typeface="Times New Roman"/>
              </a:rPr>
              <a:t>telemedicine </a:t>
            </a:r>
            <a:r>
              <a:rPr dirty="0" sz="1500">
                <a:latin typeface="Times New Roman"/>
                <a:cs typeface="Times New Roman"/>
              </a:rPr>
              <a:t>system </a:t>
            </a:r>
            <a:r>
              <a:rPr dirty="0" sz="1500" spc="5">
                <a:latin typeface="Times New Roman"/>
                <a:cs typeface="Times New Roman"/>
              </a:rPr>
              <a:t>is a </a:t>
            </a:r>
            <a:r>
              <a:rPr dirty="0" sz="1500">
                <a:latin typeface="Times New Roman"/>
                <a:cs typeface="Times New Roman"/>
              </a:rPr>
              <a:t>highly </a:t>
            </a:r>
            <a:r>
              <a:rPr dirty="0" sz="1500" spc="-10">
                <a:latin typeface="Times New Roman"/>
                <a:cs typeface="Times New Roman"/>
              </a:rPr>
              <a:t>effective </a:t>
            </a:r>
            <a:r>
              <a:rPr dirty="0" sz="1500" spc="-5">
                <a:latin typeface="Times New Roman"/>
                <a:cs typeface="Times New Roman"/>
              </a:rPr>
              <a:t>approach </a:t>
            </a:r>
            <a:r>
              <a:rPr dirty="0" sz="1500" spc="10">
                <a:latin typeface="Times New Roman"/>
                <a:cs typeface="Times New Roman"/>
              </a:rPr>
              <a:t>to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connect</a:t>
            </a:r>
            <a:endParaRPr sz="1500">
              <a:latin typeface="Times New Roman"/>
              <a:cs typeface="Times New Roman"/>
            </a:endParaRPr>
          </a:p>
          <a:p>
            <a:pPr marL="131445" marR="22860">
              <a:lnSpc>
                <a:spcPct val="68100"/>
              </a:lnSpc>
              <a:spcBef>
                <a:spcPts val="75"/>
              </a:spcBef>
            </a:pPr>
            <a:r>
              <a:rPr dirty="0" sz="1500" spc="-10">
                <a:latin typeface="Times New Roman"/>
                <a:cs typeface="Times New Roman"/>
              </a:rPr>
              <a:t>patients </a:t>
            </a:r>
            <a:r>
              <a:rPr dirty="0" sz="1500" spc="5">
                <a:latin typeface="Times New Roman"/>
                <a:cs typeface="Times New Roman"/>
              </a:rPr>
              <a:t>with </a:t>
            </a:r>
            <a:r>
              <a:rPr dirty="0" sz="1500" spc="-10">
                <a:latin typeface="Times New Roman"/>
                <a:cs typeface="Times New Roman"/>
              </a:rPr>
              <a:t>their </a:t>
            </a:r>
            <a:r>
              <a:rPr dirty="0" sz="1500" spc="5">
                <a:latin typeface="Times New Roman"/>
                <a:cs typeface="Times New Roman"/>
              </a:rPr>
              <a:t>doctors </a:t>
            </a:r>
            <a:r>
              <a:rPr dirty="0" sz="1500" spc="-10">
                <a:latin typeface="Times New Roman"/>
                <a:cs typeface="Times New Roman"/>
              </a:rPr>
              <a:t>at </a:t>
            </a:r>
            <a:r>
              <a:rPr dirty="0" sz="1500" spc="5">
                <a:latin typeface="Times New Roman"/>
                <a:cs typeface="Times New Roman"/>
              </a:rPr>
              <a:t>any </a:t>
            </a:r>
            <a:r>
              <a:rPr dirty="0" sz="1500">
                <a:latin typeface="Times New Roman"/>
                <a:cs typeface="Times New Roman"/>
              </a:rPr>
              <a:t>time </a:t>
            </a:r>
            <a:r>
              <a:rPr dirty="0" sz="1500" spc="5">
                <a:latin typeface="Times New Roman"/>
                <a:cs typeface="Times New Roman"/>
              </a:rPr>
              <a:t>and </a:t>
            </a:r>
            <a:r>
              <a:rPr dirty="0" sz="1500" spc="10">
                <a:latin typeface="Times New Roman"/>
                <a:cs typeface="Times New Roman"/>
              </a:rPr>
              <a:t>from </a:t>
            </a:r>
            <a:r>
              <a:rPr dirty="0" sz="1500" spc="5">
                <a:latin typeface="Times New Roman"/>
                <a:cs typeface="Times New Roman"/>
              </a:rPr>
              <a:t>any location. </a:t>
            </a:r>
            <a:r>
              <a:rPr dirty="0" sz="1500" spc="-35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reality, </a:t>
            </a:r>
            <a:r>
              <a:rPr dirty="0" sz="1500">
                <a:latin typeface="Times New Roman"/>
                <a:cs typeface="Times New Roman"/>
              </a:rPr>
              <a:t>this proposed </a:t>
            </a:r>
            <a:r>
              <a:rPr dirty="0" sz="1500" spc="5">
                <a:latin typeface="Times New Roman"/>
                <a:cs typeface="Times New Roman"/>
              </a:rPr>
              <a:t>solution </a:t>
            </a:r>
            <a:r>
              <a:rPr dirty="0" sz="1500" spc="-20">
                <a:latin typeface="Times New Roman"/>
                <a:cs typeface="Times New Roman"/>
              </a:rPr>
              <a:t>makes </a:t>
            </a:r>
            <a:r>
              <a:rPr dirty="0" sz="1500" spc="10">
                <a:latin typeface="Times New Roman"/>
                <a:cs typeface="Times New Roman"/>
              </a:rPr>
              <a:t>use </a:t>
            </a:r>
            <a:r>
              <a:rPr dirty="0" sz="1500" spc="20">
                <a:latin typeface="Times New Roman"/>
                <a:cs typeface="Times New Roman"/>
              </a:rPr>
              <a:t>of </a:t>
            </a:r>
            <a:r>
              <a:rPr dirty="0" sz="1500" spc="-5">
                <a:latin typeface="Times New Roman"/>
                <a:cs typeface="Times New Roman"/>
              </a:rPr>
              <a:t>IoT-based  technology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10">
                <a:latin typeface="Times New Roman"/>
                <a:cs typeface="Times New Roman"/>
              </a:rPr>
              <a:t>[4].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317" y="2721940"/>
            <a:ext cx="1961514" cy="28397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615"/>
              </a:spcBef>
            </a:pP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Block  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000" spc="4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000" spc="5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dirty="0" sz="4000" spc="3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000" spc="15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dirty="0" sz="4000" spc="10">
                <a:solidFill>
                  <a:srgbClr val="FFFFFF"/>
                </a:solidFill>
                <a:latin typeface="Arial"/>
                <a:cs typeface="Arial"/>
              </a:rPr>
              <a:t>and/or  </a:t>
            </a:r>
            <a:r>
              <a:rPr dirty="0" sz="4000" spc="15">
                <a:solidFill>
                  <a:srgbClr val="FFFFFF"/>
                </a:solidFill>
                <a:latin typeface="Arial"/>
                <a:cs typeface="Arial"/>
              </a:rPr>
              <a:t>Circuit  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000" spc="4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4000" spc="5">
                <a:solidFill>
                  <a:srgbClr val="FFFFFF"/>
                </a:solidFill>
                <a:latin typeface="Arial"/>
                <a:cs typeface="Arial"/>
              </a:rPr>
              <a:t>ag</a:t>
            </a:r>
            <a:r>
              <a:rPr dirty="0" sz="4000" spc="3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4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4000" spc="3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5022" y="477070"/>
            <a:ext cx="4505242" cy="5767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Technology </a:t>
            </a:r>
            <a:r>
              <a:rPr dirty="0"/>
              <a:t>stack &amp; </a:t>
            </a:r>
            <a:r>
              <a:rPr dirty="0" spc="10"/>
              <a:t>use</a:t>
            </a:r>
            <a:r>
              <a:rPr dirty="0" spc="-60"/>
              <a:t> </a:t>
            </a:r>
            <a:r>
              <a:rPr dirty="0" spc="-5"/>
              <a:t>case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9414"/>
            <a:ext cx="12189460" cy="741045"/>
          </a:xfrm>
          <a:custGeom>
            <a:avLst/>
            <a:gdLst/>
            <a:ahLst/>
            <a:cxnLst/>
            <a:rect l="l" t="t" r="r" b="b"/>
            <a:pathLst>
              <a:path w="12189460" h="741044">
                <a:moveTo>
                  <a:pt x="12188952" y="0"/>
                </a:moveTo>
                <a:lnTo>
                  <a:pt x="0" y="0"/>
                </a:lnTo>
                <a:lnTo>
                  <a:pt x="0" y="740854"/>
                </a:lnTo>
                <a:lnTo>
                  <a:pt x="12188952" y="740854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2525" y="730123"/>
            <a:ext cx="4950460" cy="5092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-10">
                <a:solidFill>
                  <a:srgbClr val="FFFFFF"/>
                </a:solidFill>
                <a:latin typeface="Arial"/>
                <a:cs typeface="Arial"/>
              </a:rPr>
              <a:t>Prototype </a:t>
            </a:r>
            <a:r>
              <a:rPr dirty="0" sz="3150" spc="15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3150" spc="2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dirty="0" sz="315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5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7070" y="1907974"/>
            <a:ext cx="3792447" cy="193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24483" y="4045330"/>
            <a:ext cx="318262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latin typeface="Arial"/>
                <a:cs typeface="Arial"/>
              </a:rPr>
              <a:t>Fig </a:t>
            </a:r>
            <a:r>
              <a:rPr dirty="0" sz="1350" spc="5">
                <a:latin typeface="Arial"/>
                <a:cs typeface="Arial"/>
              </a:rPr>
              <a:t>-1: </a:t>
            </a:r>
            <a:r>
              <a:rPr dirty="0" sz="1350" spc="-15">
                <a:latin typeface="Arial"/>
                <a:cs typeface="Arial"/>
              </a:rPr>
              <a:t>Heart </a:t>
            </a:r>
            <a:r>
              <a:rPr dirty="0" sz="1350" spc="-20">
                <a:latin typeface="Arial"/>
                <a:cs typeface="Arial"/>
              </a:rPr>
              <a:t>rate </a:t>
            </a:r>
            <a:r>
              <a:rPr dirty="0" sz="1350" spc="-25">
                <a:latin typeface="Arial"/>
                <a:cs typeface="Arial"/>
              </a:rPr>
              <a:t>and </a:t>
            </a:r>
            <a:r>
              <a:rPr dirty="0" sz="1350" spc="5">
                <a:latin typeface="Arial"/>
                <a:cs typeface="Arial"/>
              </a:rPr>
              <a:t>Oximeter</a:t>
            </a:r>
            <a:r>
              <a:rPr dirty="0" sz="1350" spc="-80">
                <a:latin typeface="Arial"/>
                <a:cs typeface="Arial"/>
              </a:rPr>
              <a:t> </a:t>
            </a:r>
            <a:r>
              <a:rPr dirty="0" sz="1350">
                <a:latin typeface="Arial"/>
                <a:cs typeface="Arial"/>
              </a:rPr>
              <a:t>readings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2007" y="1948179"/>
            <a:ext cx="3694176" cy="2039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83957" y="4058221"/>
            <a:ext cx="350964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10">
                <a:latin typeface="Arial"/>
                <a:cs typeface="Arial"/>
              </a:rPr>
              <a:t>Fig </a:t>
            </a:r>
            <a:r>
              <a:rPr dirty="0" sz="1350" spc="5">
                <a:latin typeface="Arial"/>
                <a:cs typeface="Arial"/>
              </a:rPr>
              <a:t>-2: </a:t>
            </a:r>
            <a:r>
              <a:rPr dirty="0" sz="1350">
                <a:latin typeface="Arial"/>
                <a:cs typeface="Arial"/>
              </a:rPr>
              <a:t>Analog output </a:t>
            </a:r>
            <a:r>
              <a:rPr dirty="0" sz="1350" spc="20">
                <a:latin typeface="Arial"/>
                <a:cs typeface="Arial"/>
              </a:rPr>
              <a:t>of </a:t>
            </a:r>
            <a:r>
              <a:rPr dirty="0" sz="1350" spc="25">
                <a:latin typeface="Arial"/>
                <a:cs typeface="Arial"/>
              </a:rPr>
              <a:t>ECG sensor</a:t>
            </a:r>
            <a:r>
              <a:rPr dirty="0" sz="1350" spc="-100">
                <a:latin typeface="Arial"/>
                <a:cs typeface="Arial"/>
              </a:rPr>
              <a:t> </a:t>
            </a:r>
            <a:r>
              <a:rPr dirty="0" sz="1350" spc="10">
                <a:latin typeface="Arial"/>
                <a:cs typeface="Arial"/>
              </a:rPr>
              <a:t>module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7367" y="4527372"/>
            <a:ext cx="3365379" cy="185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54803" y="6504140"/>
            <a:ext cx="253174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latin typeface="Arial"/>
                <a:cs typeface="Arial"/>
              </a:rPr>
              <a:t>Fig </a:t>
            </a:r>
            <a:r>
              <a:rPr dirty="0" sz="1350" spc="5">
                <a:latin typeface="Arial"/>
                <a:cs typeface="Arial"/>
              </a:rPr>
              <a:t>-3: </a:t>
            </a:r>
            <a:r>
              <a:rPr dirty="0" sz="1350" spc="-5">
                <a:latin typeface="Arial"/>
                <a:cs typeface="Arial"/>
              </a:rPr>
              <a:t>Output </a:t>
            </a:r>
            <a:r>
              <a:rPr dirty="0" sz="1350" spc="20">
                <a:latin typeface="Arial"/>
                <a:cs typeface="Arial"/>
              </a:rPr>
              <a:t>of </a:t>
            </a:r>
            <a:r>
              <a:rPr dirty="0" sz="1350" spc="5">
                <a:latin typeface="Arial"/>
                <a:cs typeface="Arial"/>
              </a:rPr>
              <a:t>pulse</a:t>
            </a:r>
            <a:r>
              <a:rPr dirty="0" sz="1350" spc="225">
                <a:latin typeface="Arial"/>
                <a:cs typeface="Arial"/>
              </a:rPr>
              <a:t> </a:t>
            </a:r>
            <a:r>
              <a:rPr dirty="0" sz="1350" spc="5">
                <a:latin typeface="Arial"/>
                <a:cs typeface="Arial"/>
              </a:rPr>
              <a:t>Oximeter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32155"/>
            <a:ext cx="7753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Analysis </a:t>
            </a:r>
            <a:r>
              <a:rPr dirty="0" spc="-20"/>
              <a:t>of </a:t>
            </a:r>
            <a:r>
              <a:rPr dirty="0" spc="5"/>
              <a:t>Results </a:t>
            </a:r>
            <a:r>
              <a:rPr dirty="0"/>
              <a:t>&amp;</a:t>
            </a:r>
            <a:r>
              <a:rPr dirty="0" spc="185"/>
              <a:t> </a:t>
            </a:r>
            <a:r>
              <a:rPr dirty="0"/>
              <a:t>Discussions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028" y="1907476"/>
            <a:ext cx="9915525" cy="336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1430">
              <a:lnSpc>
                <a:spcPts val="1835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system </a:t>
            </a:r>
            <a:r>
              <a:rPr dirty="0" sz="1800" spc="-10">
                <a:latin typeface="Times New Roman"/>
                <a:cs typeface="Times New Roman"/>
              </a:rPr>
              <a:t>includes </a:t>
            </a:r>
            <a:r>
              <a:rPr dirty="0" sz="1800" spc="-15">
                <a:latin typeface="Times New Roman"/>
                <a:cs typeface="Times New Roman"/>
              </a:rPr>
              <a:t>three </a:t>
            </a:r>
            <a:r>
              <a:rPr dirty="0" sz="1800" spc="-5">
                <a:latin typeface="Times New Roman"/>
                <a:cs typeface="Times New Roman"/>
              </a:rPr>
              <a:t>modules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calculate</a:t>
            </a:r>
            <a:endParaRPr sz="1800">
              <a:latin typeface="Times New Roman"/>
              <a:cs typeface="Times New Roman"/>
            </a:endParaRPr>
          </a:p>
          <a:p>
            <a:pPr algn="r" marR="7620">
              <a:lnSpc>
                <a:spcPts val="1515"/>
              </a:lnSpc>
            </a:pPr>
            <a:r>
              <a:rPr dirty="0" sz="1800" spc="-5">
                <a:latin typeface="Times New Roman"/>
                <a:cs typeface="Times New Roman"/>
              </a:rPr>
              <a:t>heart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rate,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ECG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signal,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oxygen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percentage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blood.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Arduino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microcontroller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used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acquire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algn="r" marR="23495">
              <a:lnSpc>
                <a:spcPts val="1515"/>
              </a:lnSpc>
            </a:pPr>
            <a:r>
              <a:rPr dirty="0" sz="1800" spc="5">
                <a:latin typeface="Times New Roman"/>
                <a:cs typeface="Times New Roman"/>
              </a:rPr>
              <a:t>process </a:t>
            </a:r>
            <a:r>
              <a:rPr dirty="0" sz="1800" spc="10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information </a:t>
            </a:r>
            <a:r>
              <a:rPr dirty="0" sz="1800" spc="-5">
                <a:latin typeface="Times New Roman"/>
                <a:cs typeface="Times New Roman"/>
              </a:rPr>
              <a:t>from </a:t>
            </a:r>
            <a:r>
              <a:rPr dirty="0" sz="1800" spc="10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modules. </a:t>
            </a:r>
            <a:r>
              <a:rPr dirty="0" sz="1800" spc="-20">
                <a:latin typeface="Times New Roman"/>
                <a:cs typeface="Times New Roman"/>
              </a:rPr>
              <a:t>There </a:t>
            </a:r>
            <a:r>
              <a:rPr dirty="0" sz="1800" spc="-15">
                <a:latin typeface="Times New Roman"/>
                <a:cs typeface="Times New Roman"/>
              </a:rPr>
              <a:t>are </a:t>
            </a:r>
            <a:r>
              <a:rPr dirty="0" sz="1800" spc="15">
                <a:latin typeface="Times New Roman"/>
                <a:cs typeface="Times New Roman"/>
              </a:rPr>
              <a:t>many </a:t>
            </a:r>
            <a:r>
              <a:rPr dirty="0" sz="1800" spc="-15">
                <a:latin typeface="Times New Roman"/>
                <a:cs typeface="Times New Roman"/>
              </a:rPr>
              <a:t>different </a:t>
            </a:r>
            <a:r>
              <a:rPr dirty="0" sz="1800">
                <a:latin typeface="Times New Roman"/>
                <a:cs typeface="Times New Roman"/>
              </a:rPr>
              <a:t>ways to </a:t>
            </a:r>
            <a:r>
              <a:rPr dirty="0" sz="1800" spc="-5">
                <a:latin typeface="Times New Roman"/>
                <a:cs typeface="Times New Roman"/>
              </a:rPr>
              <a:t>calculate </a:t>
            </a:r>
            <a:r>
              <a:rPr dirty="0" sz="1800" spc="10">
                <a:latin typeface="Times New Roman"/>
                <a:cs typeface="Times New Roman"/>
              </a:rPr>
              <a:t>heart </a:t>
            </a:r>
            <a:r>
              <a:rPr dirty="0" sz="1800" spc="5">
                <a:latin typeface="Times New Roman"/>
                <a:cs typeface="Times New Roman"/>
              </a:rPr>
              <a:t>rate, and </a:t>
            </a:r>
            <a:r>
              <a:rPr dirty="0" sz="1800" spc="-35">
                <a:latin typeface="Times New Roman"/>
                <a:cs typeface="Times New Roman"/>
              </a:rPr>
              <a:t>in  </a:t>
            </a:r>
            <a:r>
              <a:rPr dirty="0" sz="1800" spc="-10">
                <a:latin typeface="Times New Roman"/>
                <a:cs typeface="Times New Roman"/>
              </a:rPr>
              <a:t>this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835"/>
              </a:lnSpc>
            </a:pPr>
            <a:r>
              <a:rPr dirty="0" sz="1800">
                <a:latin typeface="Times New Roman"/>
                <a:cs typeface="Times New Roman"/>
              </a:rPr>
              <a:t>project,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 spc="-15">
                <a:latin typeface="Times New Roman"/>
                <a:cs typeface="Times New Roman"/>
              </a:rPr>
              <a:t>built </a:t>
            </a:r>
            <a:r>
              <a:rPr dirty="0" sz="1800" spc="20">
                <a:latin typeface="Times New Roman"/>
                <a:cs typeface="Times New Roman"/>
              </a:rPr>
              <a:t>one </a:t>
            </a:r>
            <a:r>
              <a:rPr dirty="0" sz="1800" spc="-20">
                <a:latin typeface="Times New Roman"/>
                <a:cs typeface="Times New Roman"/>
              </a:rPr>
              <a:t>algorithm </a:t>
            </a:r>
            <a:r>
              <a:rPr dirty="0" sz="1800" spc="-15">
                <a:latin typeface="Times New Roman"/>
                <a:cs typeface="Times New Roman"/>
              </a:rPr>
              <a:t>which </a:t>
            </a:r>
            <a:r>
              <a:rPr dirty="0" sz="1800" spc="-10">
                <a:latin typeface="Times New Roman"/>
                <a:cs typeface="Times New Roman"/>
              </a:rPr>
              <a:t>takes </a:t>
            </a:r>
            <a:r>
              <a:rPr dirty="0" sz="1800">
                <a:latin typeface="Times New Roman"/>
                <a:cs typeface="Times New Roman"/>
              </a:rPr>
              <a:t>heartbeats for </a:t>
            </a:r>
            <a:r>
              <a:rPr dirty="0" sz="1800" spc="-20">
                <a:latin typeface="Times New Roman"/>
                <a:cs typeface="Times New Roman"/>
              </a:rPr>
              <a:t>15 </a:t>
            </a:r>
            <a:r>
              <a:rPr dirty="0" sz="1800">
                <a:latin typeface="Times New Roman"/>
                <a:cs typeface="Times New Roman"/>
              </a:rPr>
              <a:t>sec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converts </a:t>
            </a:r>
            <a:r>
              <a:rPr dirty="0" sz="1800" spc="-35">
                <a:latin typeface="Times New Roman"/>
                <a:cs typeface="Times New Roman"/>
              </a:rPr>
              <a:t>it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BPM.</a:t>
            </a:r>
            <a:endParaRPr sz="1800">
              <a:latin typeface="Times New Roman"/>
              <a:cs typeface="Times New Roman"/>
            </a:endParaRPr>
          </a:p>
          <a:p>
            <a:pPr algn="r" marR="8255">
              <a:lnSpc>
                <a:spcPts val="1835"/>
              </a:lnSpc>
              <a:spcBef>
                <a:spcPts val="365"/>
              </a:spcBef>
            </a:pP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spc="20">
                <a:latin typeface="Times New Roman"/>
                <a:cs typeface="Times New Roman"/>
              </a:rPr>
              <a:t>output </a:t>
            </a: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1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ECG </a:t>
            </a:r>
            <a:r>
              <a:rPr dirty="0" sz="1800" spc="10">
                <a:latin typeface="Times New Roman"/>
                <a:cs typeface="Times New Roman"/>
              </a:rPr>
              <a:t>module </a:t>
            </a:r>
            <a:r>
              <a:rPr dirty="0" sz="1800" spc="-35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analog</a:t>
            </a:r>
            <a:endParaRPr sz="1800">
              <a:latin typeface="Times New Roman"/>
              <a:cs typeface="Times New Roman"/>
            </a:endParaRPr>
          </a:p>
          <a:p>
            <a:pPr algn="r" marR="6350">
              <a:lnSpc>
                <a:spcPts val="1515"/>
              </a:lnSpc>
            </a:pPr>
            <a:r>
              <a:rPr dirty="0" sz="1800" spc="-10">
                <a:latin typeface="Times New Roman"/>
                <a:cs typeface="Times New Roman"/>
              </a:rPr>
              <a:t>signal.  </a:t>
            </a:r>
            <a:r>
              <a:rPr dirty="0" sz="1800" spc="10">
                <a:latin typeface="Times New Roman"/>
                <a:cs typeface="Times New Roman"/>
              </a:rPr>
              <a:t>So, </a:t>
            </a:r>
            <a:r>
              <a:rPr dirty="0" sz="1800" spc="-5">
                <a:latin typeface="Times New Roman"/>
                <a:cs typeface="Times New Roman"/>
              </a:rPr>
              <a:t>we  </a:t>
            </a:r>
            <a:r>
              <a:rPr dirty="0" sz="1800" spc="-10">
                <a:latin typeface="Times New Roman"/>
                <a:cs typeface="Times New Roman"/>
              </a:rPr>
              <a:t>can  </a:t>
            </a:r>
            <a:r>
              <a:rPr dirty="0" sz="1800" spc="-5">
                <a:latin typeface="Times New Roman"/>
                <a:cs typeface="Times New Roman"/>
              </a:rPr>
              <a:t>directly </a:t>
            </a:r>
            <a:r>
              <a:rPr dirty="0" sz="1800" spc="5">
                <a:latin typeface="Times New Roman"/>
                <a:cs typeface="Times New Roman"/>
              </a:rPr>
              <a:t>store  </a:t>
            </a:r>
            <a:r>
              <a:rPr dirty="0" sz="1800">
                <a:latin typeface="Times New Roman"/>
                <a:cs typeface="Times New Roman"/>
              </a:rPr>
              <a:t>ECG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display  </a:t>
            </a:r>
            <a:r>
              <a:rPr dirty="0" sz="1800" spc="-35">
                <a:latin typeface="Times New Roman"/>
                <a:cs typeface="Times New Roman"/>
              </a:rPr>
              <a:t>it  </a:t>
            </a:r>
            <a:r>
              <a:rPr dirty="0" sz="1800" spc="15">
                <a:latin typeface="Times New Roman"/>
                <a:cs typeface="Times New Roman"/>
              </a:rPr>
              <a:t>on </a:t>
            </a:r>
            <a:r>
              <a:rPr dirty="0" sz="1800">
                <a:latin typeface="Times New Roman"/>
                <a:cs typeface="Times New Roman"/>
              </a:rPr>
              <a:t>OLED.  </a:t>
            </a:r>
            <a:r>
              <a:rPr dirty="0" sz="1800" spc="-25">
                <a:latin typeface="Times New Roman"/>
                <a:cs typeface="Times New Roman"/>
              </a:rPr>
              <a:t>The  </a:t>
            </a:r>
            <a:r>
              <a:rPr dirty="0" sz="1800">
                <a:latin typeface="Times New Roman"/>
                <a:cs typeface="Times New Roman"/>
              </a:rPr>
              <a:t>proposed  </a:t>
            </a:r>
            <a:r>
              <a:rPr dirty="0" sz="1800" spc="10">
                <a:latin typeface="Times New Roman"/>
                <a:cs typeface="Times New Roman"/>
              </a:rPr>
              <a:t>system </a:t>
            </a:r>
            <a:r>
              <a:rPr dirty="0" sz="1800" spc="-5">
                <a:latin typeface="Times New Roman"/>
                <a:cs typeface="Times New Roman"/>
              </a:rPr>
              <a:t>named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IoT-based</a:t>
            </a:r>
            <a:endParaRPr sz="1800">
              <a:latin typeface="Times New Roman"/>
              <a:cs typeface="Times New Roman"/>
            </a:endParaRPr>
          </a:p>
          <a:p>
            <a:pPr marL="12700" marR="19050">
              <a:lnSpc>
                <a:spcPct val="701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portable </a:t>
            </a:r>
            <a:r>
              <a:rPr dirty="0" sz="1800" spc="-20">
                <a:latin typeface="Times New Roman"/>
                <a:cs typeface="Times New Roman"/>
              </a:rPr>
              <a:t>device </a:t>
            </a:r>
            <a:r>
              <a:rPr dirty="0" sz="1800">
                <a:latin typeface="Times New Roman"/>
                <a:cs typeface="Times New Roman"/>
              </a:rPr>
              <a:t>Monitor </a:t>
            </a:r>
            <a:r>
              <a:rPr dirty="0" sz="1800" spc="-20">
                <a:latin typeface="Times New Roman"/>
                <a:cs typeface="Times New Roman"/>
              </a:rPr>
              <a:t>gives </a:t>
            </a:r>
            <a:r>
              <a:rPr dirty="0" sz="1800" spc="-5">
                <a:latin typeface="Times New Roman"/>
                <a:cs typeface="Times New Roman"/>
              </a:rPr>
              <a:t>appropriate </a:t>
            </a:r>
            <a:r>
              <a:rPr dirty="0" sz="1800">
                <a:latin typeface="Times New Roman"/>
                <a:cs typeface="Times New Roman"/>
              </a:rPr>
              <a:t>data.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spc="10">
                <a:latin typeface="Times New Roman"/>
                <a:cs typeface="Times New Roman"/>
              </a:rPr>
              <a:t>major </a:t>
            </a:r>
            <a:r>
              <a:rPr dirty="0" sz="1800" spc="-5">
                <a:latin typeface="Times New Roman"/>
                <a:cs typeface="Times New Roman"/>
              </a:rPr>
              <a:t>parameters considered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make an </a:t>
            </a:r>
            <a:r>
              <a:rPr dirty="0" sz="1800" spc="-15">
                <a:latin typeface="Times New Roman"/>
                <a:cs typeface="Times New Roman"/>
              </a:rPr>
              <a:t>innovative  </a:t>
            </a:r>
            <a:r>
              <a:rPr dirty="0" sz="1800" spc="-10">
                <a:latin typeface="Times New Roman"/>
                <a:cs typeface="Times New Roman"/>
              </a:rPr>
              <a:t>Holter </a:t>
            </a:r>
            <a:r>
              <a:rPr dirty="0" sz="1800" spc="10">
                <a:latin typeface="Times New Roman"/>
                <a:cs typeface="Times New Roman"/>
              </a:rPr>
              <a:t>monitor </a:t>
            </a:r>
            <a:r>
              <a:rPr dirty="0" sz="1800" spc="-15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heart </a:t>
            </a:r>
            <a:r>
              <a:rPr dirty="0" sz="1800" spc="-10">
                <a:latin typeface="Times New Roman"/>
                <a:cs typeface="Times New Roman"/>
              </a:rPr>
              <a:t>rate, </a:t>
            </a:r>
            <a:r>
              <a:rPr dirty="0" sz="1800">
                <a:latin typeface="Times New Roman"/>
                <a:cs typeface="Times New Roman"/>
              </a:rPr>
              <a:t>ECG </a:t>
            </a:r>
            <a:r>
              <a:rPr dirty="0" sz="1800" spc="-20">
                <a:latin typeface="Times New Roman"/>
                <a:cs typeface="Times New Roman"/>
              </a:rPr>
              <a:t>signal, </a:t>
            </a:r>
            <a:r>
              <a:rPr dirty="0" sz="1800" spc="5">
                <a:latin typeface="Times New Roman"/>
                <a:cs typeface="Times New Roman"/>
              </a:rPr>
              <a:t>and oxygen </a:t>
            </a:r>
            <a:r>
              <a:rPr dirty="0" sz="1800" spc="-5">
                <a:latin typeface="Times New Roman"/>
                <a:cs typeface="Times New Roman"/>
              </a:rPr>
              <a:t>percentage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blood.</a:t>
            </a:r>
            <a:endParaRPr sz="1800">
              <a:latin typeface="Times New Roman"/>
              <a:cs typeface="Times New Roman"/>
            </a:endParaRPr>
          </a:p>
          <a:p>
            <a:pPr marL="6463665">
              <a:lnSpc>
                <a:spcPts val="1835"/>
              </a:lnSpc>
              <a:spcBef>
                <a:spcPts val="290"/>
              </a:spcBef>
            </a:pP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5">
                <a:latin typeface="Times New Roman"/>
                <a:cs typeface="Times New Roman"/>
              </a:rPr>
              <a:t>biomedical data </a:t>
            </a: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heart </a:t>
            </a:r>
            <a:r>
              <a:rPr dirty="0" sz="1800" spc="-10">
                <a:latin typeface="Times New Roman"/>
                <a:cs typeface="Times New Roman"/>
              </a:rPr>
              <a:t>rate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70100"/>
              </a:lnSpc>
              <a:spcBef>
                <a:spcPts val="325"/>
              </a:spcBef>
            </a:pPr>
            <a:r>
              <a:rPr dirty="0" sz="1800" spc="-5">
                <a:latin typeface="Times New Roman"/>
                <a:cs typeface="Times New Roman"/>
              </a:rPr>
              <a:t>ECG </a:t>
            </a:r>
            <a:r>
              <a:rPr dirty="0" sz="1800" spc="-15">
                <a:latin typeface="Times New Roman"/>
                <a:cs typeface="Times New Roman"/>
              </a:rPr>
              <a:t>signals are </a:t>
            </a:r>
            <a:r>
              <a:rPr dirty="0" sz="1800" spc="5">
                <a:latin typeface="Times New Roman"/>
                <a:cs typeface="Times New Roman"/>
              </a:rPr>
              <a:t>proper. </a:t>
            </a:r>
            <a:r>
              <a:rPr dirty="0" sz="1800" spc="-20">
                <a:latin typeface="Times New Roman"/>
                <a:cs typeface="Times New Roman"/>
              </a:rPr>
              <a:t>The </a:t>
            </a:r>
            <a:r>
              <a:rPr dirty="0" sz="1800" spc="10">
                <a:latin typeface="Times New Roman"/>
                <a:cs typeface="Times New Roman"/>
              </a:rPr>
              <a:t>system </a:t>
            </a:r>
            <a:r>
              <a:rPr dirty="0" sz="1800" spc="-35">
                <a:latin typeface="Times New Roman"/>
                <a:cs typeface="Times New Roman"/>
              </a:rPr>
              <a:t>is </a:t>
            </a:r>
            <a:r>
              <a:rPr dirty="0" sz="1800" spc="-20">
                <a:latin typeface="Times New Roman"/>
                <a:cs typeface="Times New Roman"/>
              </a:rPr>
              <a:t>very </a:t>
            </a:r>
            <a:r>
              <a:rPr dirty="0" sz="1800" spc="-5">
                <a:latin typeface="Times New Roman"/>
                <a:cs typeface="Times New Roman"/>
              </a:rPr>
              <a:t>lightweight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15">
                <a:latin typeface="Times New Roman"/>
                <a:cs typeface="Times New Roman"/>
              </a:rPr>
              <a:t>low </a:t>
            </a:r>
            <a:r>
              <a:rPr dirty="0" sz="1800" spc="5">
                <a:latin typeface="Times New Roman"/>
                <a:cs typeface="Times New Roman"/>
              </a:rPr>
              <a:t>costs </a:t>
            </a:r>
            <a:r>
              <a:rPr dirty="0" sz="1800" spc="-5">
                <a:latin typeface="Times New Roman"/>
                <a:cs typeface="Times New Roman"/>
              </a:rPr>
              <a:t>as well as we </a:t>
            </a:r>
            <a:r>
              <a:rPr dirty="0" sz="1800" spc="10">
                <a:latin typeface="Times New Roman"/>
                <a:cs typeface="Times New Roman"/>
              </a:rPr>
              <a:t>are </a:t>
            </a:r>
            <a:r>
              <a:rPr dirty="0" sz="1800">
                <a:latin typeface="Times New Roman"/>
                <a:cs typeface="Times New Roman"/>
              </a:rPr>
              <a:t>using </a:t>
            </a:r>
            <a:r>
              <a:rPr dirty="0" sz="1800" spc="10">
                <a:latin typeface="Times New Roman"/>
                <a:cs typeface="Times New Roman"/>
              </a:rPr>
              <a:t>predicament  </a:t>
            </a:r>
            <a:r>
              <a:rPr dirty="0" sz="1800" spc="-5">
                <a:latin typeface="Times New Roman"/>
                <a:cs typeface="Times New Roman"/>
              </a:rPr>
              <a:t>situations. </a:t>
            </a:r>
            <a:r>
              <a:rPr dirty="0" sz="1800" spc="15">
                <a:latin typeface="Times New Roman"/>
                <a:cs typeface="Times New Roman"/>
              </a:rPr>
              <a:t>We </a:t>
            </a:r>
            <a:r>
              <a:rPr dirty="0" sz="1800" spc="-15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storing biomedical </a:t>
            </a:r>
            <a:r>
              <a:rPr dirty="0" sz="1800" spc="5">
                <a:latin typeface="Times New Roman"/>
                <a:cs typeface="Times New Roman"/>
              </a:rPr>
              <a:t>data </a:t>
            </a:r>
            <a:r>
              <a:rPr dirty="0" sz="1800" spc="20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SD </a:t>
            </a:r>
            <a:r>
              <a:rPr dirty="0" sz="1800" spc="-10">
                <a:latin typeface="Times New Roman"/>
                <a:cs typeface="Times New Roman"/>
              </a:rPr>
              <a:t>card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 spc="-25">
                <a:latin typeface="Times New Roman"/>
                <a:cs typeface="Times New Roman"/>
              </a:rPr>
              <a:t>well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 spc="-10">
                <a:latin typeface="Times New Roman"/>
                <a:cs typeface="Times New Roman"/>
              </a:rPr>
              <a:t>displaying </a:t>
            </a:r>
            <a:r>
              <a:rPr dirty="0" sz="1800" spc="-35">
                <a:latin typeface="Times New Roman"/>
                <a:cs typeface="Times New Roman"/>
              </a:rPr>
              <a:t>it </a:t>
            </a:r>
            <a:r>
              <a:rPr dirty="0" sz="1800" spc="15">
                <a:latin typeface="Times New Roman"/>
                <a:cs typeface="Times New Roman"/>
              </a:rPr>
              <a:t>on </a:t>
            </a:r>
            <a:r>
              <a:rPr dirty="0" sz="1800" spc="-5">
                <a:latin typeface="Times New Roman"/>
                <a:cs typeface="Times New Roman"/>
              </a:rPr>
              <a:t>an </a:t>
            </a:r>
            <a:r>
              <a:rPr dirty="0" sz="1800" spc="-15">
                <a:latin typeface="Times New Roman"/>
                <a:cs typeface="Times New Roman"/>
              </a:rPr>
              <a:t>OLED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display.</a:t>
            </a:r>
            <a:endParaRPr sz="1800">
              <a:latin typeface="Times New Roman"/>
              <a:cs typeface="Times New Roman"/>
            </a:endParaRPr>
          </a:p>
          <a:p>
            <a:pPr algn="r" marR="10795">
              <a:lnSpc>
                <a:spcPts val="1835"/>
              </a:lnSpc>
              <a:spcBef>
                <a:spcPts val="365"/>
              </a:spcBef>
            </a:pP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 spc="15">
                <a:latin typeface="Times New Roman"/>
                <a:cs typeface="Times New Roman"/>
              </a:rPr>
              <a:t>stored </a:t>
            </a:r>
            <a:r>
              <a:rPr dirty="0" sz="1800" spc="-35">
                <a:latin typeface="Times New Roman"/>
                <a:cs typeface="Times New Roman"/>
              </a:rPr>
              <a:t>in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SD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ts val="1515"/>
              </a:lnSpc>
            </a:pPr>
            <a:r>
              <a:rPr dirty="0" sz="1800" spc="-5">
                <a:latin typeface="Times New Roman"/>
                <a:cs typeface="Times New Roman"/>
              </a:rPr>
              <a:t>cards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help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our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doctors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diagnose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diseases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of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patients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OLED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displays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give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current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status</a:t>
            </a:r>
            <a:endParaRPr sz="1800">
              <a:latin typeface="Times New Roman"/>
              <a:cs typeface="Times New Roman"/>
            </a:endParaRPr>
          </a:p>
          <a:p>
            <a:pPr marL="12700" marR="8255">
              <a:lnSpc>
                <a:spcPct val="70100"/>
              </a:lnSpc>
              <a:spcBef>
                <a:spcPts val="320"/>
              </a:spcBef>
            </a:pP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parameters </a:t>
            </a:r>
            <a:r>
              <a:rPr dirty="0" sz="1800">
                <a:latin typeface="Times New Roman"/>
                <a:cs typeface="Times New Roman"/>
              </a:rPr>
              <a:t>to patients. Furthermore, a vibration </a:t>
            </a:r>
            <a:r>
              <a:rPr dirty="0" sz="1800" spc="15">
                <a:latin typeface="Times New Roman"/>
                <a:cs typeface="Times New Roman"/>
              </a:rPr>
              <a:t>sensor </a:t>
            </a:r>
            <a:r>
              <a:rPr dirty="0" sz="1800" spc="-35">
                <a:latin typeface="Times New Roman"/>
                <a:cs typeface="Times New Roman"/>
              </a:rPr>
              <a:t>is </a:t>
            </a:r>
            <a:r>
              <a:rPr dirty="0" sz="1800" spc="-10">
                <a:latin typeface="Times New Roman"/>
                <a:cs typeface="Times New Roman"/>
              </a:rPr>
              <a:t>activated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transfers </a:t>
            </a:r>
            <a:r>
              <a:rPr dirty="0" sz="1800" spc="10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messages </a:t>
            </a:r>
            <a:r>
              <a:rPr dirty="0" sz="1800" spc="15">
                <a:latin typeface="Times New Roman"/>
                <a:cs typeface="Times New Roman"/>
              </a:rPr>
              <a:t>through  </a:t>
            </a:r>
            <a:r>
              <a:rPr dirty="0" sz="1800" spc="10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GPS </a:t>
            </a:r>
            <a:r>
              <a:rPr dirty="0" sz="1800" spc="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GSM </a:t>
            </a:r>
            <a:r>
              <a:rPr dirty="0" sz="1800" spc="10">
                <a:latin typeface="Times New Roman"/>
                <a:cs typeface="Times New Roman"/>
              </a:rPr>
              <a:t>modules. Any </a:t>
            </a:r>
            <a:r>
              <a:rPr dirty="0" sz="1800" spc="-20">
                <a:latin typeface="Times New Roman"/>
                <a:cs typeface="Times New Roman"/>
              </a:rPr>
              <a:t>kind </a:t>
            </a:r>
            <a:r>
              <a:rPr dirty="0" sz="1800" spc="15">
                <a:latin typeface="Times New Roman"/>
                <a:cs typeface="Times New Roman"/>
              </a:rPr>
              <a:t>of </a:t>
            </a:r>
            <a:r>
              <a:rPr dirty="0" sz="1800" spc="-25">
                <a:latin typeface="Times New Roman"/>
                <a:cs typeface="Times New Roman"/>
              </a:rPr>
              <a:t>critical </a:t>
            </a:r>
            <a:r>
              <a:rPr dirty="0" sz="1800" spc="-10">
                <a:latin typeface="Times New Roman"/>
                <a:cs typeface="Times New Roman"/>
              </a:rPr>
              <a:t>stages </a:t>
            </a:r>
            <a:r>
              <a:rPr dirty="0" sz="1800" spc="-5">
                <a:latin typeface="Times New Roman"/>
                <a:cs typeface="Times New Roman"/>
              </a:rPr>
              <a:t>occurred as </a:t>
            </a:r>
            <a:r>
              <a:rPr dirty="0" sz="1800" spc="10">
                <a:latin typeface="Times New Roman"/>
                <a:cs typeface="Times New Roman"/>
              </a:rPr>
              <a:t>the </a:t>
            </a:r>
            <a:r>
              <a:rPr dirty="0" sz="1800" spc="-15">
                <a:latin typeface="Times New Roman"/>
                <a:cs typeface="Times New Roman"/>
              </a:rPr>
              <a:t>location </a:t>
            </a:r>
            <a:r>
              <a:rPr dirty="0" sz="1800" spc="-10">
                <a:latin typeface="Times New Roman"/>
                <a:cs typeface="Times New Roman"/>
              </a:rPr>
              <a:t>can </a:t>
            </a:r>
            <a:r>
              <a:rPr dirty="0" sz="1800" spc="15">
                <a:latin typeface="Times New Roman"/>
                <a:cs typeface="Times New Roman"/>
              </a:rPr>
              <a:t>be </a:t>
            </a:r>
            <a:r>
              <a:rPr dirty="0" sz="1800" spc="10">
                <a:latin typeface="Times New Roman"/>
                <a:cs typeface="Times New Roman"/>
              </a:rPr>
              <a:t>found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easily.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2022-03-30T17:12:25Z</dcterms:created>
  <dcterms:modified xsi:type="dcterms:W3CDTF">2022-03-30T17:12:25Z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</Properties>
</file>