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6" r:id="rId5"/>
    <p:sldId id="257" r:id="rId6"/>
    <p:sldId id="268" r:id="rId7"/>
    <p:sldId id="267" r:id="rId8"/>
    <p:sldId id="259"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206DAD-E2A2-4E4E-B99C-551A83072258}"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06DAD-E2A2-4E4E-B99C-551A83072258}"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06DAD-E2A2-4E4E-B99C-551A83072258}"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06DAD-E2A2-4E4E-B99C-551A83072258}"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06DAD-E2A2-4E4E-B99C-551A83072258}"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206DAD-E2A2-4E4E-B99C-551A83072258}"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206DAD-E2A2-4E4E-B99C-551A83072258}"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206DAD-E2A2-4E4E-B99C-551A83072258}"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06DAD-E2A2-4E4E-B99C-551A83072258}"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206DAD-E2A2-4E4E-B99C-551A83072258}"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206DAD-E2A2-4E4E-B99C-551A83072258}"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098C8-5365-4389-B253-81D51F98B65D}"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bright="-36000"/>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06DAD-E2A2-4E4E-B99C-551A83072258}" type="datetimeFigureOut">
              <a:rPr lang="en-US" smtClean="0"/>
              <a:pPr/>
              <a:t>4/1/2022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098C8-5365-4389-B253-81D51F98B65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7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571744"/>
            <a:ext cx="7772400" cy="1470025"/>
          </a:xfrm>
        </p:spPr>
        <p:txBody>
          <a:bodyPr>
            <a:normAutofit fontScale="90000"/>
          </a:bodyPr>
          <a:lstStyle/>
          <a:p>
            <a:r>
              <a:rPr lang="en-IN" sz="6600" b="1" dirty="0"/>
              <a:t>ENHANCED SMART  ROADS</a:t>
            </a:r>
            <a:endParaRPr lang="en-US" sz="6600" b="1"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357158" y="571480"/>
            <a:ext cx="7772400" cy="1470025"/>
          </a:xfrm>
        </p:spPr>
        <p:txBody>
          <a:bodyPr/>
          <a:lstStyle/>
          <a:p>
            <a:pPr algn="l"/>
            <a:r>
              <a:rPr lang="en-US" dirty="0"/>
              <a:t>CONCLUSION:</a:t>
            </a:r>
          </a:p>
        </p:txBody>
      </p:sp>
      <p:sp>
        <p:nvSpPr>
          <p:cNvPr id="6" name="Subtitle 5"/>
          <p:cNvSpPr>
            <a:spLocks noGrp="1"/>
          </p:cNvSpPr>
          <p:nvPr>
            <p:ph type="subTitle" idx="1"/>
          </p:nvPr>
        </p:nvSpPr>
        <p:spPr>
          <a:xfrm>
            <a:off x="500034" y="2214554"/>
            <a:ext cx="8215370" cy="3286148"/>
          </a:xfrm>
        </p:spPr>
        <p:txBody>
          <a:bodyPr>
            <a:normAutofit fontScale="32500" lnSpcReduction="20000"/>
          </a:bodyPr>
          <a:lstStyle/>
          <a:p>
            <a:pPr algn="l">
              <a:lnSpc>
                <a:spcPct val="170000"/>
              </a:lnSpc>
            </a:pPr>
            <a:r>
              <a:rPr lang="en-US" sz="6000" dirty="0"/>
              <a:t>The road construction is based on the smart road constructions which are prevailing these days  with implemented technologies. If this technique is applied in smart roads, it would decrease over speeding of vehicles and minimize accidents caused due to over speeding.</a:t>
            </a:r>
          </a:p>
          <a:p>
            <a:pPr algn="l">
              <a:lnSpc>
                <a:spcPct val="170000"/>
              </a:lnSpc>
            </a:pPr>
            <a:endParaRPr lang="en-US" sz="6000" dirty="0"/>
          </a:p>
          <a:p>
            <a:r>
              <a:rPr lang="en-US" dirty="0"/>
              <a:t> </a:t>
            </a:r>
          </a:p>
          <a:p>
            <a:endParaRPr lang="en-US" dirty="0"/>
          </a:p>
        </p:txBody>
      </p:sp>
      <p:sp>
        <p:nvSpPr>
          <p:cNvPr id="7" name="TextBox 6"/>
          <p:cNvSpPr txBox="1"/>
          <p:nvPr/>
        </p:nvSpPr>
        <p:spPr>
          <a:xfrm>
            <a:off x="5572100" y="5572140"/>
            <a:ext cx="3571900" cy="923330"/>
          </a:xfrm>
          <a:prstGeom prst="rect">
            <a:avLst/>
          </a:prstGeom>
          <a:noFill/>
        </p:spPr>
        <p:txBody>
          <a:bodyPr wrap="square" rtlCol="0">
            <a:spAutoFit/>
          </a:bodyPr>
          <a:lstStyle/>
          <a:p>
            <a:endParaRPr lang="en-US" b="1" dirty="0"/>
          </a:p>
          <a:p>
            <a:r>
              <a:rPr lang="en-US" dirty="0"/>
              <a:t>- SHRI DHARSHINI K</a:t>
            </a:r>
          </a:p>
          <a:p>
            <a:r>
              <a:rPr lang="en-US" dirty="0"/>
              <a:t>   SHUBASHINI M</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500034" y="0"/>
            <a:ext cx="7772400" cy="1470025"/>
          </a:xfrm>
        </p:spPr>
        <p:txBody>
          <a:bodyPr>
            <a:normAutofit/>
          </a:bodyPr>
          <a:lstStyle/>
          <a:p>
            <a:pPr algn="l"/>
            <a:r>
              <a:rPr lang="en-US" sz="5400" dirty="0"/>
              <a:t>CONTENTS</a:t>
            </a:r>
          </a:p>
        </p:txBody>
      </p:sp>
      <p:sp>
        <p:nvSpPr>
          <p:cNvPr id="4" name="Subtitle 3"/>
          <p:cNvSpPr>
            <a:spLocks noGrp="1"/>
          </p:cNvSpPr>
          <p:nvPr>
            <p:ph type="subTitle" idx="1"/>
          </p:nvPr>
        </p:nvSpPr>
        <p:spPr>
          <a:xfrm>
            <a:off x="928662" y="1571612"/>
            <a:ext cx="6400800" cy="1752600"/>
          </a:xfrm>
        </p:spPr>
        <p:txBody>
          <a:bodyPr>
            <a:noAutofit/>
          </a:bodyPr>
          <a:lstStyle/>
          <a:p>
            <a:pPr algn="l">
              <a:buFont typeface="Arial" pitchFamily="34" charset="0"/>
              <a:buChar char="•"/>
            </a:pPr>
            <a:r>
              <a:rPr lang="en-US" sz="3600" dirty="0">
                <a:latin typeface="+mj-lt"/>
              </a:rPr>
              <a:t>INTRODUCTION</a:t>
            </a:r>
          </a:p>
          <a:p>
            <a:pPr algn="l">
              <a:buFont typeface="Arial" pitchFamily="34" charset="0"/>
              <a:buChar char="•"/>
            </a:pPr>
            <a:r>
              <a:rPr lang="en-US" sz="3600" dirty="0">
                <a:latin typeface="+mj-lt"/>
              </a:rPr>
              <a:t>METHODOLOGY</a:t>
            </a:r>
          </a:p>
          <a:p>
            <a:pPr algn="l">
              <a:buFont typeface="Arial" pitchFamily="34" charset="0"/>
              <a:buChar char="•"/>
            </a:pPr>
            <a:r>
              <a:rPr lang="en-US" sz="3600" dirty="0"/>
              <a:t>METHODOLOGY </a:t>
            </a:r>
            <a:r>
              <a:rPr lang="en-US" sz="3600" dirty="0">
                <a:latin typeface="+mj-lt"/>
              </a:rPr>
              <a:t>DIAGRAM</a:t>
            </a:r>
          </a:p>
          <a:p>
            <a:pPr algn="l">
              <a:buFont typeface="Arial" pitchFamily="34" charset="0"/>
              <a:buChar char="•"/>
            </a:pPr>
            <a:r>
              <a:rPr lang="en-US" sz="3600" dirty="0">
                <a:latin typeface="+mj-lt"/>
              </a:rPr>
              <a:t>FUTURE SCOPE</a:t>
            </a:r>
          </a:p>
          <a:p>
            <a:pPr algn="l">
              <a:buFont typeface="Arial" pitchFamily="34" charset="0"/>
              <a:buChar char="•"/>
            </a:pPr>
            <a:r>
              <a:rPr lang="en-US" sz="3600" dirty="0">
                <a:latin typeface="+mj-lt"/>
              </a:rPr>
              <a:t>CONCLUSION</a:t>
            </a:r>
          </a:p>
          <a:p>
            <a:pPr algn="l"/>
            <a:endParaRPr lang="en-US" sz="3600" dirty="0">
              <a:latin typeface="+mj-lt"/>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normAutofit fontScale="92500" lnSpcReduction="20000"/>
          </a:bodyPr>
          <a:lstStyle/>
          <a:p>
            <a:r>
              <a:rPr lang="en-IN" dirty="0"/>
              <a:t>Roads are the connecting paths.</a:t>
            </a:r>
            <a:r>
              <a:rPr lang="en-US" dirty="0"/>
              <a:t> Road accidents are one major cause for loss of lives now days. We are here with a solution to control over speeding of vehicles technologically, to further minimize road accidents. </a:t>
            </a:r>
          </a:p>
          <a:p>
            <a:r>
              <a:rPr lang="en-US" dirty="0"/>
              <a:t>Design of roads with technology implementations mostly with interdependency with IOT and AI. The road construction is based on the smart road constructions which are prevailing these days with added supplements. Friction controlling is the main part here.</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METHODOLOGY</a:t>
            </a:r>
          </a:p>
        </p:txBody>
      </p:sp>
      <p:sp>
        <p:nvSpPr>
          <p:cNvPr id="3" name="Content Placeholder 2"/>
          <p:cNvSpPr>
            <a:spLocks noGrp="1"/>
          </p:cNvSpPr>
          <p:nvPr>
            <p:ph idx="1"/>
          </p:nvPr>
        </p:nvSpPr>
        <p:spPr/>
        <p:txBody>
          <a:bodyPr/>
          <a:lstStyle/>
          <a:p>
            <a:pPr>
              <a:buNone/>
            </a:pPr>
            <a:r>
              <a:rPr lang="en-US" dirty="0">
                <a:latin typeface="Arial" pitchFamily="34" charset="0"/>
                <a:cs typeface="Arial" pitchFamily="34" charset="0"/>
              </a:rPr>
              <a:t>The road is laid in layers of the following </a:t>
            </a:r>
          </a:p>
          <a:p>
            <a:pPr>
              <a:buNone/>
            </a:pPr>
            <a:r>
              <a:rPr lang="en-US" dirty="0">
                <a:latin typeface="Arial" pitchFamily="34" charset="0"/>
                <a:cs typeface="Arial" pitchFamily="34" charset="0"/>
              </a:rPr>
              <a:t>integrations,</a:t>
            </a:r>
          </a:p>
          <a:p>
            <a:pPr lvl="0"/>
            <a:r>
              <a:rPr lang="en-US" dirty="0"/>
              <a:t>Speed detection and control</a:t>
            </a:r>
          </a:p>
          <a:p>
            <a:r>
              <a:rPr lang="en-US" dirty="0"/>
              <a:t>Horizontal stepped plates as temporary road disturbances.</a:t>
            </a:r>
          </a:p>
          <a:p>
            <a:pPr lvl="0"/>
            <a:r>
              <a:rPr lang="en-US" dirty="0"/>
              <a:t>Piezoelectricity production</a:t>
            </a:r>
          </a:p>
          <a:p>
            <a:pPr>
              <a:buNone/>
            </a:pPr>
            <a:endParaRPr lang="en-US" b="1" dirty="0">
              <a:latin typeface="Arial" pitchFamily="34" charset="0"/>
              <a:cs typeface="Arial" pitchFamily="34" charset="0"/>
            </a:endParaRPr>
          </a:p>
          <a:p>
            <a:pP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274638"/>
            <a:ext cx="8258204" cy="1296974"/>
          </a:xfrm>
        </p:spPr>
        <p:txBody>
          <a:bodyPr>
            <a:normAutofit/>
          </a:bodyPr>
          <a:lstStyle/>
          <a:p>
            <a:pPr algn="l"/>
            <a:r>
              <a:rPr lang="en-US" b="1" dirty="0">
                <a:latin typeface="Arial" pitchFamily="34" charset="0"/>
                <a:cs typeface="Arial" pitchFamily="34" charset="0"/>
              </a:rPr>
              <a:t>SPEED DETECTION</a:t>
            </a:r>
          </a:p>
        </p:txBody>
      </p:sp>
      <p:sp>
        <p:nvSpPr>
          <p:cNvPr id="3" name="Content Placeholder 2"/>
          <p:cNvSpPr>
            <a:spLocks noGrp="1"/>
          </p:cNvSpPr>
          <p:nvPr>
            <p:ph idx="4294967295"/>
          </p:nvPr>
        </p:nvSpPr>
        <p:spPr>
          <a:xfrm>
            <a:off x="428596" y="1500174"/>
            <a:ext cx="8215370" cy="4929222"/>
          </a:xfrm>
        </p:spPr>
        <p:txBody>
          <a:bodyPr>
            <a:noAutofit/>
          </a:bodyPr>
          <a:lstStyle/>
          <a:p>
            <a:pPr lvl="0">
              <a:lnSpc>
                <a:spcPct val="200000"/>
              </a:lnSpc>
            </a:pPr>
            <a:r>
              <a:rPr lang="en-US" sz="1800" dirty="0"/>
              <a:t>Speed sensors are fixed at regular intervals at the sides of the first layer. These detect the speed of the vehicle and signal the horizontal plates to fold and unfold.</a:t>
            </a:r>
          </a:p>
          <a:p>
            <a:pPr>
              <a:lnSpc>
                <a:spcPct val="200000"/>
              </a:lnSpc>
              <a:buNone/>
            </a:pPr>
            <a:r>
              <a:rPr lang="en-US" sz="1800" b="1" dirty="0"/>
              <a:t>INTERFACING LM393 INFRARED SPEED SENSOR WITH ARDUINO :</a:t>
            </a:r>
          </a:p>
          <a:p>
            <a:pPr>
              <a:buNone/>
            </a:pPr>
            <a:endParaRPr lang="en-US" sz="800" dirty="0"/>
          </a:p>
          <a:p>
            <a:pPr>
              <a:buNone/>
            </a:pPr>
            <a:r>
              <a:rPr lang="en-US" sz="1800" b="1" dirty="0"/>
              <a:t>HARDWARE COMPONENTS</a:t>
            </a:r>
          </a:p>
          <a:p>
            <a:pPr>
              <a:buNone/>
            </a:pPr>
            <a:endParaRPr lang="en-US" sz="1800" b="1" dirty="0"/>
          </a:p>
          <a:p>
            <a:r>
              <a:rPr lang="en-US" sz="1800" dirty="0" err="1"/>
              <a:t>Arduino</a:t>
            </a:r>
            <a:r>
              <a:rPr lang="en-US" sz="1800" dirty="0"/>
              <a:t> UNO R3</a:t>
            </a:r>
          </a:p>
          <a:p>
            <a:r>
              <a:rPr lang="en-US" sz="1800" dirty="0"/>
              <a:t>1LM393 Infrared Speed Sensor Module</a:t>
            </a:r>
          </a:p>
          <a:p>
            <a:r>
              <a:rPr lang="en-US" sz="1800" dirty="0"/>
              <a:t>1Male Female Jumper Wire×1</a:t>
            </a:r>
          </a:p>
          <a:p>
            <a:pPr>
              <a:lnSpc>
                <a:spcPct val="200000"/>
              </a:lnSpc>
              <a:buNone/>
            </a:pPr>
            <a:r>
              <a:rPr lang="en-US" sz="1800" b="1" dirty="0"/>
              <a:t>SOFTWARE COMPONENTS</a:t>
            </a:r>
          </a:p>
          <a:p>
            <a:pPr>
              <a:lnSpc>
                <a:spcPct val="200000"/>
              </a:lnSpc>
            </a:pPr>
            <a:r>
              <a:rPr lang="en-US" sz="1800" dirty="0" err="1"/>
              <a:t>Arduino</a:t>
            </a:r>
            <a:r>
              <a:rPr lang="en-US" sz="1800" dirty="0"/>
              <a:t> IDE</a:t>
            </a:r>
          </a:p>
          <a:p>
            <a:pPr lvl="0">
              <a:lnSpc>
                <a:spcPct val="200000"/>
              </a:lnSpc>
              <a:buNone/>
            </a:pPr>
            <a:endParaRPr lang="en-US" sz="1800" dirty="0"/>
          </a:p>
        </p:txBody>
      </p:sp>
      <p:pic>
        <p:nvPicPr>
          <p:cNvPr id="5" name="Picture 4" descr="lm393-wire.jpg"/>
          <p:cNvPicPr>
            <a:picLocks noChangeAspect="1"/>
          </p:cNvPicPr>
          <p:nvPr/>
        </p:nvPicPr>
        <p:blipFill>
          <a:blip r:embed="rId2"/>
          <a:srcRect l="15312" t="16193" r="10625" b="23706"/>
          <a:stretch>
            <a:fillRect/>
          </a:stretch>
        </p:blipFill>
        <p:spPr>
          <a:xfrm>
            <a:off x="4572000" y="3357562"/>
            <a:ext cx="4214842" cy="292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HORIZONTAL STEPPED PLATES</a:t>
            </a:r>
          </a:p>
        </p:txBody>
      </p:sp>
      <p:sp>
        <p:nvSpPr>
          <p:cNvPr id="3" name="Content Placeholder 2"/>
          <p:cNvSpPr>
            <a:spLocks noGrp="1"/>
          </p:cNvSpPr>
          <p:nvPr>
            <p:ph idx="1"/>
          </p:nvPr>
        </p:nvSpPr>
        <p:spPr/>
        <p:txBody>
          <a:bodyPr>
            <a:normAutofit/>
          </a:bodyPr>
          <a:lstStyle/>
          <a:p>
            <a:r>
              <a:rPr lang="en-US" sz="1800" dirty="0"/>
              <a:t>First layer of the road.</a:t>
            </a:r>
          </a:p>
          <a:p>
            <a:r>
              <a:rPr lang="en-US" sz="1800" dirty="0"/>
              <a:t>This act as temporary speed breakers, to control the over speeding of vehicles.</a:t>
            </a:r>
          </a:p>
          <a:p>
            <a:r>
              <a:rPr lang="en-US" sz="1800" dirty="0"/>
              <a:t>Works on the principle of escalators</a:t>
            </a:r>
          </a:p>
          <a:p>
            <a:r>
              <a:rPr lang="en-US" sz="1800" dirty="0"/>
              <a:t>These are made as a variation of the simple conveyor belt . A pair of chains wraps around two pairs of gears that are driven by an electric motor. The motor and chains sit within a metal structure known as the truss, which extends between the floors served.</a:t>
            </a:r>
          </a:p>
          <a:p>
            <a:r>
              <a:rPr lang="en-US" sz="1800" dirty="0"/>
              <a:t>Artificial intelligence is one supplementary concept here. As signal is given to these from speed sensors, this technology monitors to fold and unfold the plates, accordingly.</a:t>
            </a:r>
          </a:p>
          <a:p>
            <a:pPr>
              <a:buNone/>
            </a:pPr>
            <a:endParaRPr lang="en-US" sz="1800" dirty="0"/>
          </a:p>
        </p:txBody>
      </p:sp>
      <p:pic>
        <p:nvPicPr>
          <p:cNvPr id="5" name="Picture 4" descr="unnamed.jpg"/>
          <p:cNvPicPr>
            <a:picLocks noChangeAspect="1"/>
          </p:cNvPicPr>
          <p:nvPr/>
        </p:nvPicPr>
        <p:blipFill>
          <a:blip r:embed="rId2"/>
          <a:srcRect l="3753" t="34940" b="12349"/>
          <a:stretch>
            <a:fillRect/>
          </a:stretch>
        </p:blipFill>
        <p:spPr>
          <a:xfrm>
            <a:off x="1357290" y="4714884"/>
            <a:ext cx="6858048" cy="1857388"/>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0"/>
            <a:ext cx="7772400" cy="1470025"/>
          </a:xfrm>
        </p:spPr>
        <p:txBody>
          <a:bodyPr>
            <a:normAutofit/>
          </a:bodyPr>
          <a:lstStyle/>
          <a:p>
            <a:pPr lvl="0" algn="l"/>
            <a:r>
              <a:rPr lang="en-US" b="1" dirty="0"/>
              <a:t>PIEZOELECTRICITY PRODUCTION</a:t>
            </a:r>
          </a:p>
        </p:txBody>
      </p:sp>
      <p:sp>
        <p:nvSpPr>
          <p:cNvPr id="4" name="Subtitle 3"/>
          <p:cNvSpPr>
            <a:spLocks noGrp="1"/>
          </p:cNvSpPr>
          <p:nvPr>
            <p:ph type="subTitle" idx="1"/>
          </p:nvPr>
        </p:nvSpPr>
        <p:spPr>
          <a:xfrm>
            <a:off x="285720" y="1071546"/>
            <a:ext cx="7115180" cy="1824038"/>
          </a:xfrm>
        </p:spPr>
        <p:txBody>
          <a:bodyPr>
            <a:noAutofit/>
          </a:bodyPr>
          <a:lstStyle/>
          <a:p>
            <a:pPr algn="l">
              <a:lnSpc>
                <a:spcPct val="150000"/>
              </a:lnSpc>
              <a:buFont typeface="Arial" pitchFamily="34" charset="0"/>
              <a:buChar char="•"/>
            </a:pPr>
            <a:r>
              <a:rPr lang="en-US" sz="1800" dirty="0"/>
              <a:t>This  is the second layer of the road.</a:t>
            </a:r>
          </a:p>
          <a:p>
            <a:pPr algn="l">
              <a:lnSpc>
                <a:spcPct val="150000"/>
              </a:lnSpc>
              <a:buFont typeface="Arial" pitchFamily="34" charset="0"/>
              <a:buChar char="•"/>
            </a:pPr>
            <a:r>
              <a:rPr lang="en-US" sz="1800" dirty="0"/>
              <a:t>Energy for the plates to fold and unfold and energy for speed sensors is created from the interior by the process of Piezoelectric</a:t>
            </a:r>
            <a:r>
              <a:rPr lang="en-US" sz="1800" b="1" dirty="0"/>
              <a:t> </a:t>
            </a:r>
            <a:r>
              <a:rPr lang="en-US" sz="1800" dirty="0"/>
              <a:t>Effect</a:t>
            </a:r>
            <a:r>
              <a:rPr lang="en-US" sz="1800" b="1" dirty="0"/>
              <a:t>.</a:t>
            </a:r>
          </a:p>
          <a:p>
            <a:pPr algn="l">
              <a:lnSpc>
                <a:spcPct val="150000"/>
              </a:lnSpc>
              <a:buFont typeface="Arial" pitchFamily="34" charset="0"/>
              <a:buChar char="•"/>
            </a:pPr>
            <a:r>
              <a:rPr lang="en-US" sz="1800" b="1" dirty="0"/>
              <a:t> </a:t>
            </a:r>
            <a:r>
              <a:rPr lang="en-US" sz="1800" dirty="0"/>
              <a:t>It</a:t>
            </a:r>
            <a:r>
              <a:rPr lang="en-US" sz="1800" b="1" dirty="0"/>
              <a:t> </a:t>
            </a:r>
            <a:r>
              <a:rPr lang="en-US" sz="1800" dirty="0"/>
              <a:t>is the ability of certain materials to generate an electric charge in response to applied mechanical stress. So here, the mechanical stress would be produced from vehicles moving on the roads. So by this, piezoelectricity will be produced.</a:t>
            </a:r>
          </a:p>
          <a:p>
            <a:pPr algn="l"/>
            <a:endParaRPr lang="en-US" sz="1800" dirty="0"/>
          </a:p>
          <a:p>
            <a:endParaRPr lang="en-US" sz="1800" dirty="0"/>
          </a:p>
        </p:txBody>
      </p:sp>
      <p:pic>
        <p:nvPicPr>
          <p:cNvPr id="6" name="Picture 5" descr="download.jpg"/>
          <p:cNvPicPr>
            <a:picLocks noChangeAspect="1"/>
          </p:cNvPicPr>
          <p:nvPr/>
        </p:nvPicPr>
        <p:blipFill>
          <a:blip r:embed="rId2"/>
          <a:stretch>
            <a:fillRect/>
          </a:stretch>
        </p:blipFill>
        <p:spPr>
          <a:xfrm>
            <a:off x="500034" y="4214818"/>
            <a:ext cx="3929090" cy="23574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main-qimg-1f1f1fe57595ba460cdb040a442b30e4.jpg"/>
          <p:cNvPicPr>
            <a:picLocks noChangeAspect="1"/>
          </p:cNvPicPr>
          <p:nvPr/>
        </p:nvPicPr>
        <p:blipFill>
          <a:blip r:embed="rId3"/>
          <a:stretch>
            <a:fillRect/>
          </a:stretch>
        </p:blipFill>
        <p:spPr>
          <a:xfrm>
            <a:off x="4786314" y="4210848"/>
            <a:ext cx="4000510" cy="23780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b="1" dirty="0"/>
              <a:t>METHODOLOGY DIAGRAM</a:t>
            </a:r>
          </a:p>
        </p:txBody>
      </p:sp>
      <p:pic>
        <p:nvPicPr>
          <p:cNvPr id="5" name="Picture Placeholder 4" descr="261ae9.jpg"/>
          <p:cNvPicPr>
            <a:picLocks noGrp="1" noChangeAspect="1"/>
          </p:cNvPicPr>
          <p:nvPr>
            <p:ph sz="half" idx="2"/>
          </p:nvPr>
        </p:nvPicPr>
        <p:blipFill>
          <a:blip r:embed="rId2"/>
          <a:stretch>
            <a:fillRect/>
          </a:stretch>
        </p:blipFill>
        <p:spPr>
          <a:xfrm>
            <a:off x="285720" y="1928802"/>
            <a:ext cx="4211668" cy="3500462"/>
          </a:xfrm>
        </p:spPr>
      </p:pic>
      <p:pic>
        <p:nvPicPr>
          <p:cNvPr id="8" name="Picture Placeholder 6" descr="large_thumbnail.jpg"/>
          <p:cNvPicPr>
            <a:picLocks noGrp="1" noChangeAspect="1"/>
          </p:cNvPicPr>
          <p:nvPr>
            <p:ph sz="quarter" idx="4"/>
          </p:nvPr>
        </p:nvPicPr>
        <p:blipFill>
          <a:blip r:embed="rId3"/>
          <a:srcRect l="12491" r="12491"/>
          <a:stretch>
            <a:fillRect/>
          </a:stretch>
        </p:blipFill>
        <p:spPr>
          <a:xfrm>
            <a:off x="4645025" y="1928802"/>
            <a:ext cx="4041775" cy="3500462"/>
          </a:xfr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500034" y="428604"/>
            <a:ext cx="7772400" cy="1470025"/>
          </a:xfrm>
        </p:spPr>
        <p:txBody>
          <a:bodyPr>
            <a:normAutofit/>
          </a:bodyPr>
          <a:lstStyle/>
          <a:p>
            <a:pPr algn="l"/>
            <a:r>
              <a:rPr lang="en-US" sz="4000" dirty="0"/>
              <a:t>FUTURE SCOPE</a:t>
            </a:r>
          </a:p>
        </p:txBody>
      </p:sp>
      <p:sp>
        <p:nvSpPr>
          <p:cNvPr id="6" name="Subtitle 5"/>
          <p:cNvSpPr>
            <a:spLocks noGrp="1"/>
          </p:cNvSpPr>
          <p:nvPr>
            <p:ph type="subTitle" idx="1"/>
          </p:nvPr>
        </p:nvSpPr>
        <p:spPr>
          <a:xfrm>
            <a:off x="571472" y="2000240"/>
            <a:ext cx="7643866" cy="3429024"/>
          </a:xfrm>
        </p:spPr>
        <p:txBody>
          <a:bodyPr>
            <a:normAutofit fontScale="32500" lnSpcReduction="20000"/>
          </a:bodyPr>
          <a:lstStyle/>
          <a:p>
            <a:pPr algn="l">
              <a:lnSpc>
                <a:spcPct val="170000"/>
              </a:lnSpc>
            </a:pPr>
            <a:endParaRPr lang="en-US" sz="8000" b="1" dirty="0"/>
          </a:p>
          <a:p>
            <a:pPr algn="l">
              <a:lnSpc>
                <a:spcPct val="170000"/>
              </a:lnSpc>
              <a:buFont typeface="Arial" pitchFamily="34" charset="0"/>
              <a:buChar char="•"/>
            </a:pPr>
            <a:r>
              <a:rPr lang="en-US" sz="8000" dirty="0"/>
              <a:t>Controls over speeding of vehicles and saves many lives from accidents.</a:t>
            </a:r>
          </a:p>
          <a:p>
            <a:pPr algn="l">
              <a:lnSpc>
                <a:spcPct val="170000"/>
              </a:lnSpc>
              <a:buFont typeface="Arial" pitchFamily="34" charset="0"/>
              <a:buChar char="•"/>
            </a:pPr>
            <a:r>
              <a:rPr lang="en-US" sz="8000" dirty="0"/>
              <a:t>Smart roads with most implemented technology.</a:t>
            </a:r>
          </a:p>
          <a:p>
            <a:pPr algn="l">
              <a:lnSpc>
                <a:spcPct val="170000"/>
              </a:lnSpc>
              <a:buFont typeface="Arial" pitchFamily="34" charset="0"/>
              <a:buChar char="•"/>
            </a:pPr>
            <a:r>
              <a:rPr lang="en-US" sz="8000" dirty="0"/>
              <a:t>Helps for the development of road transportation</a:t>
            </a:r>
          </a:p>
          <a:p>
            <a:pPr algn="l">
              <a:lnSpc>
                <a:spcPct val="170000"/>
              </a:lnSpc>
            </a:pPr>
            <a:endParaRPr lang="en-US" sz="8000" dirty="0"/>
          </a:p>
          <a:p>
            <a:endParaRPr lang="en-US" dirty="0"/>
          </a:p>
        </p:txBody>
      </p:sp>
    </p:spTree>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453</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ENHANCED SMART  ROADS</vt:lpstr>
      <vt:lpstr>CONTENTS</vt:lpstr>
      <vt:lpstr>INTRODUCTION</vt:lpstr>
      <vt:lpstr>METHODOLOGY</vt:lpstr>
      <vt:lpstr>SPEED DETECTION</vt:lpstr>
      <vt:lpstr>HORIZONTAL STEPPED PLATES</vt:lpstr>
      <vt:lpstr>PIEZOELECTRICITY PRODUCTION</vt:lpstr>
      <vt:lpstr>METHODOLOGY DIAGRAM</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ROADS</dc:title>
  <dc:creator>SHRIDHARSHINI</dc:creator>
  <cp:lastModifiedBy>Unknown User</cp:lastModifiedBy>
  <cp:revision>7</cp:revision>
  <dcterms:created xsi:type="dcterms:W3CDTF">2021-05-27T07:31:48Z</dcterms:created>
  <dcterms:modified xsi:type="dcterms:W3CDTF">2022-04-01T03:54:43Z</dcterms:modified>
</cp:coreProperties>
</file>