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ircuitdigest.com/tags/pwm" TargetMode="External"/><Relationship Id="rId3" Type="http://schemas.openxmlformats.org/officeDocument/2006/relationships/hyperlink" Target="https://circuitdigest.com/tutorial/triac-switching-circuit-and-applications" TargetMode="External"/><Relationship Id="rId4" Type="http://schemas.openxmlformats.org/officeDocument/2006/relationships/hyperlink" Target="https://circuitdigest.com/tutorial/what-is-pwm-pulse-width-modulation" TargetMode="External"/><Relationship Id="rId5" Type="http://schemas.openxmlformats.org/officeDocument/2006/relationships/hyperlink" Target="https://circuitdigest.com/microcontroller-projects/arduino-pwm-with-led-dimmer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4247" y="3291966"/>
            <a:ext cx="25933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FAN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SPEED</a:t>
            </a:r>
            <a:r>
              <a:rPr dirty="0" u="heavy" sz="2000" spc="-6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CONTROLLER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477636"/>
            <a:ext cx="1934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201EC166 – </a:t>
            </a:r>
            <a:r>
              <a:rPr dirty="0" sz="1200" spc="-5">
                <a:latin typeface="Carlito"/>
                <a:cs typeface="Carlito"/>
              </a:rPr>
              <a:t>JEEVANANTHAM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389" y="5477636"/>
            <a:ext cx="11677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Under guidance</a:t>
            </a:r>
            <a:r>
              <a:rPr dirty="0" sz="1200" spc="-5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of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779388"/>
            <a:ext cx="14084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201EC186 – </a:t>
            </a:r>
            <a:r>
              <a:rPr dirty="0" sz="1200" spc="-5">
                <a:latin typeface="Carlito"/>
                <a:cs typeface="Carlito"/>
              </a:rPr>
              <a:t>LOGESH</a:t>
            </a:r>
            <a:r>
              <a:rPr dirty="0" sz="1200" spc="-7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7245" y="5779388"/>
            <a:ext cx="2007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Dr.B.GOLDVIN SUGIRTHA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DHAS,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082664"/>
            <a:ext cx="2165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201EC189 – MAHESH </a:t>
            </a:r>
            <a:r>
              <a:rPr dirty="0" sz="1200" spc="-5">
                <a:latin typeface="Carlito"/>
                <a:cs typeface="Carlito"/>
              </a:rPr>
              <a:t>KUMARAN</a:t>
            </a:r>
            <a:r>
              <a:rPr dirty="0" sz="1200" spc="-7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245" y="6082664"/>
            <a:ext cx="159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Assistant Professor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(EEE),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384416"/>
            <a:ext cx="165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201EC282 – </a:t>
            </a:r>
            <a:r>
              <a:rPr dirty="0" sz="1200" spc="-5">
                <a:latin typeface="Carlito"/>
                <a:cs typeface="Carlito"/>
              </a:rPr>
              <a:t>VENKATESH</a:t>
            </a:r>
            <a:r>
              <a:rPr dirty="0" sz="1200" spc="-6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V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5345" y="6384416"/>
            <a:ext cx="768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BIT </a:t>
            </a:r>
            <a:r>
              <a:rPr dirty="0" sz="1200">
                <a:latin typeface="Carlito"/>
                <a:cs typeface="Carlito"/>
              </a:rPr>
              <a:t>,</a:t>
            </a:r>
            <a:r>
              <a:rPr dirty="0" sz="1200" spc="-6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SATHY.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122" y="1350644"/>
            <a:ext cx="5093195" cy="944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7023" y="1193038"/>
            <a:ext cx="2365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FAN </a:t>
            </a:r>
            <a:r>
              <a:rPr dirty="0" u="heavy" sz="1800" spc="-5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SPEED</a:t>
            </a:r>
            <a:r>
              <a:rPr dirty="0" u="heavy" sz="1800" spc="-85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1800" spc="-5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CONTROLLER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403093"/>
            <a:ext cx="5723255" cy="1784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rlito"/>
                <a:cs typeface="Carlito"/>
              </a:rPr>
              <a:t>ABSTRACT: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  <a:spcBef>
                <a:spcPts val="869"/>
              </a:spcBef>
            </a:pPr>
            <a:r>
              <a:rPr dirty="0" sz="1200">
                <a:latin typeface="Carlito"/>
                <a:cs typeface="Carlito"/>
              </a:rPr>
              <a:t>This </a:t>
            </a:r>
            <a:r>
              <a:rPr dirty="0" sz="1200" spc="-5">
                <a:latin typeface="Carlito"/>
                <a:cs typeface="Carlito"/>
              </a:rPr>
              <a:t>project </a:t>
            </a:r>
            <a:r>
              <a:rPr dirty="0" sz="1200">
                <a:latin typeface="Carlito"/>
                <a:cs typeface="Carlito"/>
              </a:rPr>
              <a:t>is </a:t>
            </a:r>
            <a:r>
              <a:rPr dirty="0" sz="1200" spc="-10">
                <a:latin typeface="Carlito"/>
                <a:cs typeface="Carlito"/>
              </a:rPr>
              <a:t>an </a:t>
            </a:r>
            <a:r>
              <a:rPr dirty="0" sz="1200" spc="-5">
                <a:latin typeface="Carlito"/>
                <a:cs typeface="Carlito"/>
              </a:rPr>
              <a:t>automatic fan speed controller that controls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speed of </a:t>
            </a:r>
            <a:r>
              <a:rPr dirty="0" sz="1200">
                <a:latin typeface="Carlito"/>
                <a:cs typeface="Carlito"/>
              </a:rPr>
              <a:t>an </a:t>
            </a:r>
            <a:r>
              <a:rPr dirty="0" sz="1200" spc="-5">
                <a:latin typeface="Carlito"/>
                <a:cs typeface="Carlito"/>
              </a:rPr>
              <a:t>electric </a:t>
            </a:r>
            <a:r>
              <a:rPr dirty="0" sz="1200">
                <a:latin typeface="Carlito"/>
                <a:cs typeface="Carlito"/>
              </a:rPr>
              <a:t>fan  </a:t>
            </a:r>
            <a:r>
              <a:rPr dirty="0" sz="1200" spc="-5">
                <a:latin typeface="Carlito"/>
                <a:cs typeface="Carlito"/>
              </a:rPr>
              <a:t>according </a:t>
            </a:r>
            <a:r>
              <a:rPr dirty="0" sz="1200">
                <a:latin typeface="Carlito"/>
                <a:cs typeface="Carlito"/>
              </a:rPr>
              <a:t>to </a:t>
            </a:r>
            <a:r>
              <a:rPr dirty="0" sz="1200" spc="-5">
                <a:latin typeface="Carlito"/>
                <a:cs typeface="Carlito"/>
              </a:rPr>
              <a:t>the requirements. Arduino board </a:t>
            </a:r>
            <a:r>
              <a:rPr dirty="0" sz="1200">
                <a:latin typeface="Carlito"/>
                <a:cs typeface="Carlito"/>
              </a:rPr>
              <a:t>is very progressive </a:t>
            </a:r>
            <a:r>
              <a:rPr dirty="0" sz="1200" spc="-5">
                <a:latin typeface="Carlito"/>
                <a:cs typeface="Carlito"/>
              </a:rPr>
              <a:t>among </a:t>
            </a:r>
            <a:r>
              <a:rPr dirty="0" sz="1200">
                <a:latin typeface="Carlito"/>
                <a:cs typeface="Carlito"/>
              </a:rPr>
              <a:t>all </a:t>
            </a:r>
            <a:r>
              <a:rPr dirty="0" sz="1200" spc="-5">
                <a:latin typeface="Carlito"/>
                <a:cs typeface="Carlito"/>
              </a:rPr>
              <a:t>controller  circuits, </a:t>
            </a:r>
            <a:r>
              <a:rPr dirty="0" sz="1200">
                <a:latin typeface="Carlito"/>
                <a:cs typeface="Carlito"/>
              </a:rPr>
              <a:t>thus we </a:t>
            </a:r>
            <a:r>
              <a:rPr dirty="0" sz="1200" spc="-5">
                <a:latin typeface="Carlito"/>
                <a:cs typeface="Carlito"/>
              </a:rPr>
              <a:t>employed Arduino board for fan speed control. The proposed framework </a:t>
            </a:r>
            <a:r>
              <a:rPr dirty="0" sz="1200">
                <a:latin typeface="Carlito"/>
                <a:cs typeface="Carlito"/>
              </a:rPr>
              <a:t>is  </a:t>
            </a:r>
            <a:r>
              <a:rPr dirty="0" sz="1200" spc="-5">
                <a:latin typeface="Carlito"/>
                <a:cs typeface="Carlito"/>
              </a:rPr>
              <a:t>used </a:t>
            </a:r>
            <a:r>
              <a:rPr dirty="0" sz="1200">
                <a:latin typeface="Carlito"/>
                <a:cs typeface="Carlito"/>
              </a:rPr>
              <a:t>to </a:t>
            </a:r>
            <a:r>
              <a:rPr dirty="0" sz="1200" spc="-5">
                <a:latin typeface="Carlito"/>
                <a:cs typeface="Carlito"/>
              </a:rPr>
              <a:t>determine the temperature and humidity of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room and send that data </a:t>
            </a:r>
            <a:r>
              <a:rPr dirty="0" sz="1200">
                <a:latin typeface="Carlito"/>
                <a:cs typeface="Carlito"/>
              </a:rPr>
              <a:t>to </a:t>
            </a:r>
            <a:r>
              <a:rPr dirty="0" sz="1200" spc="-5">
                <a:latin typeface="Carlito"/>
                <a:cs typeface="Carlito"/>
              </a:rPr>
              <a:t>the  Arduino board. At that point the Arduino board executes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temperature dependent on 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inbuilt program and </a:t>
            </a:r>
            <a:r>
              <a:rPr dirty="0" sz="1200">
                <a:latin typeface="Carlito"/>
                <a:cs typeface="Carlito"/>
              </a:rPr>
              <a:t>helps in </a:t>
            </a:r>
            <a:r>
              <a:rPr dirty="0" sz="1200" spc="-5">
                <a:latin typeface="Carlito"/>
                <a:cs typeface="Carlito"/>
              </a:rPr>
              <a:t>movement of fan. The main reason </a:t>
            </a:r>
            <a:r>
              <a:rPr dirty="0" sz="1200">
                <a:latin typeface="Carlito"/>
                <a:cs typeface="Carlito"/>
              </a:rPr>
              <a:t>to </a:t>
            </a:r>
            <a:r>
              <a:rPr dirty="0" sz="1200" spc="-5">
                <a:latin typeface="Carlito"/>
                <a:cs typeface="Carlito"/>
              </a:rPr>
              <a:t>use this controller </a:t>
            </a:r>
            <a:r>
              <a:rPr dirty="0" sz="1200">
                <a:latin typeface="Carlito"/>
                <a:cs typeface="Carlito"/>
              </a:rPr>
              <a:t>is  it </a:t>
            </a:r>
            <a:r>
              <a:rPr dirty="0" sz="1200" spc="-5">
                <a:latin typeface="Carlito"/>
                <a:cs typeface="Carlito"/>
              </a:rPr>
              <a:t>does not require </a:t>
            </a:r>
            <a:r>
              <a:rPr dirty="0" sz="1200">
                <a:latin typeface="Carlito"/>
                <a:cs typeface="Carlito"/>
              </a:rPr>
              <a:t>any </a:t>
            </a:r>
            <a:r>
              <a:rPr dirty="0" sz="1200" spc="-5">
                <a:latin typeface="Carlito"/>
                <a:cs typeface="Carlito"/>
              </a:rPr>
              <a:t>fan regulator and physical contact with</a:t>
            </a:r>
            <a:r>
              <a:rPr dirty="0" sz="1200" spc="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it.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867782"/>
            <a:ext cx="5626100" cy="143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thermal comfort of the person </a:t>
            </a:r>
            <a:r>
              <a:rPr dirty="0" sz="1200" spc="-10">
                <a:latin typeface="Carlito"/>
                <a:cs typeface="Carlito"/>
              </a:rPr>
              <a:t>at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sz="1200" spc="-5">
                <a:latin typeface="Carlito"/>
                <a:cs typeface="Carlito"/>
              </a:rPr>
              <a:t>particular </a:t>
            </a:r>
            <a:r>
              <a:rPr dirty="0" sz="1200">
                <a:latin typeface="Carlito"/>
                <a:cs typeface="Carlito"/>
              </a:rPr>
              <a:t>place </a:t>
            </a:r>
            <a:r>
              <a:rPr dirty="0" sz="1200" spc="-5">
                <a:latin typeface="Carlito"/>
                <a:cs typeface="Carlito"/>
              </a:rPr>
              <a:t>depends on temperature and  humidity. This project proposes </a:t>
            </a:r>
            <a:r>
              <a:rPr dirty="0" sz="1200" spc="-10">
                <a:latin typeface="Carlito"/>
                <a:cs typeface="Carlito"/>
              </a:rPr>
              <a:t>an </a:t>
            </a:r>
            <a:r>
              <a:rPr dirty="0" sz="1200" spc="-5">
                <a:latin typeface="Carlito"/>
                <a:cs typeface="Carlito"/>
              </a:rPr>
              <a:t>automatic fan speed controller based on temperature  </a:t>
            </a:r>
            <a:r>
              <a:rPr dirty="0" sz="1200">
                <a:latin typeface="Carlito"/>
                <a:cs typeface="Carlito"/>
              </a:rPr>
              <a:t>and </a:t>
            </a:r>
            <a:r>
              <a:rPr dirty="0" sz="1200" spc="-5">
                <a:latin typeface="Carlito"/>
                <a:cs typeface="Carlito"/>
              </a:rPr>
              <a:t>humidity.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proposed system takes </a:t>
            </a:r>
            <a:r>
              <a:rPr dirty="0" sz="1200" spc="-10">
                <a:latin typeface="Carlito"/>
                <a:cs typeface="Carlito"/>
              </a:rPr>
              <a:t>in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temperature and humidity </a:t>
            </a:r>
            <a:r>
              <a:rPr dirty="0" sz="1200">
                <a:latin typeface="Carlito"/>
                <a:cs typeface="Carlito"/>
              </a:rPr>
              <a:t>and predicting  the </a:t>
            </a:r>
            <a:r>
              <a:rPr dirty="0" sz="1200" spc="-5">
                <a:latin typeface="Carlito"/>
                <a:cs typeface="Carlito"/>
              </a:rPr>
              <a:t>required </a:t>
            </a:r>
            <a:r>
              <a:rPr dirty="0" sz="1200">
                <a:latin typeface="Carlito"/>
                <a:cs typeface="Carlito"/>
              </a:rPr>
              <a:t>fan </a:t>
            </a:r>
            <a:r>
              <a:rPr dirty="0" sz="1200" spc="-5">
                <a:latin typeface="Carlito"/>
                <a:cs typeface="Carlito"/>
              </a:rPr>
              <a:t>speed.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sz="1200" spc="-5">
                <a:latin typeface="Carlito"/>
                <a:cs typeface="Carlito"/>
              </a:rPr>
              <a:t>neural network </a:t>
            </a:r>
            <a:r>
              <a:rPr dirty="0" sz="1200">
                <a:latin typeface="Carlito"/>
                <a:cs typeface="Carlito"/>
              </a:rPr>
              <a:t>is </a:t>
            </a:r>
            <a:r>
              <a:rPr dirty="0" sz="1200" spc="-5">
                <a:latin typeface="Carlito"/>
                <a:cs typeface="Carlito"/>
              </a:rPr>
              <a:t>created </a:t>
            </a:r>
            <a:r>
              <a:rPr dirty="0" sz="1200">
                <a:latin typeface="Carlito"/>
                <a:cs typeface="Carlito"/>
              </a:rPr>
              <a:t>based </a:t>
            </a:r>
            <a:r>
              <a:rPr dirty="0" sz="1200" spc="-5">
                <a:latin typeface="Carlito"/>
                <a:cs typeface="Carlito"/>
              </a:rPr>
              <a:t>on the relation between </a:t>
            </a:r>
            <a:r>
              <a:rPr dirty="0" sz="1200">
                <a:latin typeface="Carlito"/>
                <a:cs typeface="Carlito"/>
              </a:rPr>
              <a:t>the  </a:t>
            </a:r>
            <a:r>
              <a:rPr dirty="0" sz="1200" spc="-5">
                <a:latin typeface="Carlito"/>
                <a:cs typeface="Carlito"/>
              </a:rPr>
              <a:t>temperature, humidity and airspeed obtained from the CBE Thermal Comfort Tool for  </a:t>
            </a:r>
            <a:r>
              <a:rPr dirty="0" sz="1200">
                <a:latin typeface="Carlito"/>
                <a:cs typeface="Carlito"/>
              </a:rPr>
              <a:t>ASHRAE-55. </a:t>
            </a:r>
            <a:r>
              <a:rPr dirty="0" sz="1200" spc="-5">
                <a:latin typeface="Carlito"/>
                <a:cs typeface="Carlito"/>
              </a:rPr>
              <a:t>The predicted airspeed </a:t>
            </a:r>
            <a:r>
              <a:rPr dirty="0" sz="1200">
                <a:latin typeface="Carlito"/>
                <a:cs typeface="Carlito"/>
              </a:rPr>
              <a:t>is fed to </a:t>
            </a:r>
            <a:r>
              <a:rPr dirty="0" sz="1200" spc="-5">
                <a:latin typeface="Carlito"/>
                <a:cs typeface="Carlito"/>
              </a:rPr>
              <a:t>the ceiling </a:t>
            </a:r>
            <a:r>
              <a:rPr dirty="0" sz="1200">
                <a:latin typeface="Carlito"/>
                <a:cs typeface="Carlito"/>
              </a:rPr>
              <a:t>fan </a:t>
            </a:r>
            <a:r>
              <a:rPr dirty="0" sz="1200" spc="-5">
                <a:latin typeface="Carlito"/>
                <a:cs typeface="Carlito"/>
              </a:rPr>
              <a:t>through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driver </a:t>
            </a:r>
            <a:r>
              <a:rPr dirty="0" sz="1200">
                <a:latin typeface="Carlito"/>
                <a:cs typeface="Carlito"/>
              </a:rPr>
              <a:t>circuit. </a:t>
            </a:r>
            <a:r>
              <a:rPr dirty="0" sz="1200" spc="-5">
                <a:latin typeface="Carlito"/>
                <a:cs typeface="Carlito"/>
              </a:rPr>
              <a:t>The  system </a:t>
            </a:r>
            <a:r>
              <a:rPr dirty="0" sz="1200">
                <a:latin typeface="Carlito"/>
                <a:cs typeface="Carlito"/>
              </a:rPr>
              <a:t>is </a:t>
            </a:r>
            <a:r>
              <a:rPr dirty="0" sz="1200" spc="-5">
                <a:latin typeface="Carlito"/>
                <a:cs typeface="Carlito"/>
              </a:rPr>
              <a:t>implemented using the ATmega328</a:t>
            </a:r>
            <a:r>
              <a:rPr dirty="0" sz="1200" spc="2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microcontroller.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704205" cy="2858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Carlito"/>
                <a:cs typeface="Carlito"/>
              </a:rPr>
              <a:t>PROBLEM STATEMENT: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8000"/>
              </a:lnSpc>
              <a:spcBef>
                <a:spcPts val="1335"/>
              </a:spcBef>
            </a:pPr>
            <a:r>
              <a:rPr dirty="0" sz="1100">
                <a:latin typeface="RobotoRegular"/>
                <a:cs typeface="RobotoRegular"/>
              </a:rPr>
              <a:t>Modern </a:t>
            </a:r>
            <a:r>
              <a:rPr dirty="0" sz="1100" spc="-5">
                <a:latin typeface="RobotoRegular"/>
                <a:cs typeface="RobotoRegular"/>
              </a:rPr>
              <a:t>electronics </a:t>
            </a:r>
            <a:r>
              <a:rPr dirty="0" sz="1100">
                <a:latin typeface="RobotoRegular"/>
                <a:cs typeface="RobotoRegular"/>
              </a:rPr>
              <a:t>has provided </a:t>
            </a:r>
            <a:r>
              <a:rPr dirty="0" sz="1100" spc="-5">
                <a:latin typeface="RobotoRegular"/>
                <a:cs typeface="RobotoRegular"/>
              </a:rPr>
              <a:t>the consumer with the ability </a:t>
            </a:r>
            <a:r>
              <a:rPr dirty="0" sz="1100" spc="-10">
                <a:latin typeface="RobotoRegular"/>
                <a:cs typeface="RobotoRegular"/>
              </a:rPr>
              <a:t>to </a:t>
            </a:r>
            <a:r>
              <a:rPr dirty="0" sz="1100" spc="-5">
                <a:latin typeface="RobotoRegular"/>
                <a:cs typeface="RobotoRegular"/>
              </a:rPr>
              <a:t>remotely control </a:t>
            </a:r>
            <a:r>
              <a:rPr dirty="0" sz="1100">
                <a:latin typeface="RobotoRegular"/>
                <a:cs typeface="RobotoRegular"/>
              </a:rPr>
              <a:t>a variety  of </a:t>
            </a:r>
            <a:r>
              <a:rPr dirty="0" sz="1100" spc="-5">
                <a:latin typeface="RobotoRegular"/>
                <a:cs typeface="RobotoRegular"/>
              </a:rPr>
              <a:t>household appliances. However, there has </a:t>
            </a:r>
            <a:r>
              <a:rPr dirty="0" sz="1100">
                <a:latin typeface="RobotoRegular"/>
                <a:cs typeface="RobotoRegular"/>
              </a:rPr>
              <a:t>not yet </a:t>
            </a:r>
            <a:r>
              <a:rPr dirty="0" sz="1100" spc="-5">
                <a:latin typeface="RobotoRegular"/>
                <a:cs typeface="RobotoRegular"/>
              </a:rPr>
              <a:t>been exploited with automatic control  </a:t>
            </a:r>
            <a:r>
              <a:rPr dirty="0" sz="1100">
                <a:latin typeface="RobotoRegular"/>
                <a:cs typeface="RobotoRegular"/>
              </a:rPr>
              <a:t>of </a:t>
            </a:r>
            <a:r>
              <a:rPr dirty="0" sz="1100" spc="-5">
                <a:latin typeface="RobotoRegular"/>
                <a:cs typeface="RobotoRegular"/>
              </a:rPr>
              <a:t>ventilation devices, </a:t>
            </a:r>
            <a:r>
              <a:rPr dirty="0" sz="1100">
                <a:latin typeface="RobotoRegular"/>
                <a:cs typeface="RobotoRegular"/>
              </a:rPr>
              <a:t>or more </a:t>
            </a:r>
            <a:r>
              <a:rPr dirty="0" sz="1100" spc="-5">
                <a:latin typeface="RobotoRegular"/>
                <a:cs typeface="RobotoRegular"/>
              </a:rPr>
              <a:t>particularly </a:t>
            </a:r>
            <a:r>
              <a:rPr dirty="0" sz="1100" spc="-10">
                <a:latin typeface="RobotoRegular"/>
                <a:cs typeface="RobotoRegular"/>
              </a:rPr>
              <a:t>to </a:t>
            </a:r>
            <a:r>
              <a:rPr dirty="0" sz="1100" spc="-5">
                <a:latin typeface="RobotoRegular"/>
                <a:cs typeface="RobotoRegular"/>
              </a:rPr>
              <a:t>the control of </a:t>
            </a:r>
            <a:r>
              <a:rPr dirty="0" sz="1100">
                <a:latin typeface="RobotoRegular"/>
                <a:cs typeface="RobotoRegular"/>
              </a:rPr>
              <a:t>fan</a:t>
            </a:r>
            <a:r>
              <a:rPr dirty="0" sz="1100">
                <a:latin typeface="Times New Roman"/>
                <a:cs typeface="Times New Roman"/>
              </a:rPr>
              <a:t>’</a:t>
            </a:r>
            <a:r>
              <a:rPr dirty="0" sz="1100">
                <a:latin typeface="RobotoRegular"/>
                <a:cs typeface="RobotoRegular"/>
              </a:rPr>
              <a:t>s speed. </a:t>
            </a:r>
            <a:r>
              <a:rPr dirty="0" sz="1100" spc="-5">
                <a:latin typeface="RobotoRegular"/>
                <a:cs typeface="RobotoRegular"/>
              </a:rPr>
              <a:t>In operation to  control speed </a:t>
            </a:r>
            <a:r>
              <a:rPr dirty="0" sz="1100">
                <a:latin typeface="RobotoRegular"/>
                <a:cs typeface="RobotoRegular"/>
              </a:rPr>
              <a:t>a fan, </a:t>
            </a:r>
            <a:r>
              <a:rPr dirty="0" sz="1100" spc="-5">
                <a:latin typeface="RobotoRegular"/>
                <a:cs typeface="RobotoRegular"/>
              </a:rPr>
              <a:t>it is </a:t>
            </a:r>
            <a:r>
              <a:rPr dirty="0" sz="1100">
                <a:latin typeface="RobotoRegular"/>
                <a:cs typeface="RobotoRegular"/>
              </a:rPr>
              <a:t>often </a:t>
            </a:r>
            <a:r>
              <a:rPr dirty="0" sz="1100" spc="-5">
                <a:latin typeface="RobotoRegular"/>
                <a:cs typeface="RobotoRegular"/>
              </a:rPr>
              <a:t>necessary </a:t>
            </a:r>
            <a:r>
              <a:rPr dirty="0" sz="1100" spc="-10">
                <a:latin typeface="RobotoRegular"/>
                <a:cs typeface="RobotoRegular"/>
              </a:rPr>
              <a:t>to </a:t>
            </a:r>
            <a:r>
              <a:rPr dirty="0" sz="1100" spc="-5">
                <a:latin typeface="RobotoRegular"/>
                <a:cs typeface="RobotoRegular"/>
              </a:rPr>
              <a:t>physically </a:t>
            </a:r>
            <a:r>
              <a:rPr dirty="0" sz="1100">
                <a:latin typeface="RobotoRegular"/>
                <a:cs typeface="RobotoRegular"/>
              </a:rPr>
              <a:t>adjust </a:t>
            </a:r>
            <a:r>
              <a:rPr dirty="0" sz="1100" spc="-5">
                <a:latin typeface="RobotoRegular"/>
                <a:cs typeface="RobotoRegular"/>
              </a:rPr>
              <a:t>the </a:t>
            </a:r>
            <a:r>
              <a:rPr dirty="0" sz="1100" spc="10">
                <a:latin typeface="RobotoRegular"/>
                <a:cs typeface="RobotoRegular"/>
              </a:rPr>
              <a:t>fan </a:t>
            </a:r>
            <a:r>
              <a:rPr dirty="0" sz="1100" spc="-10">
                <a:latin typeface="RobotoRegular"/>
                <a:cs typeface="RobotoRegular"/>
              </a:rPr>
              <a:t>in </a:t>
            </a:r>
            <a:r>
              <a:rPr dirty="0" sz="1100" spc="-5">
                <a:latin typeface="RobotoRegular"/>
                <a:cs typeface="RobotoRegular"/>
              </a:rPr>
              <a:t>order to increase the  degree </a:t>
            </a:r>
            <a:r>
              <a:rPr dirty="0" sz="1100">
                <a:latin typeface="RobotoRegular"/>
                <a:cs typeface="RobotoRegular"/>
              </a:rPr>
              <a:t>of </a:t>
            </a:r>
            <a:r>
              <a:rPr dirty="0" sz="1100" spc="-5">
                <a:latin typeface="RobotoRegular"/>
                <a:cs typeface="RobotoRegular"/>
              </a:rPr>
              <a:t>ventilation </a:t>
            </a:r>
            <a:r>
              <a:rPr dirty="0" sz="1100">
                <a:latin typeface="RobotoRegular"/>
                <a:cs typeface="RobotoRegular"/>
              </a:rPr>
              <a:t>provided, or </a:t>
            </a:r>
            <a:r>
              <a:rPr dirty="0" sz="1100" spc="-5">
                <a:latin typeface="RobotoRegular"/>
                <a:cs typeface="RobotoRegular"/>
              </a:rPr>
              <a:t>substantially change the direction </a:t>
            </a:r>
            <a:r>
              <a:rPr dirty="0" sz="1100">
                <a:latin typeface="RobotoRegular"/>
                <a:cs typeface="RobotoRegular"/>
              </a:rPr>
              <a:t>of air </a:t>
            </a:r>
            <a:r>
              <a:rPr dirty="0" sz="1100" spc="-5">
                <a:latin typeface="RobotoRegular"/>
                <a:cs typeface="RobotoRegular"/>
              </a:rPr>
              <a:t>flow. The ability to  automatically change </a:t>
            </a:r>
            <a:r>
              <a:rPr dirty="0" sz="1100" spc="-10">
                <a:latin typeface="RobotoRegular"/>
                <a:cs typeface="RobotoRegular"/>
              </a:rPr>
              <a:t>the </a:t>
            </a:r>
            <a:r>
              <a:rPr dirty="0" sz="1100" spc="-5">
                <a:latin typeface="RobotoRegular"/>
                <a:cs typeface="RobotoRegular"/>
              </a:rPr>
              <a:t>speed </a:t>
            </a:r>
            <a:r>
              <a:rPr dirty="0" sz="1100">
                <a:latin typeface="RobotoRegular"/>
                <a:cs typeface="RobotoRegular"/>
              </a:rPr>
              <a:t>of </a:t>
            </a:r>
            <a:r>
              <a:rPr dirty="0" sz="1100" spc="-5">
                <a:latin typeface="RobotoRegular"/>
                <a:cs typeface="RobotoRegular"/>
              </a:rPr>
              <a:t>fan </a:t>
            </a:r>
            <a:r>
              <a:rPr dirty="0" sz="1100">
                <a:latin typeface="RobotoRegular"/>
                <a:cs typeface="RobotoRegular"/>
              </a:rPr>
              <a:t>via </a:t>
            </a:r>
            <a:r>
              <a:rPr dirty="0" sz="1100" spc="-5">
                <a:latin typeface="RobotoRegular"/>
                <a:cs typeface="RobotoRegular"/>
              </a:rPr>
              <a:t>changes </a:t>
            </a:r>
            <a:r>
              <a:rPr dirty="0" sz="1100">
                <a:latin typeface="RobotoRegular"/>
                <a:cs typeface="RobotoRegular"/>
              </a:rPr>
              <a:t>of </a:t>
            </a:r>
            <a:r>
              <a:rPr dirty="0" sz="1100" spc="-5">
                <a:latin typeface="RobotoRegular"/>
                <a:cs typeface="RobotoRegular"/>
              </a:rPr>
              <a:t>surroundings temperature would  </a:t>
            </a:r>
            <a:r>
              <a:rPr dirty="0" sz="1100">
                <a:latin typeface="RobotoRegular"/>
                <a:cs typeface="RobotoRegular"/>
              </a:rPr>
              <a:t>allow </a:t>
            </a:r>
            <a:r>
              <a:rPr dirty="0" sz="1100" spc="-5">
                <a:latin typeface="RobotoRegular"/>
                <a:cs typeface="RobotoRegular"/>
              </a:rPr>
              <a:t>the user to </a:t>
            </a:r>
            <a:r>
              <a:rPr dirty="0" sz="1100">
                <a:latin typeface="RobotoRegular"/>
                <a:cs typeface="RobotoRegular"/>
              </a:rPr>
              <a:t>feel </a:t>
            </a:r>
            <a:r>
              <a:rPr dirty="0" sz="1100" spc="-5">
                <a:latin typeface="RobotoRegular"/>
                <a:cs typeface="RobotoRegular"/>
              </a:rPr>
              <a:t>comfort without </a:t>
            </a:r>
            <a:r>
              <a:rPr dirty="0" sz="1100">
                <a:latin typeface="RobotoRegular"/>
                <a:cs typeface="RobotoRegular"/>
              </a:rPr>
              <a:t>physically </a:t>
            </a:r>
            <a:r>
              <a:rPr dirty="0" sz="1100" spc="-5">
                <a:latin typeface="RobotoRegular"/>
                <a:cs typeface="RobotoRegular"/>
              </a:rPr>
              <a:t>to change the speed </a:t>
            </a:r>
            <a:r>
              <a:rPr dirty="0" sz="1100">
                <a:latin typeface="RobotoRegular"/>
                <a:cs typeface="RobotoRegular"/>
              </a:rPr>
              <a:t>of </a:t>
            </a:r>
            <a:r>
              <a:rPr dirty="0" sz="1100" spc="-5">
                <a:latin typeface="RobotoRegular"/>
                <a:cs typeface="RobotoRegular"/>
              </a:rPr>
              <a:t>fan. The automatic  control of this operation </a:t>
            </a:r>
            <a:r>
              <a:rPr dirty="0" sz="1100">
                <a:latin typeface="RobotoRegular"/>
                <a:cs typeface="RobotoRegular"/>
              </a:rPr>
              <a:t>would </a:t>
            </a:r>
            <a:r>
              <a:rPr dirty="0" sz="1100" spc="-5">
                <a:latin typeface="RobotoRegular"/>
                <a:cs typeface="RobotoRegular"/>
              </a:rPr>
              <a:t>further </a:t>
            </a:r>
            <a:r>
              <a:rPr dirty="0" sz="1100">
                <a:latin typeface="RobotoRegular"/>
                <a:cs typeface="RobotoRegular"/>
              </a:rPr>
              <a:t>aid </a:t>
            </a:r>
            <a:r>
              <a:rPr dirty="0" sz="1100" spc="-5">
                <a:latin typeface="RobotoRegular"/>
                <a:cs typeface="RobotoRegular"/>
              </a:rPr>
              <a:t>in the </a:t>
            </a:r>
            <a:r>
              <a:rPr dirty="0" sz="1100">
                <a:latin typeface="RobotoRegular"/>
                <a:cs typeface="RobotoRegular"/>
              </a:rPr>
              <a:t>use of </a:t>
            </a:r>
            <a:r>
              <a:rPr dirty="0" sz="1100" spc="-5">
                <a:latin typeface="RobotoRegular"/>
                <a:cs typeface="RobotoRegular"/>
              </a:rPr>
              <a:t>such </a:t>
            </a:r>
            <a:r>
              <a:rPr dirty="0" sz="1100">
                <a:latin typeface="RobotoRegular"/>
                <a:cs typeface="RobotoRegular"/>
              </a:rPr>
              <a:t>a fan </a:t>
            </a:r>
            <a:r>
              <a:rPr dirty="0" sz="1100" spc="-5">
                <a:latin typeface="RobotoRegular"/>
                <a:cs typeface="RobotoRegular"/>
              </a:rPr>
              <a:t>by those who </a:t>
            </a:r>
            <a:r>
              <a:rPr dirty="0" sz="1100">
                <a:latin typeface="RobotoRegular"/>
                <a:cs typeface="RobotoRegular"/>
              </a:rPr>
              <a:t>are </a:t>
            </a:r>
            <a:r>
              <a:rPr dirty="0" sz="1100" spc="-5">
                <a:latin typeface="RobotoRegular"/>
                <a:cs typeface="RobotoRegular"/>
              </a:rPr>
              <a:t>sick,  handicapped </a:t>
            </a:r>
            <a:r>
              <a:rPr dirty="0" sz="1100">
                <a:latin typeface="RobotoRegular"/>
                <a:cs typeface="RobotoRegular"/>
              </a:rPr>
              <a:t>or </a:t>
            </a:r>
            <a:r>
              <a:rPr dirty="0" sz="1100" spc="-5">
                <a:latin typeface="RobotoRegular"/>
                <a:cs typeface="RobotoRegular"/>
              </a:rPr>
              <a:t>elderly. Moreover, this ARDUINO based ceiling fan is </a:t>
            </a:r>
            <a:r>
              <a:rPr dirty="0" sz="1100">
                <a:latin typeface="RobotoRegular"/>
                <a:cs typeface="RobotoRegular"/>
              </a:rPr>
              <a:t>as further </a:t>
            </a:r>
            <a:r>
              <a:rPr dirty="0" sz="1100" spc="-5">
                <a:latin typeface="RobotoRegular"/>
                <a:cs typeface="RobotoRegular"/>
              </a:rPr>
              <a:t>step </a:t>
            </a:r>
            <a:r>
              <a:rPr dirty="0" sz="1100" spc="-10">
                <a:latin typeface="RobotoRegular"/>
                <a:cs typeface="RobotoRegular"/>
              </a:rPr>
              <a:t>to  </a:t>
            </a:r>
            <a:r>
              <a:rPr dirty="0" sz="1100">
                <a:latin typeface="RobotoRegular"/>
                <a:cs typeface="RobotoRegular"/>
              </a:rPr>
              <a:t>improve </a:t>
            </a:r>
            <a:r>
              <a:rPr dirty="0" sz="1100" spc="-5">
                <a:latin typeface="RobotoRegular"/>
                <a:cs typeface="RobotoRegular"/>
              </a:rPr>
              <a:t>the technology </a:t>
            </a:r>
            <a:r>
              <a:rPr dirty="0" sz="1100">
                <a:latin typeface="RobotoRegular"/>
                <a:cs typeface="RobotoRegular"/>
              </a:rPr>
              <a:t>of a fan. This </a:t>
            </a:r>
            <a:r>
              <a:rPr dirty="0" sz="1100" spc="-5">
                <a:latin typeface="RobotoRegular"/>
                <a:cs typeface="RobotoRegular"/>
              </a:rPr>
              <a:t>new invention will </a:t>
            </a:r>
            <a:r>
              <a:rPr dirty="0" sz="1100">
                <a:latin typeface="RobotoRegular"/>
                <a:cs typeface="RobotoRegular"/>
              </a:rPr>
              <a:t>satisfy a </a:t>
            </a:r>
            <a:r>
              <a:rPr dirty="0" sz="1100" spc="-5">
                <a:latin typeface="RobotoRegular"/>
                <a:cs typeface="RobotoRegular"/>
              </a:rPr>
              <a:t>person needs </a:t>
            </a:r>
            <a:r>
              <a:rPr dirty="0" sz="1100" spc="-10">
                <a:latin typeface="RobotoRegular"/>
                <a:cs typeface="RobotoRegular"/>
              </a:rPr>
              <a:t>to </a:t>
            </a:r>
            <a:r>
              <a:rPr dirty="0" sz="1100">
                <a:latin typeface="RobotoRegular"/>
                <a:cs typeface="RobotoRegular"/>
              </a:rPr>
              <a:t>make </a:t>
            </a:r>
            <a:r>
              <a:rPr dirty="0" sz="1100" spc="-5">
                <a:latin typeface="RobotoRegular"/>
                <a:cs typeface="RobotoRegular"/>
              </a:rPr>
              <a:t>life  easier </a:t>
            </a:r>
            <a:r>
              <a:rPr dirty="0" sz="1100">
                <a:latin typeface="RobotoRegular"/>
                <a:cs typeface="RobotoRegular"/>
              </a:rPr>
              <a:t>and </a:t>
            </a:r>
            <a:r>
              <a:rPr dirty="0" sz="1100" spc="-5">
                <a:latin typeface="RobotoRegular"/>
                <a:cs typeface="RobotoRegular"/>
              </a:rPr>
              <a:t>better. All the mundane household chores are done without having </a:t>
            </a:r>
            <a:r>
              <a:rPr dirty="0" sz="1100" spc="-10">
                <a:latin typeface="RobotoRegular"/>
                <a:cs typeface="RobotoRegular"/>
              </a:rPr>
              <a:t>to </a:t>
            </a:r>
            <a:r>
              <a:rPr dirty="0" sz="1100" spc="-5">
                <a:latin typeface="RobotoRegular"/>
                <a:cs typeface="RobotoRegular"/>
              </a:rPr>
              <a:t>think </a:t>
            </a:r>
            <a:r>
              <a:rPr dirty="0" sz="1100">
                <a:latin typeface="RobotoRegular"/>
                <a:cs typeface="RobotoRegular"/>
              </a:rPr>
              <a:t>about  </a:t>
            </a:r>
            <a:r>
              <a:rPr dirty="0" sz="1100" spc="-5">
                <a:latin typeface="RobotoRegular"/>
                <a:cs typeface="RobotoRegular"/>
              </a:rPr>
              <a:t>those</a:t>
            </a:r>
            <a:r>
              <a:rPr dirty="0" sz="1100" spc="-15">
                <a:latin typeface="RobotoRegular"/>
                <a:cs typeface="RobotoRegular"/>
              </a:rPr>
              <a:t> </a:t>
            </a:r>
            <a:r>
              <a:rPr dirty="0" sz="1100" spc="-5">
                <a:latin typeface="RobotoRegular"/>
                <a:cs typeface="RobotoRegular"/>
              </a:rPr>
              <a:t>works.</a:t>
            </a:r>
            <a:endParaRPr sz="1100">
              <a:latin typeface="RobotoRegular"/>
              <a:cs typeface="Roboto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684902"/>
            <a:ext cx="5758815" cy="2749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 i="1">
                <a:latin typeface="Roboto"/>
                <a:cs typeface="Roboto"/>
              </a:rPr>
              <a:t>SOLUTION: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Roboto"/>
              <a:cs typeface="Roboto"/>
            </a:endParaRPr>
          </a:p>
          <a:p>
            <a:pPr marL="12700" marR="5080">
              <a:lnSpc>
                <a:spcPct val="109800"/>
              </a:lnSpc>
            </a:pPr>
            <a:r>
              <a:rPr dirty="0" sz="1100" spc="-5">
                <a:latin typeface="Carlito"/>
                <a:cs typeface="Carlito"/>
              </a:rPr>
              <a:t>The temperature-based fan speed control system </a:t>
            </a:r>
            <a:r>
              <a:rPr dirty="0" sz="1100">
                <a:latin typeface="Carlito"/>
                <a:cs typeface="Carlito"/>
              </a:rPr>
              <a:t>can </a:t>
            </a:r>
            <a:r>
              <a:rPr dirty="0" sz="1100" spc="-5">
                <a:latin typeface="Carlito"/>
                <a:cs typeface="Carlito"/>
              </a:rPr>
              <a:t>be </a:t>
            </a:r>
            <a:r>
              <a:rPr dirty="0" sz="1100">
                <a:latin typeface="Carlito"/>
                <a:cs typeface="Carlito"/>
              </a:rPr>
              <a:t>done </a:t>
            </a:r>
            <a:r>
              <a:rPr dirty="0" sz="1100" spc="-5">
                <a:latin typeface="Carlito"/>
                <a:cs typeface="Carlito"/>
              </a:rPr>
              <a:t>by using </a:t>
            </a:r>
            <a:r>
              <a:rPr dirty="0" sz="1100">
                <a:latin typeface="Carlito"/>
                <a:cs typeface="Carlito"/>
              </a:rPr>
              <a:t>an electronic </a:t>
            </a:r>
            <a:r>
              <a:rPr dirty="0" sz="1100" spc="-5">
                <a:latin typeface="Carlito"/>
                <a:cs typeface="Carlito"/>
              </a:rPr>
              <a:t>circuit using </a:t>
            </a:r>
            <a:r>
              <a:rPr dirty="0" sz="1100">
                <a:latin typeface="Carlito"/>
                <a:cs typeface="Carlito"/>
              </a:rPr>
              <a:t>an  </a:t>
            </a:r>
            <a:r>
              <a:rPr dirty="0" sz="1100" spc="-5">
                <a:latin typeface="Carlito"/>
                <a:cs typeface="Carlito"/>
              </a:rPr>
              <a:t>Arduino board. Now Arduino </a:t>
            </a:r>
            <a:r>
              <a:rPr dirty="0" sz="1100">
                <a:latin typeface="Carlito"/>
                <a:cs typeface="Carlito"/>
              </a:rPr>
              <a:t>board </a:t>
            </a:r>
            <a:r>
              <a:rPr dirty="0" sz="1100" spc="-10">
                <a:latin typeface="Carlito"/>
                <a:cs typeface="Carlito"/>
              </a:rPr>
              <a:t>is </a:t>
            </a:r>
            <a:r>
              <a:rPr dirty="0" sz="1100">
                <a:latin typeface="Carlito"/>
                <a:cs typeface="Carlito"/>
              </a:rPr>
              <a:t>very </a:t>
            </a:r>
            <a:r>
              <a:rPr dirty="0" sz="1100" spc="-5">
                <a:latin typeface="Carlito"/>
                <a:cs typeface="Carlito"/>
              </a:rPr>
              <a:t>progressive among </a:t>
            </a:r>
            <a:r>
              <a:rPr dirty="0" sz="1100">
                <a:latin typeface="Carlito"/>
                <a:cs typeface="Carlito"/>
              </a:rPr>
              <a:t>all electronic </a:t>
            </a:r>
            <a:r>
              <a:rPr dirty="0" sz="1100" spc="-5">
                <a:latin typeface="Carlito"/>
                <a:cs typeface="Carlito"/>
              </a:rPr>
              <a:t>circuits, thus </a:t>
            </a:r>
            <a:r>
              <a:rPr dirty="0" sz="1100">
                <a:latin typeface="Carlito"/>
                <a:cs typeface="Carlito"/>
              </a:rPr>
              <a:t>we  </a:t>
            </a:r>
            <a:r>
              <a:rPr dirty="0" sz="1100" spc="-5">
                <a:latin typeface="Carlito"/>
                <a:cs typeface="Carlito"/>
              </a:rPr>
              <a:t>employed Arduino board for fan speed control .The proposed system </a:t>
            </a:r>
            <a:r>
              <a:rPr dirty="0" sz="1100">
                <a:latin typeface="Carlito"/>
                <a:cs typeface="Carlito"/>
              </a:rPr>
              <a:t>is </a:t>
            </a:r>
            <a:r>
              <a:rPr dirty="0" sz="1100" spc="-5">
                <a:latin typeface="Carlito"/>
                <a:cs typeface="Carlito"/>
              </a:rPr>
              <a:t>designed </a:t>
            </a:r>
            <a:r>
              <a:rPr dirty="0" sz="1100">
                <a:latin typeface="Carlito"/>
                <a:cs typeface="Carlito"/>
              </a:rPr>
              <a:t>to </a:t>
            </a:r>
            <a:r>
              <a:rPr dirty="0" sz="1100" spc="-5">
                <a:latin typeface="Carlito"/>
                <a:cs typeface="Carlito"/>
              </a:rPr>
              <a:t>detect the  </a:t>
            </a:r>
            <a:r>
              <a:rPr dirty="0" sz="1100">
                <a:latin typeface="Carlito"/>
                <a:cs typeface="Carlito"/>
              </a:rPr>
              <a:t>temperature of the </a:t>
            </a:r>
            <a:r>
              <a:rPr dirty="0" sz="1100" spc="-5">
                <a:latin typeface="Carlito"/>
                <a:cs typeface="Carlito"/>
              </a:rPr>
              <a:t>room and send </a:t>
            </a:r>
            <a:r>
              <a:rPr dirty="0" sz="1100">
                <a:latin typeface="Carlito"/>
                <a:cs typeface="Carlito"/>
              </a:rPr>
              <a:t>that </a:t>
            </a:r>
            <a:r>
              <a:rPr dirty="0" sz="1100" spc="-5">
                <a:latin typeface="Carlito"/>
                <a:cs typeface="Carlito"/>
              </a:rPr>
              <a:t>information to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Arduino board. Then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Arduino board  </a:t>
            </a:r>
            <a:r>
              <a:rPr dirty="0" sz="1100">
                <a:latin typeface="Carlito"/>
                <a:cs typeface="Carlito"/>
              </a:rPr>
              <a:t>executes the </a:t>
            </a:r>
            <a:r>
              <a:rPr dirty="0" sz="1100" spc="-5">
                <a:latin typeface="Carlito"/>
                <a:cs typeface="Carlito"/>
              </a:rPr>
              <a:t>contrast </a:t>
            </a:r>
            <a:r>
              <a:rPr dirty="0" sz="1100">
                <a:latin typeface="Carlito"/>
                <a:cs typeface="Carlito"/>
              </a:rPr>
              <a:t>of </a:t>
            </a:r>
            <a:r>
              <a:rPr dirty="0" sz="1100" spc="-5">
                <a:latin typeface="Carlito"/>
                <a:cs typeface="Carlito"/>
              </a:rPr>
              <a:t>current temperature </a:t>
            </a:r>
            <a:r>
              <a:rPr dirty="0" sz="1100">
                <a:latin typeface="Carlito"/>
                <a:cs typeface="Carlito"/>
              </a:rPr>
              <a:t>and set temperature </a:t>
            </a:r>
            <a:r>
              <a:rPr dirty="0" sz="1100" spc="-5">
                <a:latin typeface="Carlito"/>
                <a:cs typeface="Carlito"/>
              </a:rPr>
              <a:t>based </a:t>
            </a:r>
            <a:r>
              <a:rPr dirty="0" sz="1100">
                <a:latin typeface="Carlito"/>
                <a:cs typeface="Carlito"/>
              </a:rPr>
              <a:t>on the </a:t>
            </a:r>
            <a:r>
              <a:rPr dirty="0" sz="1100" spc="-5">
                <a:latin typeface="Carlito"/>
                <a:cs typeface="Carlito"/>
              </a:rPr>
              <a:t>inbuilt </a:t>
            </a:r>
            <a:r>
              <a:rPr dirty="0" sz="1100">
                <a:latin typeface="Carlito"/>
                <a:cs typeface="Carlito"/>
              </a:rPr>
              <a:t>program of  the Arduino. </a:t>
            </a:r>
            <a:r>
              <a:rPr dirty="0" sz="1100" spc="-5">
                <a:latin typeface="Carlito"/>
                <a:cs typeface="Carlito"/>
              </a:rPr>
              <a:t>The outcome </a:t>
            </a:r>
            <a:r>
              <a:rPr dirty="0" sz="1100">
                <a:latin typeface="Carlito"/>
                <a:cs typeface="Carlito"/>
              </a:rPr>
              <a:t>obtained </a:t>
            </a:r>
            <a:r>
              <a:rPr dirty="0" sz="1100" spc="-10">
                <a:latin typeface="Carlito"/>
                <a:cs typeface="Carlito"/>
              </a:rPr>
              <a:t>from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operation </a:t>
            </a:r>
            <a:r>
              <a:rPr dirty="0" sz="1100">
                <a:latin typeface="Carlito"/>
                <a:cs typeface="Carlito"/>
              </a:rPr>
              <a:t>is given through </a:t>
            </a:r>
            <a:r>
              <a:rPr dirty="0" sz="1100" spc="-5">
                <a:latin typeface="Carlito"/>
                <a:cs typeface="Carlito"/>
              </a:rPr>
              <a:t>the o/p </a:t>
            </a:r>
            <a:r>
              <a:rPr dirty="0" sz="1100">
                <a:latin typeface="Carlito"/>
                <a:cs typeface="Carlito"/>
              </a:rPr>
              <a:t>port of an </a:t>
            </a:r>
            <a:r>
              <a:rPr dirty="0" sz="1100" spc="-5">
                <a:latin typeface="Carlito"/>
                <a:cs typeface="Carlito"/>
              </a:rPr>
              <a:t>Arduino  </a:t>
            </a:r>
            <a:r>
              <a:rPr dirty="0" sz="1100">
                <a:latin typeface="Carlito"/>
                <a:cs typeface="Carlito"/>
              </a:rPr>
              <a:t>board </a:t>
            </a:r>
            <a:r>
              <a:rPr dirty="0" sz="1100" spc="-5">
                <a:latin typeface="Carlito"/>
                <a:cs typeface="Carlito"/>
              </a:rPr>
              <a:t>to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LCD display </a:t>
            </a:r>
            <a:r>
              <a:rPr dirty="0" sz="1100">
                <a:latin typeface="Carlito"/>
                <a:cs typeface="Carlito"/>
              </a:rPr>
              <a:t>of related </a:t>
            </a:r>
            <a:r>
              <a:rPr dirty="0" sz="1100" spc="-5">
                <a:latin typeface="Carlito"/>
                <a:cs typeface="Carlito"/>
              </a:rPr>
              <a:t>data. The generated </a:t>
            </a:r>
            <a:r>
              <a:rPr dirty="0" sz="1100">
                <a:latin typeface="Carlito"/>
                <a:cs typeface="Carlito"/>
              </a:rPr>
              <a:t>pulses </a:t>
            </a:r>
            <a:r>
              <a:rPr dirty="0" sz="1100" spc="-5">
                <a:latin typeface="Carlito"/>
                <a:cs typeface="Carlito"/>
              </a:rPr>
              <a:t>from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board which </a:t>
            </a:r>
            <a:r>
              <a:rPr dirty="0" sz="1100">
                <a:latin typeface="Carlito"/>
                <a:cs typeface="Carlito"/>
              </a:rPr>
              <a:t>is further </a:t>
            </a:r>
            <a:r>
              <a:rPr dirty="0" sz="1100" spc="-5">
                <a:latin typeface="Carlito"/>
                <a:cs typeface="Carlito"/>
              </a:rPr>
              <a:t>fed to 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driver </a:t>
            </a:r>
            <a:r>
              <a:rPr dirty="0" sz="1100">
                <a:latin typeface="Carlito"/>
                <a:cs typeface="Carlito"/>
              </a:rPr>
              <a:t>circuit </a:t>
            </a:r>
            <a:r>
              <a:rPr dirty="0" sz="1100" spc="-5">
                <a:latin typeface="Carlito"/>
                <a:cs typeface="Carlito"/>
              </a:rPr>
              <a:t>to get </a:t>
            </a:r>
            <a:r>
              <a:rPr dirty="0" sz="1100">
                <a:latin typeface="Carlito"/>
                <a:cs typeface="Carlito"/>
              </a:rPr>
              <a:t>the preferred output to the </a:t>
            </a:r>
            <a:r>
              <a:rPr dirty="0" sz="1100" spc="-5">
                <a:latin typeface="Carlito"/>
                <a:cs typeface="Carlito"/>
              </a:rPr>
              <a:t>fan.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proposed system takes </a:t>
            </a:r>
            <a:r>
              <a:rPr dirty="0" sz="1200">
                <a:latin typeface="Carlito"/>
                <a:cs typeface="Carlito"/>
              </a:rPr>
              <a:t>in </a:t>
            </a:r>
            <a:r>
              <a:rPr dirty="0" sz="1200" spc="-5">
                <a:latin typeface="Carlito"/>
                <a:cs typeface="Carlito"/>
              </a:rPr>
              <a:t>the  temperature and humidity and predicting the required fan speed.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sz="1200" spc="-5">
                <a:latin typeface="Carlito"/>
                <a:cs typeface="Carlito"/>
              </a:rPr>
              <a:t>neural network </a:t>
            </a:r>
            <a:r>
              <a:rPr dirty="0" sz="1200">
                <a:latin typeface="Carlito"/>
                <a:cs typeface="Carlito"/>
              </a:rPr>
              <a:t>is  created </a:t>
            </a:r>
            <a:r>
              <a:rPr dirty="0" sz="1200" spc="-5">
                <a:latin typeface="Carlito"/>
                <a:cs typeface="Carlito"/>
              </a:rPr>
              <a:t>based on the relation between the temperature, humidity </a:t>
            </a:r>
            <a:r>
              <a:rPr dirty="0" sz="1200">
                <a:latin typeface="Carlito"/>
                <a:cs typeface="Carlito"/>
              </a:rPr>
              <a:t>and </a:t>
            </a:r>
            <a:r>
              <a:rPr dirty="0" sz="1200" spc="-5">
                <a:latin typeface="Carlito"/>
                <a:cs typeface="Carlito"/>
              </a:rPr>
              <a:t>airspeed obtained  </a:t>
            </a:r>
            <a:r>
              <a:rPr dirty="0" sz="1200">
                <a:latin typeface="Carlito"/>
                <a:cs typeface="Carlito"/>
              </a:rPr>
              <a:t>from </a:t>
            </a:r>
            <a:r>
              <a:rPr dirty="0" sz="1200" spc="-5">
                <a:latin typeface="Carlito"/>
                <a:cs typeface="Carlito"/>
              </a:rPr>
              <a:t>the CBE Thermal Comfort Tool for</a:t>
            </a:r>
            <a:r>
              <a:rPr dirty="0" sz="1200">
                <a:latin typeface="Carlito"/>
                <a:cs typeface="Carlito"/>
              </a:rPr>
              <a:t> ASHRAE-55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4160" y="5487034"/>
            <a:ext cx="35560" cy="7620"/>
          </a:xfrm>
          <a:custGeom>
            <a:avLst/>
            <a:gdLst/>
            <a:ahLst/>
            <a:cxnLst/>
            <a:rect l="l" t="t" r="r" b="b"/>
            <a:pathLst>
              <a:path w="35560" h="7620">
                <a:moveTo>
                  <a:pt x="35051" y="0"/>
                </a:moveTo>
                <a:lnTo>
                  <a:pt x="0" y="0"/>
                </a:lnTo>
                <a:lnTo>
                  <a:pt x="0" y="7620"/>
                </a:lnTo>
                <a:lnTo>
                  <a:pt x="35051" y="7620"/>
                </a:lnTo>
                <a:lnTo>
                  <a:pt x="35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892810"/>
            <a:ext cx="5760085" cy="8606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Carlito"/>
                <a:cs typeface="Carlito"/>
              </a:rPr>
              <a:t>WORKING: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working can </a:t>
            </a:r>
            <a:r>
              <a:rPr dirty="0" sz="1200">
                <a:latin typeface="Carlito"/>
                <a:cs typeface="Carlito"/>
              </a:rPr>
              <a:t>be </a:t>
            </a:r>
            <a:r>
              <a:rPr dirty="0" sz="1200" spc="-5">
                <a:latin typeface="Carlito"/>
                <a:cs typeface="Carlito"/>
              </a:rPr>
              <a:t>divided into four different </a:t>
            </a:r>
            <a:r>
              <a:rPr dirty="0" sz="1200" spc="-10">
                <a:latin typeface="Carlito"/>
                <a:cs typeface="Carlito"/>
              </a:rPr>
              <a:t>parts. </a:t>
            </a:r>
            <a:r>
              <a:rPr dirty="0" sz="1200">
                <a:latin typeface="Carlito"/>
                <a:cs typeface="Carlito"/>
              </a:rPr>
              <a:t>They are as </a:t>
            </a:r>
            <a:r>
              <a:rPr dirty="0" sz="1200" spc="-5">
                <a:latin typeface="Carlito"/>
                <a:cs typeface="Carlito"/>
              </a:rPr>
              <a:t>follows</a:t>
            </a:r>
            <a:endParaRPr sz="1200">
              <a:latin typeface="Carlito"/>
              <a:cs typeface="Carlito"/>
            </a:endParaRPr>
          </a:p>
          <a:p>
            <a:pPr marL="163195" indent="-151130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163830" algn="l"/>
              </a:tabLst>
            </a:pPr>
            <a:r>
              <a:rPr dirty="0" sz="1200" spc="-5">
                <a:latin typeface="Carlito"/>
                <a:cs typeface="Carlito"/>
              </a:rPr>
              <a:t>Zero-Crossing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Detector</a:t>
            </a:r>
            <a:endParaRPr sz="1200">
              <a:latin typeface="Carlito"/>
              <a:cs typeface="Carlito"/>
            </a:endParaRPr>
          </a:p>
          <a:p>
            <a:pPr marL="163195" indent="-15113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63830" algn="l"/>
              </a:tabLst>
            </a:pPr>
            <a:r>
              <a:rPr dirty="0" sz="1200">
                <a:latin typeface="Carlito"/>
                <a:cs typeface="Carlito"/>
              </a:rPr>
              <a:t>Phase </a:t>
            </a:r>
            <a:r>
              <a:rPr dirty="0" sz="1200" spc="-5">
                <a:latin typeface="Carlito"/>
                <a:cs typeface="Carlito"/>
              </a:rPr>
              <a:t>Angle Controlling circuit</a:t>
            </a:r>
            <a:endParaRPr sz="1200">
              <a:latin typeface="Carlito"/>
              <a:cs typeface="Carlito"/>
            </a:endParaRPr>
          </a:p>
          <a:p>
            <a:pPr marL="163195" indent="-151130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163830" algn="l"/>
              </a:tabLst>
            </a:pPr>
            <a:r>
              <a:rPr dirty="0" sz="1200" spc="-5">
                <a:latin typeface="Carlito"/>
                <a:cs typeface="Carlito"/>
              </a:rPr>
              <a:t>Potentiometer </a:t>
            </a:r>
            <a:r>
              <a:rPr dirty="0" sz="1200">
                <a:latin typeface="Carlito"/>
                <a:cs typeface="Carlito"/>
              </a:rPr>
              <a:t>to </a:t>
            </a:r>
            <a:r>
              <a:rPr dirty="0" sz="1200" spc="-5">
                <a:latin typeface="Carlito"/>
                <a:cs typeface="Carlito"/>
              </a:rPr>
              <a:t>control the Fan speed</a:t>
            </a:r>
            <a:r>
              <a:rPr dirty="0" sz="1200" spc="1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amount</a:t>
            </a:r>
            <a:endParaRPr sz="1200">
              <a:latin typeface="Carlito"/>
              <a:cs typeface="Carlito"/>
            </a:endParaRPr>
          </a:p>
          <a:p>
            <a:pPr marL="163195" indent="-15113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63830" algn="l"/>
              </a:tabLst>
            </a:pPr>
            <a:r>
              <a:rPr dirty="0" sz="1200">
                <a:latin typeface="Carlito"/>
                <a:cs typeface="Carlito"/>
              </a:rPr>
              <a:t>PWM </a:t>
            </a:r>
            <a:r>
              <a:rPr dirty="0" sz="1200" spc="-5">
                <a:latin typeface="Carlito"/>
                <a:cs typeface="Carlito"/>
              </a:rPr>
              <a:t>signal Generation circuit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rlito"/>
              <a:cs typeface="Carlito"/>
            </a:endParaRPr>
          </a:p>
          <a:p>
            <a:pPr marL="248920" indent="-236220">
              <a:lnSpc>
                <a:spcPct val="100000"/>
              </a:lnSpc>
              <a:buAutoNum type="arabicPeriod"/>
              <a:tabLst>
                <a:tab pos="248920" algn="l"/>
              </a:tabLst>
            </a:pPr>
            <a:r>
              <a:rPr dirty="0" u="sng" sz="14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Zero-Crossing Detector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250">
              <a:latin typeface="RobotoRegular"/>
              <a:cs typeface="RobotoRegular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 AC supply we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get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in our household is 220v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AC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RMS,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50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HZ.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This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AC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signal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is  alternating in nature and changes its polarity periodically.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In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 first half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of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every cycle, it  flows in one direction reaching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 peak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voltage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and then decreases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down to zero.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Then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in  the next half-cycle, it flows in alternate direction (negative) to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 peak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voltage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and then 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again comes to zero. </a:t>
            </a:r>
            <a:r>
              <a:rPr dirty="0" sz="1150" spc="-10">
                <a:solidFill>
                  <a:srgbClr val="545454"/>
                </a:solidFill>
                <a:latin typeface="RobotoRegular"/>
                <a:cs typeface="RobotoRegular"/>
              </a:rPr>
              <a:t>For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controlling the speed of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AC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Fan, the peak voltage of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both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  half cycles needs to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be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chopped or controlled.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For this,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we must need to detect the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zero 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point from which the signal is to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be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controlled/Chopped.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This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point on the voltage curve  where the voltage changes the direction is called zero voltage</a:t>
            </a:r>
            <a:r>
              <a:rPr dirty="0" sz="1150" spc="6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crossing.</a:t>
            </a:r>
            <a:endParaRPr sz="1150">
              <a:latin typeface="RobotoRegular"/>
              <a:cs typeface="RobotoRegular"/>
            </a:endParaRPr>
          </a:p>
          <a:p>
            <a:pPr algn="just" marL="201295" indent="-154305">
              <a:lnSpc>
                <a:spcPct val="100000"/>
              </a:lnSpc>
              <a:spcBef>
                <a:spcPts val="1125"/>
              </a:spcBef>
              <a:buClr>
                <a:srgbClr val="545454"/>
              </a:buClr>
              <a:buSzPct val="91666"/>
              <a:buFont typeface="Roboto"/>
              <a:buAutoNum type="arabicPeriod" startAt="2"/>
              <a:tabLst>
                <a:tab pos="201930" algn="l"/>
              </a:tabLst>
            </a:pPr>
            <a:r>
              <a:rPr dirty="0" u="sng" sz="1200" spc="-5">
                <a:solidFill>
                  <a:srgbClr val="212121"/>
                </a:solidFill>
                <a:uFill>
                  <a:solidFill>
                    <a:srgbClr val="545454"/>
                  </a:solidFill>
                </a:uFill>
                <a:latin typeface="RobotoRegular"/>
                <a:cs typeface="RobotoRegular"/>
              </a:rPr>
              <a:t>Phase Angle controlling</a:t>
            </a:r>
            <a:r>
              <a:rPr dirty="0" u="sng" sz="1200" spc="-10">
                <a:solidFill>
                  <a:srgbClr val="212121"/>
                </a:solidFill>
                <a:uFill>
                  <a:solidFill>
                    <a:srgbClr val="545454"/>
                  </a:solidFill>
                </a:uFill>
                <a:latin typeface="RobotoRegular"/>
                <a:cs typeface="RobotoRegular"/>
              </a:rPr>
              <a:t> </a:t>
            </a:r>
            <a:r>
              <a:rPr dirty="0" u="sng" sz="1200" spc="-5">
                <a:solidFill>
                  <a:srgbClr val="212121"/>
                </a:solidFill>
                <a:uFill>
                  <a:solidFill>
                    <a:srgbClr val="545454"/>
                  </a:solidFill>
                </a:uFill>
                <a:latin typeface="RobotoRegular"/>
                <a:cs typeface="RobotoRegular"/>
              </a:rPr>
              <a:t>Circuit</a:t>
            </a:r>
            <a:endParaRPr sz="1200">
              <a:latin typeface="RobotoRegular"/>
              <a:cs typeface="RobotoRegular"/>
            </a:endParaRPr>
          </a:p>
          <a:p>
            <a:pPr algn="just" marL="12700" marR="5715">
              <a:lnSpc>
                <a:spcPct val="100000"/>
              </a:lnSpc>
              <a:spcBef>
                <a:spcPts val="1140"/>
              </a:spcBef>
            </a:pP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After detecting the point of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zero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crossing, now we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have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to control the amount of timing  for which the power </a:t>
            </a:r>
            <a:r>
              <a:rPr dirty="0" sz="1150" spc="-10">
                <a:solidFill>
                  <a:srgbClr val="545454"/>
                </a:solidFill>
                <a:latin typeface="RobotoRegular"/>
                <a:cs typeface="RobotoRegular"/>
              </a:rPr>
              <a:t>will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be ON and OFF. This </a:t>
            </a:r>
            <a:r>
              <a:rPr dirty="0" sz="1150" spc="-5">
                <a:latin typeface="RobotoRegular"/>
                <a:cs typeface="RobotoRegular"/>
                <a:hlinkClick r:id="rId2"/>
              </a:rPr>
              <a:t>PWM </a:t>
            </a:r>
            <a:r>
              <a:rPr dirty="0" sz="1150">
                <a:latin typeface="RobotoRegular"/>
                <a:cs typeface="RobotoRegular"/>
                <a:hlinkClick r:id="rId2"/>
              </a:rPr>
              <a:t>signal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will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decide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 amount of  voltage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output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to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AC</a:t>
            </a:r>
            <a:r>
              <a:rPr dirty="0" sz="1150" spc="-5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motor,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which</a:t>
            </a:r>
            <a:r>
              <a:rPr dirty="0" sz="1150" spc="-5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in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turn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controls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speed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of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it.</a:t>
            </a:r>
            <a:r>
              <a:rPr dirty="0" sz="1150" spc="-5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Here</a:t>
            </a:r>
            <a:r>
              <a:rPr dirty="0" sz="1150" spc="-2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BT136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TRIAC  is used, which controls </a:t>
            </a:r>
            <a:r>
              <a:rPr dirty="0" sz="1150" spc="-10">
                <a:solidFill>
                  <a:srgbClr val="545454"/>
                </a:solidFill>
                <a:latin typeface="RobotoRegular"/>
                <a:cs typeface="RobotoRegular"/>
              </a:rPr>
              <a:t>the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AC voltage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as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it is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power electronic switch for controlling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an  AC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voltage</a:t>
            </a:r>
            <a:r>
              <a:rPr dirty="0" sz="1150" spc="-2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signal.</a:t>
            </a:r>
            <a:endParaRPr sz="1150">
              <a:latin typeface="RobotoRegular"/>
              <a:cs typeface="RobotoRegular"/>
            </a:endParaRPr>
          </a:p>
          <a:p>
            <a:pPr algn="just" marL="12700" marR="8890">
              <a:lnSpc>
                <a:spcPct val="100000"/>
              </a:lnSpc>
              <a:spcBef>
                <a:spcPts val="1130"/>
              </a:spcBef>
            </a:pPr>
            <a:r>
              <a:rPr dirty="0" u="sng" sz="1150" spc="-5">
                <a:uFill>
                  <a:solidFill>
                    <a:srgbClr val="000000"/>
                  </a:solidFill>
                </a:uFill>
                <a:latin typeface="RobotoRegular"/>
                <a:cs typeface="RobotoRegular"/>
                <a:hlinkClick r:id="rId3"/>
              </a:rPr>
              <a:t>TRIAC</a:t>
            </a:r>
            <a:r>
              <a:rPr dirty="0" sz="1150" spc="10">
                <a:latin typeface="RobotoRegular"/>
                <a:cs typeface="RobotoRegular"/>
                <a:hlinkClick r:id="rId3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is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three-terminal</a:t>
            </a:r>
            <a:r>
              <a:rPr dirty="0" sz="1150" spc="-5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AC</a:t>
            </a:r>
            <a:r>
              <a:rPr dirty="0" sz="1150" spc="-5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switch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that</a:t>
            </a:r>
            <a:r>
              <a:rPr dirty="0" sz="1150" spc="-5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can</a:t>
            </a:r>
            <a:r>
              <a:rPr dirty="0" sz="1150" spc="-5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be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triggered</a:t>
            </a:r>
            <a:r>
              <a:rPr dirty="0" sz="1150" spc="-6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by</a:t>
            </a:r>
            <a:r>
              <a:rPr dirty="0" sz="1150" spc="-5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</a:t>
            </a:r>
            <a:r>
              <a:rPr dirty="0" sz="1150" spc="-5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low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energy</a:t>
            </a:r>
            <a:r>
              <a:rPr dirty="0" sz="1150" spc="-5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signal</a:t>
            </a:r>
            <a:r>
              <a:rPr dirty="0" sz="1150" spc="-5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at</a:t>
            </a:r>
            <a:r>
              <a:rPr dirty="0" sz="1150" spc="-5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its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gate  terminal.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In SCRs,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it conducts in only one direction,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but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in the case of TRIAC, the power  can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be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controlled in both</a:t>
            </a:r>
            <a:r>
              <a:rPr dirty="0" sz="1150" spc="1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directions.</a:t>
            </a:r>
            <a:endParaRPr sz="1150">
              <a:latin typeface="RobotoRegular"/>
              <a:cs typeface="RobotoRegular"/>
            </a:endParaRPr>
          </a:p>
          <a:p>
            <a:pPr algn="just" marL="213360" indent="-201295">
              <a:lnSpc>
                <a:spcPct val="100000"/>
              </a:lnSpc>
              <a:spcBef>
                <a:spcPts val="1130"/>
              </a:spcBef>
              <a:buAutoNum type="arabicPeriod" startAt="3"/>
              <a:tabLst>
                <a:tab pos="213995" algn="l"/>
              </a:tabLst>
            </a:pPr>
            <a:r>
              <a:rPr dirty="0" u="sng" sz="120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Potentiometer to </a:t>
            </a:r>
            <a:r>
              <a:rPr dirty="0" u="sng" sz="12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control </a:t>
            </a:r>
            <a:r>
              <a:rPr dirty="0" u="sng" sz="120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the </a:t>
            </a:r>
            <a:r>
              <a:rPr dirty="0" u="sng" sz="12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Fan</a:t>
            </a:r>
            <a:r>
              <a:rPr dirty="0" u="sng" sz="1200" spc="-1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 </a:t>
            </a:r>
            <a:r>
              <a:rPr dirty="0" u="sng" sz="12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Speed</a:t>
            </a:r>
            <a:endParaRPr sz="1200">
              <a:latin typeface="RobotoRegular"/>
              <a:cs typeface="RobotoRegular"/>
            </a:endParaRPr>
          </a:p>
          <a:p>
            <a:pPr algn="just" marL="12700" marR="5715">
              <a:lnSpc>
                <a:spcPct val="100000"/>
              </a:lnSpc>
              <a:spcBef>
                <a:spcPts val="1130"/>
              </a:spcBef>
            </a:pP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Here a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potentiometer is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used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to vary the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speed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of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AC Fan.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We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know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that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potentiometer  is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</a:t>
            </a:r>
            <a:r>
              <a:rPr dirty="0" sz="1150" spc="-3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3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terminal</a:t>
            </a:r>
            <a:r>
              <a:rPr dirty="0" sz="1150" spc="-3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device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that</a:t>
            </a:r>
            <a:r>
              <a:rPr dirty="0" sz="1150" spc="-3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acts</a:t>
            </a:r>
            <a:r>
              <a:rPr dirty="0" sz="1150" spc="-2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as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voltage</a:t>
            </a:r>
            <a:r>
              <a:rPr dirty="0" sz="1150" spc="-3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divider</a:t>
            </a:r>
            <a:r>
              <a:rPr dirty="0" sz="1150" spc="-2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and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provides</a:t>
            </a:r>
            <a:r>
              <a:rPr dirty="0" sz="1150" spc="-3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</a:t>
            </a:r>
            <a:r>
              <a:rPr dirty="0" sz="1150" spc="-4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variable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voltage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output. 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This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variable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analog</a:t>
            </a:r>
            <a:r>
              <a:rPr dirty="0" sz="1150" spc="-4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output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voltage</a:t>
            </a:r>
            <a:r>
              <a:rPr dirty="0" sz="1150" spc="-3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RobotoRegular"/>
                <a:cs typeface="RobotoRegular"/>
              </a:rPr>
              <a:t>is</a:t>
            </a:r>
            <a:r>
              <a:rPr dirty="0" sz="1150" spc="-2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given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at</a:t>
            </a:r>
            <a:r>
              <a:rPr dirty="0" sz="1150" spc="-3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RobotoRegular"/>
                <a:cs typeface="RobotoRegular"/>
              </a:rPr>
              <a:t>the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Arduino</a:t>
            </a:r>
            <a:r>
              <a:rPr dirty="0" sz="1150" spc="-3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analog</a:t>
            </a:r>
            <a:r>
              <a:rPr dirty="0" sz="1150" spc="-3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input</a:t>
            </a:r>
            <a:r>
              <a:rPr dirty="0" sz="1150" spc="-3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terminal</a:t>
            </a:r>
            <a:r>
              <a:rPr dirty="0" sz="1150" spc="-3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to</a:t>
            </a:r>
            <a:r>
              <a:rPr dirty="0" sz="1150" spc="-2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set</a:t>
            </a:r>
            <a:r>
              <a:rPr dirty="0" sz="1150" spc="-3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 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speed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value of the AC</a:t>
            </a:r>
            <a:r>
              <a:rPr dirty="0" sz="1150" spc="-1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fan.</a:t>
            </a:r>
            <a:endParaRPr sz="115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250">
              <a:latin typeface="RobotoRegular"/>
              <a:cs typeface="RobotoRegular"/>
            </a:endParaRPr>
          </a:p>
          <a:p>
            <a:pPr algn="just" marL="213360" indent="-201295">
              <a:lnSpc>
                <a:spcPct val="100000"/>
              </a:lnSpc>
              <a:buAutoNum type="arabicPeriod" startAt="4"/>
              <a:tabLst>
                <a:tab pos="213995" algn="l"/>
              </a:tabLst>
            </a:pPr>
            <a:r>
              <a:rPr dirty="0" u="sng" sz="120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PWM </a:t>
            </a:r>
            <a:r>
              <a:rPr dirty="0" u="sng" sz="12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Signal Generation</a:t>
            </a:r>
            <a:r>
              <a:rPr dirty="0" u="sng" sz="1200" spc="-1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 </a:t>
            </a:r>
            <a:r>
              <a:rPr dirty="0" u="sng" sz="12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Regular"/>
                <a:cs typeface="RobotoRegular"/>
              </a:rPr>
              <a:t>Unit</a:t>
            </a:r>
            <a:endParaRPr sz="12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250">
              <a:latin typeface="RobotoRegular"/>
              <a:cs typeface="RobotoRegular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In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 final step,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 </a:t>
            </a:r>
            <a:r>
              <a:rPr dirty="0" sz="1150" spc="-5">
                <a:latin typeface="RobotoRegular"/>
                <a:cs typeface="RobotoRegular"/>
                <a:hlinkClick r:id="rId4"/>
              </a:rPr>
              <a:t>PWM </a:t>
            </a:r>
            <a:r>
              <a:rPr dirty="0" sz="1150">
                <a:latin typeface="RobotoRegular"/>
                <a:cs typeface="RobotoRegular"/>
                <a:hlinkClick r:id="rId4"/>
              </a:rPr>
              <a:t>pulse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is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given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to </a:t>
            </a:r>
            <a:r>
              <a:rPr dirty="0" sz="1150" spc="-10">
                <a:solidFill>
                  <a:srgbClr val="545454"/>
                </a:solidFill>
                <a:latin typeface="RobotoRegular"/>
                <a:cs typeface="RobotoRegular"/>
              </a:rPr>
              <a:t>the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TRIAC </a:t>
            </a:r>
            <a:r>
              <a:rPr dirty="0" sz="1150" spc="-10">
                <a:solidFill>
                  <a:srgbClr val="545454"/>
                </a:solidFill>
                <a:latin typeface="RobotoRegular"/>
                <a:cs typeface="RobotoRegular"/>
              </a:rPr>
              <a:t>as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per the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speed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requirements, which  in</a:t>
            </a:r>
            <a:r>
              <a:rPr dirty="0" sz="1150" spc="-3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turn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varies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</a:t>
            </a:r>
            <a:r>
              <a:rPr dirty="0" sz="1150" spc="-2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ON/OFF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timing</a:t>
            </a:r>
            <a:r>
              <a:rPr dirty="0" sz="1150" spc="-3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of</a:t>
            </a:r>
            <a:r>
              <a:rPr dirty="0" sz="1150" spc="-3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AC</a:t>
            </a:r>
            <a:r>
              <a:rPr dirty="0" sz="1150" spc="-2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signal</a:t>
            </a:r>
            <a:r>
              <a:rPr dirty="0" sz="1150" spc="-3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and</a:t>
            </a:r>
            <a:r>
              <a:rPr dirty="0" sz="1150" spc="-3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provides</a:t>
            </a:r>
            <a:r>
              <a:rPr dirty="0" sz="1150" spc="-2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</a:t>
            </a:r>
            <a:r>
              <a:rPr dirty="0" sz="1150" spc="-3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variable</a:t>
            </a:r>
            <a:r>
              <a:rPr dirty="0" sz="1150" spc="-25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output</a:t>
            </a:r>
            <a:r>
              <a:rPr dirty="0" sz="1150" spc="-3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to</a:t>
            </a:r>
            <a:r>
              <a:rPr dirty="0" sz="1150" spc="-2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control  the Fan speed. Here Arduino is used to generate the PWM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pulse, which takes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 input  from the potentiometer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and gives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PWM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signal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output to TRIAC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and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optocoupler circuit  which further drives the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AC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fan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at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the desired speed.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Learn </a:t>
            </a:r>
            <a:r>
              <a:rPr dirty="0" sz="1150" spc="-5">
                <a:solidFill>
                  <a:srgbClr val="545454"/>
                </a:solidFill>
                <a:latin typeface="RobotoRegular"/>
                <a:cs typeface="RobotoRegular"/>
              </a:rPr>
              <a:t>more </a:t>
            </a:r>
            <a:r>
              <a:rPr dirty="0" sz="1150">
                <a:solidFill>
                  <a:srgbClr val="545454"/>
                </a:solidFill>
                <a:latin typeface="RobotoRegular"/>
                <a:cs typeface="RobotoRegular"/>
              </a:rPr>
              <a:t>about </a:t>
            </a:r>
            <a:r>
              <a:rPr dirty="0" sz="1150" spc="-5">
                <a:latin typeface="RobotoRegular"/>
                <a:cs typeface="RobotoRegular"/>
                <a:hlinkClick r:id="rId5"/>
              </a:rPr>
              <a:t>PWM generation </a:t>
            </a:r>
            <a:r>
              <a:rPr dirty="0" sz="1150" spc="-5">
                <a:latin typeface="RobotoRegular"/>
                <a:cs typeface="RobotoRegular"/>
              </a:rPr>
              <a:t> </a:t>
            </a:r>
            <a:r>
              <a:rPr dirty="0" sz="1150" spc="-5">
                <a:latin typeface="RobotoRegular"/>
                <a:cs typeface="RobotoRegular"/>
                <a:hlinkClick r:id="rId5"/>
              </a:rPr>
              <a:t>using Arduino</a:t>
            </a:r>
            <a:r>
              <a:rPr dirty="0" sz="1150" spc="-10">
                <a:latin typeface="RobotoRegular"/>
                <a:cs typeface="RobotoRegular"/>
                <a:hlinkClick r:id="rId5"/>
              </a:rPr>
              <a:t> </a:t>
            </a:r>
            <a:r>
              <a:rPr dirty="0" sz="1150">
                <a:latin typeface="RobotoRegular"/>
                <a:cs typeface="RobotoRegular"/>
                <a:hlinkClick r:id="rId5"/>
              </a:rPr>
              <a:t>here</a:t>
            </a:r>
            <a:r>
              <a:rPr dirty="0" sz="1150">
                <a:latin typeface="RobotoRegular"/>
                <a:cs typeface="RobotoRegular"/>
              </a:rPr>
              <a:t>.</a:t>
            </a:r>
            <a:endParaRPr sz="11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339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45454"/>
                </a:solidFill>
                <a:latin typeface="Roboto"/>
                <a:cs typeface="Roboto"/>
              </a:rPr>
              <a:t>FLOW</a:t>
            </a:r>
            <a:r>
              <a:rPr dirty="0" sz="1600" spc="-65" b="1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dirty="0" sz="1600" spc="-5" b="1">
                <a:solidFill>
                  <a:srgbClr val="545454"/>
                </a:solidFill>
                <a:latin typeface="Roboto"/>
                <a:cs typeface="Roboto"/>
              </a:rPr>
              <a:t>CHART: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052184"/>
            <a:ext cx="1532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rlito"/>
                <a:cs typeface="Carlito"/>
              </a:rPr>
              <a:t>BLOCK</a:t>
            </a:r>
            <a:r>
              <a:rPr dirty="0" sz="1600" spc="-55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DIAGRAM: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3453" y="1620011"/>
            <a:ext cx="4004497" cy="343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745351"/>
            <a:ext cx="5731509" cy="2131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821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Carlito"/>
                <a:cs typeface="Carlito"/>
              </a:rPr>
              <a:t>TECHNOLOGY</a:t>
            </a:r>
            <a:r>
              <a:rPr dirty="0" sz="1600" spc="-55" b="1" i="1">
                <a:latin typeface="Carlito"/>
                <a:cs typeface="Carlito"/>
              </a:rPr>
              <a:t> </a:t>
            </a:r>
            <a:r>
              <a:rPr dirty="0" sz="1600" spc="-5" b="1" i="1">
                <a:latin typeface="Carlito"/>
                <a:cs typeface="Carlito"/>
              </a:rPr>
              <a:t>STACK: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5415" y="1586483"/>
            <a:ext cx="1722119" cy="1730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2910" y="3705861"/>
            <a:ext cx="1599991" cy="150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38675" y="4033646"/>
            <a:ext cx="2006853" cy="1207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2584" y="5886830"/>
            <a:ext cx="1996418" cy="1157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45584" y="5737009"/>
            <a:ext cx="2005665" cy="1293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9087" y="7769313"/>
            <a:ext cx="1707923" cy="1790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3829" y="1605115"/>
            <a:ext cx="1341437" cy="13213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201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rlito"/>
                <a:cs typeface="Carlito"/>
              </a:rPr>
              <a:t>SAMPLE OUTPUT</a:t>
            </a:r>
            <a:r>
              <a:rPr dirty="0" sz="1600" spc="-50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MODEL: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67908"/>
            <a:ext cx="2390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COST BENEFIT</a:t>
            </a:r>
            <a:r>
              <a:rPr dirty="0" sz="1800" spc="-50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ANALYSIS: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6128892"/>
          <a:ext cx="5735955" cy="134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75"/>
                <a:gridCol w="1908175"/>
                <a:gridCol w="1910079"/>
              </a:tblGrid>
              <a:tr h="224027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400" spc="-5" b="1">
                          <a:latin typeface="Carlito"/>
                          <a:cs typeface="Carlito"/>
                        </a:rPr>
                        <a:t>COMPONENTS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400" b="1">
                          <a:latin typeface="Carlito"/>
                          <a:cs typeface="Carlito"/>
                        </a:rPr>
                        <a:t>SPECIFICATION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400" spc="-5" b="1">
                          <a:latin typeface="Carlito"/>
                          <a:cs typeface="Carlito"/>
                        </a:rPr>
                        <a:t>COST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Arduino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UNO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350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503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Sensors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TRIAC,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AC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DIMMER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500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027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LCD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baseline="30864" sz="1350">
                          <a:latin typeface="Carlito"/>
                          <a:cs typeface="Carlito"/>
                        </a:rPr>
                        <a:t>2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C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250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FAN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DC</a:t>
                      </a:r>
                      <a:r>
                        <a:rPr dirty="0" sz="14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FAN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300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TRANSFORMER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220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V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4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V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100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400" y="1653539"/>
            <a:ext cx="5377434" cy="264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26565"/>
            <a:ext cx="1164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Carlito"/>
                <a:cs typeface="Carlito"/>
              </a:rPr>
              <a:t>REFERENCE: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17522"/>
            <a:ext cx="5634355" cy="3042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5"/>
              </a:spcBef>
              <a:buAutoNum type="arabicPlain"/>
              <a:tabLst>
                <a:tab pos="220345" algn="l"/>
              </a:tabLst>
            </a:pPr>
            <a:r>
              <a:rPr dirty="0" sz="1200" spc="-5">
                <a:latin typeface="Carlito"/>
                <a:cs typeface="Carlito"/>
              </a:rPr>
              <a:t>Liu, Y., Zeng, </a:t>
            </a:r>
            <a:r>
              <a:rPr dirty="0" sz="1200">
                <a:latin typeface="Carlito"/>
                <a:cs typeface="Carlito"/>
              </a:rPr>
              <a:t>J. </a:t>
            </a:r>
            <a:r>
              <a:rPr dirty="0" sz="1200" spc="-5">
                <a:latin typeface="Carlito"/>
                <a:cs typeface="Carlito"/>
              </a:rPr>
              <a:t>and </a:t>
            </a:r>
            <a:r>
              <a:rPr dirty="0" sz="1200">
                <a:latin typeface="Carlito"/>
                <a:cs typeface="Carlito"/>
              </a:rPr>
              <a:t>Wang, </a:t>
            </a:r>
            <a:r>
              <a:rPr dirty="0" sz="1200" spc="-5">
                <a:latin typeface="Carlito"/>
                <a:cs typeface="Carlito"/>
              </a:rPr>
              <a:t>C. (2009). Temperature Monitoring </a:t>
            </a:r>
            <a:r>
              <a:rPr dirty="0" sz="1200" spc="-10">
                <a:latin typeface="Carlito"/>
                <a:cs typeface="Carlito"/>
              </a:rPr>
              <a:t>in </a:t>
            </a:r>
            <a:r>
              <a:rPr dirty="0" sz="1200" spc="-5">
                <a:latin typeface="Carlito"/>
                <a:cs typeface="Carlito"/>
              </a:rPr>
              <a:t>Laser </a:t>
            </a:r>
            <a:r>
              <a:rPr dirty="0" sz="1200">
                <a:latin typeface="Carlito"/>
                <a:cs typeface="Carlito"/>
              </a:rPr>
              <a:t>Assisted Polymer  Bonding </a:t>
            </a:r>
            <a:r>
              <a:rPr dirty="0" sz="1200" spc="-5">
                <a:latin typeface="Carlito"/>
                <a:cs typeface="Carlito"/>
              </a:rPr>
              <a:t>for MEMS Packaging </a:t>
            </a:r>
            <a:r>
              <a:rPr dirty="0" sz="1200">
                <a:latin typeface="Carlito"/>
                <a:cs typeface="Carlito"/>
              </a:rPr>
              <a:t>Using a </a:t>
            </a:r>
            <a:r>
              <a:rPr dirty="0" sz="1200" spc="-5">
                <a:latin typeface="Carlito"/>
                <a:cs typeface="Carlito"/>
              </a:rPr>
              <a:t>thin Film </a:t>
            </a:r>
            <a:r>
              <a:rPr dirty="0" sz="1200" spc="-10">
                <a:latin typeface="Carlito"/>
                <a:cs typeface="Carlito"/>
              </a:rPr>
              <a:t>Sensor </a:t>
            </a:r>
            <a:r>
              <a:rPr dirty="0" sz="1200" spc="-5">
                <a:latin typeface="Carlito"/>
                <a:cs typeface="Carlito"/>
              </a:rPr>
              <a:t>Array </a:t>
            </a:r>
            <a:r>
              <a:rPr dirty="0" sz="1200">
                <a:latin typeface="Carlito"/>
                <a:cs typeface="Carlito"/>
              </a:rPr>
              <a:t>, IEEE </a:t>
            </a:r>
            <a:r>
              <a:rPr dirty="0" sz="1200" spc="-5">
                <a:latin typeface="Carlito"/>
                <a:cs typeface="Carlito"/>
              </a:rPr>
              <a:t>Sensors Applications  Symposium, New </a:t>
            </a:r>
            <a:r>
              <a:rPr dirty="0" sz="1200" spc="-10">
                <a:latin typeface="Carlito"/>
                <a:cs typeface="Carlito"/>
              </a:rPr>
              <a:t>Orleans, </a:t>
            </a:r>
            <a:r>
              <a:rPr dirty="0" sz="1200" spc="-5">
                <a:latin typeface="Carlito"/>
                <a:cs typeface="Carlito"/>
              </a:rPr>
              <a:t>LA </a:t>
            </a:r>
            <a:r>
              <a:rPr dirty="0" sz="1200">
                <a:latin typeface="Carlito"/>
                <a:cs typeface="Carlito"/>
              </a:rPr>
              <a:t>,</a:t>
            </a:r>
            <a:r>
              <a:rPr dirty="0" sz="1200" spc="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USA.</a:t>
            </a:r>
            <a:endParaRPr sz="1200">
              <a:latin typeface="Carlito"/>
              <a:cs typeface="Carlito"/>
            </a:endParaRPr>
          </a:p>
          <a:p>
            <a:pPr marL="12700" marR="274320" indent="34925">
              <a:lnSpc>
                <a:spcPct val="109600"/>
              </a:lnSpc>
              <a:spcBef>
                <a:spcPts val="810"/>
              </a:spcBef>
              <a:buAutoNum type="arabicPlain"/>
              <a:tabLst>
                <a:tab pos="253365" algn="l"/>
              </a:tabLst>
            </a:pPr>
            <a:r>
              <a:rPr dirty="0" sz="1200" spc="-5">
                <a:latin typeface="Carlito"/>
                <a:cs typeface="Carlito"/>
              </a:rPr>
              <a:t>Jung, W.,You, </a:t>
            </a:r>
            <a:r>
              <a:rPr dirty="0" sz="1200">
                <a:latin typeface="Carlito"/>
                <a:cs typeface="Carlito"/>
              </a:rPr>
              <a:t>J. </a:t>
            </a:r>
            <a:r>
              <a:rPr dirty="0" sz="1200" spc="-5">
                <a:latin typeface="Carlito"/>
                <a:cs typeface="Carlito"/>
              </a:rPr>
              <a:t>and </a:t>
            </a:r>
            <a:r>
              <a:rPr dirty="0" sz="1200">
                <a:latin typeface="Carlito"/>
                <a:cs typeface="Carlito"/>
              </a:rPr>
              <a:t>Won, </a:t>
            </a:r>
            <a:r>
              <a:rPr dirty="0" sz="1200" spc="-5">
                <a:latin typeface="Carlito"/>
                <a:cs typeface="Carlito"/>
              </a:rPr>
              <a:t>S. (2008). Temperature Monitoring System </a:t>
            </a:r>
            <a:r>
              <a:rPr dirty="0" sz="1200" spc="5">
                <a:latin typeface="Carlito"/>
                <a:cs typeface="Carlito"/>
              </a:rPr>
              <a:t>for </a:t>
            </a:r>
            <a:r>
              <a:rPr dirty="0" sz="1200" spc="-5">
                <a:latin typeface="Carlito"/>
                <a:cs typeface="Carlito"/>
              </a:rPr>
              <a:t>Inductive  Heater Oven (pp.1734-1737), International Conference on Control, Automation and  Systems, Seoul</a:t>
            </a:r>
            <a:r>
              <a:rPr dirty="0" sz="1200" spc="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Korea.</a:t>
            </a:r>
            <a:endParaRPr sz="1200">
              <a:latin typeface="Carlito"/>
              <a:cs typeface="Carlito"/>
            </a:endParaRPr>
          </a:p>
          <a:p>
            <a:pPr marL="12700" marR="196850">
              <a:lnSpc>
                <a:spcPct val="109600"/>
              </a:lnSpc>
              <a:spcBef>
                <a:spcPts val="810"/>
              </a:spcBef>
              <a:buAutoNum type="arabicPlain"/>
              <a:tabLst>
                <a:tab pos="220345" algn="l"/>
              </a:tabLst>
            </a:pPr>
            <a:r>
              <a:rPr dirty="0" sz="1200" spc="-5">
                <a:latin typeface="Carlito"/>
                <a:cs typeface="Carlito"/>
              </a:rPr>
              <a:t>Chiueh, H., Choma, </a:t>
            </a:r>
            <a:r>
              <a:rPr dirty="0" sz="1200">
                <a:latin typeface="Carlito"/>
                <a:cs typeface="Carlito"/>
              </a:rPr>
              <a:t>J. and </a:t>
            </a:r>
            <a:r>
              <a:rPr dirty="0" sz="1200" spc="-5">
                <a:latin typeface="Carlito"/>
                <a:cs typeface="Carlito"/>
              </a:rPr>
              <a:t>Draper, </a:t>
            </a:r>
            <a:r>
              <a:rPr dirty="0" sz="1200">
                <a:latin typeface="Carlito"/>
                <a:cs typeface="Carlito"/>
              </a:rPr>
              <a:t>J. </a:t>
            </a:r>
            <a:r>
              <a:rPr dirty="0" sz="1200" spc="-5">
                <a:latin typeface="Carlito"/>
                <a:cs typeface="Carlito"/>
              </a:rPr>
              <a:t>(2000). Implementation of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sz="1200" spc="-5">
                <a:latin typeface="Carlito"/>
                <a:cs typeface="Carlito"/>
              </a:rPr>
              <a:t>temperature  Monitoring Interface Circuit for </a:t>
            </a:r>
            <a:r>
              <a:rPr dirty="0" sz="1200">
                <a:latin typeface="Carlito"/>
                <a:cs typeface="Carlito"/>
              </a:rPr>
              <a:t>Power PC </a:t>
            </a:r>
            <a:r>
              <a:rPr dirty="0" sz="1200" spc="-5">
                <a:latin typeface="Carlito"/>
                <a:cs typeface="Carlito"/>
              </a:rPr>
              <a:t>Systems (pp.98-101), Proceedings of the 43rd  Midwest Symposium on </a:t>
            </a:r>
            <a:r>
              <a:rPr dirty="0" sz="1200">
                <a:latin typeface="Carlito"/>
                <a:cs typeface="Carlito"/>
              </a:rPr>
              <a:t>Circuits </a:t>
            </a:r>
            <a:r>
              <a:rPr dirty="0" sz="1200" spc="-5">
                <a:latin typeface="Carlito"/>
                <a:cs typeface="Carlito"/>
              </a:rPr>
              <a:t>and Systems, </a:t>
            </a:r>
            <a:r>
              <a:rPr dirty="0" sz="1200" spc="-10">
                <a:latin typeface="Carlito"/>
                <a:cs typeface="Carlito"/>
              </a:rPr>
              <a:t>Lansing </a:t>
            </a:r>
            <a:r>
              <a:rPr dirty="0" sz="1200">
                <a:latin typeface="Carlito"/>
                <a:cs typeface="Carlito"/>
              </a:rPr>
              <a:t>MI,</a:t>
            </a:r>
            <a:r>
              <a:rPr dirty="0" sz="1200" spc="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USA.</a:t>
            </a:r>
            <a:endParaRPr sz="1200">
              <a:latin typeface="Carlito"/>
              <a:cs typeface="Carlito"/>
            </a:endParaRPr>
          </a:p>
          <a:p>
            <a:pPr marL="12700" marR="25400" indent="34925">
              <a:lnSpc>
                <a:spcPct val="109200"/>
              </a:lnSpc>
              <a:spcBef>
                <a:spcPts val="815"/>
              </a:spcBef>
              <a:buAutoNum type="arabicPlain"/>
              <a:tabLst>
                <a:tab pos="253365" algn="l"/>
              </a:tabLst>
            </a:pPr>
            <a:r>
              <a:rPr dirty="0" sz="1200" spc="-5">
                <a:latin typeface="Carlito"/>
                <a:cs typeface="Carlito"/>
              </a:rPr>
              <a:t>Mehta </a:t>
            </a:r>
            <a:r>
              <a:rPr dirty="0" sz="1200">
                <a:latin typeface="Carlito"/>
                <a:cs typeface="Carlito"/>
              </a:rPr>
              <a:t>V. K </a:t>
            </a:r>
            <a:r>
              <a:rPr dirty="0" sz="1200" spc="-5">
                <a:latin typeface="Carlito"/>
                <a:cs typeface="Carlito"/>
              </a:rPr>
              <a:t>and Mehta </a:t>
            </a:r>
            <a:r>
              <a:rPr dirty="0" sz="1200">
                <a:latin typeface="Carlito"/>
                <a:cs typeface="Carlito"/>
              </a:rPr>
              <a:t>R. </a:t>
            </a:r>
            <a:r>
              <a:rPr dirty="0" sz="1200" spc="-5">
                <a:latin typeface="Carlito"/>
                <a:cs typeface="Carlito"/>
              </a:rPr>
              <a:t>(2007). Principle of Electronics, S.Chand </a:t>
            </a:r>
            <a:r>
              <a:rPr dirty="0" sz="1200">
                <a:latin typeface="Carlito"/>
                <a:cs typeface="Carlito"/>
              </a:rPr>
              <a:t>&amp; </a:t>
            </a:r>
            <a:r>
              <a:rPr dirty="0" sz="1200" spc="-5">
                <a:latin typeface="Carlito"/>
                <a:cs typeface="Carlito"/>
              </a:rPr>
              <a:t>Company Ltd.New  </a:t>
            </a:r>
            <a:r>
              <a:rPr dirty="0" sz="1200">
                <a:latin typeface="Carlito"/>
                <a:cs typeface="Carlito"/>
              </a:rPr>
              <a:t>Delhi,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438</a:t>
            </a:r>
            <a:endParaRPr sz="1200">
              <a:latin typeface="Carlito"/>
              <a:cs typeface="Carlito"/>
            </a:endParaRPr>
          </a:p>
          <a:p>
            <a:pPr marL="12700" marR="284480">
              <a:lnSpc>
                <a:spcPct val="109200"/>
              </a:lnSpc>
              <a:spcBef>
                <a:spcPts val="820"/>
              </a:spcBef>
              <a:buAutoNum type="arabicPlain"/>
              <a:tabLst>
                <a:tab pos="218440" algn="l"/>
              </a:tabLst>
            </a:pPr>
            <a:r>
              <a:rPr dirty="0" sz="1200" spc="-5">
                <a:latin typeface="Carlito"/>
                <a:cs typeface="Carlito"/>
              </a:rPr>
              <a:t>Theraja B. </a:t>
            </a:r>
            <a:r>
              <a:rPr dirty="0" sz="1200">
                <a:latin typeface="Carlito"/>
                <a:cs typeface="Carlito"/>
              </a:rPr>
              <a:t>L </a:t>
            </a:r>
            <a:r>
              <a:rPr dirty="0" sz="1200" spc="-5">
                <a:latin typeface="Carlito"/>
                <a:cs typeface="Carlito"/>
              </a:rPr>
              <a:t>and Theraja </a:t>
            </a:r>
            <a:r>
              <a:rPr dirty="0" sz="1200">
                <a:latin typeface="Carlito"/>
                <a:cs typeface="Carlito"/>
              </a:rPr>
              <a:t>A. K. </a:t>
            </a:r>
            <a:r>
              <a:rPr dirty="0" sz="1200" spc="-5">
                <a:latin typeface="Carlito"/>
                <a:cs typeface="Carlito"/>
              </a:rPr>
              <a:t>(2002).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sz="1200" spc="-5">
                <a:latin typeface="Carlito"/>
                <a:cs typeface="Carlito"/>
              </a:rPr>
              <a:t>Textbook </a:t>
            </a:r>
            <a:r>
              <a:rPr dirty="0" sz="1200">
                <a:latin typeface="Carlito"/>
                <a:cs typeface="Carlito"/>
              </a:rPr>
              <a:t>of </a:t>
            </a:r>
            <a:r>
              <a:rPr dirty="0" sz="1200" spc="-5">
                <a:latin typeface="Carlito"/>
                <a:cs typeface="Carlito"/>
              </a:rPr>
              <a:t>Electrical Technology, S. </a:t>
            </a:r>
            <a:r>
              <a:rPr dirty="0" sz="1200">
                <a:latin typeface="Carlito"/>
                <a:cs typeface="Carlito"/>
              </a:rPr>
              <a:t>Chand  </a:t>
            </a:r>
            <a:r>
              <a:rPr dirty="0" sz="1200" spc="-5">
                <a:latin typeface="Carlito"/>
                <a:cs typeface="Carlito"/>
              </a:rPr>
              <a:t>&amp;Company Ltd. New Delhi,</a:t>
            </a:r>
            <a:r>
              <a:rPr dirty="0" sz="1200" spc="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2105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terms:created xsi:type="dcterms:W3CDTF">2022-03-31T13:48:24Z</dcterms:created>
  <dcterms:modified xsi:type="dcterms:W3CDTF">2022-03-31T13:48:24Z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2022-03-31T00:00:00Z</vt:filetime>
  </property>
</Properties>
</file>