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j46s7XOC9bh7vTErBbol9TcLVv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0dede57ab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0dede57ab_0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20dede57ab_0_4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f0dda47c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f0dda47c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1f0dda47c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g120dede57ab_0_383"/>
          <p:cNvGrpSpPr/>
          <p:nvPr/>
        </p:nvGrpSpPr>
        <p:grpSpPr>
          <a:xfrm>
            <a:off x="8130968" y="7"/>
            <a:ext cx="4060732" cy="2707359"/>
            <a:chOff x="6098378" y="5"/>
            <a:chExt cx="3045625" cy="2030570"/>
          </a:xfrm>
        </p:grpSpPr>
        <p:sp>
          <p:nvSpPr>
            <p:cNvPr id="15" name="Google Shape;15;g120dede57ab_0_38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20dede57ab_0_38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20dede57ab_0_38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20dede57ab_0_38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20dede57ab_0_38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120dede57ab_0_383"/>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g120dede57ab_0_383"/>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g120dede57ab_0_38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20dede57ab_0_443"/>
          <p:cNvGrpSpPr/>
          <p:nvPr/>
        </p:nvGrpSpPr>
        <p:grpSpPr>
          <a:xfrm>
            <a:off x="8130968" y="7"/>
            <a:ext cx="4060732" cy="2707359"/>
            <a:chOff x="6098378" y="5"/>
            <a:chExt cx="3045625" cy="2030570"/>
          </a:xfrm>
        </p:grpSpPr>
        <p:sp>
          <p:nvSpPr>
            <p:cNvPr id="75" name="Google Shape;75;g120dede57ab_0_44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20dede57ab_0_44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20dede57ab_0_44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20dede57ab_0_44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20dede57ab_0_44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g120dede57ab_0_443"/>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g120dede57ab_0_443"/>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82" name="Google Shape;82;g120dede57ab_0_44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g120dede57ab_0_45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g120dede57ab_0_4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7" name="Google Shape;87;g120dede57ab_0_4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8" name="Google Shape;88;g120dede57ab_0_4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g120dede57ab_0_4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20dede57ab_0_4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120dede57ab_0_393"/>
          <p:cNvGrpSpPr/>
          <p:nvPr/>
        </p:nvGrpSpPr>
        <p:grpSpPr>
          <a:xfrm>
            <a:off x="8130968" y="7"/>
            <a:ext cx="4060732" cy="2707359"/>
            <a:chOff x="6098378" y="5"/>
            <a:chExt cx="3045625" cy="2030570"/>
          </a:xfrm>
        </p:grpSpPr>
        <p:sp>
          <p:nvSpPr>
            <p:cNvPr id="25" name="Google Shape;25;g120dede57ab_0_39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20dede57ab_0_39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20dede57ab_0_39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20dede57ab_0_39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20dede57ab_0_39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g120dede57ab_0_39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g120dede57ab_0_39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g120dede57ab_0_402"/>
          <p:cNvGrpSpPr/>
          <p:nvPr/>
        </p:nvGrpSpPr>
        <p:grpSpPr>
          <a:xfrm>
            <a:off x="0" y="5204762"/>
            <a:ext cx="12191695" cy="1653192"/>
            <a:chOff x="0" y="3903669"/>
            <a:chExt cx="9144000" cy="1239925"/>
          </a:xfrm>
        </p:grpSpPr>
        <p:sp>
          <p:nvSpPr>
            <p:cNvPr id="34" name="Google Shape;34;g120dede57ab_0_402"/>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20dede57ab_0_402"/>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20dede57ab_0_402"/>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20dede57ab_0_402"/>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20dede57ab_0_402"/>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20dede57ab_0_402"/>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120dede57ab_0_402"/>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1" name="Google Shape;41;g120dede57ab_0_40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g120dede57ab_0_412"/>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g120dede57ab_0_412"/>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g120dede57ab_0_412"/>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6" name="Google Shape;46;g120dede57ab_0_4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120dede57ab_0_417"/>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g120dede57ab_0_41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g120dede57ab_0_42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g120dede57ab_0_420"/>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3" name="Google Shape;53;g120dede57ab_0_42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g120dede57ab_0_424"/>
          <p:cNvGrpSpPr/>
          <p:nvPr/>
        </p:nvGrpSpPr>
        <p:grpSpPr>
          <a:xfrm>
            <a:off x="8130968" y="7"/>
            <a:ext cx="4060732" cy="2707359"/>
            <a:chOff x="6098378" y="5"/>
            <a:chExt cx="3045625" cy="2030570"/>
          </a:xfrm>
        </p:grpSpPr>
        <p:sp>
          <p:nvSpPr>
            <p:cNvPr id="56" name="Google Shape;56;g120dede57ab_0_424"/>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20dede57ab_0_424"/>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20dede57ab_0_424"/>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20dede57ab_0_424"/>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20dede57ab_0_424"/>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g120dede57ab_0_42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g120dede57ab_0_42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g120dede57ab_0_433"/>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g120dede57ab_0_43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g120dede57ab_0_433"/>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g120dede57ab_0_433"/>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g120dede57ab_0_43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9" name="Google Shape;69;g120dede57ab_0_43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20dede57ab_0_44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72" name="Google Shape;72;g120dede57ab_0_44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g120dede57ab_0_379"/>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g120dede57ab_0_379"/>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g120dede57ab_0_37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
          <p:cNvSpPr txBox="1"/>
          <p:nvPr>
            <p:ph type="ctrTitle"/>
          </p:nvPr>
        </p:nvSpPr>
        <p:spPr>
          <a:xfrm>
            <a:off x="1419000" y="1053600"/>
            <a:ext cx="9354000" cy="1743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US" sz="4120">
                <a:latin typeface="Times New Roman"/>
                <a:ea typeface="Times New Roman"/>
                <a:cs typeface="Times New Roman"/>
                <a:sym typeface="Times New Roman"/>
              </a:rPr>
              <a:t>FOOD ADULTERATION DETECTION OF TOMATO USING IOT</a:t>
            </a:r>
            <a:r>
              <a:rPr b="1" lang="en-US" sz="4840"/>
              <a:t> </a:t>
            </a:r>
            <a:endParaRPr b="1" sz="4840"/>
          </a:p>
        </p:txBody>
      </p:sp>
      <p:sp>
        <p:nvSpPr>
          <p:cNvPr id="96" name="Google Shape;96;p1"/>
          <p:cNvSpPr txBox="1"/>
          <p:nvPr>
            <p:ph idx="1" type="subTitle"/>
          </p:nvPr>
        </p:nvSpPr>
        <p:spPr>
          <a:xfrm>
            <a:off x="900350" y="4338625"/>
            <a:ext cx="4080300" cy="1743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sz="2600">
                <a:latin typeface="Times New Roman"/>
                <a:ea typeface="Times New Roman"/>
                <a:cs typeface="Times New Roman"/>
                <a:sym typeface="Times New Roman"/>
              </a:rPr>
              <a:t>PAVITHRA E(192FD123)</a:t>
            </a:r>
            <a:endParaRPr sz="2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None/>
            </a:pPr>
            <a:r>
              <a:rPr lang="en-US" sz="2600">
                <a:latin typeface="Times New Roman"/>
                <a:ea typeface="Times New Roman"/>
                <a:cs typeface="Times New Roman"/>
                <a:sym typeface="Times New Roman"/>
              </a:rPr>
              <a:t>SHANMUGAVADIVU S (192FD135)</a:t>
            </a:r>
            <a:endParaRPr sz="2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None/>
            </a:pPr>
            <a:r>
              <a:rPr lang="en-US" sz="2600">
                <a:latin typeface="Times New Roman"/>
                <a:ea typeface="Times New Roman"/>
                <a:cs typeface="Times New Roman"/>
                <a:sym typeface="Times New Roman"/>
              </a:rPr>
              <a:t>KATHIROLI T G(192FD111)</a:t>
            </a:r>
            <a:endParaRPr sz="2600">
              <a:latin typeface="Times New Roman"/>
              <a:ea typeface="Times New Roman"/>
              <a:cs typeface="Times New Roman"/>
              <a:sym typeface="Times New Roman"/>
            </a:endParaRPr>
          </a:p>
        </p:txBody>
      </p:sp>
      <p:sp>
        <p:nvSpPr>
          <p:cNvPr id="97" name="Google Shape;97;p1"/>
          <p:cNvSpPr txBox="1"/>
          <p:nvPr/>
        </p:nvSpPr>
        <p:spPr>
          <a:xfrm>
            <a:off x="7947825" y="4214425"/>
            <a:ext cx="3878700" cy="283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Under guidance of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Dr.P. PACHAMUTHU PhD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Assistant professor in chemistry.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Integrated AI and Sensor Lab,</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BIT, SATHY.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400">
              <a:solidFill>
                <a:schemeClr val="dk1"/>
              </a:solidFill>
              <a:highlight>
                <a:srgbClr val="D0E0E3"/>
              </a:highlight>
              <a:latin typeface="Calibri"/>
              <a:ea typeface="Calibri"/>
              <a:cs typeface="Calibri"/>
              <a:sym typeface="Calibri"/>
            </a:endParaRPr>
          </a:p>
        </p:txBody>
      </p:sp>
      <p:sp>
        <p:nvSpPr>
          <p:cNvPr id="98" name="Google Shape;98;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 :</a:t>
            </a:r>
            <a:endParaRPr/>
          </a:p>
        </p:txBody>
      </p:sp>
      <p:sp>
        <p:nvSpPr>
          <p:cNvPr id="153" name="Google Shape;15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rgbClr val="FF0000"/>
              </a:buClr>
              <a:buSzPts val="2800"/>
              <a:buNone/>
            </a:pPr>
            <a:r>
              <a:t/>
            </a:r>
            <a:endParaRPr/>
          </a:p>
        </p:txBody>
      </p:sp>
      <p:pic>
        <p:nvPicPr>
          <p:cNvPr id="154" name="Google Shape;154;p11"/>
          <p:cNvPicPr preferRelativeResize="0"/>
          <p:nvPr/>
        </p:nvPicPr>
        <p:blipFill>
          <a:blip r:embed="rId3">
            <a:alphaModFix/>
          </a:blip>
          <a:stretch>
            <a:fillRect/>
          </a:stretch>
        </p:blipFill>
        <p:spPr>
          <a:xfrm>
            <a:off x="287375" y="1690700"/>
            <a:ext cx="10957450" cy="43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0" name="Google Shape;160;p12"/>
          <p:cNvSpPr txBox="1"/>
          <p:nvPr>
            <p:ph idx="1" type="body"/>
          </p:nvPr>
        </p:nvSpPr>
        <p:spPr>
          <a:xfrm>
            <a:off x="838200" y="1437701"/>
            <a:ext cx="10515600" cy="4739400"/>
          </a:xfrm>
          <a:prstGeom prst="rect">
            <a:avLst/>
          </a:prstGeom>
          <a:noFill/>
          <a:ln>
            <a:noFill/>
          </a:ln>
        </p:spPr>
        <p:txBody>
          <a:bodyPr anchorCtr="0" anchor="t" bIns="45700" lIns="91425" spcFirstLastPara="1" rIns="91425" wrap="square" tIns="45700">
            <a:normAutofit/>
          </a:bodyPr>
          <a:lstStyle/>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We incorporated various real-world examples(tomato) to boost the functionality and applicability of our dataset. The use of sensors to detect these values in foods can help in the early identification of food deterioration and avoid consuming contaminated food. </a:t>
            </a:r>
            <a:endParaRPr sz="2500">
              <a:latin typeface="Times New Roman"/>
              <a:ea typeface="Times New Roman"/>
              <a:cs typeface="Times New Roman"/>
              <a:sym typeface="Times New Roman"/>
            </a:endParaRPr>
          </a:p>
          <a:p>
            <a:pPr indent="0" lvl="0" marL="457200" rtl="0" algn="l">
              <a:spcBef>
                <a:spcPts val="1600"/>
              </a:spcBef>
              <a:spcAft>
                <a:spcPts val="0"/>
              </a:spcAft>
              <a:buNone/>
            </a:pPr>
            <a:r>
              <a:t/>
            </a:r>
            <a:endParaRPr sz="2500">
              <a:latin typeface="Times New Roman"/>
              <a:ea typeface="Times New Roman"/>
              <a:cs typeface="Times New Roman"/>
              <a:sym typeface="Times New Roman"/>
            </a:endParaRPr>
          </a:p>
          <a:p>
            <a:pPr indent="-387350" lvl="0" marL="457200" rtl="0" algn="l">
              <a:spcBef>
                <a:spcPts val="1600"/>
              </a:spcBef>
              <a:spcAft>
                <a:spcPts val="0"/>
              </a:spcAft>
              <a:buSzPts val="2500"/>
              <a:buFont typeface="Times New Roman"/>
              <a:buChar char="●"/>
            </a:pPr>
            <a:r>
              <a:rPr lang="en-US" sz="2500">
                <a:latin typeface="Times New Roman"/>
                <a:ea typeface="Times New Roman"/>
                <a:cs typeface="Times New Roman"/>
                <a:sym typeface="Times New Roman"/>
              </a:rPr>
              <a:t>These technologies might be developed to incorporate various types of gas sensors and meals to increase the sensitivity of such detection systems. </a:t>
            </a:r>
            <a:endParaRPr sz="2500">
              <a:latin typeface="Times New Roman"/>
              <a:ea typeface="Times New Roman"/>
              <a:cs typeface="Times New Roman"/>
              <a:sym typeface="Times New Roman"/>
            </a:endParaRPr>
          </a:p>
          <a:p>
            <a:pPr indent="0" lvl="0" marL="457200" rtl="0" algn="l">
              <a:spcBef>
                <a:spcPts val="1600"/>
              </a:spcBef>
              <a:spcAft>
                <a:spcPts val="0"/>
              </a:spcAft>
              <a:buNone/>
            </a:pPr>
            <a:r>
              <a:t/>
            </a:r>
            <a:endParaRPr sz="2500">
              <a:latin typeface="Times New Roman"/>
              <a:ea typeface="Times New Roman"/>
              <a:cs typeface="Times New Roman"/>
              <a:sym typeface="Times New Roman"/>
            </a:endParaRPr>
          </a:p>
          <a:p>
            <a:pPr indent="-387350" lvl="0" marL="457200" rtl="0" algn="l">
              <a:spcBef>
                <a:spcPts val="1600"/>
              </a:spcBef>
              <a:spcAft>
                <a:spcPts val="0"/>
              </a:spcAft>
              <a:buSzPts val="2500"/>
              <a:buFont typeface="Times New Roman"/>
              <a:buChar char="●"/>
            </a:pPr>
            <a:r>
              <a:rPr lang="en-US" sz="2500">
                <a:latin typeface="Times New Roman"/>
                <a:ea typeface="Times New Roman"/>
                <a:cs typeface="Times New Roman"/>
                <a:sym typeface="Times New Roman"/>
              </a:rPr>
              <a:t>As a result, the suggested method effectively boosts fruit identification rates.</a:t>
            </a:r>
            <a:endParaRPr sz="2500">
              <a:latin typeface="Times New Roman"/>
              <a:ea typeface="Times New Roman"/>
              <a:cs typeface="Times New Roman"/>
              <a:sym typeface="Times New Roman"/>
            </a:endParaRPr>
          </a:p>
          <a:p>
            <a:pPr indent="0" lvl="0" marL="457200" rtl="0" algn="l">
              <a:spcBef>
                <a:spcPts val="1600"/>
              </a:spcBef>
              <a:spcAft>
                <a:spcPts val="160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66" name="Google Shape;166;p15"/>
          <p:cNvSpPr txBox="1"/>
          <p:nvPr>
            <p:ph idx="1" type="body"/>
          </p:nvPr>
        </p:nvSpPr>
        <p:spPr>
          <a:xfrm>
            <a:off x="838200" y="1470750"/>
            <a:ext cx="10515600" cy="43527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1000"/>
              </a:spcBef>
              <a:spcAft>
                <a:spcPts val="0"/>
              </a:spcAft>
              <a:buClr>
                <a:schemeClr val="dk1"/>
              </a:buClr>
              <a:buSzPts val="358"/>
              <a:buFont typeface="Arial"/>
              <a:buNone/>
            </a:pPr>
            <a:r>
              <a:rPr lang="en-US" sz="1910">
                <a:latin typeface="Times New Roman"/>
                <a:ea typeface="Times New Roman"/>
                <a:cs typeface="Times New Roman"/>
                <a:sym typeface="Times New Roman"/>
              </a:rPr>
              <a:t>1.Zhou C, Tan S, Li J, Chu X, Cai K (2014) A novel method to</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stabilize meat colour: ligand coordinating with hemin. J Food Sci</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Technol 51:1213–1217</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2. Dixit S, Khanna SK, Das M (2013) All India survey for analyses</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of colors in sweets and savories: exposure risk in Indian popula-</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tion. J Food Sci 78:642–647</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3. Stevens LJ, Burgess JR, Stochelski MA, Kuczek T (2015)</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Amounts of artifcial food dyes and added sugars in foods and</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sweets commonly consumed by children. Clin Pediatr (Phila)</a:t>
            </a:r>
            <a:endParaRPr sz="1910">
              <a:latin typeface="Times New Roman"/>
              <a:ea typeface="Times New Roman"/>
              <a:cs typeface="Times New Roman"/>
              <a:sym typeface="Times New Roman"/>
            </a:endParaRPr>
          </a:p>
          <a:p>
            <a:pPr indent="0" lvl="0" marL="0" rtl="0" algn="just">
              <a:lnSpc>
                <a:spcPct val="70000"/>
              </a:lnSpc>
              <a:spcBef>
                <a:spcPts val="1600"/>
              </a:spcBef>
              <a:spcAft>
                <a:spcPts val="0"/>
              </a:spcAft>
              <a:buClr>
                <a:schemeClr val="dk1"/>
              </a:buClr>
              <a:buSzPts val="358"/>
              <a:buFont typeface="Arial"/>
              <a:buNone/>
            </a:pPr>
            <a:r>
              <a:rPr lang="en-US" sz="1910">
                <a:latin typeface="Times New Roman"/>
                <a:ea typeface="Times New Roman"/>
                <a:cs typeface="Times New Roman"/>
                <a:sym typeface="Times New Roman"/>
              </a:rPr>
              <a:t>54(4):309–321</a:t>
            </a:r>
            <a:endParaRPr sz="1910">
              <a:latin typeface="Times New Roman"/>
              <a:ea typeface="Times New Roman"/>
              <a:cs typeface="Times New Roman"/>
              <a:sym typeface="Times New Roman"/>
            </a:endParaRPr>
          </a:p>
          <a:p>
            <a:pPr indent="0" lvl="0" marL="0" rtl="0" algn="just">
              <a:lnSpc>
                <a:spcPct val="70000"/>
              </a:lnSpc>
              <a:spcBef>
                <a:spcPts val="1600"/>
              </a:spcBef>
              <a:spcAft>
                <a:spcPts val="1600"/>
              </a:spcAft>
              <a:buClr>
                <a:srgbClr val="FF0000"/>
              </a:buClr>
              <a:buSzPts val="910"/>
              <a:buNone/>
            </a:pPr>
            <a:r>
              <a:t/>
            </a:r>
            <a:endParaRPr sz="161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g120dede57ab_0_463"/>
          <p:cNvSpPr txBox="1"/>
          <p:nvPr/>
        </p:nvSpPr>
        <p:spPr>
          <a:xfrm>
            <a:off x="1877325" y="1896475"/>
            <a:ext cx="85245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100">
                <a:solidFill>
                  <a:schemeClr val="lt1"/>
                </a:solidFill>
                <a:latin typeface="Times New Roman"/>
                <a:ea typeface="Times New Roman"/>
                <a:cs typeface="Times New Roman"/>
                <a:sym typeface="Times New Roman"/>
              </a:rPr>
              <a:t>THANK YOU</a:t>
            </a:r>
            <a:endParaRPr sz="81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p2"/>
          <p:cNvSpPr txBox="1"/>
          <p:nvPr>
            <p:ph type="title"/>
          </p:nvPr>
        </p:nvSpPr>
        <p:spPr>
          <a:xfrm>
            <a:off x="998425" y="495743"/>
            <a:ext cx="10515600" cy="94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04" name="Google Shape;104;p2"/>
          <p:cNvSpPr txBox="1"/>
          <p:nvPr>
            <p:ph idx="1" type="body"/>
          </p:nvPr>
        </p:nvSpPr>
        <p:spPr>
          <a:xfrm>
            <a:off x="838200" y="1437750"/>
            <a:ext cx="10515600" cy="49185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just">
              <a:lnSpc>
                <a:spcPct val="115000"/>
              </a:lnSpc>
              <a:spcBef>
                <a:spcPts val="0"/>
              </a:spcBef>
              <a:spcAft>
                <a:spcPts val="0"/>
              </a:spcAft>
              <a:buClr>
                <a:schemeClr val="dk1"/>
              </a:buClr>
              <a:buSzPct val="91666"/>
              <a:buFont typeface="Arial"/>
              <a:buNone/>
            </a:pPr>
            <a:r>
              <a:rPr lang="en-US" sz="1200">
                <a:latin typeface="Times New Roman"/>
                <a:ea typeface="Times New Roman"/>
                <a:cs typeface="Times New Roman"/>
                <a:sym typeface="Times New Roman"/>
              </a:rPr>
              <a:t> </a:t>
            </a:r>
            <a:r>
              <a:rPr lang="en-US" sz="3168">
                <a:latin typeface="Times New Roman"/>
                <a:ea typeface="Times New Roman"/>
                <a:cs typeface="Times New Roman"/>
                <a:sym typeface="Times New Roman"/>
              </a:rPr>
              <a:t>Food adulteration has been a major concern by ambiguous consumers for economic growth and profit.In today’s generation consuming spoilage of food may lead to high risk of public health and decreasing  biological value of nutrients in food. It is a food fraud that's mainly in the  industry of food.Authentication of food and the detection of adulterants in diverse food items should be taken into account to safeguard consumers from fraudulent operations.In this study,we aim to detect the freshness of fruits(Tomato), by enabling the action of Internet of things(IOT).When a microcontroller detects gas in fruit, it sends the information to the internet of things.To predict how frequently a food will degrade, we employed IoT, and sensors. This will enhance supermarket competition, resulting in the sale of more organic and natural items. This research looks at how the Internet of Things may be used to detect the freshness of food. It reads cloud data from the sensors that are associated with it and microprocessors, as well as electrical and biosensors such as a moisture sensor and an ethanol gas sensor, are all components of the system that will be detected.This study determines that deep learning neural network called a convolutional neural network (CNN) is a form of deep learning neural network. CNNs are a significant advancement in image recognition. They're most usually utilized to examine visual imagery, and they're regularly involved in picture categorization behind the scenes When the results of CNN and sensor valve are compared, it is decided if the food is fresh or corrupt.</a:t>
            </a:r>
            <a:endParaRPr sz="3168">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ct val="79815"/>
              <a:buNone/>
            </a:pPr>
            <a:r>
              <a:t/>
            </a:r>
            <a:endParaRPr sz="3508">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08" name="Shape 108"/>
        <p:cNvGrpSpPr/>
        <p:nvPr/>
      </p:nvGrpSpPr>
      <p:grpSpPr>
        <a:xfrm>
          <a:off x="0" y="0"/>
          <a:ext cx="0" cy="0"/>
          <a:chOff x="0" y="0"/>
          <a:chExt cx="0" cy="0"/>
        </a:xfrm>
      </p:grpSpPr>
      <p:sp>
        <p:nvSpPr>
          <p:cNvPr id="109" name="Google Shape;109;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10" name="Google Shape;11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   1)Growing global population demand for fresh, imported perishables.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rPr lang="en-US" sz="2600">
                <a:latin typeface="Times New Roman"/>
                <a:ea typeface="Times New Roman"/>
                <a:cs typeface="Times New Roman"/>
                <a:sym typeface="Times New Roman"/>
              </a:rPr>
              <a:t>  2) Resulting in greater demand for higher-quality fresh food.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rPr lang="en-US" sz="2600">
                <a:latin typeface="Times New Roman"/>
                <a:ea typeface="Times New Roman"/>
                <a:cs typeface="Times New Roman"/>
                <a:sym typeface="Times New Roman"/>
              </a:rPr>
              <a:t>  3) Before being marketed, fruits and vegetables are exposed to  large number of elements that contaminate them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1600"/>
              </a:spcAft>
              <a:buClr>
                <a:schemeClr val="dk1"/>
              </a:buClr>
              <a:buSzPts val="2800"/>
              <a:buNone/>
            </a:pPr>
            <a:r>
              <a:rPr lang="en-US" sz="2600">
                <a:latin typeface="Times New Roman"/>
                <a:ea typeface="Times New Roman"/>
                <a:cs typeface="Times New Roman"/>
                <a:sym typeface="Times New Roman"/>
              </a:rPr>
              <a:t>  4) Impact their freshness and quality.</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14" name="Shape 114"/>
        <p:cNvGrpSpPr/>
        <p:nvPr/>
      </p:nvGrpSpPr>
      <p:grpSpPr>
        <a:xfrm>
          <a:off x="0" y="0"/>
          <a:ext cx="0" cy="0"/>
          <a:chOff x="0" y="0"/>
          <a:chExt cx="0" cy="0"/>
        </a:xfrm>
      </p:grpSpPr>
      <p:sp>
        <p:nvSpPr>
          <p:cNvPr id="115" name="Google Shape;115;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6" name="Google Shape;116;p4"/>
          <p:cNvSpPr txBox="1"/>
          <p:nvPr>
            <p:ph idx="1" type="body"/>
          </p:nvPr>
        </p:nvSpPr>
        <p:spPr>
          <a:xfrm>
            <a:off x="573775" y="1833850"/>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100"/>
              <a:buNone/>
            </a:pPr>
            <a:r>
              <a:rPr i="1" lang="en-US" sz="2600">
                <a:latin typeface="Times New Roman"/>
                <a:ea typeface="Times New Roman"/>
                <a:cs typeface="Times New Roman"/>
                <a:sym typeface="Times New Roman"/>
              </a:rPr>
              <a:t>   The key issues is high level of adulterant using in fruits in fssai norms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i="1" lang="en-US" sz="2600">
                <a:latin typeface="Times New Roman"/>
                <a:ea typeface="Times New Roman"/>
                <a:cs typeface="Times New Roman"/>
                <a:sym typeface="Times New Roman"/>
              </a:rPr>
              <a:t>   .By using IOT technology, we detect freshness of fruits.</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Font typeface="Arial"/>
              <a:buNone/>
            </a:pPr>
            <a:r>
              <a:rPr i="1" lang="en-US" sz="2600">
                <a:latin typeface="Times New Roman"/>
                <a:ea typeface="Times New Roman"/>
                <a:cs typeface="Times New Roman"/>
                <a:sym typeface="Times New Roman"/>
              </a:rPr>
              <a:t>    It leads to  avoid fraudulent from consumers.</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Font typeface="Arial"/>
              <a:buNone/>
            </a:pPr>
            <a:r>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2800"/>
              <a:buNone/>
            </a:pPr>
            <a:r>
              <a:rPr i="1" lang="en-US" sz="2600">
                <a:solidFill>
                  <a:srgbClr val="FF0000"/>
                </a:solidFill>
                <a:latin typeface="Times New Roman"/>
                <a:ea typeface="Times New Roman"/>
                <a:cs typeface="Times New Roman"/>
                <a:sym typeface="Times New Roman"/>
              </a:rPr>
              <a:t>  </a:t>
            </a:r>
            <a:r>
              <a:rPr i="1" lang="en-US" sz="2600">
                <a:solidFill>
                  <a:srgbClr val="000000"/>
                </a:solidFill>
                <a:latin typeface="Times New Roman"/>
                <a:ea typeface="Times New Roman"/>
                <a:cs typeface="Times New Roman"/>
                <a:sym typeface="Times New Roman"/>
              </a:rPr>
              <a:t> It helps consumers for adequate amount of nutrition .</a:t>
            </a:r>
            <a:endParaRPr i="1" sz="26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2800"/>
              <a:buNone/>
            </a:pPr>
            <a:r>
              <a:t/>
            </a:r>
            <a:endParaRPr i="1" sz="26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ts val="2800"/>
              <a:buNone/>
            </a:pPr>
            <a:r>
              <a:rPr i="1" lang="en-US" sz="2600">
                <a:solidFill>
                  <a:srgbClr val="000000"/>
                </a:solidFill>
                <a:latin typeface="Times New Roman"/>
                <a:ea typeface="Times New Roman"/>
                <a:cs typeface="Times New Roman"/>
                <a:sym typeface="Times New Roman"/>
              </a:rPr>
              <a:t>   A</a:t>
            </a:r>
            <a:r>
              <a:rPr i="1" lang="en-US" sz="2600">
                <a:solidFill>
                  <a:srgbClr val="000000"/>
                </a:solidFill>
                <a:latin typeface="Times New Roman"/>
                <a:ea typeface="Times New Roman"/>
                <a:cs typeface="Times New Roman"/>
                <a:sym typeface="Times New Roman"/>
              </a:rPr>
              <a:t>void</a:t>
            </a:r>
            <a:r>
              <a:rPr i="1" lang="en-US" sz="2600">
                <a:solidFill>
                  <a:srgbClr val="000000"/>
                </a:solidFill>
                <a:latin typeface="Times New Roman"/>
                <a:ea typeface="Times New Roman"/>
                <a:cs typeface="Times New Roman"/>
                <a:sym typeface="Times New Roman"/>
              </a:rPr>
              <a:t> </a:t>
            </a:r>
            <a:r>
              <a:rPr i="1" lang="en-US" sz="2600">
                <a:solidFill>
                  <a:srgbClr val="000000"/>
                </a:solidFill>
                <a:latin typeface="Times New Roman"/>
                <a:ea typeface="Times New Roman"/>
                <a:cs typeface="Times New Roman"/>
                <a:sym typeface="Times New Roman"/>
              </a:rPr>
              <a:t>spoilage</a:t>
            </a:r>
            <a:r>
              <a:rPr i="1" lang="en-US" sz="2600">
                <a:solidFill>
                  <a:srgbClr val="000000"/>
                </a:solidFill>
                <a:latin typeface="Times New Roman"/>
                <a:ea typeface="Times New Roman"/>
                <a:cs typeface="Times New Roman"/>
                <a:sym typeface="Times New Roman"/>
              </a:rPr>
              <a:t> for long term.</a:t>
            </a:r>
            <a:endParaRPr i="1" sz="2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20" name="Shape 120"/>
        <p:cNvGrpSpPr/>
        <p:nvPr/>
      </p:nvGrpSpPr>
      <p:grpSpPr>
        <a:xfrm>
          <a:off x="0" y="0"/>
          <a:ext cx="0" cy="0"/>
          <a:chOff x="0" y="0"/>
          <a:chExt cx="0" cy="0"/>
        </a:xfrm>
      </p:grpSpPr>
      <p:sp>
        <p:nvSpPr>
          <p:cNvPr id="121" name="Google Shape;121;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2" name="Google Shape;122;p5"/>
          <p:cNvSpPr txBox="1"/>
          <p:nvPr>
            <p:ph idx="1" type="body"/>
          </p:nvPr>
        </p:nvSpPr>
        <p:spPr>
          <a:xfrm>
            <a:off x="866200" y="1302550"/>
            <a:ext cx="10515600" cy="5053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000"/>
              </a:spcBef>
              <a:spcAft>
                <a:spcPts val="0"/>
              </a:spcAft>
              <a:buNone/>
            </a:pPr>
            <a:r>
              <a:rPr lang="en-US" sz="2700">
                <a:latin typeface="Times New Roman"/>
                <a:ea typeface="Times New Roman"/>
                <a:cs typeface="Times New Roman"/>
                <a:sym typeface="Times New Roman"/>
              </a:rPr>
              <a:t>1)It might be a part of the food supply chain, tracking food conditions and exchanging data with consumers in real time.</a:t>
            </a:r>
            <a:endParaRPr sz="27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US" sz="2700">
                <a:latin typeface="Times New Roman"/>
                <a:ea typeface="Times New Roman"/>
                <a:cs typeface="Times New Roman"/>
                <a:sym typeface="Times New Roman"/>
              </a:rPr>
              <a:t>      2)  To improve food quality.</a:t>
            </a:r>
            <a:endParaRPr sz="27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US" sz="2700">
                <a:latin typeface="Times New Roman"/>
                <a:ea typeface="Times New Roman"/>
                <a:cs typeface="Times New Roman"/>
                <a:sym typeface="Times New Roman"/>
              </a:rPr>
              <a:t>      </a:t>
            </a:r>
            <a:r>
              <a:rPr i="1" lang="en-US" sz="2700">
                <a:latin typeface="Times New Roman"/>
                <a:ea typeface="Times New Roman"/>
                <a:cs typeface="Times New Roman"/>
                <a:sym typeface="Times New Roman"/>
              </a:rPr>
              <a:t>3) </a:t>
            </a:r>
            <a:r>
              <a:rPr i="1" lang="en-US" sz="2700">
                <a:latin typeface="Times New Roman"/>
                <a:ea typeface="Times New Roman"/>
                <a:cs typeface="Times New Roman"/>
                <a:sym typeface="Times New Roman"/>
              </a:rPr>
              <a:t>The key issues is high level of adulterant using in fruits in fssai norms.By using IOT technology, we detect freshness of fruits.</a:t>
            </a:r>
            <a:endParaRPr i="1" sz="27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i="1" lang="en-US" sz="2700">
                <a:latin typeface="Times New Roman"/>
                <a:ea typeface="Times New Roman"/>
                <a:cs typeface="Times New Roman"/>
                <a:sym typeface="Times New Roman"/>
              </a:rPr>
              <a:t>      4)It leads to  avoid fraudulent from consumers.</a:t>
            </a:r>
            <a:endParaRPr i="1" sz="27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i="1" lang="en-US" sz="2700">
                <a:latin typeface="Times New Roman"/>
                <a:ea typeface="Times New Roman"/>
                <a:cs typeface="Times New Roman"/>
                <a:sym typeface="Times New Roman"/>
              </a:rPr>
              <a:t>      5) It helps consumers for adequate amount of nutrition .</a:t>
            </a:r>
            <a:endParaRPr i="1" sz="2700">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2800"/>
              <a:buFont typeface="Arial"/>
              <a:buNone/>
            </a:pPr>
            <a:r>
              <a:rPr i="1" lang="en-US" sz="2700">
                <a:latin typeface="Times New Roman"/>
                <a:ea typeface="Times New Roman"/>
                <a:cs typeface="Times New Roman"/>
                <a:sym typeface="Times New Roman"/>
              </a:rPr>
              <a:t>avoid spoilage for long term.</a:t>
            </a:r>
            <a:endParaRPr i="1" sz="2700">
              <a:latin typeface="Times New Roman"/>
              <a:ea typeface="Times New Roman"/>
              <a:cs typeface="Times New Roman"/>
              <a:sym typeface="Times New Roman"/>
            </a:endParaRPr>
          </a:p>
          <a:p>
            <a:pPr indent="0" lvl="0" marL="0" rtl="0" algn="l">
              <a:lnSpc>
                <a:spcPct val="80000"/>
              </a:lnSpc>
              <a:spcBef>
                <a:spcPts val="1600"/>
              </a:spcBef>
              <a:spcAft>
                <a:spcPts val="160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28" name="Google Shape;1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None/>
            </a:pPr>
            <a:r>
              <a:rPr lang="en-US"/>
              <a:t> </a:t>
            </a:r>
            <a:endParaRPr/>
          </a:p>
        </p:txBody>
      </p:sp>
      <p:pic>
        <p:nvPicPr>
          <p:cNvPr id="129" name="Google Shape;129;p7"/>
          <p:cNvPicPr preferRelativeResize="0"/>
          <p:nvPr/>
        </p:nvPicPr>
        <p:blipFill>
          <a:blip r:embed="rId3">
            <a:alphaModFix/>
          </a:blip>
          <a:stretch>
            <a:fillRect/>
          </a:stretch>
        </p:blipFill>
        <p:spPr>
          <a:xfrm>
            <a:off x="1850825" y="1690700"/>
            <a:ext cx="8692325" cy="457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35" name="Google Shape;13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31800" lvl="0" marL="457200" rtl="0" algn="l">
              <a:lnSpc>
                <a:spcPct val="80000"/>
              </a:lnSpc>
              <a:spcBef>
                <a:spcPts val="0"/>
              </a:spcBef>
              <a:spcAft>
                <a:spcPts val="0"/>
              </a:spcAft>
              <a:buSzPts val="3200"/>
              <a:buFont typeface="Times New Roman"/>
              <a:buChar char="●"/>
            </a:pPr>
            <a:r>
              <a:rPr i="1" lang="en-US" sz="3200">
                <a:latin typeface="Times New Roman"/>
                <a:ea typeface="Times New Roman"/>
                <a:cs typeface="Times New Roman"/>
                <a:sym typeface="Times New Roman"/>
              </a:rPr>
              <a:t>  CNNs can be used for image processing, natural language processing, and a variety of other cognitive tasks.</a:t>
            </a:r>
            <a:endParaRPr i="1" sz="32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i="1" sz="3200">
              <a:latin typeface="Times New Roman"/>
              <a:ea typeface="Times New Roman"/>
              <a:cs typeface="Times New Roman"/>
              <a:sym typeface="Times New Roman"/>
            </a:endParaRPr>
          </a:p>
          <a:p>
            <a:pPr indent="-431800" lvl="0" marL="457200" rtl="0" algn="l">
              <a:lnSpc>
                <a:spcPct val="80000"/>
              </a:lnSpc>
              <a:spcBef>
                <a:spcPts val="0"/>
              </a:spcBef>
              <a:spcAft>
                <a:spcPts val="0"/>
              </a:spcAft>
              <a:buSzPts val="3200"/>
              <a:buFont typeface="Times New Roman"/>
              <a:buChar char="●"/>
            </a:pPr>
            <a:r>
              <a:rPr i="1" lang="en-US" sz="3200">
                <a:latin typeface="Times New Roman"/>
                <a:ea typeface="Times New Roman"/>
                <a:cs typeface="Times New Roman"/>
                <a:sym typeface="Times New Roman"/>
              </a:rPr>
              <a:t>  CNN is a feed-forward neural network (FFNN) with multiple layers that can quickly recognise, identify, and recognise any feature in an image.</a:t>
            </a:r>
            <a:endParaRPr i="1" sz="32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i="1" sz="3200">
              <a:latin typeface="Times New Roman"/>
              <a:ea typeface="Times New Roman"/>
              <a:cs typeface="Times New Roman"/>
              <a:sym typeface="Times New Roman"/>
            </a:endParaRPr>
          </a:p>
          <a:p>
            <a:pPr indent="-431800" lvl="0" marL="457200" rtl="0" algn="l">
              <a:lnSpc>
                <a:spcPct val="80000"/>
              </a:lnSpc>
              <a:spcBef>
                <a:spcPts val="0"/>
              </a:spcBef>
              <a:spcAft>
                <a:spcPts val="0"/>
              </a:spcAft>
              <a:buSzPts val="3200"/>
              <a:buFont typeface="Times New Roman"/>
              <a:buChar char="●"/>
            </a:pPr>
            <a:r>
              <a:rPr i="1" lang="en-US" sz="3200">
                <a:latin typeface="Times New Roman"/>
                <a:ea typeface="Times New Roman"/>
                <a:cs typeface="Times New Roman"/>
                <a:sym typeface="Times New Roman"/>
              </a:rPr>
              <a:t> It's mostly applied with visual data, like imagery categorization.</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40" name="Shape 140"/>
        <p:cNvGrpSpPr/>
        <p:nvPr/>
      </p:nvGrpSpPr>
      <p:grpSpPr>
        <a:xfrm>
          <a:off x="0" y="0"/>
          <a:ext cx="0" cy="0"/>
          <a:chOff x="0" y="0"/>
          <a:chExt cx="0" cy="0"/>
        </a:xfrm>
      </p:grpSpPr>
      <p:sp>
        <p:nvSpPr>
          <p:cNvPr id="141" name="Google Shape;141;g11f0dda47c9_0_16"/>
          <p:cNvSpPr txBox="1"/>
          <p:nvPr/>
        </p:nvSpPr>
        <p:spPr>
          <a:xfrm>
            <a:off x="0" y="0"/>
            <a:ext cx="11532300" cy="55413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 </a:t>
            </a:r>
            <a:r>
              <a:rPr lang="en-US" sz="2900">
                <a:latin typeface="Times New Roman"/>
                <a:ea typeface="Times New Roman"/>
                <a:cs typeface="Times New Roman"/>
                <a:sym typeface="Times New Roman"/>
              </a:rPr>
              <a:t>The system consists of a microcontroller, moisture sensor, and ethanol gas sensor. The proposed system detects moisture as well as harmful substances in the area. </a:t>
            </a:r>
            <a:endParaRPr sz="2900">
              <a:latin typeface="Times New Roman"/>
              <a:ea typeface="Times New Roman"/>
              <a:cs typeface="Times New Roman"/>
              <a:sym typeface="Times New Roman"/>
            </a:endParaRPr>
          </a:p>
          <a:p>
            <a:pPr indent="0" lvl="0" marL="457200" rtl="0" algn="l">
              <a:spcBef>
                <a:spcPts val="0"/>
              </a:spcBef>
              <a:spcAft>
                <a:spcPts val="0"/>
              </a:spcAft>
              <a:buNone/>
            </a:pPr>
            <a:r>
              <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The moisture sensor uses a moisture sensor to detect moisture, and the MQ3 gas sensor to measure alcohol gas levels in food. Ethanol-related gas emissions are detected using the MQ3 sensor. Food and fruits emit ethanol-like fumes when they deteriorate. </a:t>
            </a:r>
            <a:r>
              <a:rPr lang="en-US" sz="2900">
                <a:latin typeface="Times New Roman"/>
                <a:ea typeface="Times New Roman"/>
                <a:cs typeface="Times New Roman"/>
                <a:sym typeface="Times New Roman"/>
              </a:rPr>
              <a:t>When the fruit is rotten, the moisture sensor detects an increase in the moisture level. </a:t>
            </a:r>
            <a:endParaRPr sz="2900">
              <a:latin typeface="Times New Roman"/>
              <a:ea typeface="Times New Roman"/>
              <a:cs typeface="Times New Roman"/>
              <a:sym typeface="Times New Roman"/>
            </a:endParaRPr>
          </a:p>
          <a:p>
            <a:pPr indent="0" lvl="0" marL="0" rtl="0" algn="l">
              <a:spcBef>
                <a:spcPts val="0"/>
              </a:spcBef>
              <a:spcAft>
                <a:spcPts val="0"/>
              </a:spcAft>
              <a:buNone/>
            </a:pPr>
            <a:r>
              <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ML can detect food based on external features like as texture, colour, and size, which aids in early food classification. </a:t>
            </a:r>
            <a:endParaRPr sz="2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10"/>
          <p:cNvSpPr txBox="1"/>
          <p:nvPr>
            <p:ph type="title"/>
          </p:nvPr>
        </p:nvSpPr>
        <p:spPr>
          <a:xfrm>
            <a:off x="415600" y="546667"/>
            <a:ext cx="11360700" cy="81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&amp; use case:</a:t>
            </a:r>
            <a:endParaRPr sz="3600"/>
          </a:p>
        </p:txBody>
      </p:sp>
      <p:pic>
        <p:nvPicPr>
          <p:cNvPr id="147" name="Google Shape;147;p10"/>
          <p:cNvPicPr preferRelativeResize="0"/>
          <p:nvPr/>
        </p:nvPicPr>
        <p:blipFill>
          <a:blip r:embed="rId3">
            <a:alphaModFix/>
          </a:blip>
          <a:stretch>
            <a:fillRect/>
          </a:stretch>
        </p:blipFill>
        <p:spPr>
          <a:xfrm>
            <a:off x="152400" y="1843100"/>
            <a:ext cx="9101775" cy="425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