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5" roundtripDataSignature="AMtx7mir3G9+AnNWBapZQpCsPt9wjrgg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29E13B-ADF7-4931-BCA9-69A3D3D05D0C}">
  <a:tblStyle styleId="{7229E13B-ADF7-4931-BCA9-69A3D3D05D0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0"/>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0"/>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8"/>
          <p:cNvSpPr/>
          <p:nvPr>
            <p:ph idx="2" type="pic"/>
          </p:nvPr>
        </p:nvSpPr>
        <p:spPr>
          <a:xfrm>
            <a:off x="5183188" y="987425"/>
            <a:ext cx="6172200" cy="4873625"/>
          </a:xfrm>
          <a:prstGeom prst="rect">
            <a:avLst/>
          </a:prstGeom>
          <a:noFill/>
          <a:ln>
            <a:noFill/>
          </a:ln>
        </p:spPr>
      </p:sp>
      <p:sp>
        <p:nvSpPr>
          <p:cNvPr id="70" name="Google Shape;70;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ph type="ctrTitle"/>
          </p:nvPr>
        </p:nvSpPr>
        <p:spPr>
          <a:xfrm>
            <a:off x="3318387" y="635700"/>
            <a:ext cx="5818274" cy="140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GEL YOUR FACE</a:t>
            </a:r>
            <a:endParaRPr/>
          </a:p>
        </p:txBody>
      </p:sp>
      <p:sp>
        <p:nvSpPr>
          <p:cNvPr id="92" name="Google Shape;92;p1"/>
          <p:cNvSpPr txBox="1"/>
          <p:nvPr>
            <p:ph idx="1" type="subTitle"/>
          </p:nvPr>
        </p:nvSpPr>
        <p:spPr>
          <a:xfrm>
            <a:off x="0" y="3875284"/>
            <a:ext cx="6340622" cy="214718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rPr lang="en-US" sz="3200"/>
              <a:t>SUBHASHITHA S (202BT189) </a:t>
            </a:r>
            <a:endParaRPr/>
          </a:p>
          <a:p>
            <a:pPr indent="0" lvl="0" marL="0" rtl="0" algn="ctr">
              <a:lnSpc>
                <a:spcPct val="90000"/>
              </a:lnSpc>
              <a:spcBef>
                <a:spcPts val="1000"/>
              </a:spcBef>
              <a:spcAft>
                <a:spcPts val="0"/>
              </a:spcAft>
              <a:buClr>
                <a:schemeClr val="dk1"/>
              </a:buClr>
              <a:buSzPct val="100000"/>
              <a:buNone/>
            </a:pPr>
            <a:r>
              <a:rPr lang="en-US" sz="3200"/>
              <a:t>KATHIRVELAN V (202BT135) </a:t>
            </a:r>
            <a:endParaRPr/>
          </a:p>
          <a:p>
            <a:pPr indent="0" lvl="0" marL="0" rtl="0" algn="ctr">
              <a:lnSpc>
                <a:spcPct val="90000"/>
              </a:lnSpc>
              <a:spcBef>
                <a:spcPts val="1000"/>
              </a:spcBef>
              <a:spcAft>
                <a:spcPts val="0"/>
              </a:spcAft>
              <a:buClr>
                <a:schemeClr val="dk1"/>
              </a:buClr>
              <a:buSzPct val="100000"/>
              <a:buNone/>
            </a:pPr>
            <a:r>
              <a:rPr lang="en-US" sz="3200"/>
              <a:t>DEPARTMENT OF BIOTECHNOLOGY</a:t>
            </a:r>
            <a:endParaRPr/>
          </a:p>
          <a:p>
            <a:pPr indent="0" lvl="0" marL="0" rtl="0" algn="ctr">
              <a:lnSpc>
                <a:spcPct val="90000"/>
              </a:lnSpc>
              <a:spcBef>
                <a:spcPts val="1000"/>
              </a:spcBef>
              <a:spcAft>
                <a:spcPts val="0"/>
              </a:spcAft>
              <a:buClr>
                <a:schemeClr val="dk1"/>
              </a:buClr>
              <a:buSzPct val="100000"/>
              <a:buNone/>
            </a:pPr>
            <a:r>
              <a:rPr lang="en-US" sz="3200"/>
              <a:t>BANNARI AMMAN INSTITUTE OF TECHNOLOGY</a:t>
            </a:r>
            <a:endParaRPr/>
          </a:p>
          <a:p>
            <a:pPr indent="0" lvl="0" marL="0" rtl="0" algn="ctr">
              <a:lnSpc>
                <a:spcPct val="90000"/>
              </a:lnSpc>
              <a:spcBef>
                <a:spcPts val="1000"/>
              </a:spcBef>
              <a:spcAft>
                <a:spcPts val="0"/>
              </a:spcAft>
              <a:buClr>
                <a:schemeClr val="dk1"/>
              </a:buClr>
              <a:buSzPct val="100000"/>
              <a:buNone/>
            </a:pPr>
            <a:r>
              <a:t/>
            </a:r>
            <a:endParaRPr sz="3200"/>
          </a:p>
        </p:txBody>
      </p:sp>
      <p:pic>
        <p:nvPicPr>
          <p:cNvPr id="93" name="Google Shape;93;p1"/>
          <p:cNvPicPr preferRelativeResize="0"/>
          <p:nvPr/>
        </p:nvPicPr>
        <p:blipFill rotWithShape="1">
          <a:blip r:embed="rId3">
            <a:alphaModFix/>
          </a:blip>
          <a:srcRect b="0" l="0" r="0" t="0"/>
          <a:stretch/>
        </p:blipFill>
        <p:spPr>
          <a:xfrm>
            <a:off x="6377773" y="2444804"/>
            <a:ext cx="4177517" cy="39445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
        <p:nvSpPr>
          <p:cNvPr id="100" name="Google Shape;10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peel off transparent face mark helps to hydrate the skin, which is Jelly- type mask. Due to its transparent property, they are -water-soluble. Its aqueous solution is stable and as transparent as water. In this mask, the hydrophilic solvents are carefully blended to obtain progressive evaporation but also an immediate moisturizing effect. A water-soluble crystalline polymer that has excellent film forming, emulsifying and adhesive property. The polymeric compound in association with solvents also ensure good potential for dissolution and the absorption of all sebaceous materials from the skin surface. This type of mask is claimed to accelerate blood circulation and slow aging.</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Travelling dehydrates the skin. Skin can feel dry and dehydrated by the time the journey is over. The dry air during travel can irritate your skin, for those who with dry skin, the air can exacerbate the dryness, while those who have oily skin could produce excess oils to compensate for the dryness.</a:t>
            </a:r>
            <a:endParaRPr/>
          </a:p>
        </p:txBody>
      </p:sp>
      <p:pic>
        <p:nvPicPr>
          <p:cNvPr id="108" name="Google Shape;108;p3"/>
          <p:cNvPicPr preferRelativeResize="0"/>
          <p:nvPr/>
        </p:nvPicPr>
        <p:blipFill rotWithShape="1">
          <a:blip r:embed="rId3">
            <a:alphaModFix/>
          </a:blip>
          <a:srcRect b="0" l="0" r="0" t="0"/>
          <a:stretch/>
        </p:blipFill>
        <p:spPr>
          <a:xfrm>
            <a:off x="6973381" y="3557662"/>
            <a:ext cx="3423088" cy="31638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4" name="Google Shape;11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
        <p:nvSpPr>
          <p:cNvPr id="115" name="Google Shape;11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peel off transparent face mask traps the moisture in the skin and creates film that helps to hydrate and moisturize the skin </a:t>
            </a:r>
            <a:endParaRPr/>
          </a:p>
        </p:txBody>
      </p:sp>
      <p:pic>
        <p:nvPicPr>
          <p:cNvPr id="116" name="Google Shape;116;p4"/>
          <p:cNvPicPr preferRelativeResize="0"/>
          <p:nvPr/>
        </p:nvPicPr>
        <p:blipFill rotWithShape="1">
          <a:blip r:embed="rId3">
            <a:alphaModFix/>
          </a:blip>
          <a:srcRect b="0" l="0" r="0" t="0"/>
          <a:stretch/>
        </p:blipFill>
        <p:spPr>
          <a:xfrm>
            <a:off x="3344963" y="2952313"/>
            <a:ext cx="5082293" cy="3769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122" name="Google Shape;122;p5"/>
          <p:cNvSpPr txBox="1"/>
          <p:nvPr>
            <p:ph idx="1" type="body"/>
          </p:nvPr>
        </p:nvSpPr>
        <p:spPr>
          <a:xfrm>
            <a:off x="3615700" y="5476500"/>
            <a:ext cx="1754400" cy="7002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90000"/>
              </a:lnSpc>
              <a:spcBef>
                <a:spcPts val="0"/>
              </a:spcBef>
              <a:spcAft>
                <a:spcPts val="0"/>
              </a:spcAft>
              <a:buClr>
                <a:srgbClr val="FF0000"/>
              </a:buClr>
              <a:buSzPct val="100000"/>
              <a:buNone/>
            </a:pPr>
            <a:r>
              <a:t/>
            </a:r>
            <a:endParaRPr i="1">
              <a:solidFill>
                <a:srgbClr val="FF0000"/>
              </a:solidFill>
            </a:endParaRPr>
          </a:p>
          <a:p>
            <a:pPr indent="-228600" lvl="0" marL="228600" rtl="0" algn="l">
              <a:lnSpc>
                <a:spcPct val="90000"/>
              </a:lnSpc>
              <a:spcBef>
                <a:spcPts val="0"/>
              </a:spcBef>
              <a:spcAft>
                <a:spcPts val="0"/>
              </a:spcAft>
              <a:buClr>
                <a:srgbClr val="FF0000"/>
              </a:buClr>
              <a:buSzPct val="100000"/>
              <a:buNone/>
            </a:pPr>
            <a:r>
              <a:t/>
            </a:r>
            <a:endParaRPr i="1">
              <a:solidFill>
                <a:srgbClr val="FF0000"/>
              </a:solidFill>
            </a:endParaRPr>
          </a:p>
          <a:p>
            <a:pPr indent="-228600" lvl="0" marL="228600" rtl="0" algn="l">
              <a:lnSpc>
                <a:spcPct val="90000"/>
              </a:lnSpc>
              <a:spcBef>
                <a:spcPts val="0"/>
              </a:spcBef>
              <a:spcAft>
                <a:spcPts val="0"/>
              </a:spcAft>
              <a:buClr>
                <a:srgbClr val="FF0000"/>
              </a:buClr>
              <a:buSzPct val="100000"/>
              <a:buNone/>
            </a:pPr>
            <a:r>
              <a:t/>
            </a:r>
            <a:endParaRPr i="1">
              <a:solidFill>
                <a:srgbClr val="FF0000"/>
              </a:solidFill>
            </a:endParaRPr>
          </a:p>
          <a:p>
            <a:pPr indent="-228600" lvl="0" marL="228600" rtl="0" algn="l">
              <a:lnSpc>
                <a:spcPct val="90000"/>
              </a:lnSpc>
              <a:spcBef>
                <a:spcPts val="0"/>
              </a:spcBef>
              <a:spcAft>
                <a:spcPts val="0"/>
              </a:spcAft>
              <a:buClr>
                <a:srgbClr val="FF0000"/>
              </a:buClr>
              <a:buSzPct val="100000"/>
              <a:buNone/>
            </a:pPr>
            <a:r>
              <a:t/>
            </a:r>
            <a:endParaRPr i="1">
              <a:solidFill>
                <a:srgbClr val="FF0000"/>
              </a:solidFill>
            </a:endParaRPr>
          </a:p>
          <a:p>
            <a:pPr indent="-228600" lvl="0" marL="228600" rtl="0" algn="l">
              <a:lnSpc>
                <a:spcPct val="90000"/>
              </a:lnSpc>
              <a:spcBef>
                <a:spcPts val="0"/>
              </a:spcBef>
              <a:spcAft>
                <a:spcPts val="0"/>
              </a:spcAft>
              <a:buClr>
                <a:srgbClr val="FF0000"/>
              </a:buClr>
              <a:buSzPct val="100000"/>
              <a:buNone/>
            </a:pPr>
            <a:r>
              <a:t/>
            </a:r>
            <a:endParaRPr i="1">
              <a:solidFill>
                <a:srgbClr val="FF0000"/>
              </a:solidFill>
            </a:endParaRPr>
          </a:p>
          <a:p>
            <a:pPr indent="-228600" lvl="0" marL="228600" rtl="0" algn="l">
              <a:lnSpc>
                <a:spcPct val="90000"/>
              </a:lnSpc>
              <a:spcBef>
                <a:spcPts val="0"/>
              </a:spcBef>
              <a:spcAft>
                <a:spcPts val="0"/>
              </a:spcAft>
              <a:buClr>
                <a:srgbClr val="FF0000"/>
              </a:buClr>
              <a:buSzPct val="100000"/>
              <a:buNone/>
            </a:pPr>
            <a:r>
              <a:t/>
            </a:r>
            <a:endParaRPr i="1">
              <a:solidFill>
                <a:srgbClr val="FF0000"/>
              </a:solidFill>
            </a:endParaRPr>
          </a:p>
          <a:p>
            <a:pPr indent="0" lvl="0" marL="0" rtl="0" algn="l">
              <a:lnSpc>
                <a:spcPct val="90000"/>
              </a:lnSpc>
              <a:spcBef>
                <a:spcPts val="0"/>
              </a:spcBef>
              <a:spcAft>
                <a:spcPts val="0"/>
              </a:spcAft>
              <a:buClr>
                <a:srgbClr val="FF0000"/>
              </a:buClr>
              <a:buSzPct val="100000"/>
              <a:buNone/>
            </a:pPr>
            <a:r>
              <a:t/>
            </a:r>
            <a:endParaRPr i="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28" name="Google Shape;12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(Included clear analysis, along with advantages and disadvantages,</a:t>
            </a:r>
            <a:endParaRPr/>
          </a:p>
          <a:p>
            <a:pPr indent="-228600" lvl="0" marL="228600" rtl="0" algn="l">
              <a:lnSpc>
                <a:spcPct val="90000"/>
              </a:lnSpc>
              <a:spcBef>
                <a:spcPts val="1000"/>
              </a:spcBef>
              <a:spcAft>
                <a:spcPts val="0"/>
              </a:spcAft>
              <a:buClr>
                <a:srgbClr val="FF0000"/>
              </a:buClr>
              <a:buSzPts val="2800"/>
              <a:buNone/>
            </a:pPr>
            <a:r>
              <a:rPr i="1" lang="en-US">
                <a:solidFill>
                  <a:srgbClr val="FF0000"/>
                </a:solidFill>
              </a:rPr>
              <a:t>Conclusions)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34" name="Google Shape;13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(Budget) </a:t>
            </a:r>
            <a:endParaRPr/>
          </a:p>
        </p:txBody>
      </p:sp>
      <p:graphicFrame>
        <p:nvGraphicFramePr>
          <p:cNvPr id="135" name="Google Shape;135;p7"/>
          <p:cNvGraphicFramePr/>
          <p:nvPr/>
        </p:nvGraphicFramePr>
        <p:xfrm>
          <a:off x="1136259" y="2585786"/>
          <a:ext cx="3000000" cy="3000000"/>
        </p:xfrm>
        <a:graphic>
          <a:graphicData uri="http://schemas.openxmlformats.org/drawingml/2006/table">
            <a:tbl>
              <a:tblPr bandRow="1" firstRow="1">
                <a:noFill/>
                <a:tableStyleId>{7229E13B-ADF7-4931-BCA9-69A3D3D05D0C}</a:tableStyleId>
              </a:tblPr>
              <a:tblGrid>
                <a:gridCol w="711200"/>
                <a:gridCol w="3517650"/>
                <a:gridCol w="2808525"/>
                <a:gridCol w="1362275"/>
                <a:gridCol w="1362275"/>
              </a:tblGrid>
              <a:tr h="437325">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US" sz="1800"/>
                        <a:t>Component Name</a:t>
                      </a:r>
                      <a:endParaRPr/>
                    </a:p>
                  </a:txBody>
                  <a:tcPr marT="45725" marB="45725" marR="91450" marL="91450"/>
                </a:tc>
                <a:tc>
                  <a:txBody>
                    <a:bodyPr/>
                    <a:lstStyle/>
                    <a:p>
                      <a:pPr indent="0" lvl="0" marL="0" marR="0" rtl="0" algn="l">
                        <a:spcBef>
                          <a:spcPts val="0"/>
                        </a:spcBef>
                        <a:spcAft>
                          <a:spcPts val="0"/>
                        </a:spcAft>
                        <a:buNone/>
                      </a:pPr>
                      <a:r>
                        <a:rPr lang="en-US" sz="1800"/>
                        <a:t>Specification (IC</a:t>
                      </a:r>
                      <a:r>
                        <a:rPr lang="en-US" sz="1800"/>
                        <a:t> number or Range or Value)</a:t>
                      </a:r>
                      <a:endParaRPr sz="1800"/>
                    </a:p>
                  </a:txBody>
                  <a:tcPr marT="45725" marB="45725" marR="91450" marL="91450"/>
                </a:tc>
                <a:tc>
                  <a:txBody>
                    <a:bodyPr/>
                    <a:lstStyle/>
                    <a:p>
                      <a:pPr indent="0" lvl="0" marL="0" marR="0" rtl="0" algn="l">
                        <a:spcBef>
                          <a:spcPts val="0"/>
                        </a:spcBef>
                        <a:spcAft>
                          <a:spcPts val="0"/>
                        </a:spcAft>
                        <a:buNone/>
                      </a:pPr>
                      <a:r>
                        <a:rPr lang="en-US" sz="1800"/>
                        <a:t>Unit Cost</a:t>
                      </a:r>
                      <a:endParaRPr/>
                    </a:p>
                  </a:txBody>
                  <a:tcPr marT="45725" marB="45725" marR="91450" marL="91450"/>
                </a:tc>
                <a:tc>
                  <a:txBody>
                    <a:bodyPr/>
                    <a:lstStyle/>
                    <a:p>
                      <a:pPr indent="0" lvl="0" marL="0" marR="0" rtl="0" algn="l">
                        <a:spcBef>
                          <a:spcPts val="0"/>
                        </a:spcBef>
                        <a:spcAft>
                          <a:spcPts val="0"/>
                        </a:spcAft>
                        <a:buNone/>
                      </a:pPr>
                      <a:r>
                        <a:rPr lang="en-US" sz="1800"/>
                        <a:t>Total Cost</a:t>
                      </a:r>
                      <a:endParaRPr/>
                    </a:p>
                  </a:txBody>
                  <a:tcPr marT="45725" marB="45725" marR="91450" marL="91450"/>
                </a:tc>
              </a:tr>
              <a:tr h="529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29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29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29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29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41" name="Google Shape;14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Ariponnammal, S. and Natarajan, S. (1994) “Transport Phonomena of SmSel – Xasx”, Pramana – Journal of Physics Vol.42, No.1, pp.421-425.</a:t>
            </a:r>
            <a:endParaRPr/>
          </a:p>
          <a:p>
            <a:pPr indent="-228600" lvl="0" marL="228600" rtl="0" algn="just">
              <a:lnSpc>
                <a:spcPct val="90000"/>
              </a:lnSpc>
              <a:spcBef>
                <a:spcPts val="1000"/>
              </a:spcBef>
              <a:spcAft>
                <a:spcPts val="0"/>
              </a:spcAft>
              <a:buClr>
                <a:schemeClr val="dk1"/>
              </a:buClr>
              <a:buSzPts val="2800"/>
              <a:buChar char="•"/>
            </a:pPr>
            <a:r>
              <a:rPr lang="en-US"/>
              <a:t>Barnard, R.W. and Kellogg, C. (1980), “Applications of Convolution Operators to Problems in Univalent Function Theory”, Michigan Mach, J., Vol.27, pp.81-94.</a:t>
            </a:r>
            <a:endParaRPr/>
          </a:p>
          <a:p>
            <a:pPr indent="-228600" lvl="0" marL="228600" rtl="0" algn="just">
              <a:lnSpc>
                <a:spcPct val="90000"/>
              </a:lnSpc>
              <a:spcBef>
                <a:spcPts val="1000"/>
              </a:spcBef>
              <a:spcAft>
                <a:spcPts val="0"/>
              </a:spcAft>
              <a:buClr>
                <a:schemeClr val="dk1"/>
              </a:buClr>
              <a:buSzPts val="2800"/>
              <a:buChar char="•"/>
            </a:pPr>
            <a:r>
              <a:rPr lang="en-US"/>
              <a:t>Shin, K.G. and Mckay, N.D. (1984), “Open Loop Minimum Time Control of Mechanical Manipulations and its Applications‟, Proc. Amer. Contr. Conf., San Diego, CA, pp. 1231-1236.</a:t>
            </a:r>
            <a:endParaRPr/>
          </a:p>
          <a:p>
            <a:pPr indent="0" lvl="0" marL="0" rtl="0" algn="just">
              <a:lnSpc>
                <a:spcPct val="90000"/>
              </a:lnSpc>
              <a:spcBef>
                <a:spcPts val="1000"/>
              </a:spcBef>
              <a:spcAft>
                <a:spcPts val="0"/>
              </a:spcAft>
              <a:buClr>
                <a:srgbClr val="FF0000"/>
              </a:buClr>
              <a:buSzPts val="2800"/>
              <a:buNone/>
            </a:pPr>
            <a:r>
              <a:rPr i="1" lang="en-US">
                <a:solidFill>
                  <a:srgbClr val="FF0000"/>
                </a:solidFill>
              </a:rPr>
              <a:t>(sample references, the same format should be followed throughout)</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