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6" r:id="rId3"/>
    <p:sldId id="276" r:id="rId4"/>
    <p:sldId id="278" r:id="rId5"/>
    <p:sldId id="283" r:id="rId6"/>
    <p:sldId id="280" r:id="rId7"/>
    <p:sldId id="267" r:id="rId8"/>
    <p:sldId id="282" r:id="rId9"/>
    <p:sldId id="284" r:id="rId10"/>
    <p:sldId id="279" r:id="rId11"/>
    <p:sldId id="268" r:id="rId12"/>
    <p:sldId id="271"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574" autoAdjust="0"/>
  </p:normalViewPr>
  <p:slideViewPr>
    <p:cSldViewPr snapToGrid="0">
      <p:cViewPr varScale="1">
        <p:scale>
          <a:sx n="62" d="100"/>
          <a:sy n="62" d="100"/>
        </p:scale>
        <p:origin x="808"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E50661-074B-4B14-B5FA-F2D2CB3C4F06}" type="doc">
      <dgm:prSet loTypeId="urn:microsoft.com/office/officeart/2005/8/layout/chevron1" loCatId="process" qsTypeId="urn:microsoft.com/office/officeart/2005/8/quickstyle/simple4" qsCatId="simple" csTypeId="urn:microsoft.com/office/officeart/2005/8/colors/colorful4" csCatId="colorful" phldr="1"/>
      <dgm:spPr/>
    </dgm:pt>
    <dgm:pt modelId="{21AC0E40-848F-4D55-B899-E3B1B51CDF81}">
      <dgm:prSet phldrT="[Text]" custT="1"/>
      <dgm:spPr/>
      <dgm:t>
        <a:bodyPr/>
        <a:lstStyle/>
        <a:p>
          <a:r>
            <a:rPr lang="en-US" sz="1800" dirty="0"/>
            <a:t>Detection of position change of spinal cord</a:t>
          </a:r>
          <a:endParaRPr lang="en-IN" sz="1800" dirty="0"/>
        </a:p>
      </dgm:t>
    </dgm:pt>
    <dgm:pt modelId="{02DAE941-781F-49E8-B4F7-D34F06B5922C}" type="parTrans" cxnId="{C8850962-4B1A-44BA-9AB2-C6B8DC50CEA0}">
      <dgm:prSet/>
      <dgm:spPr/>
      <dgm:t>
        <a:bodyPr/>
        <a:lstStyle/>
        <a:p>
          <a:endParaRPr lang="en-IN"/>
        </a:p>
      </dgm:t>
    </dgm:pt>
    <dgm:pt modelId="{6F7D7AE8-3802-42D2-80C5-18CB35BE8B30}" type="sibTrans" cxnId="{C8850962-4B1A-44BA-9AB2-C6B8DC50CEA0}">
      <dgm:prSet/>
      <dgm:spPr/>
      <dgm:t>
        <a:bodyPr/>
        <a:lstStyle/>
        <a:p>
          <a:endParaRPr lang="en-IN"/>
        </a:p>
      </dgm:t>
    </dgm:pt>
    <dgm:pt modelId="{5267F693-00AC-4D94-A69C-4F765A537CF6}">
      <dgm:prSet phldrT="[Text]" custT="1"/>
      <dgm:spPr/>
      <dgm:t>
        <a:bodyPr/>
        <a:lstStyle/>
        <a:p>
          <a:r>
            <a:rPr lang="en-US" sz="1600" dirty="0"/>
            <a:t>Data processed using server</a:t>
          </a:r>
          <a:endParaRPr lang="en-IN" sz="1600" dirty="0"/>
        </a:p>
      </dgm:t>
    </dgm:pt>
    <dgm:pt modelId="{2949EBFB-475F-483B-98AC-2A3088EC2D39}" type="parTrans" cxnId="{B0E668BA-3327-47A3-ABF6-DF3A75FC0CF3}">
      <dgm:prSet/>
      <dgm:spPr/>
      <dgm:t>
        <a:bodyPr/>
        <a:lstStyle/>
        <a:p>
          <a:endParaRPr lang="en-IN"/>
        </a:p>
      </dgm:t>
    </dgm:pt>
    <dgm:pt modelId="{AAFD51E0-9A82-4BCA-BBA4-92B8F54725CA}" type="sibTrans" cxnId="{B0E668BA-3327-47A3-ABF6-DF3A75FC0CF3}">
      <dgm:prSet/>
      <dgm:spPr/>
      <dgm:t>
        <a:bodyPr/>
        <a:lstStyle/>
        <a:p>
          <a:endParaRPr lang="en-IN"/>
        </a:p>
      </dgm:t>
    </dgm:pt>
    <dgm:pt modelId="{BE70F0C8-5F03-4C7E-ACC6-1B1BEE24F953}">
      <dgm:prSet phldrT="[Text]" custT="1"/>
      <dgm:spPr/>
      <dgm:t>
        <a:bodyPr/>
        <a:lstStyle/>
        <a:p>
          <a:r>
            <a:rPr lang="en-US" sz="1400" dirty="0"/>
            <a:t>Processed data is sent to the mobile app through the module</a:t>
          </a:r>
          <a:endParaRPr lang="en-IN" sz="1400" dirty="0"/>
        </a:p>
      </dgm:t>
    </dgm:pt>
    <dgm:pt modelId="{4A74FE68-0467-4C1F-9C82-90A7C4CDCB01}" type="parTrans" cxnId="{A343AD07-D990-4EAE-AD9C-4E689701FC6B}">
      <dgm:prSet/>
      <dgm:spPr/>
      <dgm:t>
        <a:bodyPr/>
        <a:lstStyle/>
        <a:p>
          <a:endParaRPr lang="en-IN"/>
        </a:p>
      </dgm:t>
    </dgm:pt>
    <dgm:pt modelId="{46C5A91A-3251-44BF-B709-1840089DABCE}" type="sibTrans" cxnId="{A343AD07-D990-4EAE-AD9C-4E689701FC6B}">
      <dgm:prSet/>
      <dgm:spPr/>
      <dgm:t>
        <a:bodyPr/>
        <a:lstStyle/>
        <a:p>
          <a:endParaRPr lang="en-IN"/>
        </a:p>
      </dgm:t>
    </dgm:pt>
    <dgm:pt modelId="{C4957A30-3C97-4DEB-A3F6-22A373B43681}">
      <dgm:prSet phldrT="[Text]" custT="1"/>
      <dgm:spPr/>
      <dgm:t>
        <a:bodyPr/>
        <a:lstStyle/>
        <a:p>
          <a:r>
            <a:rPr lang="en-US" sz="1400" dirty="0"/>
            <a:t>Alert through app and </a:t>
          </a:r>
          <a:r>
            <a:rPr lang="en-US" sz="1400" dirty="0" err="1"/>
            <a:t>analysed</a:t>
          </a:r>
          <a:r>
            <a:rPr lang="en-US" sz="1400" dirty="0"/>
            <a:t> result is shown.</a:t>
          </a:r>
          <a:endParaRPr lang="en-IN" sz="1400" dirty="0"/>
        </a:p>
      </dgm:t>
    </dgm:pt>
    <dgm:pt modelId="{9E8368D5-B70B-422F-8DBD-6F7F9794BE05}" type="parTrans" cxnId="{8A086678-6537-42B0-A31D-5350FF0953A3}">
      <dgm:prSet/>
      <dgm:spPr/>
      <dgm:t>
        <a:bodyPr/>
        <a:lstStyle/>
        <a:p>
          <a:endParaRPr lang="en-IN"/>
        </a:p>
      </dgm:t>
    </dgm:pt>
    <dgm:pt modelId="{31699ACE-D44F-41B0-AFF8-9BB3131CD1E1}" type="sibTrans" cxnId="{8A086678-6537-42B0-A31D-5350FF0953A3}">
      <dgm:prSet/>
      <dgm:spPr/>
      <dgm:t>
        <a:bodyPr/>
        <a:lstStyle/>
        <a:p>
          <a:endParaRPr lang="en-IN"/>
        </a:p>
      </dgm:t>
    </dgm:pt>
    <dgm:pt modelId="{7E2076A7-BD1B-4FCF-AFC3-65830E16BABC}" type="pres">
      <dgm:prSet presAssocID="{49E50661-074B-4B14-B5FA-F2D2CB3C4F06}" presName="Name0" presStyleCnt="0">
        <dgm:presLayoutVars>
          <dgm:dir/>
          <dgm:animLvl val="lvl"/>
          <dgm:resizeHandles val="exact"/>
        </dgm:presLayoutVars>
      </dgm:prSet>
      <dgm:spPr/>
    </dgm:pt>
    <dgm:pt modelId="{0DB75010-784F-4D53-B7B1-4071372C5CDB}" type="pres">
      <dgm:prSet presAssocID="{21AC0E40-848F-4D55-B899-E3B1B51CDF81}" presName="parTxOnly" presStyleLbl="node1" presStyleIdx="0" presStyleCnt="4" custScaleX="164361" custScaleY="230813" custLinFactNeighborX="28638" custLinFactNeighborY="-6592">
        <dgm:presLayoutVars>
          <dgm:chMax val="0"/>
          <dgm:chPref val="0"/>
          <dgm:bulletEnabled val="1"/>
        </dgm:presLayoutVars>
      </dgm:prSet>
      <dgm:spPr/>
    </dgm:pt>
    <dgm:pt modelId="{BBAB2639-B27C-4F1F-B3A1-8CA306469422}" type="pres">
      <dgm:prSet presAssocID="{6F7D7AE8-3802-42D2-80C5-18CB35BE8B30}" presName="parTxOnlySpace" presStyleCnt="0"/>
      <dgm:spPr/>
    </dgm:pt>
    <dgm:pt modelId="{7469C39A-4E88-47BE-A9AE-4A205B16273D}" type="pres">
      <dgm:prSet presAssocID="{5267F693-00AC-4D94-A69C-4F765A537CF6}" presName="parTxOnly" presStyleLbl="node1" presStyleIdx="1" presStyleCnt="4" custScaleX="152414" custScaleY="247134">
        <dgm:presLayoutVars>
          <dgm:chMax val="0"/>
          <dgm:chPref val="0"/>
          <dgm:bulletEnabled val="1"/>
        </dgm:presLayoutVars>
      </dgm:prSet>
      <dgm:spPr/>
    </dgm:pt>
    <dgm:pt modelId="{A9B5114E-BC46-4F19-89C0-7B2F0AE15080}" type="pres">
      <dgm:prSet presAssocID="{AAFD51E0-9A82-4BCA-BBA4-92B8F54725CA}" presName="parTxOnlySpace" presStyleCnt="0"/>
      <dgm:spPr/>
    </dgm:pt>
    <dgm:pt modelId="{80130BE4-AC40-4A5A-BF40-09401F7EEB03}" type="pres">
      <dgm:prSet presAssocID="{BE70F0C8-5F03-4C7E-ACC6-1B1BEE24F953}" presName="parTxOnly" presStyleLbl="node1" presStyleIdx="2" presStyleCnt="4" custScaleX="152347" custScaleY="224672">
        <dgm:presLayoutVars>
          <dgm:chMax val="0"/>
          <dgm:chPref val="0"/>
          <dgm:bulletEnabled val="1"/>
        </dgm:presLayoutVars>
      </dgm:prSet>
      <dgm:spPr/>
    </dgm:pt>
    <dgm:pt modelId="{4DCE241F-CB34-4840-BEB4-62F9527CD6FF}" type="pres">
      <dgm:prSet presAssocID="{46C5A91A-3251-44BF-B709-1840089DABCE}" presName="parTxOnlySpace" presStyleCnt="0"/>
      <dgm:spPr/>
    </dgm:pt>
    <dgm:pt modelId="{15456E10-6FB8-4B05-8A64-DB19D197AC42}" type="pres">
      <dgm:prSet presAssocID="{C4957A30-3C97-4DEB-A3F6-22A373B43681}" presName="parTxOnly" presStyleLbl="node1" presStyleIdx="3" presStyleCnt="4" custScaleX="145740" custScaleY="246410">
        <dgm:presLayoutVars>
          <dgm:chMax val="0"/>
          <dgm:chPref val="0"/>
          <dgm:bulletEnabled val="1"/>
        </dgm:presLayoutVars>
      </dgm:prSet>
      <dgm:spPr/>
    </dgm:pt>
  </dgm:ptLst>
  <dgm:cxnLst>
    <dgm:cxn modelId="{A343AD07-D990-4EAE-AD9C-4E689701FC6B}" srcId="{49E50661-074B-4B14-B5FA-F2D2CB3C4F06}" destId="{BE70F0C8-5F03-4C7E-ACC6-1B1BEE24F953}" srcOrd="2" destOrd="0" parTransId="{4A74FE68-0467-4C1F-9C82-90A7C4CDCB01}" sibTransId="{46C5A91A-3251-44BF-B709-1840089DABCE}"/>
    <dgm:cxn modelId="{F8A56B0F-1999-46F5-A870-2E1849A37A0D}" type="presOf" srcId="{BE70F0C8-5F03-4C7E-ACC6-1B1BEE24F953}" destId="{80130BE4-AC40-4A5A-BF40-09401F7EEB03}" srcOrd="0" destOrd="0" presId="urn:microsoft.com/office/officeart/2005/8/layout/chevron1"/>
    <dgm:cxn modelId="{01F7E45E-84F2-46F8-ABCF-943D667A56E1}" type="presOf" srcId="{5267F693-00AC-4D94-A69C-4F765A537CF6}" destId="{7469C39A-4E88-47BE-A9AE-4A205B16273D}" srcOrd="0" destOrd="0" presId="urn:microsoft.com/office/officeart/2005/8/layout/chevron1"/>
    <dgm:cxn modelId="{C8850962-4B1A-44BA-9AB2-C6B8DC50CEA0}" srcId="{49E50661-074B-4B14-B5FA-F2D2CB3C4F06}" destId="{21AC0E40-848F-4D55-B899-E3B1B51CDF81}" srcOrd="0" destOrd="0" parTransId="{02DAE941-781F-49E8-B4F7-D34F06B5922C}" sibTransId="{6F7D7AE8-3802-42D2-80C5-18CB35BE8B30}"/>
    <dgm:cxn modelId="{8A086678-6537-42B0-A31D-5350FF0953A3}" srcId="{49E50661-074B-4B14-B5FA-F2D2CB3C4F06}" destId="{C4957A30-3C97-4DEB-A3F6-22A373B43681}" srcOrd="3" destOrd="0" parTransId="{9E8368D5-B70B-422F-8DBD-6F7F9794BE05}" sibTransId="{31699ACE-D44F-41B0-AFF8-9BB3131CD1E1}"/>
    <dgm:cxn modelId="{2C4437AF-A20E-43CA-8B3E-D216DE4D43B0}" type="presOf" srcId="{21AC0E40-848F-4D55-B899-E3B1B51CDF81}" destId="{0DB75010-784F-4D53-B7B1-4071372C5CDB}" srcOrd="0" destOrd="0" presId="urn:microsoft.com/office/officeart/2005/8/layout/chevron1"/>
    <dgm:cxn modelId="{B0E668BA-3327-47A3-ABF6-DF3A75FC0CF3}" srcId="{49E50661-074B-4B14-B5FA-F2D2CB3C4F06}" destId="{5267F693-00AC-4D94-A69C-4F765A537CF6}" srcOrd="1" destOrd="0" parTransId="{2949EBFB-475F-483B-98AC-2A3088EC2D39}" sibTransId="{AAFD51E0-9A82-4BCA-BBA4-92B8F54725CA}"/>
    <dgm:cxn modelId="{4BBF90C1-91F1-411D-8E7F-70CFDDFBD7E6}" type="presOf" srcId="{49E50661-074B-4B14-B5FA-F2D2CB3C4F06}" destId="{7E2076A7-BD1B-4FCF-AFC3-65830E16BABC}" srcOrd="0" destOrd="0" presId="urn:microsoft.com/office/officeart/2005/8/layout/chevron1"/>
    <dgm:cxn modelId="{4DDF6AE7-8C94-497B-8D23-132F19A815DF}" type="presOf" srcId="{C4957A30-3C97-4DEB-A3F6-22A373B43681}" destId="{15456E10-6FB8-4B05-8A64-DB19D197AC42}" srcOrd="0" destOrd="0" presId="urn:microsoft.com/office/officeart/2005/8/layout/chevron1"/>
    <dgm:cxn modelId="{63430D8A-5341-416C-B8E6-38D31E3C6EAE}" type="presParOf" srcId="{7E2076A7-BD1B-4FCF-AFC3-65830E16BABC}" destId="{0DB75010-784F-4D53-B7B1-4071372C5CDB}" srcOrd="0" destOrd="0" presId="urn:microsoft.com/office/officeart/2005/8/layout/chevron1"/>
    <dgm:cxn modelId="{E1924CDF-0EBE-4225-B1B2-D4DE80D15F09}" type="presParOf" srcId="{7E2076A7-BD1B-4FCF-AFC3-65830E16BABC}" destId="{BBAB2639-B27C-4F1F-B3A1-8CA306469422}" srcOrd="1" destOrd="0" presId="urn:microsoft.com/office/officeart/2005/8/layout/chevron1"/>
    <dgm:cxn modelId="{6407CB70-6C66-4265-BB03-006BA7DD1834}" type="presParOf" srcId="{7E2076A7-BD1B-4FCF-AFC3-65830E16BABC}" destId="{7469C39A-4E88-47BE-A9AE-4A205B16273D}" srcOrd="2" destOrd="0" presId="urn:microsoft.com/office/officeart/2005/8/layout/chevron1"/>
    <dgm:cxn modelId="{C0D9F028-80EA-41E0-9658-6D0AD162E1F0}" type="presParOf" srcId="{7E2076A7-BD1B-4FCF-AFC3-65830E16BABC}" destId="{A9B5114E-BC46-4F19-89C0-7B2F0AE15080}" srcOrd="3" destOrd="0" presId="urn:microsoft.com/office/officeart/2005/8/layout/chevron1"/>
    <dgm:cxn modelId="{408DD38F-4C19-4898-AFD5-635D76B9C54B}" type="presParOf" srcId="{7E2076A7-BD1B-4FCF-AFC3-65830E16BABC}" destId="{80130BE4-AC40-4A5A-BF40-09401F7EEB03}" srcOrd="4" destOrd="0" presId="urn:microsoft.com/office/officeart/2005/8/layout/chevron1"/>
    <dgm:cxn modelId="{29814ED4-6BDE-42A8-BE9B-EA8FC4AD13AF}" type="presParOf" srcId="{7E2076A7-BD1B-4FCF-AFC3-65830E16BABC}" destId="{4DCE241F-CB34-4840-BEB4-62F9527CD6FF}" srcOrd="5" destOrd="0" presId="urn:microsoft.com/office/officeart/2005/8/layout/chevron1"/>
    <dgm:cxn modelId="{B3DCAB89-827A-4786-916A-68C27CFA8819}" type="presParOf" srcId="{7E2076A7-BD1B-4FCF-AFC3-65830E16BABC}" destId="{15456E10-6FB8-4B05-8A64-DB19D197AC42}"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75010-784F-4D53-B7B1-4071372C5CDB}">
      <dsp:nvSpPr>
        <dsp:cNvPr id="0" name=""/>
        <dsp:cNvSpPr/>
      </dsp:nvSpPr>
      <dsp:spPr>
        <a:xfrm>
          <a:off x="53516" y="1760484"/>
          <a:ext cx="2927894" cy="1644662"/>
        </a:xfrm>
        <a:prstGeom prst="chevron">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Detection of position change of spinal cord</a:t>
          </a:r>
          <a:endParaRPr lang="en-IN" sz="1800" kern="1200" dirty="0"/>
        </a:p>
      </dsp:txBody>
      <dsp:txXfrm>
        <a:off x="875847" y="1760484"/>
        <a:ext cx="1283232" cy="1644662"/>
      </dsp:txXfrm>
    </dsp:sp>
    <dsp:sp modelId="{7469C39A-4E88-47BE-A9AE-4A205B16273D}">
      <dsp:nvSpPr>
        <dsp:cNvPr id="0" name=""/>
        <dsp:cNvSpPr/>
      </dsp:nvSpPr>
      <dsp:spPr>
        <a:xfrm>
          <a:off x="2752257" y="1749307"/>
          <a:ext cx="2715072" cy="1760958"/>
        </a:xfrm>
        <a:prstGeom prst="chevron">
          <a:avLst/>
        </a:prstGeom>
        <a:gradFill rotWithShape="0">
          <a:gsLst>
            <a:gs pos="0">
              <a:schemeClr val="accent4">
                <a:hueOff val="-164204"/>
                <a:satOff val="4903"/>
                <a:lumOff val="1895"/>
                <a:alphaOff val="0"/>
                <a:tint val="96000"/>
                <a:lumMod val="104000"/>
              </a:schemeClr>
            </a:gs>
            <a:gs pos="100000">
              <a:schemeClr val="accent4">
                <a:hueOff val="-164204"/>
                <a:satOff val="4903"/>
                <a:lumOff val="189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Data processed using server</a:t>
          </a:r>
          <a:endParaRPr lang="en-IN" sz="1600" kern="1200" dirty="0"/>
        </a:p>
      </dsp:txBody>
      <dsp:txXfrm>
        <a:off x="3632736" y="1749307"/>
        <a:ext cx="954114" cy="1760958"/>
      </dsp:txXfrm>
    </dsp:sp>
    <dsp:sp modelId="{80130BE4-AC40-4A5A-BF40-09401F7EEB03}">
      <dsp:nvSpPr>
        <dsp:cNvPr id="0" name=""/>
        <dsp:cNvSpPr/>
      </dsp:nvSpPr>
      <dsp:spPr>
        <a:xfrm>
          <a:off x="5289192" y="1829334"/>
          <a:ext cx="2713879" cy="1600905"/>
        </a:xfrm>
        <a:prstGeom prst="chevron">
          <a:avLst/>
        </a:prstGeom>
        <a:gradFill rotWithShape="0">
          <a:gsLst>
            <a:gs pos="0">
              <a:schemeClr val="accent4">
                <a:hueOff val="-328408"/>
                <a:satOff val="9806"/>
                <a:lumOff val="3791"/>
                <a:alphaOff val="0"/>
                <a:tint val="96000"/>
                <a:lumMod val="104000"/>
              </a:schemeClr>
            </a:gs>
            <a:gs pos="100000">
              <a:schemeClr val="accent4">
                <a:hueOff val="-328408"/>
                <a:satOff val="9806"/>
                <a:lumOff val="3791"/>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Processed data is sent to the mobile app through the module</a:t>
          </a:r>
          <a:endParaRPr lang="en-IN" sz="1400" kern="1200" dirty="0"/>
        </a:p>
      </dsp:txBody>
      <dsp:txXfrm>
        <a:off x="6089645" y="1829334"/>
        <a:ext cx="1112974" cy="1600905"/>
      </dsp:txXfrm>
    </dsp:sp>
    <dsp:sp modelId="{15456E10-6FB8-4B05-8A64-DB19D197AC42}">
      <dsp:nvSpPr>
        <dsp:cNvPr id="0" name=""/>
        <dsp:cNvSpPr/>
      </dsp:nvSpPr>
      <dsp:spPr>
        <a:xfrm>
          <a:off x="7824933" y="1751887"/>
          <a:ext cx="2596183" cy="1755799"/>
        </a:xfrm>
        <a:prstGeom prst="chevron">
          <a:avLst/>
        </a:prstGeom>
        <a:gradFill rotWithShape="0">
          <a:gsLst>
            <a:gs pos="0">
              <a:schemeClr val="accent4">
                <a:hueOff val="-492612"/>
                <a:satOff val="14709"/>
                <a:lumOff val="5686"/>
                <a:alphaOff val="0"/>
                <a:tint val="96000"/>
                <a:lumMod val="104000"/>
              </a:schemeClr>
            </a:gs>
            <a:gs pos="100000">
              <a:schemeClr val="accent4">
                <a:hueOff val="-492612"/>
                <a:satOff val="14709"/>
                <a:lumOff val="568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Alert through app and </a:t>
          </a:r>
          <a:r>
            <a:rPr lang="en-US" sz="1400" kern="1200" dirty="0" err="1"/>
            <a:t>analysed</a:t>
          </a:r>
          <a:r>
            <a:rPr lang="en-US" sz="1400" kern="1200" dirty="0"/>
            <a:t> result is shown.</a:t>
          </a:r>
          <a:endParaRPr lang="en-IN" sz="1400" kern="1200" dirty="0"/>
        </a:p>
      </dsp:txBody>
      <dsp:txXfrm>
        <a:off x="8702833" y="1751887"/>
        <a:ext cx="840384" cy="17557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F101B-B227-4159-8303-D3086EC88389}" type="datetimeFigureOut">
              <a:rPr lang="en-US" smtClean="0"/>
              <a:pPr/>
              <a:t>3/30/2022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533B1-1B7C-4567-A308-39738394CF15}" type="slidenum">
              <a:rPr lang="en-US" smtClean="0"/>
              <a:pPr/>
              <a:t>‹#›</a:t>
            </a:fld>
            <a:endParaRPr lang="en-US"/>
          </a:p>
        </p:txBody>
      </p:sp>
    </p:spTree>
    <p:extLst>
      <p:ext uri="{BB962C8B-B14F-4D97-AF65-F5344CB8AC3E}">
        <p14:creationId xmlns:p14="http://schemas.microsoft.com/office/powerpoint/2010/main" val="307764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A1C42F-441A-4F2A-8E80-78F3676CC058}"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C1B3995-864D-412F-881C-EF0BFF8447F9}" type="slidenum">
              <a:rPr lang="en-US" smtClean="0"/>
              <a:pPr/>
              <a:t>‹#›</a:t>
            </a:fld>
            <a:endParaRPr lang="en-US"/>
          </a:p>
        </p:txBody>
      </p:sp>
      <p:pic>
        <p:nvPicPr>
          <p:cNvPr id="8" name="Picture 7">
            <a:extLst>
              <a:ext uri="{FF2B5EF4-FFF2-40B4-BE49-F238E27FC236}">
                <a16:creationId xmlns:a16="http://schemas.microsoft.com/office/drawing/2014/main" id="{3785572B-9765-4B21-B8DE-8F04C13A441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1530" y="132594"/>
            <a:ext cx="1411266" cy="1363792"/>
          </a:xfrm>
          <a:prstGeom prst="rect">
            <a:avLst/>
          </a:prstGeom>
        </p:spPr>
      </p:pic>
      <p:pic>
        <p:nvPicPr>
          <p:cNvPr id="9" name="Picture 8">
            <a:extLst>
              <a:ext uri="{FF2B5EF4-FFF2-40B4-BE49-F238E27FC236}">
                <a16:creationId xmlns:a16="http://schemas.microsoft.com/office/drawing/2014/main" id="{3EA9ACC1-02BB-4910-9606-AEDB0F6A94E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579" y="438642"/>
            <a:ext cx="1269242" cy="1047343"/>
          </a:xfrm>
          <a:prstGeom prst="rect">
            <a:avLst/>
          </a:prstGeom>
        </p:spPr>
      </p:pic>
    </p:spTree>
    <p:extLst>
      <p:ext uri="{BB962C8B-B14F-4D97-AF65-F5344CB8AC3E}">
        <p14:creationId xmlns:p14="http://schemas.microsoft.com/office/powerpoint/2010/main" val="514869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8BADA-3124-459B-9C3C-25C5D1AC2B22}"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54063781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8BADA-3124-459B-9C3C-25C5D1AC2B22}"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1B3995-864D-412F-881C-EF0BFF8447F9}"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7961219"/>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BF8BADA-3124-459B-9C3C-25C5D1AC2B22}" type="datetime1">
              <a:rPr lang="en-US" smtClean="0"/>
              <a:pPr/>
              <a:t>3/30/2022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846067201"/>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BF8BADA-3124-459B-9C3C-25C5D1AC2B22}" type="datetime1">
              <a:rPr lang="en-US" smtClean="0"/>
              <a:pPr/>
              <a:t>3/30/2022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1B3995-864D-412F-881C-EF0BFF8447F9}"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4915247"/>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BF8BADA-3124-459B-9C3C-25C5D1AC2B22}" type="datetime1">
              <a:rPr lang="en-US" smtClean="0"/>
              <a:pPr/>
              <a:t>3/30/2022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066440449"/>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28F9AE-F903-4089-92EE-261C5CC2F17E}"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981452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104F2-B3D9-4E44-9455-48D246B5B367}"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4253414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C1D28-3B35-4FCE-8072-E84DFBB90A17}"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63466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B1ED0E-4CAC-4979-8442-FE341C5F03D0}"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405042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6D4C3B-DED4-436D-A66F-49790EDDCF24}" type="datetime1">
              <a:rPr lang="en-US" smtClean="0"/>
              <a:pPr/>
              <a:t>3/30/2022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062564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2B8837-0504-404E-A6BC-39C23C28C36C}" type="datetime1">
              <a:rPr lang="en-US" smtClean="0"/>
              <a:pPr/>
              <a:t>3/30/2022</a:t>
            </a:fld>
            <a:endParaRPr lang="en-US"/>
          </a:p>
        </p:txBody>
      </p:sp>
      <p:sp>
        <p:nvSpPr>
          <p:cNvPr id="8" name="Footer Placeholder 7"/>
          <p:cNvSpPr>
            <a:spLocks noGrp="1"/>
          </p:cNvSpPr>
          <p:nvPr>
            <p:ph type="ftr" sz="quarter" idx="11"/>
          </p:nvPr>
        </p:nvSpPr>
        <p:spPr/>
        <p:txBody>
          <a:bodyPr/>
          <a:lstStyle/>
          <a:p>
            <a:r>
              <a:rPr lang="en-US"/>
              <a:t>15MC804 - Project work - Review 2</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76094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3A4C7B-BA43-417B-A2D4-C5736664F322}" type="datetime1">
              <a:rPr lang="en-US" smtClean="0"/>
              <a:pPr/>
              <a:t>3/30/2022</a:t>
            </a:fld>
            <a:endParaRPr lang="en-US"/>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15607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30B3D-494F-4171-81B4-648BA439B733}" type="datetime1">
              <a:rPr lang="en-US" smtClean="0"/>
              <a:pPr/>
              <a:t>3/30/2022</a:t>
            </a:fld>
            <a:endParaRPr lang="en-US"/>
          </a:p>
        </p:txBody>
      </p:sp>
      <p:sp>
        <p:nvSpPr>
          <p:cNvPr id="3" name="Footer Placeholder 2"/>
          <p:cNvSpPr>
            <a:spLocks noGrp="1"/>
          </p:cNvSpPr>
          <p:nvPr>
            <p:ph type="ftr" sz="quarter" idx="11"/>
          </p:nvPr>
        </p:nvSpPr>
        <p:spPr/>
        <p:txBody>
          <a:bodyPr/>
          <a:lstStyle/>
          <a:p>
            <a:r>
              <a:rPr lang="en-US"/>
              <a:t>15MC804 - Project work - Review 2</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02115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6BDEBD-BB08-4ECC-BF12-ABA31FD1702E}" type="datetime1">
              <a:rPr lang="en-US" smtClean="0"/>
              <a:pPr/>
              <a:t>3/30/2022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676621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444675-D6C7-4520-8CC3-2EB0B71C2818}" type="datetime1">
              <a:rPr lang="en-US" smtClean="0"/>
              <a:pPr/>
              <a:t>3/30/2022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015239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BF8BADA-3124-459B-9C3C-25C5D1AC2B22}" type="datetime1">
              <a:rPr lang="en-US" smtClean="0"/>
              <a:pPr/>
              <a:t>3/30/2022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15MC804 - Project work - Review 2</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C1B3995-864D-412F-881C-EF0BFF8447F9}" type="slidenum">
              <a:rPr lang="en-US" smtClean="0"/>
              <a:pPr/>
              <a:t>‹#›</a:t>
            </a:fld>
            <a:endParaRPr lang="en-US"/>
          </a:p>
        </p:txBody>
      </p:sp>
    </p:spTree>
    <p:extLst>
      <p:ext uri="{BB962C8B-B14F-4D97-AF65-F5344CB8AC3E}">
        <p14:creationId xmlns:p14="http://schemas.microsoft.com/office/powerpoint/2010/main" val="616522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0258" y="2538696"/>
            <a:ext cx="9144000" cy="2215992"/>
          </a:xfrm>
        </p:spPr>
        <p:txBody>
          <a:bodyPr>
            <a:normAutofit fontScale="90000"/>
          </a:bodyPr>
          <a:lstStyle/>
          <a:p>
            <a:pPr marL="0" lvl="0" indent="0" algn="ctr" rtl="0">
              <a:lnSpc>
                <a:spcPct val="150000"/>
              </a:lnSpc>
              <a:spcBef>
                <a:spcPts val="0"/>
              </a:spcBef>
              <a:spcAft>
                <a:spcPts val="0"/>
              </a:spcAft>
              <a:buNone/>
            </a:pPr>
            <a:br>
              <a:rPr lang="en-GB" sz="5400" b="1" dirty="0">
                <a:solidFill>
                  <a:schemeClr val="dk1"/>
                </a:solidFill>
              </a:rPr>
            </a:br>
            <a:br>
              <a:rPr lang="en-GB" sz="5400" b="1" dirty="0">
                <a:solidFill>
                  <a:schemeClr val="dk1"/>
                </a:solidFill>
              </a:rPr>
            </a:br>
            <a:br>
              <a:rPr lang="en-GB" sz="5400" b="1" dirty="0">
                <a:solidFill>
                  <a:schemeClr val="dk1"/>
                </a:solidFill>
              </a:rPr>
            </a:br>
            <a:br>
              <a:rPr lang="en-GB" sz="5400" b="1" dirty="0">
                <a:solidFill>
                  <a:schemeClr val="dk1"/>
                </a:solidFill>
              </a:rPr>
            </a:br>
            <a:br>
              <a:rPr lang="en-GB" sz="5400" b="1" dirty="0">
                <a:solidFill>
                  <a:schemeClr val="dk1"/>
                </a:solidFill>
              </a:rPr>
            </a:br>
            <a:br>
              <a:rPr lang="en-GB" sz="5400" b="1" dirty="0">
                <a:solidFill>
                  <a:schemeClr val="dk1"/>
                </a:solidFill>
              </a:rPr>
            </a:br>
            <a:br>
              <a:rPr lang="en-GB" sz="5400" b="1" dirty="0">
                <a:solidFill>
                  <a:schemeClr val="dk1"/>
                </a:solidFill>
              </a:rPr>
            </a:br>
            <a:br>
              <a:rPr lang="en-GB" sz="5400" b="1" dirty="0">
                <a:solidFill>
                  <a:schemeClr val="dk1"/>
                </a:solidFill>
              </a:rPr>
            </a:br>
            <a:r>
              <a:rPr lang="en-GB" sz="5300" b="1" dirty="0">
                <a:solidFill>
                  <a:schemeClr val="dk1"/>
                </a:solidFill>
              </a:rPr>
              <a:t>SMART AND SUSTAINABLE </a:t>
            </a:r>
            <a:br>
              <a:rPr lang="en-GB" sz="5300" b="1" dirty="0">
                <a:solidFill>
                  <a:schemeClr val="dk1"/>
                </a:solidFill>
              </a:rPr>
            </a:br>
            <a:r>
              <a:rPr lang="en-GB" sz="5300" b="1" dirty="0">
                <a:solidFill>
                  <a:schemeClr val="dk1"/>
                </a:solidFill>
              </a:rPr>
              <a:t>GARMENT</a:t>
            </a:r>
            <a:br>
              <a:rPr lang="en-GB" sz="5400" b="1" dirty="0">
                <a:solidFill>
                  <a:schemeClr val="dk1"/>
                </a:solidFill>
              </a:rPr>
            </a:br>
            <a:endParaRPr lang="en-US" dirty="0"/>
          </a:p>
        </p:txBody>
      </p:sp>
      <p:sp>
        <p:nvSpPr>
          <p:cNvPr id="3" name="Subtitle 2"/>
          <p:cNvSpPr>
            <a:spLocks noGrp="1"/>
          </p:cNvSpPr>
          <p:nvPr>
            <p:ph type="subTitle" idx="1"/>
          </p:nvPr>
        </p:nvSpPr>
        <p:spPr>
          <a:xfrm>
            <a:off x="2068584" y="4414754"/>
            <a:ext cx="4027416" cy="1655762"/>
          </a:xfrm>
        </p:spPr>
        <p:txBody>
          <a:bodyPr>
            <a:normAutofit fontScale="92500"/>
          </a:bodyPr>
          <a:lstStyle/>
          <a:p>
            <a:pPr algn="l"/>
            <a:r>
              <a:rPr lang="en-US" dirty="0">
                <a:solidFill>
                  <a:schemeClr val="tx1"/>
                </a:solidFill>
                <a:latin typeface="+mj-lt"/>
                <a:cs typeface="Calibri" panose="020F0502020204030204" pitchFamily="34" charset="0"/>
              </a:rPr>
              <a:t>Student 1 (202FT107  KAVISHNA R)</a:t>
            </a:r>
          </a:p>
          <a:p>
            <a:pPr algn="l"/>
            <a:r>
              <a:rPr lang="en-US" dirty="0">
                <a:solidFill>
                  <a:schemeClr val="tx1"/>
                </a:solidFill>
                <a:latin typeface="+mj-lt"/>
                <a:cs typeface="Calibri" panose="020F0502020204030204" pitchFamily="34" charset="0"/>
              </a:rPr>
              <a:t>Student 2 (202FT110  MONIKA T)</a:t>
            </a:r>
          </a:p>
          <a:p>
            <a:pPr algn="l"/>
            <a:r>
              <a:rPr lang="en-US" dirty="0">
                <a:solidFill>
                  <a:schemeClr val="tx1"/>
                </a:solidFill>
                <a:latin typeface="+mj-lt"/>
                <a:cs typeface="Calibri" panose="020F0502020204030204" pitchFamily="34" charset="0"/>
              </a:rPr>
              <a:t>Student 3 (202FT106  KALPANA M)</a:t>
            </a:r>
          </a:p>
          <a:p>
            <a:pPr algn="l"/>
            <a:r>
              <a:rPr lang="en-US" dirty="0">
                <a:solidFill>
                  <a:schemeClr val="tx1"/>
                </a:solidFill>
                <a:latin typeface="+mj-lt"/>
                <a:cs typeface="Calibri" panose="020F0502020204030204" pitchFamily="34" charset="0"/>
              </a:rPr>
              <a:t>Student 4 (202FT118  SARASWATHI B)</a:t>
            </a:r>
          </a:p>
          <a:p>
            <a:pPr algn="l"/>
            <a:endParaRPr lang="en-US" dirty="0"/>
          </a:p>
        </p:txBody>
      </p:sp>
      <p:sp>
        <p:nvSpPr>
          <p:cNvPr id="5" name="TextBox 4"/>
          <p:cNvSpPr txBox="1"/>
          <p:nvPr/>
        </p:nvSpPr>
        <p:spPr>
          <a:xfrm>
            <a:off x="7361853" y="4319305"/>
            <a:ext cx="4608474" cy="1846659"/>
          </a:xfrm>
          <a:prstGeom prst="rect">
            <a:avLst/>
          </a:prstGeom>
          <a:noFill/>
        </p:spPr>
        <p:txBody>
          <a:bodyPr wrap="square" rtlCol="0">
            <a:spAutoFit/>
          </a:bodyPr>
          <a:lstStyle/>
          <a:p>
            <a:r>
              <a:rPr lang="en-US" sz="1600" dirty="0">
                <a:latin typeface="+mj-lt"/>
                <a:cs typeface="Calibri" panose="020F0502020204030204" pitchFamily="34" charset="0"/>
              </a:rPr>
              <a:t>Under guidance of </a:t>
            </a:r>
          </a:p>
          <a:p>
            <a:r>
              <a:rPr lang="en-US" sz="1600" dirty="0">
                <a:latin typeface="+mj-lt"/>
                <a:cs typeface="Calibri" panose="020F0502020204030204" pitchFamily="34" charset="0"/>
              </a:rPr>
              <a:t>Ms. SARANYA D.V ,</a:t>
            </a:r>
          </a:p>
          <a:p>
            <a:r>
              <a:rPr lang="en-US" sz="1600" dirty="0">
                <a:latin typeface="+mj-lt"/>
                <a:cs typeface="Calibri" panose="020F0502020204030204" pitchFamily="34" charset="0"/>
              </a:rPr>
              <a:t>ASSISTANT PROFESSOR AND HEAD DEPARTMENT OF FASHION TECHNOLOGY,</a:t>
            </a:r>
          </a:p>
          <a:p>
            <a:r>
              <a:rPr lang="en-US" sz="1600" dirty="0">
                <a:latin typeface="+mj-lt"/>
                <a:cs typeface="Calibri" panose="020F0502020204030204" pitchFamily="34" charset="0"/>
              </a:rPr>
              <a:t>BIT, </a:t>
            </a:r>
          </a:p>
          <a:p>
            <a:r>
              <a:rPr lang="en-US" sz="1600" dirty="0">
                <a:latin typeface="+mj-lt"/>
                <a:cs typeface="Calibri" panose="020F0502020204030204" pitchFamily="34" charset="0"/>
              </a:rPr>
              <a:t>Sathy. </a:t>
            </a:r>
          </a:p>
          <a:p>
            <a:endParaRPr lang="en-US" dirty="0"/>
          </a:p>
        </p:txBody>
      </p:sp>
      <p:sp>
        <p:nvSpPr>
          <p:cNvPr id="4" name="Rectangle 3"/>
          <p:cNvSpPr/>
          <p:nvPr/>
        </p:nvSpPr>
        <p:spPr>
          <a:xfrm>
            <a:off x="10432473" y="249382"/>
            <a:ext cx="1537854" cy="12330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638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&amp; Sample Output</a:t>
            </a:r>
          </a:p>
        </p:txBody>
      </p:sp>
      <p:pic>
        <p:nvPicPr>
          <p:cNvPr id="4" name="Content Placeholder 3">
            <a:extLst>
              <a:ext uri="{FF2B5EF4-FFF2-40B4-BE49-F238E27FC236}">
                <a16:creationId xmlns:a16="http://schemas.microsoft.com/office/drawing/2014/main" id="{15195B07-6036-4B1C-9DB7-826C985B85AF}"/>
              </a:ext>
            </a:extLst>
          </p:cNvPr>
          <p:cNvPicPr>
            <a:picLocks noGrp="1" noChangeAspect="1"/>
          </p:cNvPicPr>
          <p:nvPr>
            <p:ph idx="1"/>
          </p:nvPr>
        </p:nvPicPr>
        <p:blipFill>
          <a:blip r:embed="rId2"/>
          <a:stretch>
            <a:fillRect/>
          </a:stretch>
        </p:blipFill>
        <p:spPr>
          <a:xfrm>
            <a:off x="2827175" y="2071396"/>
            <a:ext cx="7483151" cy="41624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Results &amp; Discussions </a:t>
            </a:r>
          </a:p>
        </p:txBody>
      </p:sp>
      <p:sp>
        <p:nvSpPr>
          <p:cNvPr id="3" name="Content Placeholder 2"/>
          <p:cNvSpPr>
            <a:spLocks noGrp="1"/>
          </p:cNvSpPr>
          <p:nvPr>
            <p:ph idx="1"/>
          </p:nvPr>
        </p:nvSpPr>
        <p:spPr>
          <a:xfrm>
            <a:off x="933060" y="1602657"/>
            <a:ext cx="6979298" cy="4222538"/>
          </a:xfrm>
        </p:spPr>
        <p:txBody>
          <a:bodyPr>
            <a:normAutofit fontScale="25000" lnSpcReduction="20000"/>
          </a:bodyPr>
          <a:lstStyle/>
          <a:p>
            <a:pPr marL="285750" indent="-285750">
              <a:lnSpc>
                <a:spcPct val="150000"/>
              </a:lnSpc>
              <a:buFont typeface="Arial" panose="020B0604020202020204" pitchFamily="34" charset="0"/>
              <a:buChar char="•"/>
            </a:pPr>
            <a:r>
              <a:rPr lang="en-US" sz="6400" dirty="0">
                <a:latin typeface="+mj-lt"/>
                <a:cs typeface="Calibri" panose="020F0502020204030204" pitchFamily="34" charset="0"/>
              </a:rPr>
              <a:t>It uses vegan fabric and sustainable materials which has positive effects on the environment.</a:t>
            </a:r>
          </a:p>
          <a:p>
            <a:pPr marL="285750" indent="-285750">
              <a:lnSpc>
                <a:spcPct val="150000"/>
              </a:lnSpc>
              <a:buFont typeface="Arial" panose="020B0604020202020204" pitchFamily="34" charset="0"/>
              <a:buChar char="•"/>
            </a:pPr>
            <a:r>
              <a:rPr lang="en-US" sz="6400" dirty="0">
                <a:latin typeface="+mj-lt"/>
                <a:cs typeface="Calibri" panose="020F0502020204030204" pitchFamily="34" charset="0"/>
              </a:rPr>
              <a:t>It uses natural dyes which benefits the environment.</a:t>
            </a:r>
          </a:p>
          <a:p>
            <a:pPr marL="285750" indent="-285750">
              <a:lnSpc>
                <a:spcPct val="150000"/>
              </a:lnSpc>
              <a:buFont typeface="Arial" panose="020B0604020202020204" pitchFamily="34" charset="0"/>
              <a:buChar char="•"/>
            </a:pPr>
            <a:r>
              <a:rPr lang="en-US" sz="6400" b="0" i="0" dirty="0">
                <a:solidFill>
                  <a:srgbClr val="333333"/>
                </a:solidFill>
                <a:effectLst/>
                <a:latin typeface="+mj-lt"/>
                <a:cs typeface="Calibri" panose="020F0502020204030204" pitchFamily="34" charset="0"/>
              </a:rPr>
              <a:t>It presents real-time feedback as a vibration delivered through the garment, visual and audio instructions through android-hand held device (smartphone or tablet).</a:t>
            </a:r>
          </a:p>
          <a:p>
            <a:pPr marL="285750" indent="-285750">
              <a:lnSpc>
                <a:spcPct val="150000"/>
              </a:lnSpc>
              <a:buFont typeface="Arial" panose="020B0604020202020204" pitchFamily="34" charset="0"/>
              <a:buChar char="•"/>
            </a:pPr>
            <a:r>
              <a:rPr lang="en-US" sz="6400" i="0" dirty="0">
                <a:solidFill>
                  <a:srgbClr val="202124"/>
                </a:solidFill>
                <a:effectLst/>
                <a:latin typeface="+mj-lt"/>
                <a:cs typeface="Calibri" panose="020F0502020204030204" pitchFamily="34" charset="0"/>
              </a:rPr>
              <a:t>The overall smart clothing market is likely to grow from USD 1.6 billion in 2019 to USD 5.3 billion by 2024.</a:t>
            </a:r>
          </a:p>
          <a:p>
            <a:pPr marL="285750" indent="-285750">
              <a:buFont typeface="Arial" panose="020B0604020202020204" pitchFamily="34" charset="0"/>
              <a:buChar char="•"/>
            </a:pPr>
            <a:r>
              <a:rPr lang="en-US" sz="6400" dirty="0">
                <a:latin typeface="+mj-lt"/>
                <a:cs typeface="Calibri" panose="020F0502020204030204" pitchFamily="34" charset="0"/>
              </a:rPr>
              <a:t>Patients affected by spinal cord disorders.</a:t>
            </a:r>
          </a:p>
          <a:p>
            <a:pPr marL="285750" indent="-285750">
              <a:buFont typeface="Arial" panose="020B0604020202020204" pitchFamily="34" charset="0"/>
              <a:buChar char="•"/>
            </a:pPr>
            <a:r>
              <a:rPr lang="en-US" sz="6400" dirty="0">
                <a:latin typeface="+mj-lt"/>
                <a:cs typeface="Calibri" panose="020F0502020204030204" pitchFamily="34" charset="0"/>
              </a:rPr>
              <a:t>Aged people.</a:t>
            </a:r>
          </a:p>
          <a:p>
            <a:pPr marL="285750" indent="-285750">
              <a:buFont typeface="Arial" panose="020B0604020202020204" pitchFamily="34" charset="0"/>
              <a:buChar char="•"/>
            </a:pPr>
            <a:r>
              <a:rPr lang="en-US" sz="6400" dirty="0">
                <a:latin typeface="+mj-lt"/>
                <a:cs typeface="Calibri" panose="020F0502020204030204" pitchFamily="34" charset="0"/>
              </a:rPr>
              <a:t>Sports persons  are more likely to have the highest risk of catastrophic spinal injuries.</a:t>
            </a:r>
            <a:endParaRPr lang="en-IN" sz="6400" dirty="0">
              <a:latin typeface="+mj-lt"/>
              <a:cs typeface="Calibri" panose="020F0502020204030204" pitchFamily="34" charset="0"/>
            </a:endParaRPr>
          </a:p>
          <a:p>
            <a:pPr marL="285750" indent="-285750">
              <a:lnSpc>
                <a:spcPct val="150000"/>
              </a:lnSpc>
              <a:buFont typeface="Arial" panose="020B0604020202020204" pitchFamily="34" charset="0"/>
              <a:buChar char="•"/>
            </a:pPr>
            <a:endParaRPr lang="en-US" sz="1800" i="0" dirty="0">
              <a:solidFill>
                <a:srgbClr val="202124"/>
              </a:solidFill>
              <a:effectLst/>
              <a:latin typeface="arial" panose="020B0604020202020204" pitchFamily="34" charset="0"/>
            </a:endParaRPr>
          </a:p>
          <a:p>
            <a:pPr marL="285750" indent="-285750">
              <a:lnSpc>
                <a:spcPct val="150000"/>
              </a:lnSpc>
              <a:buFont typeface="Arial" panose="020B0604020202020204" pitchFamily="34" charset="0"/>
              <a:buChar char="•"/>
            </a:pPr>
            <a:endParaRPr lang="en-IN" sz="1800" dirty="0"/>
          </a:p>
          <a:p>
            <a:pPr marL="0" indent="0">
              <a:lnSpc>
                <a:spcPct val="150000"/>
              </a:lnSpc>
              <a:buNone/>
            </a:pPr>
            <a:endParaRPr lang="en-US" sz="1800" dirty="0">
              <a:latin typeface="Calibri" panose="020F0502020204030204" pitchFamily="34" charset="0"/>
              <a:cs typeface="Calibri" panose="020F0502020204030204" pitchFamily="34" charset="0"/>
            </a:endParaRPr>
          </a:p>
          <a:p>
            <a:pPr>
              <a:buNone/>
            </a:pPr>
            <a:r>
              <a:rPr lang="en-US" i="1" dirty="0">
                <a:solidFill>
                  <a:srgbClr val="FF0000"/>
                </a:solidFill>
              </a:rPr>
              <a:t> </a:t>
            </a:r>
          </a:p>
          <a:p>
            <a:endParaRPr lang="en-US" dirty="0"/>
          </a:p>
        </p:txBody>
      </p:sp>
      <p:pic>
        <p:nvPicPr>
          <p:cNvPr id="4" name="Picture 3">
            <a:extLst>
              <a:ext uri="{FF2B5EF4-FFF2-40B4-BE49-F238E27FC236}">
                <a16:creationId xmlns:a16="http://schemas.microsoft.com/office/drawing/2014/main" id="{0EBA8786-B50E-4905-A27A-5DA0EE1BFBCE}"/>
              </a:ext>
            </a:extLst>
          </p:cNvPr>
          <p:cNvPicPr>
            <a:picLocks noChangeAspect="1"/>
          </p:cNvPicPr>
          <p:nvPr/>
        </p:nvPicPr>
        <p:blipFill>
          <a:blip r:embed="rId2"/>
          <a:stretch>
            <a:fillRect/>
          </a:stretch>
        </p:blipFill>
        <p:spPr>
          <a:xfrm>
            <a:off x="7912358" y="1721062"/>
            <a:ext cx="4030826" cy="37560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Benefit Analysis  (List of Components / Service Used)</a:t>
            </a:r>
          </a:p>
        </p:txBody>
      </p:sp>
      <p:graphicFrame>
        <p:nvGraphicFramePr>
          <p:cNvPr id="4" name="Table 3"/>
          <p:cNvGraphicFramePr>
            <a:graphicFrameLocks noGrp="1"/>
          </p:cNvGraphicFramePr>
          <p:nvPr>
            <p:extLst>
              <p:ext uri="{D42A27DB-BD31-4B8C-83A1-F6EECF244321}">
                <p14:modId xmlns:p14="http://schemas.microsoft.com/office/powerpoint/2010/main" val="1919062038"/>
              </p:ext>
            </p:extLst>
          </p:nvPr>
        </p:nvGraphicFramePr>
        <p:xfrm>
          <a:off x="1136259" y="2585786"/>
          <a:ext cx="9761895" cy="4058118"/>
        </p:xfrm>
        <a:graphic>
          <a:graphicData uri="http://schemas.openxmlformats.org/drawingml/2006/table">
            <a:tbl>
              <a:tblPr firstRow="1" bandRow="1">
                <a:tableStyleId>{5C22544A-7EE6-4342-B048-85BDC9FD1C3A}</a:tableStyleId>
              </a:tblPr>
              <a:tblGrid>
                <a:gridCol w="711202">
                  <a:extLst>
                    <a:ext uri="{9D8B030D-6E8A-4147-A177-3AD203B41FA5}">
                      <a16:colId xmlns:a16="http://schemas.microsoft.com/office/drawing/2014/main" val="20000"/>
                    </a:ext>
                  </a:extLst>
                </a:gridCol>
                <a:gridCol w="3517641">
                  <a:extLst>
                    <a:ext uri="{9D8B030D-6E8A-4147-A177-3AD203B41FA5}">
                      <a16:colId xmlns:a16="http://schemas.microsoft.com/office/drawing/2014/main" val="20001"/>
                    </a:ext>
                  </a:extLst>
                </a:gridCol>
                <a:gridCol w="2808514">
                  <a:extLst>
                    <a:ext uri="{9D8B030D-6E8A-4147-A177-3AD203B41FA5}">
                      <a16:colId xmlns:a16="http://schemas.microsoft.com/office/drawing/2014/main" val="20002"/>
                    </a:ext>
                  </a:extLst>
                </a:gridCol>
                <a:gridCol w="1362270">
                  <a:extLst>
                    <a:ext uri="{9D8B030D-6E8A-4147-A177-3AD203B41FA5}">
                      <a16:colId xmlns:a16="http://schemas.microsoft.com/office/drawing/2014/main" val="20003"/>
                    </a:ext>
                  </a:extLst>
                </a:gridCol>
                <a:gridCol w="1362268">
                  <a:extLst>
                    <a:ext uri="{9D8B030D-6E8A-4147-A177-3AD203B41FA5}">
                      <a16:colId xmlns:a16="http://schemas.microsoft.com/office/drawing/2014/main" val="20004"/>
                    </a:ext>
                  </a:extLst>
                </a:gridCol>
              </a:tblGrid>
              <a:tr h="437332">
                <a:tc>
                  <a:txBody>
                    <a:bodyPr/>
                    <a:lstStyle/>
                    <a:p>
                      <a:r>
                        <a:rPr lang="en-IN" dirty="0" err="1"/>
                        <a:t>S.No</a:t>
                      </a:r>
                      <a:endParaRPr lang="en-IN" dirty="0"/>
                    </a:p>
                  </a:txBody>
                  <a:tcPr/>
                </a:tc>
                <a:tc>
                  <a:txBody>
                    <a:bodyPr/>
                    <a:lstStyle/>
                    <a:p>
                      <a:r>
                        <a:rPr lang="en-IN" dirty="0"/>
                        <a:t>Component Name</a:t>
                      </a:r>
                    </a:p>
                  </a:txBody>
                  <a:tcPr/>
                </a:tc>
                <a:tc>
                  <a:txBody>
                    <a:bodyPr/>
                    <a:lstStyle/>
                    <a:p>
                      <a:r>
                        <a:rPr lang="en-IN" dirty="0"/>
                        <a:t>Specification (IC</a:t>
                      </a:r>
                      <a:r>
                        <a:rPr lang="en-IN" baseline="0" dirty="0"/>
                        <a:t> number or Range or Value)</a:t>
                      </a:r>
                      <a:endParaRPr lang="en-IN" dirty="0"/>
                    </a:p>
                  </a:txBody>
                  <a:tcPr/>
                </a:tc>
                <a:tc>
                  <a:txBody>
                    <a:bodyPr/>
                    <a:lstStyle/>
                    <a:p>
                      <a:r>
                        <a:rPr lang="en-IN" dirty="0"/>
                        <a:t>Unit Cost</a:t>
                      </a:r>
                    </a:p>
                  </a:txBody>
                  <a:tcPr/>
                </a:tc>
                <a:tc>
                  <a:txBody>
                    <a:bodyPr/>
                    <a:lstStyle/>
                    <a:p>
                      <a:r>
                        <a:rPr lang="en-IN" dirty="0"/>
                        <a:t>Total Cost</a:t>
                      </a:r>
                    </a:p>
                  </a:txBody>
                  <a:tcPr/>
                </a:tc>
                <a:extLst>
                  <a:ext uri="{0D108BD9-81ED-4DB2-BD59-A6C34878D82A}">
                    <a16:rowId xmlns:a16="http://schemas.microsoft.com/office/drawing/2014/main" val="10000"/>
                  </a:ext>
                </a:extLst>
              </a:tr>
              <a:tr h="529746">
                <a:tc>
                  <a:txBody>
                    <a:bodyPr/>
                    <a:lstStyle/>
                    <a:p>
                      <a:r>
                        <a:rPr lang="en-US" dirty="0"/>
                        <a:t>1.</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Photocell E3JK-5DM1 DC12-24V</a:t>
                      </a:r>
                    </a:p>
                    <a:p>
                      <a:endParaRPr lang="en-IN" dirty="0"/>
                    </a:p>
                  </a:txBody>
                  <a:tcPr/>
                </a:tc>
                <a:tc>
                  <a:txBody>
                    <a:bodyPr/>
                    <a:lstStyle/>
                    <a:p>
                      <a:r>
                        <a:rPr lang="en-US" dirty="0"/>
                        <a:t>4</a:t>
                      </a:r>
                      <a:endParaRPr lang="en-IN" dirty="0"/>
                    </a:p>
                  </a:txBody>
                  <a:tcPr/>
                </a:tc>
                <a:tc>
                  <a:txBody>
                    <a:bodyPr/>
                    <a:lstStyle/>
                    <a:p>
                      <a:r>
                        <a:rPr lang="en-US" dirty="0"/>
                        <a:t>750</a:t>
                      </a:r>
                      <a:endParaRPr lang="en-IN" dirty="0"/>
                    </a:p>
                  </a:txBody>
                  <a:tcPr/>
                </a:tc>
                <a:tc>
                  <a:txBody>
                    <a:bodyPr/>
                    <a:lstStyle/>
                    <a:p>
                      <a:r>
                        <a:rPr lang="en-US" dirty="0"/>
                        <a:t>3000</a:t>
                      </a:r>
                      <a:endParaRPr lang="en-IN" dirty="0"/>
                    </a:p>
                  </a:txBody>
                  <a:tcPr/>
                </a:tc>
                <a:extLst>
                  <a:ext uri="{0D108BD9-81ED-4DB2-BD59-A6C34878D82A}">
                    <a16:rowId xmlns:a16="http://schemas.microsoft.com/office/drawing/2014/main" val="10001"/>
                  </a:ext>
                </a:extLst>
              </a:tr>
              <a:tr h="529746">
                <a:tc>
                  <a:txBody>
                    <a:bodyPr/>
                    <a:lstStyle/>
                    <a:p>
                      <a:r>
                        <a:rPr lang="en-US" dirty="0"/>
                        <a:t>2.</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err="1">
                          <a:solidFill>
                            <a:schemeClr val="dk1"/>
                          </a:solidFill>
                          <a:effectLst/>
                          <a:latin typeface="+mn-lt"/>
                          <a:ea typeface="+mn-ea"/>
                          <a:cs typeface="+mn-cs"/>
                        </a:rPr>
                        <a:t>FlexiForce</a:t>
                      </a:r>
                      <a:r>
                        <a:rPr lang="en-IN" sz="1800" b="0" i="0" kern="1200" dirty="0">
                          <a:solidFill>
                            <a:schemeClr val="dk1"/>
                          </a:solidFill>
                          <a:effectLst/>
                          <a:latin typeface="+mn-lt"/>
                          <a:ea typeface="+mn-ea"/>
                          <a:cs typeface="+mn-cs"/>
                        </a:rPr>
                        <a:t> A101</a:t>
                      </a:r>
                    </a:p>
                    <a:p>
                      <a:endParaRPr lang="en-IN" dirty="0"/>
                    </a:p>
                  </a:txBody>
                  <a:tcPr/>
                </a:tc>
                <a:tc>
                  <a:txBody>
                    <a:bodyPr/>
                    <a:lstStyle/>
                    <a:p>
                      <a:r>
                        <a:rPr lang="en-US" dirty="0"/>
                        <a:t>3</a:t>
                      </a:r>
                      <a:endParaRPr lang="en-IN" dirty="0"/>
                    </a:p>
                  </a:txBody>
                  <a:tcPr/>
                </a:tc>
                <a:tc>
                  <a:txBody>
                    <a:bodyPr/>
                    <a:lstStyle/>
                    <a:p>
                      <a:r>
                        <a:rPr lang="en-US" dirty="0"/>
                        <a:t>700</a:t>
                      </a:r>
                      <a:endParaRPr lang="en-IN" dirty="0"/>
                    </a:p>
                  </a:txBody>
                  <a:tcPr/>
                </a:tc>
                <a:tc>
                  <a:txBody>
                    <a:bodyPr/>
                    <a:lstStyle/>
                    <a:p>
                      <a:r>
                        <a:rPr lang="en-US" dirty="0"/>
                        <a:t>2100</a:t>
                      </a:r>
                      <a:endParaRPr lang="en-IN" dirty="0"/>
                    </a:p>
                  </a:txBody>
                  <a:tcPr/>
                </a:tc>
                <a:extLst>
                  <a:ext uri="{0D108BD9-81ED-4DB2-BD59-A6C34878D82A}">
                    <a16:rowId xmlns:a16="http://schemas.microsoft.com/office/drawing/2014/main" val="10002"/>
                  </a:ext>
                </a:extLst>
              </a:tr>
              <a:tr h="529746">
                <a:tc>
                  <a:txBody>
                    <a:bodyPr/>
                    <a:lstStyle/>
                    <a:p>
                      <a:r>
                        <a:rPr lang="en-US" dirty="0"/>
                        <a:t>3.</a:t>
                      </a:r>
                      <a:endParaRPr lang="en-IN" dirty="0"/>
                    </a:p>
                  </a:txBody>
                  <a:tcPr/>
                </a:tc>
                <a:tc>
                  <a:txBody>
                    <a:bodyPr/>
                    <a:lstStyle/>
                    <a:p>
                      <a:r>
                        <a:rPr lang="en-US" dirty="0"/>
                        <a:t>Garment construction</a:t>
                      </a:r>
                      <a:endParaRPr lang="en-IN" dirty="0"/>
                    </a:p>
                  </a:txBody>
                  <a:tcPr/>
                </a:tc>
                <a:tc>
                  <a:txBody>
                    <a:bodyPr/>
                    <a:lstStyle/>
                    <a:p>
                      <a:r>
                        <a:rPr lang="en-US" dirty="0"/>
                        <a:t>1</a:t>
                      </a:r>
                      <a:endParaRPr lang="en-IN" dirty="0"/>
                    </a:p>
                  </a:txBody>
                  <a:tcPr/>
                </a:tc>
                <a:tc>
                  <a:txBody>
                    <a:bodyPr/>
                    <a:lstStyle/>
                    <a:p>
                      <a:r>
                        <a:rPr lang="en-US" dirty="0"/>
                        <a:t>400</a:t>
                      </a:r>
                      <a:endParaRPr lang="en-IN" dirty="0"/>
                    </a:p>
                  </a:txBody>
                  <a:tcPr/>
                </a:tc>
                <a:tc>
                  <a:txBody>
                    <a:bodyPr/>
                    <a:lstStyle/>
                    <a:p>
                      <a:r>
                        <a:rPr lang="en-US" dirty="0"/>
                        <a:t>400</a:t>
                      </a:r>
                      <a:endParaRPr lang="en-IN" dirty="0"/>
                    </a:p>
                  </a:txBody>
                  <a:tcPr/>
                </a:tc>
                <a:extLst>
                  <a:ext uri="{0D108BD9-81ED-4DB2-BD59-A6C34878D82A}">
                    <a16:rowId xmlns:a16="http://schemas.microsoft.com/office/drawing/2014/main" val="10003"/>
                  </a:ext>
                </a:extLst>
              </a:tr>
              <a:tr h="529746">
                <a:tc>
                  <a:txBody>
                    <a:bodyPr/>
                    <a:lstStyle/>
                    <a:p>
                      <a:r>
                        <a:rPr lang="en-US" dirty="0"/>
                        <a:t>4.</a:t>
                      </a:r>
                      <a:endParaRPr lang="en-IN" dirty="0"/>
                    </a:p>
                  </a:txBody>
                  <a:tcPr/>
                </a:tc>
                <a:tc>
                  <a:txBody>
                    <a:bodyPr/>
                    <a:lstStyle/>
                    <a:p>
                      <a:r>
                        <a:rPr lang="en-US" dirty="0"/>
                        <a:t>Manufacturing</a:t>
                      </a:r>
                      <a:endParaRPr lang="en-IN" dirty="0"/>
                    </a:p>
                  </a:txBody>
                  <a:tcPr/>
                </a:tc>
                <a:tc>
                  <a:txBody>
                    <a:bodyPr/>
                    <a:lstStyle/>
                    <a:p>
                      <a:r>
                        <a:rPr lang="en-US" dirty="0"/>
                        <a:t>-</a:t>
                      </a:r>
                      <a:endParaRPr lang="en-IN" dirty="0"/>
                    </a:p>
                  </a:txBody>
                  <a:tcPr/>
                </a:tc>
                <a:tc>
                  <a:txBody>
                    <a:bodyPr/>
                    <a:lstStyle/>
                    <a:p>
                      <a:r>
                        <a:rPr lang="en-US" dirty="0"/>
                        <a:t>-</a:t>
                      </a:r>
                      <a:endParaRPr lang="en-IN" dirty="0"/>
                    </a:p>
                  </a:txBody>
                  <a:tcPr/>
                </a:tc>
                <a:tc>
                  <a:txBody>
                    <a:bodyPr/>
                    <a:lstStyle/>
                    <a:p>
                      <a:r>
                        <a:rPr lang="en-US" dirty="0"/>
                        <a:t>1000</a:t>
                      </a:r>
                      <a:endParaRPr lang="en-IN" dirty="0"/>
                    </a:p>
                  </a:txBody>
                  <a:tcPr/>
                </a:tc>
                <a:extLst>
                  <a:ext uri="{0D108BD9-81ED-4DB2-BD59-A6C34878D82A}">
                    <a16:rowId xmlns:a16="http://schemas.microsoft.com/office/drawing/2014/main" val="10004"/>
                  </a:ext>
                </a:extLst>
              </a:tr>
              <a:tr h="529746">
                <a:tc>
                  <a:txBody>
                    <a:bodyPr/>
                    <a:lstStyle/>
                    <a:p>
                      <a:endParaRPr lang="en-IN"/>
                    </a:p>
                  </a:txBody>
                  <a:tcPr/>
                </a:tc>
                <a:tc>
                  <a:txBody>
                    <a:bodyPr/>
                    <a:lstStyle/>
                    <a:p>
                      <a:endParaRPr lang="en-IN"/>
                    </a:p>
                  </a:txBody>
                  <a:tcPr/>
                </a:tc>
                <a:tc>
                  <a:txBody>
                    <a:bodyPr/>
                    <a:lstStyle/>
                    <a:p>
                      <a:endParaRPr lang="en-IN" dirty="0"/>
                    </a:p>
                  </a:txBody>
                  <a:tcPr/>
                </a:tc>
                <a:tc>
                  <a:txBody>
                    <a:bodyPr/>
                    <a:lstStyle/>
                    <a:p>
                      <a:r>
                        <a:rPr lang="en-US" dirty="0"/>
                        <a:t>Total cost</a:t>
                      </a:r>
                      <a:endParaRPr lang="en-IN" dirty="0"/>
                    </a:p>
                  </a:txBody>
                  <a:tcPr/>
                </a:tc>
                <a:tc>
                  <a:txBody>
                    <a:bodyPr/>
                    <a:lstStyle/>
                    <a:p>
                      <a:r>
                        <a:rPr lang="en-US" dirty="0"/>
                        <a:t>6500</a:t>
                      </a:r>
                      <a:endParaRPr lang="en-IN"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sz="2800"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err="1"/>
              <a:t>Ariponnammal</a:t>
            </a:r>
            <a:r>
              <a:rPr lang="en-US" dirty="0"/>
              <a:t>, S. and Natarajan, S. (1994) “Transport </a:t>
            </a:r>
            <a:r>
              <a:rPr lang="en-US" dirty="0" err="1"/>
              <a:t>Phonomena</a:t>
            </a:r>
            <a:r>
              <a:rPr lang="en-US" dirty="0"/>
              <a:t> of </a:t>
            </a:r>
            <a:r>
              <a:rPr lang="en-US" dirty="0" err="1"/>
              <a:t>SmSel</a:t>
            </a:r>
            <a:r>
              <a:rPr lang="en-US" dirty="0"/>
              <a:t> – </a:t>
            </a:r>
            <a:r>
              <a:rPr lang="en-US" dirty="0" err="1"/>
              <a:t>Xasx</a:t>
            </a:r>
            <a:r>
              <a:rPr lang="en-US" dirty="0"/>
              <a:t>”, </a:t>
            </a:r>
            <a:r>
              <a:rPr lang="en-US" dirty="0" err="1"/>
              <a:t>Pramana</a:t>
            </a:r>
            <a:r>
              <a:rPr lang="en-US" dirty="0"/>
              <a:t> – Journal of Physics Vol.42, No.1, pp.421-425.</a:t>
            </a:r>
          </a:p>
          <a:p>
            <a:pPr algn="just"/>
            <a:r>
              <a:rPr lang="en-US" dirty="0"/>
              <a:t>Barnard, R.W. and Kellogg, C. (1980), “Applications of Convolution Operators to Problems in Univalent Function Theory”, Michigan Mach, J., Vol.27, pp.81-94.</a:t>
            </a:r>
          </a:p>
          <a:p>
            <a:pPr algn="just"/>
            <a:r>
              <a:rPr lang="en-US" dirty="0"/>
              <a:t>Shin, K.G. and </a:t>
            </a:r>
            <a:r>
              <a:rPr lang="en-US" dirty="0" err="1"/>
              <a:t>Mckay</a:t>
            </a:r>
            <a:r>
              <a:rPr lang="en-US" dirty="0"/>
              <a:t>, N.D. (1984), “Open Loop Minimum Time Control of Mechanical Manipulations and its Applications‟, Proc. Amer. Contr. Conf., San Diego, CA, pp. 1231-1236.</a:t>
            </a:r>
          </a:p>
        </p:txBody>
      </p:sp>
    </p:spTree>
    <p:extLst>
      <p:ext uri="{BB962C8B-B14F-4D97-AF65-F5344CB8AC3E}">
        <p14:creationId xmlns:p14="http://schemas.microsoft.com/office/powerpoint/2010/main" val="122022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286" y="583807"/>
            <a:ext cx="2530151" cy="1012959"/>
          </a:xfrm>
        </p:spPr>
        <p:txBody>
          <a:bodyPr/>
          <a:lstStyle/>
          <a:p>
            <a:r>
              <a:rPr lang="en-US" dirty="0"/>
              <a:t>Abstract</a:t>
            </a:r>
          </a:p>
        </p:txBody>
      </p:sp>
      <p:sp>
        <p:nvSpPr>
          <p:cNvPr id="3" name="Content Placeholder 2"/>
          <p:cNvSpPr>
            <a:spLocks noGrp="1"/>
          </p:cNvSpPr>
          <p:nvPr>
            <p:ph idx="1"/>
          </p:nvPr>
        </p:nvSpPr>
        <p:spPr>
          <a:xfrm>
            <a:off x="1917407" y="1090286"/>
            <a:ext cx="9549915" cy="5645022"/>
          </a:xfrm>
        </p:spPr>
        <p:txBody>
          <a:bodyPr>
            <a:normAutofit fontScale="25000" lnSpcReduction="20000"/>
          </a:bodyPr>
          <a:lstStyle/>
          <a:p>
            <a:pPr marR="36830" algn="just">
              <a:lnSpc>
                <a:spcPct val="107000"/>
              </a:lnSpc>
              <a:spcAft>
                <a:spcPts val="780"/>
              </a:spcAft>
            </a:pPr>
            <a:r>
              <a:rPr lang="en-US" sz="6000" dirty="0">
                <a:latin typeface="+mj-lt"/>
                <a:cs typeface="Calibri" panose="020F0502020204030204" pitchFamily="34" charset="0"/>
              </a:rPr>
              <a:t> </a:t>
            </a:r>
            <a:r>
              <a:rPr lang="en-IN" sz="6000" dirty="0">
                <a:solidFill>
                  <a:srgbClr val="000000"/>
                </a:solidFill>
                <a:effectLst/>
                <a:latin typeface="+mj-lt"/>
                <a:ea typeface="Times New Roman" panose="02020603050405020304" pitchFamily="18" charset="0"/>
                <a:cs typeface="Calibri" panose="020F0502020204030204" pitchFamily="34" charset="0"/>
              </a:rPr>
              <a:t>A Smart garment with the combination of sustainable and vegan fabrics will have a great impact on the upcoming textile industry. Smart clothing products are essentially electronic devices designed to communicate with connected devices like smartphones and the wearer’s body.  A sensible Sensing Garment-SSG is developed for watching body postures supported by FBG and Bend sensors. A FBG sensible belt is used primarily by embedding FBG sensors within a special silica gel and a connected sensible garment is stitched with flex sensors within garment surface. The sensible garment is used to monitor body postures at different joint positions of wearer. FBG sensors mounted at the joint positions of palm, wrist, and elbow will show affordable and protracted wavelength modifications for every step-by-step angle change. The bend sensors mounted within the SSG will exhibit linear rise because the increase of joint angles at the positions of palm, gliding joint and elbow. The measured knowledge from bend sensors show that the movement of a wearer can be successfully detected by SSG. Combination of the two technologies (FBG and Bend Sensors) can be used to investigate the modification of body postures arise from the various diseases like stroke and bone fracture. Sustainable textiles area utilised in fashion to address the growing awareness of however the textiles processes accustomed create covering impact the globe around us. Sometimes known as eco-friendly, these materials will be a mix of natural plant-based fibres like organic cotton, hemp, or bamboo. Vegan fibres and hemp fibres are used for the production of garment. It takes a lot less water and energy in the production of this super fabric as compared to other fabrics. Hemp has low carbon emissions and is capable of capturing carbon emissions from the atmosphere, that means it’s significantly higher for the atmosphere than cotton. Most commonly known attributes about hemp fibre are its exceptional tensile strength which is three times that of cotton. This project deals with posture monitoring smart garment by incorporating sustainable way of construction using vegan fibres. </a:t>
            </a:r>
            <a:endParaRPr lang="en-IN" sz="6000" dirty="0">
              <a:solidFill>
                <a:srgbClr val="000000"/>
              </a:solidFill>
              <a:effectLst/>
              <a:latin typeface="+mj-lt"/>
              <a:ea typeface="Calibri" panose="020F0502020204030204" pitchFamily="34" charset="0"/>
              <a:cs typeface="Calibri" panose="020F0502020204030204" pitchFamily="34" charset="0"/>
            </a:endParaRPr>
          </a:p>
          <a:p>
            <a:pPr>
              <a:lnSpc>
                <a:spcPct val="107000"/>
              </a:lnSpc>
              <a:spcAft>
                <a:spcPts val="800"/>
              </a:spcAft>
            </a:pPr>
            <a:r>
              <a:rPr lang="en-IN" sz="4300" b="1" dirty="0">
                <a:solidFill>
                  <a:srgbClr val="000000"/>
                </a:solidFill>
                <a:effectLst/>
                <a:latin typeface="Century Gothic "/>
                <a:ea typeface="Times New Roman" panose="02020603050405020304" pitchFamily="18" charset="0"/>
                <a:cs typeface="Calibri" panose="020F0502020204030204" pitchFamily="34" charset="0"/>
              </a:rPr>
              <a:t>KEYWORDS:  </a:t>
            </a:r>
            <a:endParaRPr lang="en-IN" sz="4300" dirty="0">
              <a:solidFill>
                <a:srgbClr val="000000"/>
              </a:solidFill>
              <a:effectLst/>
              <a:latin typeface="Century Gothic "/>
              <a:ea typeface="Calibri" panose="020F0502020204030204" pitchFamily="34" charset="0"/>
              <a:cs typeface="Calibri" panose="020F0502020204030204" pitchFamily="34" charset="0"/>
            </a:endParaRPr>
          </a:p>
          <a:p>
            <a:pPr marL="0" indent="0" algn="just">
              <a:lnSpc>
                <a:spcPct val="109000"/>
              </a:lnSpc>
              <a:spcAft>
                <a:spcPts val="675"/>
              </a:spcAft>
              <a:buNone/>
            </a:pPr>
            <a:r>
              <a:rPr lang="en-IN" sz="4300" dirty="0">
                <a:solidFill>
                  <a:srgbClr val="000000"/>
                </a:solidFill>
                <a:effectLst/>
                <a:latin typeface="Century Gothic "/>
                <a:ea typeface="Calibri" panose="020F0502020204030204" pitchFamily="34" charset="0"/>
                <a:cs typeface="Calibri" panose="020F0502020204030204" pitchFamily="34" charset="0"/>
              </a:rPr>
              <a:t>             </a:t>
            </a:r>
            <a:r>
              <a:rPr lang="en-IN" sz="4300" dirty="0">
                <a:solidFill>
                  <a:srgbClr val="000000"/>
                </a:solidFill>
                <a:effectLst/>
                <a:latin typeface="+mj-lt"/>
                <a:ea typeface="Times New Roman" panose="02020603050405020304" pitchFamily="18" charset="0"/>
                <a:cs typeface="Calibri" panose="020F0502020204030204" pitchFamily="34" charset="0"/>
              </a:rPr>
              <a:t>Fibre Bragg Grating, Bend sensor, Smart sensing garment, Body posture, sustainable and vegan fibres, eco – friendly</a:t>
            </a:r>
            <a:r>
              <a:rPr lang="en-IN" sz="3500" dirty="0">
                <a:solidFill>
                  <a:srgbClr val="000000"/>
                </a:solidFill>
                <a:effectLst/>
                <a:latin typeface="+mj-lt"/>
                <a:ea typeface="Times New Roman" panose="02020603050405020304" pitchFamily="18" charset="0"/>
                <a:cs typeface="Calibri" panose="020F0502020204030204" pitchFamily="34" charset="0"/>
              </a:rPr>
              <a:t>. </a:t>
            </a:r>
            <a:endParaRPr lang="en-IN" sz="3500" dirty="0">
              <a:solidFill>
                <a:srgbClr val="000000"/>
              </a:solidFill>
              <a:effectLst/>
              <a:latin typeface="+mj-lt"/>
              <a:ea typeface="Calibri" panose="020F0502020204030204" pitchFamily="34" charset="0"/>
              <a:cs typeface="Calibri" panose="020F0502020204030204" pitchFamily="34" charset="0"/>
            </a:endParaRPr>
          </a:p>
          <a:p>
            <a:pPr>
              <a:buNone/>
            </a:pPr>
            <a:r>
              <a:rPr lang="en-US" b="1" i="1" dirty="0">
                <a:solidFill>
                  <a:srgbClr val="FF0000"/>
                </a:solid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251" y="682366"/>
            <a:ext cx="8438761" cy="1325563"/>
          </a:xfrm>
        </p:spPr>
        <p:txBody>
          <a:bodyPr/>
          <a:lstStyle/>
          <a:p>
            <a:r>
              <a:rPr lang="en-US" dirty="0"/>
              <a:t>Problem Statement Addressed</a:t>
            </a:r>
          </a:p>
        </p:txBody>
      </p:sp>
      <p:sp>
        <p:nvSpPr>
          <p:cNvPr id="3" name="Content Placeholder 2"/>
          <p:cNvSpPr>
            <a:spLocks noGrp="1"/>
          </p:cNvSpPr>
          <p:nvPr>
            <p:ph idx="1"/>
          </p:nvPr>
        </p:nvSpPr>
        <p:spPr>
          <a:xfrm>
            <a:off x="1638300" y="1811986"/>
            <a:ext cx="8915400" cy="3777622"/>
          </a:xfrm>
        </p:spPr>
        <p:txBody>
          <a:bodyPr>
            <a:normAutofit fontScale="92500" lnSpcReduction="20000"/>
          </a:bodyPr>
          <a:lstStyle/>
          <a:p>
            <a:pPr marL="285750" indent="-285750">
              <a:buFont typeface="Arial" panose="020B0604020202020204" pitchFamily="34" charset="0"/>
              <a:buChar char="•"/>
            </a:pPr>
            <a:r>
              <a:rPr lang="en-US" sz="1800" dirty="0">
                <a:latin typeface="+mj-lt"/>
                <a:cs typeface="Calibri" panose="020F0502020204030204" pitchFamily="34" charset="0"/>
              </a:rPr>
              <a:t>In neurological rehabilitation center where patients engage in training to practice arm-hand skills after stroke or spinal cord injury or because they suffer from chronic condition such as multiple sclerosis or cerebral palsy. </a:t>
            </a:r>
          </a:p>
          <a:p>
            <a:pPr marL="285750" indent="-285750">
              <a:buFont typeface="Arial" panose="020B0604020202020204" pitchFamily="34" charset="0"/>
              <a:buChar char="•"/>
            </a:pPr>
            <a:r>
              <a:rPr lang="en-US" sz="1800" dirty="0">
                <a:latin typeface="+mj-lt"/>
                <a:cs typeface="Calibri" panose="020F0502020204030204" pitchFamily="34" charset="0"/>
              </a:rPr>
              <a:t>While interactive technology often provide appropriate training content in terms of the stimuli and feedback provided to patients, a challenge that characterizes many of these is that patients will engage in compensatory movements where they can achieve the task set to them by the rehabilitation technology, while moving alternative muscle groups than the ones that they wish to train.</a:t>
            </a:r>
          </a:p>
          <a:p>
            <a:pPr marL="285750" indent="-285750">
              <a:buFont typeface="Arial" panose="020B0604020202020204" pitchFamily="34" charset="0"/>
              <a:buChar char="•"/>
            </a:pPr>
            <a:r>
              <a:rPr lang="en-US" sz="1800" dirty="0">
                <a:latin typeface="+mj-lt"/>
                <a:cs typeface="Calibri" panose="020F0502020204030204" pitchFamily="34" charset="0"/>
              </a:rPr>
              <a:t>Similarly for training patients with shoulder pain, a set of movements involving the upper extremities is given, but which require appropriate posture to be maintained during the training. </a:t>
            </a:r>
          </a:p>
          <a:p>
            <a:pPr marL="285750" indent="-285750">
              <a:buFont typeface="Arial" panose="020B0604020202020204" pitchFamily="34" charset="0"/>
              <a:buChar char="•"/>
            </a:pPr>
            <a:r>
              <a:rPr lang="en-US" sz="1800" dirty="0">
                <a:latin typeface="+mj-lt"/>
                <a:cs typeface="Calibri" panose="020F0502020204030204" pitchFamily="34" charset="0"/>
              </a:rPr>
              <a:t>For these reasons it is important to create technology that will provide feedback to patients regarding their posture during training.</a:t>
            </a:r>
            <a:endParaRPr lang="en-IN" sz="1800" dirty="0">
              <a:latin typeface="+mj-lt"/>
              <a:cs typeface="Calibri" panose="020F0502020204030204" pitchFamily="34" charset="0"/>
            </a:endParaRPr>
          </a:p>
          <a:p>
            <a:pPr>
              <a:buNone/>
            </a:pPr>
            <a:r>
              <a:rPr lang="en-US" b="1" i="1" dirty="0">
                <a:solidFill>
                  <a:srgbClr val="FF0000"/>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35713"/>
            <a:ext cx="10515600" cy="1325563"/>
          </a:xfrm>
        </p:spPr>
        <p:txBody>
          <a:bodyPr/>
          <a:lstStyle/>
          <a:p>
            <a:r>
              <a:rPr lang="en-US" dirty="0"/>
              <a:t>Existing Solution to the Problem Addressed</a:t>
            </a:r>
          </a:p>
        </p:txBody>
      </p:sp>
      <p:sp>
        <p:nvSpPr>
          <p:cNvPr id="3" name="Content Placeholder 2"/>
          <p:cNvSpPr>
            <a:spLocks noGrp="1"/>
          </p:cNvSpPr>
          <p:nvPr>
            <p:ph idx="1"/>
          </p:nvPr>
        </p:nvSpPr>
        <p:spPr>
          <a:xfrm>
            <a:off x="1142968" y="1864567"/>
            <a:ext cx="7077302" cy="4357720"/>
          </a:xfrm>
        </p:spPr>
        <p:txBody>
          <a:bodyPr>
            <a:normAutofit fontScale="47500" lnSpcReduction="20000"/>
          </a:bodyPr>
          <a:lstStyle/>
          <a:p>
            <a:pPr marL="285750" indent="-285750">
              <a:lnSpc>
                <a:spcPct val="150000"/>
              </a:lnSpc>
              <a:buFont typeface="Arial" panose="020B0604020202020204" pitchFamily="34" charset="0"/>
              <a:buChar char="•"/>
            </a:pPr>
            <a:r>
              <a:rPr lang="en-US" sz="3300" dirty="0">
                <a:latin typeface="+mj-lt"/>
              </a:rPr>
              <a:t> </a:t>
            </a:r>
            <a:r>
              <a:rPr lang="en-US" sz="3300" b="0" i="0" dirty="0" err="1">
                <a:solidFill>
                  <a:srgbClr val="333333"/>
                </a:solidFill>
                <a:effectLst/>
                <a:latin typeface="+mj-lt"/>
              </a:rPr>
              <a:t>Zishi</a:t>
            </a:r>
            <a:r>
              <a:rPr lang="en-US" sz="3300" b="0" i="0" dirty="0">
                <a:solidFill>
                  <a:srgbClr val="333333"/>
                </a:solidFill>
                <a:effectLst/>
                <a:latin typeface="+mj-lt"/>
              </a:rPr>
              <a:t> is a garment designed to support posture monitoring for the purposes of rehabilitation training. It has been designed with attention to presenting accurate and informative feedback to patients regarding their thoracic and shoulder posture as well as comfort, ease of use, wearability and aesthetics.</a:t>
            </a:r>
          </a:p>
          <a:p>
            <a:pPr marL="285750" indent="-285750">
              <a:lnSpc>
                <a:spcPct val="150000"/>
              </a:lnSpc>
              <a:buFont typeface="Arial" panose="020B0604020202020204" pitchFamily="34" charset="0"/>
              <a:buChar char="•"/>
            </a:pPr>
            <a:r>
              <a:rPr lang="en-US" sz="3300" b="0" i="0" dirty="0" err="1">
                <a:solidFill>
                  <a:srgbClr val="333333"/>
                </a:solidFill>
                <a:effectLst/>
                <a:latin typeface="+mj-lt"/>
              </a:rPr>
              <a:t>Zishi</a:t>
            </a:r>
            <a:r>
              <a:rPr lang="en-US" sz="3300" b="0" i="0" dirty="0">
                <a:solidFill>
                  <a:srgbClr val="333333"/>
                </a:solidFill>
                <a:effectLst/>
                <a:latin typeface="+mj-lt"/>
              </a:rPr>
              <a:t> can be useful during rehabilitation training for a variety of patient groups. </a:t>
            </a:r>
          </a:p>
          <a:p>
            <a:pPr marL="285750" indent="-285750">
              <a:lnSpc>
                <a:spcPct val="150000"/>
              </a:lnSpc>
              <a:buFont typeface="Arial" panose="020B0604020202020204" pitchFamily="34" charset="0"/>
              <a:buChar char="•"/>
            </a:pPr>
            <a:r>
              <a:rPr lang="en-US" sz="3300" b="0" i="0" dirty="0" err="1">
                <a:solidFill>
                  <a:srgbClr val="333333"/>
                </a:solidFill>
                <a:effectLst/>
                <a:latin typeface="+mj-lt"/>
              </a:rPr>
              <a:t>Zishi</a:t>
            </a:r>
            <a:r>
              <a:rPr lang="en-US" sz="3300" b="0" i="0" dirty="0">
                <a:solidFill>
                  <a:srgbClr val="333333"/>
                </a:solidFill>
                <a:effectLst/>
                <a:latin typeface="+mj-lt"/>
              </a:rPr>
              <a:t> consists of a garment integrated with smart textiles and wearable electronics.</a:t>
            </a:r>
          </a:p>
          <a:p>
            <a:pPr marL="285750" indent="-285750">
              <a:lnSpc>
                <a:spcPct val="150000"/>
              </a:lnSpc>
              <a:buFont typeface="Arial" panose="020B0604020202020204" pitchFamily="34" charset="0"/>
              <a:buChar char="•"/>
            </a:pPr>
            <a:r>
              <a:rPr lang="en-US" sz="3300" b="0" i="0" dirty="0">
                <a:solidFill>
                  <a:srgbClr val="333333"/>
                </a:solidFill>
                <a:effectLst/>
                <a:latin typeface="+mj-lt"/>
              </a:rPr>
              <a:t> It presents feedback as a vibration delivered through the garment to connected devices.</a:t>
            </a:r>
            <a:endParaRPr lang="en-IN" sz="3300" dirty="0">
              <a:latin typeface="+mj-lt"/>
            </a:endParaRPr>
          </a:p>
          <a:p>
            <a:pPr>
              <a:buNone/>
            </a:pPr>
            <a:r>
              <a:rPr lang="en-US" b="1" i="1" dirty="0">
                <a:solidFill>
                  <a:srgbClr val="FF0000"/>
                </a:solidFill>
              </a:rPr>
              <a:t> </a:t>
            </a:r>
          </a:p>
        </p:txBody>
      </p:sp>
      <p:pic>
        <p:nvPicPr>
          <p:cNvPr id="1026" name="Picture 2" descr="Zishi – strand">
            <a:extLst>
              <a:ext uri="{FF2B5EF4-FFF2-40B4-BE49-F238E27FC236}">
                <a16:creationId xmlns:a16="http://schemas.microsoft.com/office/drawing/2014/main" id="{FCEACA52-FB58-4878-9A1A-CFC07C1D6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331" y="196127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83451"/>
            <a:ext cx="10515600" cy="1325563"/>
          </a:xfrm>
        </p:spPr>
        <p:txBody>
          <a:bodyPr/>
          <a:lstStyle/>
          <a:p>
            <a:r>
              <a:rPr lang="en-US" dirty="0"/>
              <a:t>Proposed Solution to the Problem Addressed</a:t>
            </a:r>
          </a:p>
        </p:txBody>
      </p:sp>
      <p:sp>
        <p:nvSpPr>
          <p:cNvPr id="3" name="Content Placeholder 2"/>
          <p:cNvSpPr>
            <a:spLocks noGrp="1"/>
          </p:cNvSpPr>
          <p:nvPr>
            <p:ph idx="1"/>
          </p:nvPr>
        </p:nvSpPr>
        <p:spPr>
          <a:xfrm>
            <a:off x="2221430" y="1905904"/>
            <a:ext cx="8915400" cy="3777622"/>
          </a:xfrm>
        </p:spPr>
        <p:txBody>
          <a:bodyPr>
            <a:normAutofit fontScale="70000" lnSpcReduction="20000"/>
          </a:bodyPr>
          <a:lstStyle/>
          <a:p>
            <a:pPr marL="285750" indent="-285750">
              <a:buFont typeface="Arial" panose="020B0604020202020204" pitchFamily="34" charset="0"/>
              <a:buChar char="•"/>
            </a:pPr>
            <a:r>
              <a:rPr lang="en-US" sz="2100" b="0" i="0" dirty="0">
                <a:solidFill>
                  <a:schemeClr val="tx1"/>
                </a:solidFill>
                <a:effectLst/>
                <a:latin typeface="+mn-lt"/>
              </a:rPr>
              <a:t>Posture monitoring and correction technologies in our smart garment  can support prevention and treatment of spinal pain.</a:t>
            </a:r>
          </a:p>
          <a:p>
            <a:pPr marL="285750" indent="-285750">
              <a:buFont typeface="Arial" panose="020B0604020202020204" pitchFamily="34" charset="0"/>
              <a:buChar char="•"/>
            </a:pPr>
            <a:r>
              <a:rPr lang="en-US" sz="2100" dirty="0">
                <a:solidFill>
                  <a:schemeClr val="tx1"/>
                </a:solidFill>
                <a:latin typeface="+mn-lt"/>
              </a:rPr>
              <a:t>It is made up of sustainable and vegan fabrics.</a:t>
            </a:r>
          </a:p>
          <a:p>
            <a:pPr marL="285750" indent="-285750">
              <a:buFont typeface="Arial" panose="020B0604020202020204" pitchFamily="34" charset="0"/>
              <a:buChar char="•"/>
            </a:pPr>
            <a:r>
              <a:rPr lang="en-US" sz="2100" dirty="0">
                <a:latin typeface="+mn-lt"/>
              </a:rPr>
              <a:t>FBG sensors mounted at the joint positions of palm, wrist, and elbow will show affordable and protracted wavelength modifications for every step-by-step angle change. </a:t>
            </a:r>
          </a:p>
          <a:p>
            <a:pPr marL="285750" indent="-285750">
              <a:buFont typeface="Arial" panose="020B0604020202020204" pitchFamily="34" charset="0"/>
              <a:buChar char="•"/>
            </a:pPr>
            <a:r>
              <a:rPr lang="en-US" sz="2100" dirty="0">
                <a:latin typeface="+mn-lt"/>
              </a:rPr>
              <a:t>Modular design is another feature of our garment as one set of sensor package can connect with any garment that embedded conductive fabric patterns. A tiny magnet  has been placed under each of the small golden square fabric as the connection point.</a:t>
            </a:r>
          </a:p>
          <a:p>
            <a:pPr marL="285750" indent="-285750">
              <a:buFont typeface="Arial" panose="020B0604020202020204" pitchFamily="34" charset="0"/>
              <a:buChar char="•"/>
            </a:pPr>
            <a:r>
              <a:rPr lang="en-US" sz="2100" b="0" i="0" dirty="0">
                <a:solidFill>
                  <a:srgbClr val="333333"/>
                </a:solidFill>
                <a:effectLst/>
                <a:latin typeface="+mn-lt"/>
              </a:rPr>
              <a:t>It presents real-time feedback as a vibration delivered through the garment, visual and audio instructions through android-hand held device (smartphone or tablet).</a:t>
            </a:r>
          </a:p>
          <a:p>
            <a:pPr marL="285750" indent="-285750">
              <a:buFont typeface="Arial" panose="020B0604020202020204" pitchFamily="34" charset="0"/>
              <a:buChar char="•"/>
            </a:pPr>
            <a:r>
              <a:rPr lang="en-US" sz="2100" dirty="0">
                <a:latin typeface="+mn-lt"/>
              </a:rPr>
              <a:t>The fabric used will be based on sustainable and vegan fibers .</a:t>
            </a:r>
          </a:p>
          <a:p>
            <a:pPr marL="285750" indent="-285750">
              <a:buFont typeface="Arial" panose="020B0604020202020204" pitchFamily="34" charset="0"/>
              <a:buChar char="•"/>
            </a:pPr>
            <a:r>
              <a:rPr lang="en-US" sz="2100" dirty="0"/>
              <a:t>This may have a great positive impact both for the wearer and the environment .</a:t>
            </a:r>
            <a:endParaRPr lang="en-US" sz="2100" dirty="0">
              <a:latin typeface="+mn-lt"/>
            </a:endParaRPr>
          </a:p>
          <a:p>
            <a:pPr>
              <a:buNone/>
            </a:pPr>
            <a:r>
              <a:rPr lang="en-US" b="1" i="1" dirty="0">
                <a:solidFill>
                  <a:srgbClr val="FF0000"/>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 and/or Circuit Diagram</a:t>
            </a:r>
          </a:p>
        </p:txBody>
      </p:sp>
      <p:sp>
        <p:nvSpPr>
          <p:cNvPr id="3" name="Content Placeholder 2"/>
          <p:cNvSpPr>
            <a:spLocks noGrp="1"/>
          </p:cNvSpPr>
          <p:nvPr>
            <p:ph idx="1"/>
          </p:nvPr>
        </p:nvSpPr>
        <p:spPr>
          <a:xfrm>
            <a:off x="2589212" y="3053332"/>
            <a:ext cx="8915400" cy="2857890"/>
          </a:xfrm>
        </p:spPr>
        <p:txBody>
          <a:bodyPr/>
          <a:lstStyle/>
          <a:p>
            <a:pPr>
              <a:buNone/>
            </a:pPr>
            <a:r>
              <a:rPr lang="en-US" b="1" i="1" dirty="0">
                <a:solidFill>
                  <a:srgbClr val="FF0000"/>
                </a:solidFill>
              </a:rPr>
              <a:t> </a:t>
            </a:r>
          </a:p>
        </p:txBody>
      </p:sp>
      <p:pic>
        <p:nvPicPr>
          <p:cNvPr id="1026" name="Picture 2" descr="Schematic diagram of smart clothing system circuit. | Download Scientific  Diagram">
            <a:extLst>
              <a:ext uri="{FF2B5EF4-FFF2-40B4-BE49-F238E27FC236}">
                <a16:creationId xmlns:a16="http://schemas.microsoft.com/office/drawing/2014/main" id="{E25A97DD-AC00-48F4-9B57-B59F4BDB0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034" y="1797979"/>
            <a:ext cx="8075363" cy="42864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utilization of the Modern Tool &amp; Cloud</a:t>
            </a:r>
          </a:p>
        </p:txBody>
      </p:sp>
      <p:sp>
        <p:nvSpPr>
          <p:cNvPr id="3" name="Content Placeholder 2"/>
          <p:cNvSpPr>
            <a:spLocks noGrp="1"/>
          </p:cNvSpPr>
          <p:nvPr>
            <p:ph idx="1"/>
          </p:nvPr>
        </p:nvSpPr>
        <p:spPr>
          <a:xfrm>
            <a:off x="2589212" y="2133599"/>
            <a:ext cx="8915400" cy="4100291"/>
          </a:xfrm>
        </p:spPr>
        <p:txBody>
          <a:bodyPr/>
          <a:lstStyle/>
          <a:p>
            <a:pPr marL="285750" indent="-285750">
              <a:buFont typeface="Arial" panose="020B0604020202020204" pitchFamily="34" charset="0"/>
              <a:buChar char="•"/>
            </a:pPr>
            <a:r>
              <a:rPr lang="en-US" sz="1800" dirty="0">
                <a:latin typeface="+mj-lt"/>
                <a:cs typeface="Calibri" panose="020F0502020204030204" pitchFamily="34" charset="0"/>
              </a:rPr>
              <a:t>Body posture identification through Fiber Bragg grating (FBG) sensing medium has been extensively used for monitoring various engineering structures due to the rewards such as high sensitivity, the simplicity of application, great consistency, light mass, minor size, upright stability, and safe to electromagnetic interference. </a:t>
            </a:r>
          </a:p>
          <a:p>
            <a:pPr marL="285750" indent="-285750">
              <a:buFont typeface="Arial" panose="020B0604020202020204" pitchFamily="34" charset="0"/>
              <a:buChar char="•"/>
            </a:pPr>
            <a:r>
              <a:rPr lang="en-US" sz="1800" dirty="0">
                <a:latin typeface="+mj-lt"/>
                <a:cs typeface="Calibri" panose="020F0502020204030204" pitchFamily="34" charset="0"/>
              </a:rPr>
              <a:t>FBG or Optical fibers based smart textile structures are now good solutions for posture monitoring and can also bring new trends positively in the field of healthcare monitoring. Through the growth of FBG and optical fiber-based smart textiles is getting vital popularity, the use of FBG sensors for posture monitoring of different joints positions is still limited . </a:t>
            </a:r>
          </a:p>
          <a:p>
            <a:pPr marL="285750" indent="-285750">
              <a:buFont typeface="Arial" panose="020B0604020202020204" pitchFamily="34" charset="0"/>
              <a:buChar char="•"/>
            </a:pPr>
            <a:r>
              <a:rPr lang="en-US" sz="1800" dirty="0">
                <a:latin typeface="+mj-lt"/>
                <a:cs typeface="Calibri" panose="020F0502020204030204" pitchFamily="34" charset="0"/>
              </a:rPr>
              <a:t>The technique mentioned above have significant contributions to the wearable sensing technologies. </a:t>
            </a:r>
            <a:endParaRPr lang="en-IN" sz="1800" dirty="0">
              <a:latin typeface="+mj-lt"/>
              <a:cs typeface="Calibri" panose="020F0502020204030204" pitchFamily="34" charset="0"/>
            </a:endParaRPr>
          </a:p>
          <a:p>
            <a:pPr>
              <a:buNone/>
            </a:pPr>
            <a:endParaRPr lang="en-US" i="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1373-F3BE-448A-9CDE-A9DB6DABFBAF}"/>
              </a:ext>
            </a:extLst>
          </p:cNvPr>
          <p:cNvSpPr>
            <a:spLocks noGrp="1"/>
          </p:cNvSpPr>
          <p:nvPr>
            <p:ph type="title"/>
          </p:nvPr>
        </p:nvSpPr>
        <p:spPr>
          <a:xfrm>
            <a:off x="1659406" y="335352"/>
            <a:ext cx="4009873" cy="554754"/>
          </a:xfrm>
        </p:spPr>
        <p:txBody>
          <a:bodyPr>
            <a:normAutofit fontScale="90000"/>
          </a:bodyPr>
          <a:lstStyle/>
          <a:p>
            <a:r>
              <a:rPr lang="en-US" sz="3600" dirty="0"/>
              <a:t>Technology stack</a:t>
            </a:r>
            <a:endParaRPr lang="en-IN" sz="3600" dirty="0"/>
          </a:p>
        </p:txBody>
      </p:sp>
      <p:pic>
        <p:nvPicPr>
          <p:cNvPr id="2062" name="Picture 14" descr="Sensors 20 00587 g003">
            <a:extLst>
              <a:ext uri="{FF2B5EF4-FFF2-40B4-BE49-F238E27FC236}">
                <a16:creationId xmlns:a16="http://schemas.microsoft.com/office/drawing/2014/main" id="{A9B00676-0644-4C03-A24C-C44DCE1567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6902" y="1289785"/>
            <a:ext cx="9668283" cy="4644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8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1373-F3BE-448A-9CDE-A9DB6DABFBAF}"/>
              </a:ext>
            </a:extLst>
          </p:cNvPr>
          <p:cNvSpPr>
            <a:spLocks noGrp="1"/>
          </p:cNvSpPr>
          <p:nvPr>
            <p:ph type="title"/>
          </p:nvPr>
        </p:nvSpPr>
        <p:spPr>
          <a:xfrm>
            <a:off x="1688840" y="344978"/>
            <a:ext cx="2392962" cy="675301"/>
          </a:xfrm>
        </p:spPr>
        <p:txBody>
          <a:bodyPr>
            <a:normAutofit/>
          </a:bodyPr>
          <a:lstStyle/>
          <a:p>
            <a:r>
              <a:rPr lang="en-US" dirty="0"/>
              <a:t>U</a:t>
            </a:r>
            <a:r>
              <a:rPr lang="en-US" sz="3600" dirty="0"/>
              <a:t>se case</a:t>
            </a:r>
            <a:endParaRPr lang="en-IN" sz="3600" dirty="0"/>
          </a:p>
        </p:txBody>
      </p:sp>
      <p:graphicFrame>
        <p:nvGraphicFramePr>
          <p:cNvPr id="4" name="Diagram 3">
            <a:extLst>
              <a:ext uri="{FF2B5EF4-FFF2-40B4-BE49-F238E27FC236}">
                <a16:creationId xmlns:a16="http://schemas.microsoft.com/office/drawing/2014/main" id="{420C7F3A-7179-4EFC-9566-5B9A47286206}"/>
              </a:ext>
            </a:extLst>
          </p:cNvPr>
          <p:cNvGraphicFramePr/>
          <p:nvPr>
            <p:extLst>
              <p:ext uri="{D42A27DB-BD31-4B8C-83A1-F6EECF244321}">
                <p14:modId xmlns:p14="http://schemas.microsoft.com/office/powerpoint/2010/main" val="1444826239"/>
              </p:ext>
            </p:extLst>
          </p:nvPr>
        </p:nvGraphicFramePr>
        <p:xfrm>
          <a:off x="816307" y="1191803"/>
          <a:ext cx="10423619" cy="5259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25108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304</TotalTime>
  <Words>1329</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vt:lpstr>
      <vt:lpstr>Calibri</vt:lpstr>
      <vt:lpstr>Century Gothic</vt:lpstr>
      <vt:lpstr>Century Gothic </vt:lpstr>
      <vt:lpstr>Wingdings 3</vt:lpstr>
      <vt:lpstr>Wisp</vt:lpstr>
      <vt:lpstr>        SMART AND SUSTAINABLE  GARMENT </vt:lpstr>
      <vt:lpstr>Abstract</vt:lpstr>
      <vt:lpstr>Problem Statement Addressed</vt:lpstr>
      <vt:lpstr>Existing Solution to the Problem Addressed</vt:lpstr>
      <vt:lpstr>Proposed Solution to the Problem Addressed</vt:lpstr>
      <vt:lpstr>Block Diagram and/or Circuit Diagram</vt:lpstr>
      <vt:lpstr>Effective utilization of the Modern Tool &amp; Cloud</vt:lpstr>
      <vt:lpstr>Technology stack</vt:lpstr>
      <vt:lpstr>Use case</vt:lpstr>
      <vt:lpstr>Prototype &amp; Sample Output</vt:lpstr>
      <vt:lpstr>Analysis of Results &amp; Discussions </vt:lpstr>
      <vt:lpstr>Cost Benefit Analysis  (List of Components / Service Used)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waran</dc:creator>
  <cp:lastModifiedBy>Moni</cp:lastModifiedBy>
  <cp:revision>51</cp:revision>
  <dcterms:created xsi:type="dcterms:W3CDTF">2021-02-20T05:24:33Z</dcterms:created>
  <dcterms:modified xsi:type="dcterms:W3CDTF">2022-03-30T17:20:08Z</dcterms:modified>
</cp:coreProperties>
</file>