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043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094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7050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7388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773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4875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472910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799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579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20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47800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253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134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181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25774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476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001924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www.hwtrek.com/profile/eric-huang.8390/about" TargetMode="External" /><Relationship Id="rId2" Type="http://schemas.openxmlformats.org/officeDocument/2006/relationships/hyperlink" Target="https://www.hwtrek.com/profile/shumin-huang.8314/about" TargetMode="External" /><Relationship Id="rId1" Type="http://schemas.openxmlformats.org/officeDocument/2006/relationships/slideLayout" Target="../slideLayouts/slideLayout2.xml" /><Relationship Id="rId5" Type="http://schemas.openxmlformats.org/officeDocument/2006/relationships/image" Target="../media/image12.jpeg" /><Relationship Id="rId4" Type="http://schemas.openxmlformats.org/officeDocument/2006/relationships/hyperlink" Target="https://www.hwtrek.com/profile/david-blatt.7158/about"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 Id="rId4" Type="http://schemas.openxmlformats.org/officeDocument/2006/relationships/image" Target="../media/image15.jpeg"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C909-5783-9E41-A851-5F945121CB59}"/>
              </a:ext>
            </a:extLst>
          </p:cNvPr>
          <p:cNvSpPr>
            <a:spLocks noGrp="1"/>
          </p:cNvSpPr>
          <p:nvPr>
            <p:ph type="ctrTitle"/>
          </p:nvPr>
        </p:nvSpPr>
        <p:spPr>
          <a:xfrm>
            <a:off x="1566378" y="0"/>
            <a:ext cx="7197726" cy="798492"/>
          </a:xfrm>
        </p:spPr>
        <p:txBody>
          <a:bodyPr>
            <a:normAutofit fontScale="90000"/>
          </a:bodyPr>
          <a:lstStyle/>
          <a:p>
            <a:r>
              <a:rPr lang="en-IN" b="1"/>
              <a:t>IDEA Presentation</a:t>
            </a:r>
            <a:endParaRPr lang="en-US" b="1"/>
          </a:p>
        </p:txBody>
      </p:sp>
      <p:sp>
        <p:nvSpPr>
          <p:cNvPr id="3" name="Subtitle 2">
            <a:extLst>
              <a:ext uri="{FF2B5EF4-FFF2-40B4-BE49-F238E27FC236}">
                <a16:creationId xmlns:a16="http://schemas.microsoft.com/office/drawing/2014/main" id="{FB42C70C-6906-BC49-B7F6-897DBCD56BFF}"/>
              </a:ext>
            </a:extLst>
          </p:cNvPr>
          <p:cNvSpPr>
            <a:spLocks noGrp="1"/>
          </p:cNvSpPr>
          <p:nvPr>
            <p:ph type="subTitle" idx="1"/>
          </p:nvPr>
        </p:nvSpPr>
        <p:spPr>
          <a:xfrm>
            <a:off x="2374425" y="1117183"/>
            <a:ext cx="7443152" cy="320739"/>
          </a:xfrm>
        </p:spPr>
        <p:txBody>
          <a:bodyPr>
            <a:noAutofit/>
          </a:bodyPr>
          <a:lstStyle/>
          <a:p>
            <a:r>
              <a:rPr lang="en-IN" sz="4400" b="1"/>
              <a:t>Smart agriculture</a:t>
            </a:r>
            <a:endParaRPr lang="en-US" sz="4400" b="1"/>
          </a:p>
        </p:txBody>
      </p:sp>
      <p:sp>
        <p:nvSpPr>
          <p:cNvPr id="4" name="TextBox 3">
            <a:extLst>
              <a:ext uri="{FF2B5EF4-FFF2-40B4-BE49-F238E27FC236}">
                <a16:creationId xmlns:a16="http://schemas.microsoft.com/office/drawing/2014/main" id="{7D52A39D-60B4-154E-96B5-6E8AEC7C8357}"/>
              </a:ext>
            </a:extLst>
          </p:cNvPr>
          <p:cNvSpPr txBox="1"/>
          <p:nvPr/>
        </p:nvSpPr>
        <p:spPr>
          <a:xfrm>
            <a:off x="7316169" y="2074949"/>
            <a:ext cx="2182343" cy="707886"/>
          </a:xfrm>
          <a:prstGeom prst="rect">
            <a:avLst/>
          </a:prstGeom>
          <a:noFill/>
        </p:spPr>
        <p:txBody>
          <a:bodyPr wrap="square" rtlCol="0">
            <a:spAutoFit/>
          </a:bodyPr>
          <a:lstStyle/>
          <a:p>
            <a:pPr algn="l"/>
            <a:r>
              <a:rPr lang="en-IN" sz="2000"/>
              <a:t>LEELAVATHI M</a:t>
            </a:r>
          </a:p>
          <a:p>
            <a:pPr algn="l"/>
            <a:r>
              <a:rPr lang="en-IN" sz="2000"/>
              <a:t>2021UCT1055</a:t>
            </a:r>
            <a:endParaRPr lang="en-US" sz="2000"/>
          </a:p>
        </p:txBody>
      </p:sp>
      <p:pic>
        <p:nvPicPr>
          <p:cNvPr id="5" name="Picture 5">
            <a:extLst>
              <a:ext uri="{FF2B5EF4-FFF2-40B4-BE49-F238E27FC236}">
                <a16:creationId xmlns:a16="http://schemas.microsoft.com/office/drawing/2014/main" id="{8CBFA9F2-C15D-E246-ADB2-A85BCE4D284A}"/>
              </a:ext>
            </a:extLst>
          </p:cNvPr>
          <p:cNvPicPr>
            <a:picLocks noChangeAspect="1"/>
          </p:cNvPicPr>
          <p:nvPr/>
        </p:nvPicPr>
        <p:blipFill>
          <a:blip r:embed="rId2"/>
          <a:stretch>
            <a:fillRect/>
          </a:stretch>
        </p:blipFill>
        <p:spPr>
          <a:xfrm>
            <a:off x="730491" y="1439993"/>
            <a:ext cx="4145341" cy="2562575"/>
          </a:xfrm>
          <a:prstGeom prst="rect">
            <a:avLst/>
          </a:prstGeom>
        </p:spPr>
      </p:pic>
      <p:pic>
        <p:nvPicPr>
          <p:cNvPr id="6" name="Picture 6">
            <a:extLst>
              <a:ext uri="{FF2B5EF4-FFF2-40B4-BE49-F238E27FC236}">
                <a16:creationId xmlns:a16="http://schemas.microsoft.com/office/drawing/2014/main" id="{9175B08E-E218-4341-8571-9D2EE25BA8F4}"/>
              </a:ext>
            </a:extLst>
          </p:cNvPr>
          <p:cNvPicPr>
            <a:picLocks noChangeAspect="1"/>
          </p:cNvPicPr>
          <p:nvPr/>
        </p:nvPicPr>
        <p:blipFill>
          <a:blip r:embed="rId3"/>
          <a:stretch>
            <a:fillRect/>
          </a:stretch>
        </p:blipFill>
        <p:spPr>
          <a:xfrm>
            <a:off x="4668030" y="4002568"/>
            <a:ext cx="4283149" cy="2855432"/>
          </a:xfrm>
          <a:prstGeom prst="rect">
            <a:avLst/>
          </a:prstGeom>
        </p:spPr>
      </p:pic>
    </p:spTree>
    <p:extLst>
      <p:ext uri="{BB962C8B-B14F-4D97-AF65-F5344CB8AC3E}">
        <p14:creationId xmlns:p14="http://schemas.microsoft.com/office/powerpoint/2010/main" val="1064555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DB42-FFE8-5D47-864B-63CBDC398BC2}"/>
              </a:ext>
            </a:extLst>
          </p:cNvPr>
          <p:cNvSpPr>
            <a:spLocks noGrp="1"/>
          </p:cNvSpPr>
          <p:nvPr>
            <p:ph type="title"/>
          </p:nvPr>
        </p:nvSpPr>
        <p:spPr>
          <a:xfrm>
            <a:off x="286147" y="93757"/>
            <a:ext cx="4799286" cy="722881"/>
          </a:xfrm>
        </p:spPr>
        <p:txBody>
          <a:bodyPr>
            <a:normAutofit/>
          </a:bodyPr>
          <a:lstStyle/>
          <a:p>
            <a:r>
              <a:rPr lang="en-IN" sz="2800"/>
              <a:t>Abstract</a:t>
            </a:r>
            <a:endParaRPr lang="en-US" sz="2800"/>
          </a:p>
        </p:txBody>
      </p:sp>
      <p:sp>
        <p:nvSpPr>
          <p:cNvPr id="3" name="Content Placeholder 2">
            <a:extLst>
              <a:ext uri="{FF2B5EF4-FFF2-40B4-BE49-F238E27FC236}">
                <a16:creationId xmlns:a16="http://schemas.microsoft.com/office/drawing/2014/main" id="{F6496E0A-4FC8-C34D-AD9F-39ADD045302B}"/>
              </a:ext>
            </a:extLst>
          </p:cNvPr>
          <p:cNvSpPr>
            <a:spLocks noGrp="1"/>
          </p:cNvSpPr>
          <p:nvPr>
            <p:ph idx="1"/>
          </p:nvPr>
        </p:nvSpPr>
        <p:spPr>
          <a:xfrm>
            <a:off x="787099" y="816638"/>
            <a:ext cx="8596668" cy="5268802"/>
          </a:xfrm>
        </p:spPr>
        <p:txBody>
          <a:bodyPr>
            <a:noAutofit/>
          </a:bodyPr>
          <a:lstStyle/>
          <a:p>
            <a:r>
              <a:rPr lang="en-US"/>
              <a:t> Use of technology in different areas to get numerous benefits is itself a valuable research. Use ofSensor network in the area of agriculture is not new. But due to the different weather, soil, water and landconditions, diverse models, methods of analysis and solutions are needed on which different communities ofresearchers are working and proposing several solutions. That instigates need of some different waysspecifically for agriculture that can be helpful in developing solution for different conditions.Ubiquitous Computing and Context-Aware Computing are highlighting the approaches to deal with variabilityin conditions, situations and problems. The combination of different technologies and their applicationtowards certain area is always been a challenging task. The combination of emerging technologies includingubiquitous computing, context-aware computing and grid computing with sensor network can be applied onagriculture domain to make the agriculture smarter.In this chapter, the concept of Smart Agriculture is described and use of different advanced technologiestowards the agriculture domain is highlighted. The evolution of agriculture through the support of differentadvanced technologies is also presented. Some details about the development of smart agriculture prototypefor irrigation control are also the part of this chapter.</a:t>
            </a:r>
          </a:p>
        </p:txBody>
      </p:sp>
    </p:spTree>
    <p:extLst>
      <p:ext uri="{BB962C8B-B14F-4D97-AF65-F5344CB8AC3E}">
        <p14:creationId xmlns:p14="http://schemas.microsoft.com/office/powerpoint/2010/main" val="114848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E904-644A-FA49-A62D-27313D8CE625}"/>
              </a:ext>
            </a:extLst>
          </p:cNvPr>
          <p:cNvSpPr>
            <a:spLocks noGrp="1"/>
          </p:cNvSpPr>
          <p:nvPr>
            <p:ph type="title"/>
          </p:nvPr>
        </p:nvSpPr>
        <p:spPr>
          <a:xfrm>
            <a:off x="183369" y="742154"/>
            <a:ext cx="8596668" cy="563961"/>
          </a:xfrm>
        </p:spPr>
        <p:txBody>
          <a:bodyPr>
            <a:normAutofit/>
          </a:bodyPr>
          <a:lstStyle/>
          <a:p>
            <a:r>
              <a:rPr lang="en-IN" sz="2400" b="1" i="0">
                <a:effectLst/>
                <a:latin typeface="-apple-system"/>
              </a:rPr>
              <a:t>Management Information System - MIS/Control Centers</a:t>
            </a:r>
            <a:endParaRPr lang="en-US" sz="2400"/>
          </a:p>
        </p:txBody>
      </p:sp>
      <p:sp>
        <p:nvSpPr>
          <p:cNvPr id="3" name="Content Placeholder 2">
            <a:extLst>
              <a:ext uri="{FF2B5EF4-FFF2-40B4-BE49-F238E27FC236}">
                <a16:creationId xmlns:a16="http://schemas.microsoft.com/office/drawing/2014/main" id="{08636DB9-F20A-4A48-91F0-90685162A021}"/>
              </a:ext>
            </a:extLst>
          </p:cNvPr>
          <p:cNvSpPr>
            <a:spLocks noGrp="1"/>
          </p:cNvSpPr>
          <p:nvPr>
            <p:ph idx="1"/>
          </p:nvPr>
        </p:nvSpPr>
        <p:spPr>
          <a:xfrm>
            <a:off x="506189" y="1353765"/>
            <a:ext cx="8596668" cy="3880773"/>
          </a:xfrm>
        </p:spPr>
        <p:txBody>
          <a:bodyPr/>
          <a:lstStyle/>
          <a:p>
            <a:r>
              <a:rPr lang="en-IN" b="0" i="0">
                <a:solidFill>
                  <a:srgbClr val="282829"/>
                </a:solidFill>
                <a:effectLst/>
                <a:latin typeface="-apple-system"/>
              </a:rPr>
              <a:t>A Farm Management Information System (FMIS) is a system developed for collecting, processing, storing and disseminating data that benefit and control the functions of the farm. These form the nucleus of the smart farm system and help the farmers make the best decisions regarding planting, fertilizing and harvesting crops by collecting and processing data in real time. The type of Management information systems used in smart agriculture systems is possible thanks to advances in Microcontrollers by companies such as </a:t>
            </a:r>
            <a:r>
              <a:rPr lang="en-IN" i="0" u="none" strike="noStrike">
                <a:solidFill>
                  <a:schemeClr val="tx1"/>
                </a:solidFill>
                <a:effectLst/>
                <a:latin typeface="-apple-system"/>
                <a:hlinkClick r:id="rId2" tooltip="www.hwtrek.com">
                  <a:extLst>
                    <a:ext uri="{A12FA001-AC4F-418D-AE19-62706E023703}">
                      <ahyp:hlinkClr xmlns:ahyp="http://schemas.microsoft.com/office/drawing/2018/hyperlinkcolor" val="tx"/>
                    </a:ext>
                  </a:extLst>
                </a:hlinkClick>
              </a:rPr>
              <a:t>Sonix</a:t>
            </a:r>
            <a:r>
              <a:rPr lang="en-IN" b="0" i="0">
                <a:solidFill>
                  <a:srgbClr val="282829"/>
                </a:solidFill>
                <a:effectLst/>
                <a:latin typeface="-apple-system"/>
              </a:rPr>
              <a:t>, </a:t>
            </a:r>
            <a:r>
              <a:rPr lang="en-IN" b="0" i="0" u="none" strike="noStrike">
                <a:solidFill>
                  <a:schemeClr val="tx1"/>
                </a:solidFill>
                <a:effectLst/>
                <a:latin typeface="-apple-system"/>
                <a:hlinkClick r:id="rId3" tooltip="www.hwtrek.com">
                  <a:extLst>
                    <a:ext uri="{A12FA001-AC4F-418D-AE19-62706E023703}">
                      <ahyp:hlinkClr xmlns:ahyp="http://schemas.microsoft.com/office/drawing/2018/hyperlinkcolor" val="tx"/>
                    </a:ext>
                  </a:extLst>
                </a:hlinkClick>
              </a:rPr>
              <a:t>STM</a:t>
            </a:r>
            <a:r>
              <a:rPr lang="en-IN" b="0" i="0" u="none" strike="noStrike">
                <a:solidFill>
                  <a:srgbClr val="99CA3C"/>
                </a:solidFill>
                <a:effectLst/>
                <a:latin typeface="-apple-system"/>
                <a:hlinkClick r:id="rId3" tooltip="www.hwtrek.com">
                  <a:extLst>
                    <a:ext uri="{A12FA001-AC4F-418D-AE19-62706E023703}">
                      <ahyp:hlinkClr xmlns:ahyp="http://schemas.microsoft.com/office/drawing/2018/hyperlinkcolor" val="tx"/>
                    </a:ext>
                  </a:extLst>
                </a:hlinkClick>
              </a:rPr>
              <a:t> </a:t>
            </a:r>
            <a:r>
              <a:rPr lang="en-IN" b="0" i="0" u="none" strike="noStrike">
                <a:solidFill>
                  <a:schemeClr val="tx1"/>
                </a:solidFill>
                <a:effectLst/>
                <a:latin typeface="-apple-system"/>
                <a:hlinkClick r:id="rId3" tooltip="www.hwtrek.com">
                  <a:extLst>
                    <a:ext uri="{A12FA001-AC4F-418D-AE19-62706E023703}">
                      <ahyp:hlinkClr xmlns:ahyp="http://schemas.microsoft.com/office/drawing/2018/hyperlinkcolor" val="tx"/>
                    </a:ext>
                  </a:extLst>
                </a:hlinkClick>
              </a:rPr>
              <a:t>Microelectronics</a:t>
            </a:r>
            <a:r>
              <a:rPr lang="en-IN" b="0" i="0">
                <a:solidFill>
                  <a:srgbClr val="282829"/>
                </a:solidFill>
                <a:effectLst/>
                <a:latin typeface="-apple-system"/>
              </a:rPr>
              <a:t>, and </a:t>
            </a:r>
            <a:r>
              <a:rPr lang="en-IN" b="0" i="0" u="none" strike="noStrike">
                <a:solidFill>
                  <a:schemeClr val="tx1"/>
                </a:solidFill>
                <a:effectLst/>
                <a:latin typeface="-apple-system"/>
                <a:hlinkClick r:id="rId4" tooltip="www.hwtrek.com">
                  <a:extLst>
                    <a:ext uri="{A12FA001-AC4F-418D-AE19-62706E023703}">
                      <ahyp:hlinkClr xmlns:ahyp="http://schemas.microsoft.com/office/drawing/2018/hyperlinkcolor" val="tx"/>
                    </a:ext>
                  </a:extLst>
                </a:hlinkClick>
              </a:rPr>
              <a:t>Microchip</a:t>
            </a:r>
            <a:r>
              <a:rPr lang="en-IN" b="0" i="0">
                <a:solidFill>
                  <a:srgbClr val="282829"/>
                </a:solidFill>
                <a:effectLst/>
                <a:latin typeface="-apple-system"/>
              </a:rPr>
              <a:t>.</a:t>
            </a:r>
            <a:endParaRPr lang="en-US"/>
          </a:p>
        </p:txBody>
      </p:sp>
      <p:pic>
        <p:nvPicPr>
          <p:cNvPr id="4" name="Picture 4">
            <a:extLst>
              <a:ext uri="{FF2B5EF4-FFF2-40B4-BE49-F238E27FC236}">
                <a16:creationId xmlns:a16="http://schemas.microsoft.com/office/drawing/2014/main" id="{8D412282-92F4-9442-A290-B447EBA7E4D7}"/>
              </a:ext>
            </a:extLst>
          </p:cNvPr>
          <p:cNvPicPr>
            <a:picLocks noChangeAspect="1"/>
          </p:cNvPicPr>
          <p:nvPr/>
        </p:nvPicPr>
        <p:blipFill>
          <a:blip r:embed="rId5"/>
          <a:stretch>
            <a:fillRect/>
          </a:stretch>
        </p:blipFill>
        <p:spPr>
          <a:xfrm>
            <a:off x="3264425" y="3429000"/>
            <a:ext cx="4327051" cy="3330460"/>
          </a:xfrm>
          <a:prstGeom prst="rect">
            <a:avLst/>
          </a:prstGeom>
        </p:spPr>
      </p:pic>
      <p:sp>
        <p:nvSpPr>
          <p:cNvPr id="5" name="TextBox 4">
            <a:extLst>
              <a:ext uri="{FF2B5EF4-FFF2-40B4-BE49-F238E27FC236}">
                <a16:creationId xmlns:a16="http://schemas.microsoft.com/office/drawing/2014/main" id="{C8AA9805-8DD1-444A-B60F-BE7AECE5A482}"/>
              </a:ext>
            </a:extLst>
          </p:cNvPr>
          <p:cNvSpPr txBox="1"/>
          <p:nvPr/>
        </p:nvSpPr>
        <p:spPr>
          <a:xfrm>
            <a:off x="183369" y="278855"/>
            <a:ext cx="3292493" cy="461665"/>
          </a:xfrm>
          <a:prstGeom prst="rect">
            <a:avLst/>
          </a:prstGeom>
          <a:noFill/>
        </p:spPr>
        <p:txBody>
          <a:bodyPr wrap="square" rtlCol="0">
            <a:spAutoFit/>
          </a:bodyPr>
          <a:lstStyle/>
          <a:p>
            <a:pPr algn="l"/>
            <a:r>
              <a:rPr lang="en-IN" sz="2400" b="1">
                <a:solidFill>
                  <a:schemeClr val="accent1"/>
                </a:solidFill>
              </a:rPr>
              <a:t>COMPONENTS</a:t>
            </a:r>
            <a:endParaRPr lang="en-US" sz="2400" b="1">
              <a:solidFill>
                <a:schemeClr val="accent1"/>
              </a:solidFill>
            </a:endParaRPr>
          </a:p>
        </p:txBody>
      </p:sp>
    </p:spTree>
    <p:extLst>
      <p:ext uri="{BB962C8B-B14F-4D97-AF65-F5344CB8AC3E}">
        <p14:creationId xmlns:p14="http://schemas.microsoft.com/office/powerpoint/2010/main" val="232216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11B5-7D8B-FF49-B038-AC12C77A0503}"/>
              </a:ext>
            </a:extLst>
          </p:cNvPr>
          <p:cNvSpPr>
            <a:spLocks noGrp="1"/>
          </p:cNvSpPr>
          <p:nvPr>
            <p:ph type="title"/>
          </p:nvPr>
        </p:nvSpPr>
        <p:spPr/>
        <p:txBody>
          <a:bodyPr>
            <a:normAutofit/>
          </a:bodyPr>
          <a:lstStyle/>
          <a:p>
            <a:r>
              <a:rPr lang="en-US" sz="2400"/>
              <a:t>CONCLUSION</a:t>
            </a:r>
          </a:p>
        </p:txBody>
      </p:sp>
      <p:sp>
        <p:nvSpPr>
          <p:cNvPr id="3" name="Content Placeholder 2">
            <a:extLst>
              <a:ext uri="{FF2B5EF4-FFF2-40B4-BE49-F238E27FC236}">
                <a16:creationId xmlns:a16="http://schemas.microsoft.com/office/drawing/2014/main" id="{EA1F3415-61D2-A740-B205-52F83EEB90F8}"/>
              </a:ext>
            </a:extLst>
          </p:cNvPr>
          <p:cNvSpPr>
            <a:spLocks noGrp="1"/>
          </p:cNvSpPr>
          <p:nvPr>
            <p:ph idx="1"/>
          </p:nvPr>
        </p:nvSpPr>
        <p:spPr>
          <a:xfrm>
            <a:off x="909601" y="1270000"/>
            <a:ext cx="8596668" cy="3880773"/>
          </a:xfrm>
        </p:spPr>
        <p:txBody>
          <a:bodyPr>
            <a:normAutofit fontScale="92500" lnSpcReduction="20000"/>
          </a:bodyPr>
          <a:lstStyle/>
          <a:p>
            <a:r>
              <a:rPr lang="en-US"/>
              <a:t>In this chapter, the authors presented the concept of smart agriculture.</a:t>
            </a:r>
            <a:endParaRPr lang="en-IN"/>
          </a:p>
          <a:p>
            <a:r>
              <a:rPr lang="en-US"/>
              <a:t> Increase in population and demand for food requires some new methods that could increase the production multiple times utilizing the even lesser resources as shortage of water is increasing day by day and agriculture land is also decreasing. </a:t>
            </a:r>
            <a:endParaRPr lang="en-IN"/>
          </a:p>
          <a:p>
            <a:r>
              <a:rPr lang="en-US"/>
              <a:t>Use of advanced technologies could help us in this regard.</a:t>
            </a:r>
            <a:endParaRPr lang="en-IN"/>
          </a:p>
          <a:p>
            <a:r>
              <a:rPr lang="en-US"/>
              <a:t> The concept of smart agriculture presented could be helpful in achieving the above mentioned goal. </a:t>
            </a:r>
            <a:endParaRPr lang="en-IN"/>
          </a:p>
          <a:p>
            <a:r>
              <a:rPr lang="en-US"/>
              <a:t>Smart agriculture concept is the utilization of different advanced technologies together with the experiences of people as well as the results of the historic events to engender better solution of the problems. </a:t>
            </a:r>
            <a:endParaRPr lang="en-IN"/>
          </a:p>
          <a:p>
            <a:r>
              <a:rPr lang="en-US"/>
              <a:t>The technologies that were highlighted in this chapter are sensor network technology, satellite navigation technology, grid computing technology, ubiquitous computing technology, context aware computing technology and the cloud computing technology.</a:t>
            </a:r>
          </a:p>
        </p:txBody>
      </p:sp>
    </p:spTree>
    <p:extLst>
      <p:ext uri="{BB962C8B-B14F-4D97-AF65-F5344CB8AC3E}">
        <p14:creationId xmlns:p14="http://schemas.microsoft.com/office/powerpoint/2010/main" val="119113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FA78AA-6B16-2945-A84C-F5E566C0F178}"/>
              </a:ext>
            </a:extLst>
          </p:cNvPr>
          <p:cNvSpPr txBox="1"/>
          <p:nvPr/>
        </p:nvSpPr>
        <p:spPr>
          <a:xfrm>
            <a:off x="3853192" y="-2473036"/>
            <a:ext cx="5266359" cy="1107996"/>
          </a:xfrm>
          <a:prstGeom prst="rect">
            <a:avLst/>
          </a:prstGeom>
          <a:noFill/>
        </p:spPr>
        <p:txBody>
          <a:bodyPr wrap="square" rtlCol="0">
            <a:spAutoFit/>
          </a:bodyPr>
          <a:lstStyle/>
          <a:p>
            <a:pPr algn="l"/>
            <a:r>
              <a:rPr lang="en-IN" sz="6600">
                <a:solidFill>
                  <a:schemeClr val="accent1"/>
                </a:solidFill>
              </a:rPr>
              <a:t>THANK YOU</a:t>
            </a:r>
            <a:endParaRPr lang="en-US" sz="6600">
              <a:solidFill>
                <a:schemeClr val="accent1"/>
              </a:solidFill>
            </a:endParaRPr>
          </a:p>
        </p:txBody>
      </p:sp>
      <p:sp>
        <p:nvSpPr>
          <p:cNvPr id="8" name="TextBox 7">
            <a:extLst>
              <a:ext uri="{FF2B5EF4-FFF2-40B4-BE49-F238E27FC236}">
                <a16:creationId xmlns:a16="http://schemas.microsoft.com/office/drawing/2014/main" id="{4A95ABBD-6BB9-F142-8561-5B5305A60690}"/>
              </a:ext>
            </a:extLst>
          </p:cNvPr>
          <p:cNvSpPr txBox="1"/>
          <p:nvPr/>
        </p:nvSpPr>
        <p:spPr>
          <a:xfrm>
            <a:off x="1483250" y="2875002"/>
            <a:ext cx="5334002" cy="1107996"/>
          </a:xfrm>
          <a:prstGeom prst="rect">
            <a:avLst/>
          </a:prstGeom>
          <a:noFill/>
        </p:spPr>
        <p:txBody>
          <a:bodyPr wrap="square" rtlCol="0">
            <a:spAutoFit/>
          </a:bodyPr>
          <a:lstStyle/>
          <a:p>
            <a:pPr algn="l"/>
            <a:r>
              <a:rPr lang="en-IN" sz="6600">
                <a:solidFill>
                  <a:schemeClr val="accent1"/>
                </a:solidFill>
              </a:rPr>
              <a:t>THANK YOU</a:t>
            </a:r>
            <a:endParaRPr lang="en-US" sz="6600">
              <a:solidFill>
                <a:schemeClr val="accent1"/>
              </a:solidFill>
            </a:endParaRPr>
          </a:p>
        </p:txBody>
      </p:sp>
      <p:pic>
        <p:nvPicPr>
          <p:cNvPr id="9" name="Picture 9">
            <a:extLst>
              <a:ext uri="{FF2B5EF4-FFF2-40B4-BE49-F238E27FC236}">
                <a16:creationId xmlns:a16="http://schemas.microsoft.com/office/drawing/2014/main" id="{D060A793-C940-FF45-A937-CE2DE9D6E0CD}"/>
              </a:ext>
            </a:extLst>
          </p:cNvPr>
          <p:cNvPicPr>
            <a:picLocks noChangeAspect="1"/>
          </p:cNvPicPr>
          <p:nvPr/>
        </p:nvPicPr>
        <p:blipFill>
          <a:blip r:embed="rId2"/>
          <a:stretch>
            <a:fillRect/>
          </a:stretch>
        </p:blipFill>
        <p:spPr>
          <a:xfrm>
            <a:off x="2603237" y="3982998"/>
            <a:ext cx="3883134" cy="2521498"/>
          </a:xfrm>
          <a:prstGeom prst="rect">
            <a:avLst/>
          </a:prstGeom>
        </p:spPr>
      </p:pic>
      <p:pic>
        <p:nvPicPr>
          <p:cNvPr id="10" name="Picture 10">
            <a:extLst>
              <a:ext uri="{FF2B5EF4-FFF2-40B4-BE49-F238E27FC236}">
                <a16:creationId xmlns:a16="http://schemas.microsoft.com/office/drawing/2014/main" id="{045E5352-86E1-7745-9311-0A51722B0724}"/>
              </a:ext>
            </a:extLst>
          </p:cNvPr>
          <p:cNvPicPr>
            <a:picLocks noChangeAspect="1"/>
          </p:cNvPicPr>
          <p:nvPr/>
        </p:nvPicPr>
        <p:blipFill>
          <a:blip r:embed="rId3"/>
          <a:stretch>
            <a:fillRect/>
          </a:stretch>
        </p:blipFill>
        <p:spPr>
          <a:xfrm>
            <a:off x="6486371" y="1200232"/>
            <a:ext cx="3366656" cy="2809437"/>
          </a:xfrm>
          <a:prstGeom prst="rect">
            <a:avLst/>
          </a:prstGeom>
        </p:spPr>
      </p:pic>
      <p:pic>
        <p:nvPicPr>
          <p:cNvPr id="11" name="Picture 11">
            <a:extLst>
              <a:ext uri="{FF2B5EF4-FFF2-40B4-BE49-F238E27FC236}">
                <a16:creationId xmlns:a16="http://schemas.microsoft.com/office/drawing/2014/main" id="{6A235502-E0DA-8846-9A91-DF3199C13EB0}"/>
              </a:ext>
            </a:extLst>
          </p:cNvPr>
          <p:cNvPicPr>
            <a:picLocks noChangeAspect="1"/>
          </p:cNvPicPr>
          <p:nvPr/>
        </p:nvPicPr>
        <p:blipFill>
          <a:blip r:embed="rId4"/>
          <a:stretch>
            <a:fillRect/>
          </a:stretch>
        </p:blipFill>
        <p:spPr>
          <a:xfrm>
            <a:off x="6735755" y="4162531"/>
            <a:ext cx="2558355" cy="1790849"/>
          </a:xfrm>
          <a:prstGeom prst="rect">
            <a:avLst/>
          </a:prstGeom>
        </p:spPr>
      </p:pic>
    </p:spTree>
    <p:extLst>
      <p:ext uri="{BB962C8B-B14F-4D97-AF65-F5344CB8AC3E}">
        <p14:creationId xmlns:p14="http://schemas.microsoft.com/office/powerpoint/2010/main" val="395074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37C2-9222-E740-8432-0C792708C854}"/>
              </a:ext>
            </a:extLst>
          </p:cNvPr>
          <p:cNvSpPr>
            <a:spLocks noGrp="1"/>
          </p:cNvSpPr>
          <p:nvPr>
            <p:ph type="title"/>
          </p:nvPr>
        </p:nvSpPr>
        <p:spPr>
          <a:xfrm>
            <a:off x="335045" y="511802"/>
            <a:ext cx="8596668" cy="576186"/>
          </a:xfrm>
        </p:spPr>
        <p:txBody>
          <a:bodyPr>
            <a:normAutofit/>
          </a:bodyPr>
          <a:lstStyle/>
          <a:p>
            <a:r>
              <a:rPr lang="en-US" sz="2400"/>
              <a:t>what's smart agriculture</a:t>
            </a:r>
          </a:p>
        </p:txBody>
      </p:sp>
      <p:sp>
        <p:nvSpPr>
          <p:cNvPr id="3" name="Content Placeholder 2">
            <a:extLst>
              <a:ext uri="{FF2B5EF4-FFF2-40B4-BE49-F238E27FC236}">
                <a16:creationId xmlns:a16="http://schemas.microsoft.com/office/drawing/2014/main" id="{4E43FF3E-15CF-564D-9D42-A4AAB9474C7A}"/>
              </a:ext>
            </a:extLst>
          </p:cNvPr>
          <p:cNvSpPr>
            <a:spLocks noGrp="1"/>
          </p:cNvSpPr>
          <p:nvPr>
            <p:ph idx="1"/>
          </p:nvPr>
        </p:nvSpPr>
        <p:spPr>
          <a:xfrm>
            <a:off x="139324" y="1180212"/>
            <a:ext cx="5508825" cy="3880773"/>
          </a:xfrm>
        </p:spPr>
        <p:txBody>
          <a:bodyPr/>
          <a:lstStyle/>
          <a:p>
            <a:r>
              <a:rPr lang="en-IN" b="1" i="0">
                <a:solidFill>
                  <a:srgbClr val="4D5156"/>
                </a:solidFill>
                <a:effectLst/>
                <a:latin typeface="Roboto" panose="02000000000000000000" pitchFamily="2" charset="0"/>
              </a:rPr>
              <a:t>Smart farming is a management concept focused on providing the agricultural industry with the infrastructure to leverage advanced technology – including big data, the cloud and the internet of things (IoT) – for tracking, monitoring, automating and analyzing operations.</a:t>
            </a:r>
            <a:endParaRPr lang="en-US" b="1"/>
          </a:p>
        </p:txBody>
      </p:sp>
      <p:pic>
        <p:nvPicPr>
          <p:cNvPr id="4" name="Picture 4">
            <a:extLst>
              <a:ext uri="{FF2B5EF4-FFF2-40B4-BE49-F238E27FC236}">
                <a16:creationId xmlns:a16="http://schemas.microsoft.com/office/drawing/2014/main" id="{8003CDBF-8B8C-9C4B-A97D-A47F09F15410}"/>
              </a:ext>
            </a:extLst>
          </p:cNvPr>
          <p:cNvPicPr>
            <a:picLocks noChangeAspect="1"/>
          </p:cNvPicPr>
          <p:nvPr/>
        </p:nvPicPr>
        <p:blipFill>
          <a:blip r:embed="rId2"/>
          <a:stretch>
            <a:fillRect/>
          </a:stretch>
        </p:blipFill>
        <p:spPr>
          <a:xfrm>
            <a:off x="5452427" y="1087988"/>
            <a:ext cx="4122406" cy="3337317"/>
          </a:xfrm>
          <a:prstGeom prst="rect">
            <a:avLst/>
          </a:prstGeom>
        </p:spPr>
      </p:pic>
      <p:pic>
        <p:nvPicPr>
          <p:cNvPr id="5" name="Picture 5">
            <a:extLst>
              <a:ext uri="{FF2B5EF4-FFF2-40B4-BE49-F238E27FC236}">
                <a16:creationId xmlns:a16="http://schemas.microsoft.com/office/drawing/2014/main" id="{CA61EC83-B7EB-214A-9A05-8F8ED90C3E37}"/>
              </a:ext>
            </a:extLst>
          </p:cNvPr>
          <p:cNvPicPr>
            <a:picLocks noChangeAspect="1"/>
          </p:cNvPicPr>
          <p:nvPr/>
        </p:nvPicPr>
        <p:blipFill>
          <a:blip r:embed="rId3"/>
          <a:stretch>
            <a:fillRect/>
          </a:stretch>
        </p:blipFill>
        <p:spPr>
          <a:xfrm>
            <a:off x="1421026" y="4333620"/>
            <a:ext cx="4031401" cy="2267663"/>
          </a:xfrm>
          <a:prstGeom prst="rect">
            <a:avLst/>
          </a:prstGeom>
        </p:spPr>
      </p:pic>
    </p:spTree>
    <p:extLst>
      <p:ext uri="{BB962C8B-B14F-4D97-AF65-F5344CB8AC3E}">
        <p14:creationId xmlns:p14="http://schemas.microsoft.com/office/powerpoint/2010/main" val="93329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FAA0-0572-6044-8E77-3B58E815A016}"/>
              </a:ext>
            </a:extLst>
          </p:cNvPr>
          <p:cNvSpPr>
            <a:spLocks noGrp="1"/>
          </p:cNvSpPr>
          <p:nvPr>
            <p:ph type="title"/>
          </p:nvPr>
        </p:nvSpPr>
        <p:spPr/>
        <p:txBody>
          <a:bodyPr/>
          <a:lstStyle/>
          <a:p>
            <a:r>
              <a:rPr lang="en-IN"/>
              <a:t>Problem statement of smart agriculture</a:t>
            </a:r>
            <a:endParaRPr lang="en-US"/>
          </a:p>
        </p:txBody>
      </p:sp>
      <p:sp>
        <p:nvSpPr>
          <p:cNvPr id="3" name="Content Placeholder 2">
            <a:extLst>
              <a:ext uri="{FF2B5EF4-FFF2-40B4-BE49-F238E27FC236}">
                <a16:creationId xmlns:a16="http://schemas.microsoft.com/office/drawing/2014/main" id="{071AC035-988B-554B-9EBF-68359C261519}"/>
              </a:ext>
            </a:extLst>
          </p:cNvPr>
          <p:cNvSpPr>
            <a:spLocks noGrp="1"/>
          </p:cNvSpPr>
          <p:nvPr>
            <p:ph idx="1"/>
          </p:nvPr>
        </p:nvSpPr>
        <p:spPr>
          <a:xfrm>
            <a:off x="677334" y="2160589"/>
            <a:ext cx="8596668" cy="3880773"/>
          </a:xfrm>
        </p:spPr>
        <p:txBody>
          <a:bodyPr>
            <a:normAutofit fontScale="92500"/>
          </a:bodyPr>
          <a:lstStyle/>
          <a:p>
            <a:r>
              <a:rPr lang="en-US"/>
              <a:t>The traditional agriculture and allied sector cannot meet the requirements of modern agriculture which requires high-yield, high quality and efficient output. Thus, it is very important to turn towards modernization of existing methods and using the information technology and data over a certain period to predict the best possible productivity and crop suitable on the very particular land. The adoptions of access to high-speed internet, mobile devices, and reliable, low-cost</a:t>
            </a:r>
            <a:r>
              <a:rPr lang="en-IN"/>
              <a:t> </a:t>
            </a:r>
            <a:r>
              <a:rPr lang="en-US"/>
              <a:t>satellites (for imagery and positioning) are few key technologies characterizing the precis</a:t>
            </a:r>
            <a:r>
              <a:rPr lang="en-IN"/>
              <a:t>tre </a:t>
            </a:r>
            <a:r>
              <a:rPr lang="en-US"/>
              <a:t>agriculture trend</a:t>
            </a:r>
            <a:endParaRPr lang="en-IN"/>
          </a:p>
          <a:p>
            <a:r>
              <a:rPr lang="en-IN"/>
              <a:t>IoT has been making deep inroads into sectors such as manufacturing, health-care and automotive. When it comes to food production, transport and storage, it offers a breadth of options that can improve India’s per capita food availability. Sensors that offer information on soil nutrient status, pest infestation, moisture conditions etc. which can be used to improve crop yields over time.</a:t>
            </a:r>
            <a:endParaRPr lang="en-US"/>
          </a:p>
        </p:txBody>
      </p:sp>
      <p:pic>
        <p:nvPicPr>
          <p:cNvPr id="4" name="Picture 4">
            <a:extLst>
              <a:ext uri="{FF2B5EF4-FFF2-40B4-BE49-F238E27FC236}">
                <a16:creationId xmlns:a16="http://schemas.microsoft.com/office/drawing/2014/main" id="{418E5EA6-DD59-1D40-A2E3-6547F58C00D8}"/>
              </a:ext>
            </a:extLst>
          </p:cNvPr>
          <p:cNvPicPr>
            <a:picLocks noChangeAspect="1"/>
          </p:cNvPicPr>
          <p:nvPr/>
        </p:nvPicPr>
        <p:blipFill>
          <a:blip r:embed="rId2"/>
          <a:stretch>
            <a:fillRect/>
          </a:stretch>
        </p:blipFill>
        <p:spPr>
          <a:xfrm>
            <a:off x="8027487" y="0"/>
            <a:ext cx="1397680" cy="1397680"/>
          </a:xfrm>
          <a:prstGeom prst="rect">
            <a:avLst/>
          </a:prstGeom>
        </p:spPr>
      </p:pic>
    </p:spTree>
    <p:extLst>
      <p:ext uri="{BB962C8B-B14F-4D97-AF65-F5344CB8AC3E}">
        <p14:creationId xmlns:p14="http://schemas.microsoft.com/office/powerpoint/2010/main" val="1656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D83E-FF92-3648-A4B8-5CC4C35755D1}"/>
              </a:ext>
            </a:extLst>
          </p:cNvPr>
          <p:cNvSpPr>
            <a:spLocks noGrp="1"/>
          </p:cNvSpPr>
          <p:nvPr>
            <p:ph type="title"/>
          </p:nvPr>
        </p:nvSpPr>
        <p:spPr>
          <a:xfrm>
            <a:off x="-110022" y="0"/>
            <a:ext cx="3723522" cy="319470"/>
          </a:xfrm>
        </p:spPr>
        <p:txBody>
          <a:bodyPr>
            <a:normAutofit fontScale="90000"/>
          </a:bodyPr>
          <a:lstStyle/>
          <a:p>
            <a:r>
              <a:rPr lang="en-US"/>
              <a:t>1. Tea Industry</a:t>
            </a:r>
          </a:p>
        </p:txBody>
      </p:sp>
      <p:sp>
        <p:nvSpPr>
          <p:cNvPr id="3" name="Content Placeholder 2">
            <a:extLst>
              <a:ext uri="{FF2B5EF4-FFF2-40B4-BE49-F238E27FC236}">
                <a16:creationId xmlns:a16="http://schemas.microsoft.com/office/drawing/2014/main" id="{C6024911-0EE1-7E49-8E5A-BD038A7DAF6B}"/>
              </a:ext>
            </a:extLst>
          </p:cNvPr>
          <p:cNvSpPr>
            <a:spLocks noGrp="1"/>
          </p:cNvSpPr>
          <p:nvPr>
            <p:ph idx="1"/>
          </p:nvPr>
        </p:nvSpPr>
        <p:spPr>
          <a:xfrm>
            <a:off x="0" y="562332"/>
            <a:ext cx="8596668" cy="3880773"/>
          </a:xfrm>
        </p:spPr>
        <p:txBody>
          <a:bodyPr>
            <a:normAutofit/>
          </a:bodyPr>
          <a:lstStyle/>
          <a:p>
            <a:r>
              <a:rPr lang="en-US"/>
              <a:t>a) Use of pesticides / fertilisers more than required quantity leads to rejection of the produced Tea.</a:t>
            </a:r>
          </a:p>
          <a:p>
            <a:r>
              <a:rPr lang="en-US"/>
              <a:t>b) Plucking coarse leaves will lead to drop in the quality of made Tea.</a:t>
            </a:r>
          </a:p>
          <a:p>
            <a:r>
              <a:rPr lang="en-US"/>
              <a:t>c) Tea pruning is widely used to keep the plants in ideal shape. However, too much</a:t>
            </a:r>
            <a:r>
              <a:rPr lang="en-IN"/>
              <a:t> </a:t>
            </a:r>
            <a:r>
              <a:rPr lang="en-US"/>
              <a:t>pruning leads to destruction of the plant.</a:t>
            </a:r>
          </a:p>
          <a:p>
            <a:r>
              <a:rPr lang="en-US"/>
              <a:t>d) Processing of Tea from the leaves (withering, curled, fermentation, dried, sieves and packed) is a hectic and robust job.</a:t>
            </a:r>
          </a:p>
          <a:p>
            <a:r>
              <a:rPr lang="en-US"/>
              <a:t>e) Maintaining ideal storage condition.</a:t>
            </a:r>
          </a:p>
          <a:p>
            <a:r>
              <a:rPr lang="en-US"/>
              <a:t>f) Exported / supplied stocks are rejected by the customers due to undesired quality.</a:t>
            </a:r>
          </a:p>
        </p:txBody>
      </p:sp>
      <p:pic>
        <p:nvPicPr>
          <p:cNvPr id="4" name="Picture 4">
            <a:extLst>
              <a:ext uri="{FF2B5EF4-FFF2-40B4-BE49-F238E27FC236}">
                <a16:creationId xmlns:a16="http://schemas.microsoft.com/office/drawing/2014/main" id="{336DCB7F-1167-4640-AA0B-55DBFC2BC98C}"/>
              </a:ext>
            </a:extLst>
          </p:cNvPr>
          <p:cNvPicPr>
            <a:picLocks noChangeAspect="1"/>
          </p:cNvPicPr>
          <p:nvPr/>
        </p:nvPicPr>
        <p:blipFill>
          <a:blip r:embed="rId2"/>
          <a:stretch>
            <a:fillRect/>
          </a:stretch>
        </p:blipFill>
        <p:spPr>
          <a:xfrm>
            <a:off x="2958609" y="3945504"/>
            <a:ext cx="4664319" cy="2912496"/>
          </a:xfrm>
          <a:prstGeom prst="rect">
            <a:avLst/>
          </a:prstGeom>
        </p:spPr>
      </p:pic>
    </p:spTree>
    <p:extLst>
      <p:ext uri="{BB962C8B-B14F-4D97-AF65-F5344CB8AC3E}">
        <p14:creationId xmlns:p14="http://schemas.microsoft.com/office/powerpoint/2010/main" val="217762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BE8C-3F92-F847-9DB6-6F192DB77F40}"/>
              </a:ext>
            </a:extLst>
          </p:cNvPr>
          <p:cNvSpPr>
            <a:spLocks noGrp="1"/>
          </p:cNvSpPr>
          <p:nvPr>
            <p:ph type="title"/>
          </p:nvPr>
        </p:nvSpPr>
        <p:spPr>
          <a:xfrm>
            <a:off x="0" y="206188"/>
            <a:ext cx="8596668" cy="429491"/>
          </a:xfrm>
        </p:spPr>
        <p:txBody>
          <a:bodyPr>
            <a:normAutofit/>
          </a:bodyPr>
          <a:lstStyle/>
          <a:p>
            <a:r>
              <a:rPr lang="en-US" sz="1800"/>
              <a:t>2. IoT enabled micro irrigation and farming land health logging system</a:t>
            </a:r>
          </a:p>
        </p:txBody>
      </p:sp>
      <p:sp>
        <p:nvSpPr>
          <p:cNvPr id="3" name="Content Placeholder 2">
            <a:extLst>
              <a:ext uri="{FF2B5EF4-FFF2-40B4-BE49-F238E27FC236}">
                <a16:creationId xmlns:a16="http://schemas.microsoft.com/office/drawing/2014/main" id="{1DC3EE8E-EB00-D645-85A5-FD7408273665}"/>
              </a:ext>
            </a:extLst>
          </p:cNvPr>
          <p:cNvSpPr>
            <a:spLocks noGrp="1"/>
          </p:cNvSpPr>
          <p:nvPr>
            <p:ph idx="1"/>
          </p:nvPr>
        </p:nvSpPr>
        <p:spPr>
          <a:xfrm>
            <a:off x="469516" y="840332"/>
            <a:ext cx="8596668" cy="3880773"/>
          </a:xfrm>
        </p:spPr>
        <p:txBody>
          <a:bodyPr/>
          <a:lstStyle/>
          <a:p>
            <a:r>
              <a:rPr lang="en-US"/>
              <a:t>History-based soil health parameters like soil moisture, pHlevel, temperature etc. are very essential of organic cultivation. IoT applications may assist in controlling the irrigation pump, opening and closing water flowing gates and also data logging the soil health conditions for present and future purpose. Further, with the help of IoT applications, provision for live guidance based on stored date of soil health from professional/experts to farmers in remote locations may be made available.</a:t>
            </a:r>
          </a:p>
        </p:txBody>
      </p:sp>
      <p:pic>
        <p:nvPicPr>
          <p:cNvPr id="4" name="Picture 4">
            <a:extLst>
              <a:ext uri="{FF2B5EF4-FFF2-40B4-BE49-F238E27FC236}">
                <a16:creationId xmlns:a16="http://schemas.microsoft.com/office/drawing/2014/main" id="{CEF052B9-54F2-3F49-B7BB-EAF6A2AFCCE9}"/>
              </a:ext>
            </a:extLst>
          </p:cNvPr>
          <p:cNvPicPr>
            <a:picLocks noChangeAspect="1"/>
          </p:cNvPicPr>
          <p:nvPr/>
        </p:nvPicPr>
        <p:blipFill>
          <a:blip r:embed="rId2"/>
          <a:stretch>
            <a:fillRect/>
          </a:stretch>
        </p:blipFill>
        <p:spPr>
          <a:xfrm>
            <a:off x="2974327" y="3544631"/>
            <a:ext cx="4250411" cy="3313369"/>
          </a:xfrm>
          <a:prstGeom prst="rect">
            <a:avLst/>
          </a:prstGeom>
        </p:spPr>
      </p:pic>
    </p:spTree>
    <p:extLst>
      <p:ext uri="{BB962C8B-B14F-4D97-AF65-F5344CB8AC3E}">
        <p14:creationId xmlns:p14="http://schemas.microsoft.com/office/powerpoint/2010/main" val="71545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9D65-449F-A74E-8F1E-49B82ADC9D8F}"/>
              </a:ext>
            </a:extLst>
          </p:cNvPr>
          <p:cNvSpPr>
            <a:spLocks noGrp="1"/>
          </p:cNvSpPr>
          <p:nvPr>
            <p:ph type="title"/>
          </p:nvPr>
        </p:nvSpPr>
        <p:spPr>
          <a:xfrm>
            <a:off x="354513" y="216003"/>
            <a:ext cx="8596668" cy="600635"/>
          </a:xfrm>
        </p:spPr>
        <p:txBody>
          <a:bodyPr>
            <a:normAutofit/>
          </a:bodyPr>
          <a:lstStyle/>
          <a:p>
            <a:r>
              <a:rPr lang="en-IN" sz="2400"/>
              <a:t>3</a:t>
            </a:r>
            <a:r>
              <a:rPr lang="en-US" sz="2400"/>
              <a:t>. Eco-Harvester for fruits</a:t>
            </a:r>
          </a:p>
        </p:txBody>
      </p:sp>
      <p:sp>
        <p:nvSpPr>
          <p:cNvPr id="3" name="Content Placeholder 2">
            <a:extLst>
              <a:ext uri="{FF2B5EF4-FFF2-40B4-BE49-F238E27FC236}">
                <a16:creationId xmlns:a16="http://schemas.microsoft.com/office/drawing/2014/main" id="{4A42E40D-12DA-BF49-95F1-01787B436C58}"/>
              </a:ext>
            </a:extLst>
          </p:cNvPr>
          <p:cNvSpPr>
            <a:spLocks noGrp="1"/>
          </p:cNvSpPr>
          <p:nvPr>
            <p:ph idx="1"/>
          </p:nvPr>
        </p:nvSpPr>
        <p:spPr>
          <a:xfrm>
            <a:off x="827848" y="935328"/>
            <a:ext cx="8596668" cy="5295661"/>
          </a:xfrm>
        </p:spPr>
        <p:txBody>
          <a:bodyPr/>
          <a:lstStyle/>
          <a:p>
            <a:r>
              <a:rPr lang="en-US"/>
              <a:t>The Eco-harvester injects an artificial PME enzyme activator which allows the detachment of only the mature fruits from the branches of the tree leaving behind the immature ones and thereby allowing them to mature, thus minimising harvesting loss. IoT application may be used to keep track when and which part of the field is ready for the process.</a:t>
            </a:r>
          </a:p>
        </p:txBody>
      </p:sp>
      <p:pic>
        <p:nvPicPr>
          <p:cNvPr id="4" name="Picture 4">
            <a:extLst>
              <a:ext uri="{FF2B5EF4-FFF2-40B4-BE49-F238E27FC236}">
                <a16:creationId xmlns:a16="http://schemas.microsoft.com/office/drawing/2014/main" id="{88180684-52C9-A54E-8E99-3B22813BCF09}"/>
              </a:ext>
            </a:extLst>
          </p:cNvPr>
          <p:cNvPicPr>
            <a:picLocks noChangeAspect="1"/>
          </p:cNvPicPr>
          <p:nvPr/>
        </p:nvPicPr>
        <p:blipFill>
          <a:blip r:embed="rId2"/>
          <a:stretch>
            <a:fillRect/>
          </a:stretch>
        </p:blipFill>
        <p:spPr>
          <a:xfrm>
            <a:off x="3431432" y="3705405"/>
            <a:ext cx="4172269" cy="3059687"/>
          </a:xfrm>
          <a:prstGeom prst="rect">
            <a:avLst/>
          </a:prstGeom>
        </p:spPr>
      </p:pic>
    </p:spTree>
    <p:extLst>
      <p:ext uri="{BB962C8B-B14F-4D97-AF65-F5344CB8AC3E}">
        <p14:creationId xmlns:p14="http://schemas.microsoft.com/office/powerpoint/2010/main" val="409523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BCA1-C821-9946-B7A6-A9DF1957A452}"/>
              </a:ext>
            </a:extLst>
          </p:cNvPr>
          <p:cNvSpPr>
            <a:spLocks noGrp="1"/>
          </p:cNvSpPr>
          <p:nvPr>
            <p:ph type="title"/>
          </p:nvPr>
        </p:nvSpPr>
        <p:spPr>
          <a:xfrm>
            <a:off x="151676" y="401782"/>
            <a:ext cx="8596668" cy="1320800"/>
          </a:xfrm>
        </p:spPr>
        <p:txBody>
          <a:bodyPr>
            <a:normAutofit/>
          </a:bodyPr>
          <a:lstStyle/>
          <a:p>
            <a:r>
              <a:rPr lang="en-IN" sz="2400"/>
              <a:t>4</a:t>
            </a:r>
            <a:r>
              <a:rPr lang="en-US" sz="2400"/>
              <a:t>. Smart Greenhouses</a:t>
            </a:r>
          </a:p>
        </p:txBody>
      </p:sp>
      <p:sp>
        <p:nvSpPr>
          <p:cNvPr id="3" name="Content Placeholder 2">
            <a:extLst>
              <a:ext uri="{FF2B5EF4-FFF2-40B4-BE49-F238E27FC236}">
                <a16:creationId xmlns:a16="http://schemas.microsoft.com/office/drawing/2014/main" id="{178BC818-4B66-974A-A130-294120735665}"/>
              </a:ext>
            </a:extLst>
          </p:cNvPr>
          <p:cNvSpPr>
            <a:spLocks noGrp="1"/>
          </p:cNvSpPr>
          <p:nvPr>
            <p:ph idx="1"/>
          </p:nvPr>
        </p:nvSpPr>
        <p:spPr>
          <a:xfrm>
            <a:off x="640659" y="1062182"/>
            <a:ext cx="8596668" cy="3719443"/>
          </a:xfrm>
        </p:spPr>
        <p:txBody>
          <a:bodyPr/>
          <a:lstStyle/>
          <a:p>
            <a:r>
              <a:rPr lang="en-US"/>
              <a:t>Greenhouse farming is a methodology that helps in enhancing the yield of vegetables, fruits, crops etc. Greenhouses control the environmental parameters through manual intervention or a proportional control mechanism. IoT applications can immensely benefit the farmers using greenhouse technology and make their work simple &amp; easy.</a:t>
            </a:r>
          </a:p>
        </p:txBody>
      </p:sp>
      <p:pic>
        <p:nvPicPr>
          <p:cNvPr id="4" name="Picture 4">
            <a:extLst>
              <a:ext uri="{FF2B5EF4-FFF2-40B4-BE49-F238E27FC236}">
                <a16:creationId xmlns:a16="http://schemas.microsoft.com/office/drawing/2014/main" id="{FF0425DE-A320-0147-8DBE-51754BEAD7E2}"/>
              </a:ext>
            </a:extLst>
          </p:cNvPr>
          <p:cNvPicPr>
            <a:picLocks noChangeAspect="1"/>
          </p:cNvPicPr>
          <p:nvPr/>
        </p:nvPicPr>
        <p:blipFill>
          <a:blip r:embed="rId2"/>
          <a:stretch>
            <a:fillRect/>
          </a:stretch>
        </p:blipFill>
        <p:spPr>
          <a:xfrm>
            <a:off x="2954673" y="3655155"/>
            <a:ext cx="4403949" cy="3202845"/>
          </a:xfrm>
          <a:prstGeom prst="rect">
            <a:avLst/>
          </a:prstGeom>
        </p:spPr>
      </p:pic>
    </p:spTree>
    <p:extLst>
      <p:ext uri="{BB962C8B-B14F-4D97-AF65-F5344CB8AC3E}">
        <p14:creationId xmlns:p14="http://schemas.microsoft.com/office/powerpoint/2010/main" val="234980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F960-09BB-794A-8AB9-3303E92298EA}"/>
              </a:ext>
            </a:extLst>
          </p:cNvPr>
          <p:cNvSpPr>
            <a:spLocks noGrp="1"/>
          </p:cNvSpPr>
          <p:nvPr>
            <p:ph type="title"/>
          </p:nvPr>
        </p:nvSpPr>
        <p:spPr>
          <a:xfrm>
            <a:off x="237249" y="289350"/>
            <a:ext cx="8596668" cy="527288"/>
          </a:xfrm>
        </p:spPr>
        <p:txBody>
          <a:bodyPr>
            <a:normAutofit/>
          </a:bodyPr>
          <a:lstStyle/>
          <a:p>
            <a:r>
              <a:rPr lang="en-IN" sz="2400"/>
              <a:t>5.</a:t>
            </a:r>
            <a:r>
              <a:rPr lang="en-US" sz="2400"/>
              <a:t> Fish-farming and breeding</a:t>
            </a:r>
          </a:p>
        </p:txBody>
      </p:sp>
      <p:sp>
        <p:nvSpPr>
          <p:cNvPr id="3" name="Content Placeholder 2">
            <a:extLst>
              <a:ext uri="{FF2B5EF4-FFF2-40B4-BE49-F238E27FC236}">
                <a16:creationId xmlns:a16="http://schemas.microsoft.com/office/drawing/2014/main" id="{FC1AE43F-C90A-D94E-95C8-EDEB24ED3813}"/>
              </a:ext>
            </a:extLst>
          </p:cNvPr>
          <p:cNvSpPr>
            <a:spLocks noGrp="1"/>
          </p:cNvSpPr>
          <p:nvPr>
            <p:ph idx="1"/>
          </p:nvPr>
        </p:nvSpPr>
        <p:spPr>
          <a:xfrm>
            <a:off x="750681" y="816638"/>
            <a:ext cx="8596668" cy="3880773"/>
          </a:xfrm>
        </p:spPr>
        <p:txBody>
          <a:bodyPr/>
          <a:lstStyle/>
          <a:p>
            <a:r>
              <a:rPr lang="en-US"/>
              <a:t>The consumption of fish in Assam is very high. But the fish-farming and breeding techniques haven’t improved much to meet the growing demand of fish in the region. To increase the productivity and reduce input cost, IoT application to monitor dissolved oxygen, pH indicator, Ammonium nitrate indicator as well as automatic fish feed system can help reduce manpower and improve quality &amp; quantity.</a:t>
            </a:r>
          </a:p>
        </p:txBody>
      </p:sp>
      <p:pic>
        <p:nvPicPr>
          <p:cNvPr id="5" name="Picture 5">
            <a:extLst>
              <a:ext uri="{FF2B5EF4-FFF2-40B4-BE49-F238E27FC236}">
                <a16:creationId xmlns:a16="http://schemas.microsoft.com/office/drawing/2014/main" id="{482712EC-EC01-6648-A9DC-247709A9AC55}"/>
              </a:ext>
            </a:extLst>
          </p:cNvPr>
          <p:cNvPicPr>
            <a:picLocks noChangeAspect="1"/>
          </p:cNvPicPr>
          <p:nvPr/>
        </p:nvPicPr>
        <p:blipFill>
          <a:blip r:embed="rId2"/>
          <a:stretch>
            <a:fillRect/>
          </a:stretch>
        </p:blipFill>
        <p:spPr>
          <a:xfrm>
            <a:off x="3140194" y="3286125"/>
            <a:ext cx="4047870" cy="3571875"/>
          </a:xfrm>
          <a:prstGeom prst="rect">
            <a:avLst/>
          </a:prstGeom>
        </p:spPr>
      </p:pic>
    </p:spTree>
    <p:extLst>
      <p:ext uri="{BB962C8B-B14F-4D97-AF65-F5344CB8AC3E}">
        <p14:creationId xmlns:p14="http://schemas.microsoft.com/office/powerpoint/2010/main" val="144122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126B-5214-E249-83F1-88957B672619}"/>
              </a:ext>
            </a:extLst>
          </p:cNvPr>
          <p:cNvSpPr>
            <a:spLocks noGrp="1"/>
          </p:cNvSpPr>
          <p:nvPr>
            <p:ph type="title"/>
          </p:nvPr>
        </p:nvSpPr>
        <p:spPr>
          <a:xfrm>
            <a:off x="286148" y="242862"/>
            <a:ext cx="8596668" cy="1320800"/>
          </a:xfrm>
        </p:spPr>
        <p:txBody>
          <a:bodyPr>
            <a:normAutofit/>
          </a:bodyPr>
          <a:lstStyle/>
          <a:p>
            <a:r>
              <a:rPr lang="en-US" sz="2800"/>
              <a:t>How loT technology is benefiting today's modern farming industry</a:t>
            </a:r>
          </a:p>
        </p:txBody>
      </p:sp>
      <p:pic>
        <p:nvPicPr>
          <p:cNvPr id="4" name="Picture 4">
            <a:extLst>
              <a:ext uri="{FF2B5EF4-FFF2-40B4-BE49-F238E27FC236}">
                <a16:creationId xmlns:a16="http://schemas.microsoft.com/office/drawing/2014/main" id="{CDBF115A-1BDA-0E48-9C00-1515A917CA3E}"/>
              </a:ext>
            </a:extLst>
          </p:cNvPr>
          <p:cNvPicPr>
            <a:picLocks noChangeAspect="1"/>
          </p:cNvPicPr>
          <p:nvPr/>
        </p:nvPicPr>
        <p:blipFill>
          <a:blip r:embed="rId2"/>
          <a:stretch>
            <a:fillRect/>
          </a:stretch>
        </p:blipFill>
        <p:spPr>
          <a:xfrm>
            <a:off x="2065244" y="1501790"/>
            <a:ext cx="6381954" cy="5159878"/>
          </a:xfrm>
          <a:prstGeom prst="rect">
            <a:avLst/>
          </a:prstGeom>
        </p:spPr>
      </p:pic>
    </p:spTree>
    <p:extLst>
      <p:ext uri="{BB962C8B-B14F-4D97-AF65-F5344CB8AC3E}">
        <p14:creationId xmlns:p14="http://schemas.microsoft.com/office/powerpoint/2010/main" val="1506125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IDEA Presentation</vt:lpstr>
      <vt:lpstr>what's smart agriculture</vt:lpstr>
      <vt:lpstr>Problem statement of smart agriculture</vt:lpstr>
      <vt:lpstr>1. Tea Industry</vt:lpstr>
      <vt:lpstr>2. IoT enabled micro irrigation and farming land health logging system</vt:lpstr>
      <vt:lpstr>3. Eco-Harvester for fruits</vt:lpstr>
      <vt:lpstr>4. Smart Greenhouses</vt:lpstr>
      <vt:lpstr>5. Fish-farming and breeding</vt:lpstr>
      <vt:lpstr>How loT technology is benefiting today's modern farming industry</vt:lpstr>
      <vt:lpstr>Abstract</vt:lpstr>
      <vt:lpstr>Management Information System - MIS/Control Centers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Presentation</dc:title>
  <dc:creator>SIVA KUMAR</dc:creator>
  <cp:lastModifiedBy>SIVA KUMAR</cp:lastModifiedBy>
  <cp:revision>1</cp:revision>
  <dcterms:created xsi:type="dcterms:W3CDTF">2022-03-01T17:57:46Z</dcterms:created>
  <dcterms:modified xsi:type="dcterms:W3CDTF">2022-03-01T19:13:12Z</dcterms:modified>
</cp:coreProperties>
</file>