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2" roundtripDataSignature="AMtx7mjyYccndob58lQYtvwe8UwSaOLe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265B75-E8AD-4A72-A03B-F3350CE43696}">
  <a:tblStyle styleId="{68265B75-E8AD-4A72-A03B-F3350CE4369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17"/>
          <p:cNvPicPr preferRelativeResize="0"/>
          <p:nvPr/>
        </p:nvPicPr>
        <p:blipFill rotWithShape="1">
          <a:blip r:embed="rId2">
            <a:alphaModFix/>
          </a:blip>
          <a:srcRect b="0" l="0" r="0" t="0"/>
          <a:stretch/>
        </p:blipFill>
        <p:spPr>
          <a:xfrm>
            <a:off x="10451530" y="132594"/>
            <a:ext cx="1411266" cy="1363792"/>
          </a:xfrm>
          <a:prstGeom prst="rect">
            <a:avLst/>
          </a:prstGeom>
          <a:noFill/>
          <a:ln>
            <a:noFill/>
          </a:ln>
        </p:spPr>
      </p:pic>
      <p:pic>
        <p:nvPicPr>
          <p:cNvPr id="22" name="Google Shape;22;p17"/>
          <p:cNvPicPr preferRelativeResize="0"/>
          <p:nvPr/>
        </p:nvPicPr>
        <p:blipFill rotWithShape="1">
          <a:blip r:embed="rId3">
            <a:alphaModFix/>
          </a:blip>
          <a:srcRect b="0" l="0" r="0" t="0"/>
          <a:stretch/>
        </p:blipFill>
        <p:spPr>
          <a:xfrm>
            <a:off x="203579" y="438642"/>
            <a:ext cx="1269242" cy="10473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p:nvPr>
            <p:ph idx="2" type="pic"/>
          </p:nvPr>
        </p:nvSpPr>
        <p:spPr>
          <a:xfrm>
            <a:off x="5183188" y="987425"/>
            <a:ext cx="6172200" cy="4873625"/>
          </a:xfrm>
          <a:prstGeom prst="rect">
            <a:avLst/>
          </a:prstGeom>
          <a:noFill/>
          <a:ln>
            <a:noFill/>
          </a:ln>
        </p:spPr>
      </p:sp>
      <p:sp>
        <p:nvSpPr>
          <p:cNvPr id="70" name="Google Shape;70;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figma.com/proto/XrV9YytZ55awv0YjJwcWal/Pico-Zen-team-library?page-id=0%3A1&amp;node-id=411%3A2&amp;viewport=-442%2C254%2C0.17292332649230957&amp;scaling=scale-down&amp;starting-point-node-id=411%3A2" TargetMode="External"/><Relationship Id="rId4" Type="http://schemas.openxmlformats.org/officeDocument/2006/relationships/hyperlink" Target="https://www.figma.com/proto/XrV9YytZ55awv0YjJwcWal/Pico-Zen-team-library?page-id=0%3A1&amp;node-id=411%3A2&amp;viewport=-442%2C254%2C0.17292332649230957&amp;scaling=scale-down&amp;starting-point-node-id=411%3A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rive.google.com/file/d/10Ijxx9KmKw8zYRaCo69QkuiPuN5kf7Dl/view?usp=sharing" TargetMode="External"/><Relationship Id="rId4" Type="http://schemas.openxmlformats.org/officeDocument/2006/relationships/hyperlink" Target="https://drive.google.com/file/d/10Ijxx9KmKw8zYRaCo69QkuiPuN5kf7Dl/view?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1450258" y="1710813"/>
            <a:ext cx="9144000" cy="117971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11111"/>
              <a:buFont typeface="Calibri"/>
              <a:buNone/>
            </a:pPr>
            <a:r>
              <a:rPr lang="en-US"/>
              <a:t>IOT BASED WATER </a:t>
            </a:r>
            <a:r>
              <a:rPr lang="en-US"/>
              <a:t>DISPENSER</a:t>
            </a:r>
            <a:r>
              <a:rPr lang="en-US"/>
              <a:t> FOR PLANTS </a:t>
            </a:r>
            <a:endParaRPr/>
          </a:p>
        </p:txBody>
      </p:sp>
      <p:sp>
        <p:nvSpPr>
          <p:cNvPr id="91" name="Google Shape;91;p1"/>
          <p:cNvSpPr txBox="1"/>
          <p:nvPr>
            <p:ph idx="1" type="subTitle"/>
          </p:nvPr>
        </p:nvSpPr>
        <p:spPr>
          <a:xfrm>
            <a:off x="910293" y="4139975"/>
            <a:ext cx="3757500" cy="16557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US"/>
              <a:t>202IT185 - OSCAR A</a:t>
            </a:r>
            <a:endParaRPr/>
          </a:p>
          <a:p>
            <a:pPr indent="0" lvl="0" marL="0" rtl="0" algn="l">
              <a:lnSpc>
                <a:spcPct val="90000"/>
              </a:lnSpc>
              <a:spcBef>
                <a:spcPts val="1000"/>
              </a:spcBef>
              <a:spcAft>
                <a:spcPts val="0"/>
              </a:spcAft>
              <a:buClr>
                <a:schemeClr val="dk1"/>
              </a:buClr>
              <a:buSzPct val="100000"/>
              <a:buNone/>
            </a:pPr>
            <a:r>
              <a:rPr lang="en-US"/>
              <a:t>202IT223 – SOURAV H</a:t>
            </a:r>
            <a:endParaRPr/>
          </a:p>
          <a:p>
            <a:pPr indent="0" lvl="0" marL="0" rtl="0" algn="l">
              <a:lnSpc>
                <a:spcPct val="90000"/>
              </a:lnSpc>
              <a:spcBef>
                <a:spcPts val="1000"/>
              </a:spcBef>
              <a:spcAft>
                <a:spcPts val="0"/>
              </a:spcAft>
              <a:buClr>
                <a:schemeClr val="dk1"/>
              </a:buClr>
              <a:buSzPct val="100000"/>
              <a:buNone/>
            </a:pPr>
            <a:r>
              <a:rPr lang="en-US"/>
              <a:t>202IT126 - DEVADHARSHAN R</a:t>
            </a:r>
            <a:endParaRPr/>
          </a:p>
          <a:p>
            <a:pPr indent="0" lvl="0" marL="0" rtl="0" algn="l">
              <a:lnSpc>
                <a:spcPct val="90000"/>
              </a:lnSpc>
              <a:spcBef>
                <a:spcPts val="1000"/>
              </a:spcBef>
              <a:spcAft>
                <a:spcPts val="0"/>
              </a:spcAft>
              <a:buClr>
                <a:schemeClr val="dk1"/>
              </a:buClr>
              <a:buSzPct val="100000"/>
              <a:buNone/>
            </a:pPr>
            <a:r>
              <a:rPr lang="en-US"/>
              <a:t>202IT111 – ARUN K</a:t>
            </a:r>
            <a:endParaRPr/>
          </a:p>
          <a:p>
            <a:pPr indent="0" lvl="0" marL="0" rtl="0" algn="l">
              <a:lnSpc>
                <a:spcPct val="90000"/>
              </a:lnSpc>
              <a:spcBef>
                <a:spcPts val="1000"/>
              </a:spcBef>
              <a:spcAft>
                <a:spcPts val="0"/>
              </a:spcAft>
              <a:buClr>
                <a:schemeClr val="dk1"/>
              </a:buClr>
              <a:buSzPct val="100000"/>
              <a:buNone/>
            </a:pPr>
            <a:r>
              <a:t/>
            </a:r>
            <a:endParaRPr/>
          </a:p>
        </p:txBody>
      </p:sp>
      <p:sp>
        <p:nvSpPr>
          <p:cNvPr id="92" name="Google Shape;92;p1"/>
          <p:cNvSpPr txBox="1"/>
          <p:nvPr/>
        </p:nvSpPr>
        <p:spPr>
          <a:xfrm>
            <a:off x="7890386" y="3859882"/>
            <a:ext cx="4166495" cy="22159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Under guidance of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Dr. LAKSHMANAPRAKASH 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Assistant Professor,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BIT,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Sathy.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Technology stack &amp; use case</a:t>
            </a:r>
            <a:endParaRPr sz="3600"/>
          </a:p>
        </p:txBody>
      </p:sp>
      <p:sp>
        <p:nvSpPr>
          <p:cNvPr id="169" name="Google Shape;169;p10"/>
          <p:cNvSpPr txBox="1"/>
          <p:nvPr/>
        </p:nvSpPr>
        <p:spPr>
          <a:xfrm>
            <a:off x="1132000" y="1858350"/>
            <a:ext cx="5433600" cy="35709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Arduino UNO R3 board</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a:solidFill>
                  <a:schemeClr val="dk1"/>
                </a:solidFill>
                <a:latin typeface="Calibri"/>
                <a:ea typeface="Calibri"/>
                <a:cs typeface="Calibri"/>
                <a:sym typeface="Calibri"/>
              </a:rPr>
              <a:t>Arduino IDE (Program the Arduino)</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Soil moisture sensor module (Measure the moisture)</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Wifi Module for Arduino</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Servo motor</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a:solidFill>
                  <a:schemeClr val="dk1"/>
                </a:solidFill>
                <a:latin typeface="Calibri"/>
                <a:ea typeface="Calibri"/>
                <a:cs typeface="Calibri"/>
                <a:sym typeface="Calibri"/>
              </a:rPr>
              <a:t>Flutter or Android Studio (To create an mobile application)</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Relay module</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200">
              <a:solidFill>
                <a:schemeClr val="dk1"/>
              </a:solidFill>
              <a:latin typeface="Calibri"/>
              <a:ea typeface="Calibri"/>
              <a:cs typeface="Calibri"/>
              <a:sym typeface="Calibri"/>
            </a:endParaRPr>
          </a:p>
        </p:txBody>
      </p:sp>
      <p:pic>
        <p:nvPicPr>
          <p:cNvPr id="170" name="Google Shape;170;p10"/>
          <p:cNvPicPr preferRelativeResize="0"/>
          <p:nvPr/>
        </p:nvPicPr>
        <p:blipFill>
          <a:blip r:embed="rId3">
            <a:alphaModFix/>
          </a:blip>
          <a:stretch>
            <a:fillRect/>
          </a:stretch>
        </p:blipFill>
        <p:spPr>
          <a:xfrm>
            <a:off x="9048000" y="406675"/>
            <a:ext cx="2619375" cy="2219325"/>
          </a:xfrm>
          <a:prstGeom prst="rect">
            <a:avLst/>
          </a:prstGeom>
          <a:noFill/>
          <a:ln>
            <a:noFill/>
          </a:ln>
        </p:spPr>
      </p:pic>
      <p:pic>
        <p:nvPicPr>
          <p:cNvPr id="171" name="Google Shape;171;p10"/>
          <p:cNvPicPr preferRelativeResize="0"/>
          <p:nvPr/>
        </p:nvPicPr>
        <p:blipFill>
          <a:blip r:embed="rId4">
            <a:alphaModFix/>
          </a:blip>
          <a:stretch>
            <a:fillRect/>
          </a:stretch>
        </p:blipFill>
        <p:spPr>
          <a:xfrm>
            <a:off x="6274600" y="2585750"/>
            <a:ext cx="2505075" cy="2000250"/>
          </a:xfrm>
          <a:prstGeom prst="rect">
            <a:avLst/>
          </a:prstGeom>
          <a:noFill/>
          <a:ln>
            <a:noFill/>
          </a:ln>
        </p:spPr>
      </p:pic>
      <p:pic>
        <p:nvPicPr>
          <p:cNvPr descr="Garden Watering Tips - This Old House" id="172" name="Google Shape;172;p10"/>
          <p:cNvPicPr preferRelativeResize="0"/>
          <p:nvPr/>
        </p:nvPicPr>
        <p:blipFill>
          <a:blip r:embed="rId5">
            <a:alphaModFix/>
          </a:blip>
          <a:stretch>
            <a:fillRect/>
          </a:stretch>
        </p:blipFill>
        <p:spPr>
          <a:xfrm>
            <a:off x="8779675" y="2585750"/>
            <a:ext cx="2562225" cy="200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Prototype &amp; Sample Output</a:t>
            </a:r>
            <a:endParaRPr/>
          </a:p>
        </p:txBody>
      </p:sp>
      <p:sp>
        <p:nvSpPr>
          <p:cNvPr id="178" name="Google Shape;178;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US"/>
              <a:t>Prototype link:</a:t>
            </a:r>
            <a:endParaRPr/>
          </a:p>
          <a:p>
            <a:pPr indent="0" lvl="0" marL="114300" rtl="0" algn="l">
              <a:lnSpc>
                <a:spcPct val="90000"/>
              </a:lnSpc>
              <a:spcBef>
                <a:spcPts val="1000"/>
              </a:spcBef>
              <a:spcAft>
                <a:spcPts val="0"/>
              </a:spcAft>
              <a:buSzPts val="1800"/>
              <a:buNone/>
            </a:pPr>
            <a:r>
              <a:t/>
            </a:r>
            <a:endParaRPr u="sng">
              <a:solidFill>
                <a:schemeClr val="hlink"/>
              </a:solidFill>
              <a:hlinkClick r:id="rId3"/>
            </a:endParaRPr>
          </a:p>
          <a:p>
            <a:pPr indent="0" lvl="0" marL="114300" rtl="0" algn="l">
              <a:lnSpc>
                <a:spcPct val="90000"/>
              </a:lnSpc>
              <a:spcBef>
                <a:spcPts val="1000"/>
              </a:spcBef>
              <a:spcAft>
                <a:spcPts val="0"/>
              </a:spcAft>
              <a:buSzPts val="1800"/>
              <a:buNone/>
            </a:pPr>
            <a:r>
              <a:rPr lang="en-US" u="sng">
                <a:solidFill>
                  <a:schemeClr val="hlink"/>
                </a:solidFill>
                <a:hlinkClick r:id="rId4"/>
              </a:rPr>
              <a:t>https://www.figma.com/proto/XrV9YytZ55awv0YjJwcWal/Pico-Zen-team-library?page-id=0%3A1&amp;node-id=411%3A2&amp;viewport=-442%2C254%2C0.17292332649230957&amp;scaling=scale-down&amp;starting-point-node-id=411%3A2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Analysis of Results &amp; Discussions </a:t>
            </a:r>
            <a:endParaRPr/>
          </a:p>
        </p:txBody>
      </p:sp>
      <p:sp>
        <p:nvSpPr>
          <p:cNvPr id="184" name="Google Shape;184;p1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92500" lnSpcReduction="20000"/>
          </a:bodyPr>
          <a:lstStyle/>
          <a:p>
            <a:pPr indent="-375443" lvl="0" marL="457200" marR="38735" rtl="0" algn="just">
              <a:lnSpc>
                <a:spcPct val="100000"/>
              </a:lnSpc>
              <a:spcBef>
                <a:spcPts val="0"/>
              </a:spcBef>
              <a:spcAft>
                <a:spcPts val="0"/>
              </a:spcAft>
              <a:buSzPct val="100000"/>
              <a:buFont typeface="Times New Roman"/>
              <a:buChar char="•"/>
            </a:pPr>
            <a:r>
              <a:rPr i="1" lang="en-US" sz="2500">
                <a:latin typeface="Times New Roman"/>
                <a:ea typeface="Times New Roman"/>
                <a:cs typeface="Times New Roman"/>
                <a:sym typeface="Times New Roman"/>
              </a:rPr>
              <a:t>In this technological world people used to buy plants to keep them away from mental distractions, Stress, Depressions in work etc... </a:t>
            </a:r>
            <a:endParaRPr i="1" sz="2500">
              <a:latin typeface="Times New Roman"/>
              <a:ea typeface="Times New Roman"/>
              <a:cs typeface="Times New Roman"/>
              <a:sym typeface="Times New Roman"/>
            </a:endParaRPr>
          </a:p>
          <a:p>
            <a:pPr indent="-375443" lvl="0" marL="457200" marR="38735" rtl="0" algn="just">
              <a:lnSpc>
                <a:spcPct val="100000"/>
              </a:lnSpc>
              <a:spcBef>
                <a:spcPts val="0"/>
              </a:spcBef>
              <a:spcAft>
                <a:spcPts val="0"/>
              </a:spcAft>
              <a:buSzPct val="100000"/>
              <a:buFont typeface="Times New Roman"/>
              <a:buChar char="•"/>
            </a:pPr>
            <a:r>
              <a:rPr i="1" lang="en-US" sz="2500">
                <a:latin typeface="Times New Roman"/>
                <a:ea typeface="Times New Roman"/>
                <a:cs typeface="Times New Roman"/>
                <a:sym typeface="Times New Roman"/>
              </a:rPr>
              <a:t>Often, they have no time to take care of them and forget to water them. Due to this these plants get sick and gets dried. </a:t>
            </a:r>
            <a:endParaRPr i="1" sz="2500">
              <a:latin typeface="Times New Roman"/>
              <a:ea typeface="Times New Roman"/>
              <a:cs typeface="Times New Roman"/>
              <a:sym typeface="Times New Roman"/>
            </a:endParaRPr>
          </a:p>
          <a:p>
            <a:pPr indent="-375443" lvl="0" marL="457200" marR="38735" rtl="0" algn="just">
              <a:lnSpc>
                <a:spcPct val="100000"/>
              </a:lnSpc>
              <a:spcBef>
                <a:spcPts val="0"/>
              </a:spcBef>
              <a:spcAft>
                <a:spcPts val="0"/>
              </a:spcAft>
              <a:buSzPct val="100000"/>
              <a:buFont typeface="Times New Roman"/>
              <a:buChar char="•"/>
            </a:pPr>
            <a:r>
              <a:rPr i="1" lang="en-US" sz="2500">
                <a:latin typeface="Times New Roman"/>
                <a:ea typeface="Times New Roman"/>
                <a:cs typeface="Times New Roman"/>
                <a:sym typeface="Times New Roman"/>
              </a:rPr>
              <a:t>To avoid these things, they can use this Automatic Water dispenser to water them on time and keep them healthy and happy.</a:t>
            </a:r>
            <a:endParaRPr i="1" sz="2500">
              <a:latin typeface="Times New Roman"/>
              <a:ea typeface="Times New Roman"/>
              <a:cs typeface="Times New Roman"/>
              <a:sym typeface="Times New Roman"/>
            </a:endParaRPr>
          </a:p>
          <a:p>
            <a:pPr indent="-375443" lvl="0" marL="457200" rtl="0" algn="l">
              <a:lnSpc>
                <a:spcPct val="100000"/>
              </a:lnSpc>
              <a:spcBef>
                <a:spcPts val="0"/>
              </a:spcBef>
              <a:spcAft>
                <a:spcPts val="0"/>
              </a:spcAft>
              <a:buSzPct val="100000"/>
              <a:buFont typeface="Times New Roman"/>
              <a:buChar char="•"/>
            </a:pPr>
            <a:r>
              <a:rPr i="1" lang="en-US" sz="2500">
                <a:latin typeface="Times New Roman"/>
                <a:ea typeface="Times New Roman"/>
                <a:cs typeface="Times New Roman"/>
                <a:sym typeface="Times New Roman"/>
              </a:rPr>
              <a:t>This prototype can be used to dispense water at the right time by inputting the </a:t>
            </a:r>
            <a:r>
              <a:rPr i="1" lang="en-US" sz="2500">
                <a:latin typeface="Times New Roman"/>
                <a:ea typeface="Times New Roman"/>
                <a:cs typeface="Times New Roman"/>
                <a:sym typeface="Times New Roman"/>
              </a:rPr>
              <a:t>predetermined</a:t>
            </a:r>
            <a:r>
              <a:rPr i="1" lang="en-US" sz="2500">
                <a:latin typeface="Times New Roman"/>
                <a:ea typeface="Times New Roman"/>
                <a:cs typeface="Times New Roman"/>
                <a:sym typeface="Times New Roman"/>
              </a:rPr>
              <a:t> amount of moisture content.</a:t>
            </a:r>
            <a:endParaRPr i="1" sz="2500">
              <a:latin typeface="Times New Roman"/>
              <a:ea typeface="Times New Roman"/>
              <a:cs typeface="Times New Roman"/>
              <a:sym typeface="Times New Roman"/>
            </a:endParaRPr>
          </a:p>
          <a:p>
            <a:pPr indent="-375443" lvl="0" marL="457200" rtl="0" algn="l">
              <a:lnSpc>
                <a:spcPct val="100000"/>
              </a:lnSpc>
              <a:spcBef>
                <a:spcPts val="0"/>
              </a:spcBef>
              <a:spcAft>
                <a:spcPts val="0"/>
              </a:spcAft>
              <a:buSzPct val="100000"/>
              <a:buFont typeface="Times New Roman"/>
              <a:buChar char="•"/>
            </a:pPr>
            <a:r>
              <a:rPr i="1" lang="en-US" sz="2500">
                <a:latin typeface="Times New Roman"/>
                <a:ea typeface="Times New Roman"/>
                <a:cs typeface="Times New Roman"/>
                <a:sym typeface="Times New Roman"/>
              </a:rPr>
              <a:t>T</a:t>
            </a:r>
            <a:r>
              <a:rPr i="1" lang="en-US" sz="2500">
                <a:latin typeface="Times New Roman"/>
                <a:ea typeface="Times New Roman"/>
                <a:cs typeface="Times New Roman"/>
                <a:sym typeface="Times New Roman"/>
              </a:rPr>
              <a:t>he moisture level for different types of soils are adjustable and can be changed accordingly. </a:t>
            </a:r>
            <a:endParaRPr i="1" sz="2500">
              <a:latin typeface="Times New Roman"/>
              <a:ea typeface="Times New Roman"/>
              <a:cs typeface="Times New Roman"/>
              <a:sym typeface="Times New Roman"/>
            </a:endParaRPr>
          </a:p>
          <a:p>
            <a:pPr indent="-375443" lvl="0" marL="457200" rtl="0" algn="l">
              <a:lnSpc>
                <a:spcPct val="100000"/>
              </a:lnSpc>
              <a:spcBef>
                <a:spcPts val="0"/>
              </a:spcBef>
              <a:spcAft>
                <a:spcPts val="0"/>
              </a:spcAft>
              <a:buSzPct val="100000"/>
              <a:buFont typeface="Times New Roman"/>
              <a:buChar char="•"/>
            </a:pPr>
            <a:r>
              <a:rPr i="1" lang="en-US" sz="2500">
                <a:latin typeface="Times New Roman"/>
                <a:ea typeface="Times New Roman"/>
                <a:cs typeface="Times New Roman"/>
                <a:sym typeface="Times New Roman"/>
              </a:rPr>
              <a:t>When the user gets a notification in his mobile phone he can water the plant or the device itself pours water accordingly. </a:t>
            </a:r>
            <a:endParaRPr i="1" sz="2500">
              <a:latin typeface="Times New Roman"/>
              <a:ea typeface="Times New Roman"/>
              <a:cs typeface="Times New Roman"/>
              <a:sym typeface="Times New Roman"/>
            </a:endParaRPr>
          </a:p>
          <a:p>
            <a:pPr indent="0" lvl="0" marL="457200" marR="38735" rtl="0" algn="just">
              <a:lnSpc>
                <a:spcPct val="100000"/>
              </a:lnSpc>
              <a:spcBef>
                <a:spcPts val="0"/>
              </a:spcBef>
              <a:spcAft>
                <a:spcPts val="0"/>
              </a:spcAft>
              <a:buNone/>
            </a:pPr>
            <a:r>
              <a:t/>
            </a:r>
            <a:endParaRPr i="1" sz="25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ct val="100000"/>
              <a:buNone/>
            </a:pPr>
            <a:r>
              <a:t/>
            </a:r>
            <a:endParaRPr i="1">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Cost Benefit Analysis  (List of Components / Service Used)</a:t>
            </a:r>
            <a:endParaRPr/>
          </a:p>
        </p:txBody>
      </p:sp>
      <p:sp>
        <p:nvSpPr>
          <p:cNvPr id="190" name="Google Shape;190;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None/>
            </a:pPr>
            <a:r>
              <a:rPr i="1" lang="en-US">
                <a:solidFill>
                  <a:srgbClr val="FF0000"/>
                </a:solidFill>
              </a:rPr>
              <a:t>(Budget) </a:t>
            </a:r>
            <a:endParaRPr/>
          </a:p>
        </p:txBody>
      </p:sp>
      <p:graphicFrame>
        <p:nvGraphicFramePr>
          <p:cNvPr id="191" name="Google Shape;191;p13"/>
          <p:cNvGraphicFramePr/>
          <p:nvPr/>
        </p:nvGraphicFramePr>
        <p:xfrm>
          <a:off x="2518209" y="2458436"/>
          <a:ext cx="3000000" cy="3000000"/>
        </p:xfrm>
        <a:graphic>
          <a:graphicData uri="http://schemas.openxmlformats.org/drawingml/2006/table">
            <a:tbl>
              <a:tblPr bandRow="1" firstRow="1">
                <a:noFill/>
                <a:tableStyleId>{68265B75-E8AD-4A72-A03B-F3350CE43696}</a:tableStyleId>
              </a:tblPr>
              <a:tblGrid>
                <a:gridCol w="714300"/>
                <a:gridCol w="3532950"/>
                <a:gridCol w="1368200"/>
                <a:gridCol w="1368200"/>
              </a:tblGrid>
              <a:tr h="567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S.No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Component Name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Unit Cost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Total Cost</a:t>
                      </a:r>
                      <a:endParaRPr sz="1800" u="none" cap="none" strike="noStrike"/>
                    </a:p>
                  </a:txBody>
                  <a:tcPr marT="45725" marB="45725" marR="91450" marL="91450"/>
                </a:tc>
              </a:tr>
              <a:tr h="712700">
                <a:tc>
                  <a:txBody>
                    <a:bodyPr/>
                    <a:lstStyle/>
                    <a:p>
                      <a:pPr indent="0" lvl="0" marL="0" marR="0" rtl="0" algn="l">
                        <a:lnSpc>
                          <a:spcPct val="100000"/>
                        </a:lnSpc>
                        <a:spcBef>
                          <a:spcPts val="0"/>
                        </a:spcBef>
                        <a:spcAft>
                          <a:spcPts val="0"/>
                        </a:spcAft>
                        <a:buClr>
                          <a:srgbClr val="000000"/>
                        </a:buClr>
                        <a:buSzPts val="1800"/>
                        <a:buFont typeface="Arial"/>
                        <a:buNone/>
                      </a:pPr>
                      <a:r>
                        <a:rPr lang="en-US" sz="1800"/>
                        <a:t>1.</a:t>
                      </a:r>
                      <a:endParaRPr sz="1800" u="none" cap="none" strike="noStrike"/>
                    </a:p>
                  </a:txBody>
                  <a:tcPr marT="45725" marB="45725" marR="91450" marL="91450"/>
                </a:tc>
                <a:tc>
                  <a:txBody>
                    <a:bodyPr/>
                    <a:lstStyle/>
                    <a:p>
                      <a:pPr indent="0" lvl="0" marL="0" rtl="0" algn="l">
                        <a:spcBef>
                          <a:spcPts val="0"/>
                        </a:spcBef>
                        <a:spcAft>
                          <a:spcPts val="0"/>
                        </a:spcAft>
                        <a:buNone/>
                      </a:pPr>
                      <a:r>
                        <a:rPr lang="en-US" sz="2200"/>
                        <a:t>Arduino UNO R3 board</a:t>
                      </a:r>
                      <a:endParaRPr sz="2200"/>
                    </a:p>
                    <a:p>
                      <a:pPr indent="0" lvl="0" marL="0" marR="0" rtl="0" algn="l">
                        <a:lnSpc>
                          <a:spcPct val="100000"/>
                        </a:lnSpc>
                        <a:spcBef>
                          <a:spcPts val="0"/>
                        </a:spcBef>
                        <a:spcAft>
                          <a:spcPts val="0"/>
                        </a:spcAft>
                        <a:buClr>
                          <a:srgbClr val="000000"/>
                        </a:buClr>
                        <a:buSzPts val="1800"/>
                        <a:buFont typeface="Arial"/>
                        <a:buNone/>
                      </a:pPr>
                      <a:r>
                        <a:t/>
                      </a:r>
                      <a:endParaRPr sz="1800"/>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500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500</a:t>
                      </a:r>
                      <a:endParaRPr sz="1800" u="none" cap="none" strike="noStrike"/>
                    </a:p>
                  </a:txBody>
                  <a:tcPr marT="45725" marB="45725" marR="91450" marL="91450"/>
                </a:tc>
              </a:tr>
              <a:tr h="712700">
                <a:tc>
                  <a:txBody>
                    <a:bodyPr/>
                    <a:lstStyle/>
                    <a:p>
                      <a:pPr indent="0" lvl="0" marL="0" marR="0" rtl="0" algn="l">
                        <a:lnSpc>
                          <a:spcPct val="100000"/>
                        </a:lnSpc>
                        <a:spcBef>
                          <a:spcPts val="0"/>
                        </a:spcBef>
                        <a:spcAft>
                          <a:spcPts val="0"/>
                        </a:spcAft>
                        <a:buClr>
                          <a:srgbClr val="000000"/>
                        </a:buClr>
                        <a:buSzPts val="1800"/>
                        <a:buFont typeface="Arial"/>
                        <a:buNone/>
                      </a:pPr>
                      <a:r>
                        <a:rPr lang="en-US" sz="1800"/>
                        <a:t>2.</a:t>
                      </a:r>
                      <a:endParaRPr sz="1800" u="none" cap="none" strike="noStrike"/>
                    </a:p>
                  </a:txBody>
                  <a:tcPr marT="45725" marB="45725" marR="91450" marL="91450"/>
                </a:tc>
                <a:tc>
                  <a:txBody>
                    <a:bodyPr/>
                    <a:lstStyle/>
                    <a:p>
                      <a:pPr indent="0" lvl="0" marL="0" rtl="0" algn="l">
                        <a:spcBef>
                          <a:spcPts val="0"/>
                        </a:spcBef>
                        <a:spcAft>
                          <a:spcPts val="0"/>
                        </a:spcAft>
                        <a:buNone/>
                      </a:pPr>
                      <a:r>
                        <a:rPr lang="en-US" sz="2200"/>
                        <a:t>Relay Module</a:t>
                      </a:r>
                      <a:endParaRPr sz="2200"/>
                    </a:p>
                    <a:p>
                      <a:pPr indent="0" lvl="0" marL="0" marR="0" rtl="0" algn="l">
                        <a:lnSpc>
                          <a:spcPct val="100000"/>
                        </a:lnSpc>
                        <a:spcBef>
                          <a:spcPts val="0"/>
                        </a:spcBef>
                        <a:spcAft>
                          <a:spcPts val="0"/>
                        </a:spcAft>
                        <a:buClr>
                          <a:srgbClr val="000000"/>
                        </a:buClr>
                        <a:buSzPts val="1800"/>
                        <a:buFont typeface="Arial"/>
                        <a:buNone/>
                      </a:pPr>
                      <a:r>
                        <a:t/>
                      </a:r>
                      <a:endParaRPr sz="1800"/>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150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150</a:t>
                      </a:r>
                      <a:endParaRPr sz="1800" u="none" cap="none" strike="noStrike"/>
                    </a:p>
                  </a:txBody>
                  <a:tcPr marT="45725" marB="45725" marR="91450" marL="91450"/>
                </a:tc>
              </a:tr>
              <a:tr h="712700">
                <a:tc>
                  <a:txBody>
                    <a:bodyPr/>
                    <a:lstStyle/>
                    <a:p>
                      <a:pPr indent="0" lvl="0" marL="0" marR="0" rtl="0" algn="l">
                        <a:lnSpc>
                          <a:spcPct val="100000"/>
                        </a:lnSpc>
                        <a:spcBef>
                          <a:spcPts val="0"/>
                        </a:spcBef>
                        <a:spcAft>
                          <a:spcPts val="0"/>
                        </a:spcAft>
                        <a:buClr>
                          <a:srgbClr val="000000"/>
                        </a:buClr>
                        <a:buSzPts val="1800"/>
                        <a:buFont typeface="Arial"/>
                        <a:buNone/>
                      </a:pPr>
                      <a:r>
                        <a:rPr lang="en-US" sz="1800"/>
                        <a:t>3.</a:t>
                      </a:r>
                      <a:endParaRPr sz="1800" u="none" cap="none" strike="noStrike"/>
                    </a:p>
                  </a:txBody>
                  <a:tcPr marT="45725" marB="45725" marR="91450" marL="91450"/>
                </a:tc>
                <a:tc>
                  <a:txBody>
                    <a:bodyPr/>
                    <a:lstStyle/>
                    <a:p>
                      <a:pPr indent="0" lvl="0" marL="0" rtl="0" algn="l">
                        <a:spcBef>
                          <a:spcPts val="0"/>
                        </a:spcBef>
                        <a:spcAft>
                          <a:spcPts val="0"/>
                        </a:spcAft>
                        <a:buNone/>
                      </a:pPr>
                      <a:r>
                        <a:rPr lang="en-US" sz="2200"/>
                        <a:t>Soil moisture sensor module</a:t>
                      </a:r>
                      <a:endParaRPr sz="2200"/>
                    </a:p>
                    <a:p>
                      <a:pPr indent="0" lvl="0" marL="0" marR="0" rtl="0" algn="l">
                        <a:lnSpc>
                          <a:spcPct val="100000"/>
                        </a:lnSpc>
                        <a:spcBef>
                          <a:spcPts val="0"/>
                        </a:spcBef>
                        <a:spcAft>
                          <a:spcPts val="0"/>
                        </a:spcAft>
                        <a:buClr>
                          <a:srgbClr val="000000"/>
                        </a:buClr>
                        <a:buSzPts val="1800"/>
                        <a:buFont typeface="Arial"/>
                        <a:buNone/>
                      </a:pPr>
                      <a:r>
                        <a:t/>
                      </a:r>
                      <a:endParaRPr sz="1800"/>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250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250</a:t>
                      </a:r>
                      <a:endParaRPr sz="1800" u="none" cap="none" strike="noStrike"/>
                    </a:p>
                  </a:txBody>
                  <a:tcPr marT="45725" marB="45725" marR="91450" marL="91450"/>
                </a:tc>
              </a:tr>
              <a:tr h="469750">
                <a:tc>
                  <a:txBody>
                    <a:bodyPr/>
                    <a:lstStyle/>
                    <a:p>
                      <a:pPr indent="0" lvl="0" marL="0" marR="0" rtl="0" algn="l">
                        <a:lnSpc>
                          <a:spcPct val="100000"/>
                        </a:lnSpc>
                        <a:spcBef>
                          <a:spcPts val="0"/>
                        </a:spcBef>
                        <a:spcAft>
                          <a:spcPts val="0"/>
                        </a:spcAft>
                        <a:buClr>
                          <a:srgbClr val="000000"/>
                        </a:buClr>
                        <a:buSzPts val="1800"/>
                        <a:buFont typeface="Arial"/>
                        <a:buNone/>
                      </a:pPr>
                      <a:r>
                        <a:rPr lang="en-US" sz="1800"/>
                        <a:t>4.</a:t>
                      </a:r>
                      <a:endParaRPr sz="1800" u="none" cap="none" strike="noStrike"/>
                    </a:p>
                  </a:txBody>
                  <a:tcPr marT="45725" marB="45725" marR="91450" marL="91450"/>
                </a:tc>
                <a:tc>
                  <a:txBody>
                    <a:bodyPr/>
                    <a:lstStyle/>
                    <a:p>
                      <a:pPr indent="0" lvl="0" marL="0" rtl="0" algn="l">
                        <a:spcBef>
                          <a:spcPts val="0"/>
                        </a:spcBef>
                        <a:spcAft>
                          <a:spcPts val="0"/>
                        </a:spcAft>
                        <a:buNone/>
                      </a:pPr>
                      <a:r>
                        <a:rPr lang="en-US" sz="2200"/>
                        <a:t>Servo motor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200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200</a:t>
                      </a:r>
                      <a:endParaRPr sz="1800" u="none" cap="none" strike="noStrike"/>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video Link </a:t>
            </a:r>
            <a:endParaRPr/>
          </a:p>
        </p:txBody>
      </p:sp>
      <p:sp>
        <p:nvSpPr>
          <p:cNvPr id="197" name="Google Shape;19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US"/>
              <a:t>Video link:</a:t>
            </a:r>
            <a:endParaRPr/>
          </a:p>
          <a:p>
            <a:pPr indent="0" lvl="0" marL="114300" rtl="0" algn="l">
              <a:lnSpc>
                <a:spcPct val="90000"/>
              </a:lnSpc>
              <a:spcBef>
                <a:spcPts val="1000"/>
              </a:spcBef>
              <a:spcAft>
                <a:spcPts val="0"/>
              </a:spcAft>
              <a:buSzPts val="1800"/>
              <a:buNone/>
            </a:pPr>
            <a:r>
              <a:t/>
            </a:r>
            <a:endParaRPr u="sng">
              <a:solidFill>
                <a:schemeClr val="hlink"/>
              </a:solidFill>
              <a:hlinkClick r:id="rId3"/>
            </a:endParaRPr>
          </a:p>
          <a:p>
            <a:pPr indent="0" lvl="0" marL="0" rtl="0" algn="l">
              <a:lnSpc>
                <a:spcPct val="90000"/>
              </a:lnSpc>
              <a:spcBef>
                <a:spcPts val="1000"/>
              </a:spcBef>
              <a:spcAft>
                <a:spcPts val="0"/>
              </a:spcAft>
              <a:buSzPts val="1800"/>
              <a:buNone/>
            </a:pPr>
            <a:r>
              <a:rPr lang="en-US" u="sng">
                <a:solidFill>
                  <a:schemeClr val="hlink"/>
                </a:solidFill>
                <a:hlinkClick r:id="rId4"/>
              </a:rPr>
              <a:t>https://drive.google.com/file/d/10Ijxx9KmKw8zYRaCo69QkuiPuN5kf7Dl/view?usp=sharing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sz="2800">
              <a:solidFill>
                <a:srgbClr val="FF0000"/>
              </a:solidFill>
            </a:endParaRPr>
          </a:p>
        </p:txBody>
      </p:sp>
      <p:sp>
        <p:nvSpPr>
          <p:cNvPr id="203" name="Google Shape;20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93700" lvl="0" marL="457200" marR="38735" rtl="0" algn="just">
              <a:lnSpc>
                <a:spcPct val="100000"/>
              </a:lnSpc>
              <a:spcBef>
                <a:spcPts val="0"/>
              </a:spcBef>
              <a:spcAft>
                <a:spcPts val="0"/>
              </a:spcAft>
              <a:buSzPts val="2600"/>
              <a:buFont typeface="Times New Roman"/>
              <a:buChar char="•"/>
            </a:pPr>
            <a:r>
              <a:rPr i="1" lang="en-US" sz="2600">
                <a:latin typeface="Times New Roman"/>
                <a:ea typeface="Times New Roman"/>
                <a:cs typeface="Times New Roman"/>
                <a:sym typeface="Times New Roman"/>
              </a:rPr>
              <a:t>BezaNegashGetu, Hussain A. Attia;“Automatic Water Level Sensor and Controller System”,Electronic Devices, Systems and Applications (ICEDSA), 2016 5th International Conference on ,ISSN: 2159-2055 </a:t>
            </a:r>
            <a:endParaRPr i="1" sz="2600">
              <a:latin typeface="Times New Roman"/>
              <a:ea typeface="Times New Roman"/>
              <a:cs typeface="Times New Roman"/>
              <a:sym typeface="Times New Roman"/>
            </a:endParaRPr>
          </a:p>
          <a:p>
            <a:pPr indent="-393700" lvl="0" marL="457200" marR="38735" rtl="0" algn="just">
              <a:lnSpc>
                <a:spcPct val="100000"/>
              </a:lnSpc>
              <a:spcBef>
                <a:spcPts val="0"/>
              </a:spcBef>
              <a:spcAft>
                <a:spcPts val="0"/>
              </a:spcAft>
              <a:buSzPts val="2600"/>
              <a:buFont typeface="Times New Roman"/>
              <a:buChar char="•"/>
            </a:pPr>
            <a:r>
              <a:rPr i="1" lang="en-US" sz="2600">
                <a:latin typeface="Times New Roman"/>
                <a:ea typeface="Times New Roman"/>
                <a:cs typeface="Times New Roman"/>
                <a:sym typeface="Times New Roman"/>
              </a:rPr>
              <a:t>T</a:t>
            </a:r>
            <a:r>
              <a:rPr i="1" lang="en-US" sz="2600">
                <a:latin typeface="Times New Roman"/>
                <a:ea typeface="Times New Roman"/>
                <a:cs typeface="Times New Roman"/>
                <a:sym typeface="Times New Roman"/>
              </a:rPr>
              <a:t>hinagaran Perumal, Md Nasir Sulaiman&amp;Leong.C.Y ,“Internet of Things (IoT) Enabled Water Monitoring System”,2015 IEEE 4th Global Conference on Consumer Electronics (GCCE),ISBN: 978-1-4799-8750-4</a:t>
            </a:r>
            <a:endParaRPr i="1" sz="2600">
              <a:latin typeface="Times New Roman"/>
              <a:ea typeface="Times New Roman"/>
              <a:cs typeface="Times New Roman"/>
              <a:sym typeface="Times New Roman"/>
            </a:endParaRPr>
          </a:p>
          <a:p>
            <a:pPr indent="-393700" lvl="0" marL="457200" marR="38735" rtl="0" algn="just">
              <a:lnSpc>
                <a:spcPct val="100000"/>
              </a:lnSpc>
              <a:spcBef>
                <a:spcPts val="0"/>
              </a:spcBef>
              <a:spcAft>
                <a:spcPts val="0"/>
              </a:spcAft>
              <a:buSzPts val="2600"/>
              <a:buFont typeface="Times New Roman"/>
              <a:buChar char="•"/>
            </a:pPr>
            <a:r>
              <a:rPr i="1" lang="en-US" sz="2600">
                <a:latin typeface="Times New Roman"/>
                <a:ea typeface="Times New Roman"/>
                <a:cs typeface="Times New Roman"/>
                <a:sym typeface="Times New Roman"/>
              </a:rPr>
              <a:t>Nicola Ivan Giannoccaro, Luigi Spedicato;”Ultrasonic Sensors for Measurements of Liquid Level, Volume and Volumetric Flow in a Tank”,Volume 1, Issue 1 April 2012 ,ISSN: 2159-2055 </a:t>
            </a:r>
            <a:endParaRPr i="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a:t>
            </a:r>
            <a:endParaRPr/>
          </a:p>
        </p:txBody>
      </p:sp>
      <p:sp>
        <p:nvSpPr>
          <p:cNvPr id="98" name="Google Shape;98;p2"/>
          <p:cNvSpPr txBox="1"/>
          <p:nvPr>
            <p:ph idx="1" type="body"/>
          </p:nvPr>
        </p:nvSpPr>
        <p:spPr>
          <a:xfrm>
            <a:off x="838200" y="1253765"/>
            <a:ext cx="10515600" cy="4923198"/>
          </a:xfrm>
          <a:prstGeom prst="rect">
            <a:avLst/>
          </a:prstGeom>
          <a:noFill/>
          <a:ln>
            <a:noFill/>
          </a:ln>
        </p:spPr>
        <p:txBody>
          <a:bodyPr anchorCtr="0" anchor="t" bIns="45700" lIns="91425" spcFirstLastPara="1" rIns="91425" wrap="square" tIns="45700">
            <a:normAutofit fontScale="92500" lnSpcReduction="20000"/>
          </a:bodyPr>
          <a:lstStyle/>
          <a:p>
            <a:pPr indent="-228600" lvl="0" marL="457200" rtl="0" algn="l">
              <a:lnSpc>
                <a:spcPct val="90000"/>
              </a:lnSpc>
              <a:spcBef>
                <a:spcPts val="1000"/>
              </a:spcBef>
              <a:spcAft>
                <a:spcPts val="0"/>
              </a:spcAft>
              <a:buSzPct val="108108"/>
              <a:buNone/>
            </a:pPr>
            <a:r>
              <a:t/>
            </a:r>
            <a:endParaRPr b="0" i="0" sz="1800" u="none" strike="noStrike">
              <a:solidFill>
                <a:srgbClr val="000000"/>
              </a:solidFill>
              <a:latin typeface="Times New Roman"/>
              <a:ea typeface="Times New Roman"/>
              <a:cs typeface="Times New Roman"/>
              <a:sym typeface="Times New Roman"/>
            </a:endParaRPr>
          </a:p>
          <a:p>
            <a:pPr indent="0" lvl="0" marL="114300" rtl="0" algn="l">
              <a:lnSpc>
                <a:spcPct val="100000"/>
              </a:lnSpc>
              <a:spcBef>
                <a:spcPts val="1000"/>
              </a:spcBef>
              <a:spcAft>
                <a:spcPts val="0"/>
              </a:spcAft>
              <a:buSzPct val="74844"/>
              <a:buNone/>
            </a:pPr>
            <a:r>
              <a:rPr b="0" i="1" lang="en-US" sz="2600" u="none" strike="noStrike">
                <a:solidFill>
                  <a:srgbClr val="000000"/>
                </a:solidFill>
                <a:latin typeface="Times New Roman"/>
                <a:ea typeface="Times New Roman"/>
                <a:cs typeface="Times New Roman"/>
                <a:sym typeface="Times New Roman"/>
              </a:rPr>
              <a:t>In daily operations related to farming or gardening watering is the most important practice and the most labour-intensive task. No matter whichever weather it is, either too hot and dry or too cloudy and wet, you want to be able to control the amount of water that reaches your plants. Modern watering systems could be effectively used to water plants when they need it. But to implement this there are two major tasks i.e., Amount of water to be poured and the time to be poured. In order to replace manual activities and making gardener's work easier, we have created automatic plant watering system. By this method we can water our plants by calculating the moisture content in the soil and water our plants manually or automatically by using a mobile application. By adding automated plant watering system to the garden or agricultural field, you will help all of the plants reach their fullest potential as well as conserving water. Using sprinklers drip emitters, or a combination of both, we have designed a system that is ideal for every plant in the yard. To note the moisture content in the soil we have used sensor that will detect the amount of water in the soil. </a:t>
            </a:r>
            <a:endParaRPr i="1" sz="2600"/>
          </a:p>
        </p:txBody>
      </p:sp>
      <p:sp>
        <p:nvSpPr>
          <p:cNvPr id="99" name="Google Shape;9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15MC804 - Project work - Review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8"/>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 Cont.</a:t>
            </a:r>
            <a:endParaRPr/>
          </a:p>
        </p:txBody>
      </p:sp>
      <p:sp>
        <p:nvSpPr>
          <p:cNvPr id="105" name="Google Shape;105;p28"/>
          <p:cNvSpPr txBox="1"/>
          <p:nvPr>
            <p:ph idx="1" type="body"/>
          </p:nvPr>
        </p:nvSpPr>
        <p:spPr>
          <a:xfrm>
            <a:off x="838200" y="1253765"/>
            <a:ext cx="10515600" cy="49233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SzPts val="1800"/>
              <a:buNone/>
            </a:pPr>
            <a:r>
              <a:t/>
            </a:r>
            <a:endParaRPr b="0" i="1" sz="1800" u="none" strike="noStrike">
              <a:solidFill>
                <a:srgbClr val="000000"/>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0" i="1" lang="en-US" sz="2600" u="none" strike="noStrike">
                <a:solidFill>
                  <a:srgbClr val="000000"/>
                </a:solidFill>
                <a:latin typeface="Times New Roman"/>
                <a:ea typeface="Times New Roman"/>
                <a:cs typeface="Times New Roman"/>
                <a:sym typeface="Times New Roman"/>
              </a:rPr>
              <a:t>In this sensor we have pre-determined the moisture content according to the plant. If it reaches below that level the motor starts running and waters the plant it also sends a mobile notification to our mobile application. The motor runs till the moisture content of the soil reaches up to that pre-determined amount. This moisture content can be monitored by our mobile phone and by our mobile phone we can water our plants. Generally, plants need to be watered twice a day, morning and evening. Thus, the microcontroller is programmed to water plants two times per day. System is designed in such a way that it reports its current state as well as remind the user to add water to the tank. All these notifications are made through mobile application. We hope that through this prototype we all can enjoy having plants, without being worried about absent or forgetfulness.</a:t>
            </a:r>
            <a:endParaRPr i="1" sz="2600"/>
          </a:p>
        </p:txBody>
      </p:sp>
      <p:sp>
        <p:nvSpPr>
          <p:cNvPr id="106" name="Google Shape;10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i="1" lang="en-US"/>
              <a:t>15MC804 - Project work - Review 2</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Statement</a:t>
            </a:r>
            <a:endParaRPr/>
          </a:p>
        </p:txBody>
      </p:sp>
      <p:sp>
        <p:nvSpPr>
          <p:cNvPr id="112" name="Google Shape;112;p3"/>
          <p:cNvSpPr txBox="1"/>
          <p:nvPr>
            <p:ph idx="1" type="body"/>
          </p:nvPr>
        </p:nvSpPr>
        <p:spPr>
          <a:xfrm>
            <a:off x="838200" y="1825625"/>
            <a:ext cx="81705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Font typeface="Times New Roman"/>
              <a:buChar char="•"/>
            </a:pPr>
            <a:r>
              <a:rPr i="1" lang="en-US">
                <a:latin typeface="Times New Roman"/>
                <a:ea typeface="Times New Roman"/>
                <a:cs typeface="Times New Roman"/>
                <a:sym typeface="Times New Roman"/>
              </a:rPr>
              <a:t>Every plant and tree in our earth need water.</a:t>
            </a:r>
            <a:endParaRPr i="1">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Font typeface="Times New Roman"/>
              <a:buChar char="•"/>
            </a:pPr>
            <a:r>
              <a:rPr i="1" lang="en-US">
                <a:latin typeface="Times New Roman"/>
                <a:ea typeface="Times New Roman"/>
                <a:cs typeface="Times New Roman"/>
                <a:sym typeface="Times New Roman"/>
              </a:rPr>
              <a:t>Water is essential for all living organisms.</a:t>
            </a:r>
            <a:endParaRPr i="1">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Font typeface="Times New Roman"/>
              <a:buChar char="•"/>
            </a:pPr>
            <a:r>
              <a:rPr i="1" lang="en-US">
                <a:latin typeface="Times New Roman"/>
                <a:ea typeface="Times New Roman"/>
                <a:cs typeface="Times New Roman"/>
                <a:sym typeface="Times New Roman"/>
              </a:rPr>
              <a:t>In this technological world, People are busy with their tight schedule .They don’t have enough time to take care their plants and trees.</a:t>
            </a:r>
            <a:endParaRPr i="1">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Font typeface="Times New Roman"/>
              <a:buChar char="•"/>
            </a:pPr>
            <a:r>
              <a:rPr i="1" lang="en-US">
                <a:latin typeface="Times New Roman"/>
                <a:ea typeface="Times New Roman"/>
                <a:cs typeface="Times New Roman"/>
                <a:sym typeface="Times New Roman"/>
              </a:rPr>
              <a:t>Due to this plants get dry and lose their lives.</a:t>
            </a:r>
            <a:endParaRPr i="1">
              <a:latin typeface="Times New Roman"/>
              <a:ea typeface="Times New Roman"/>
              <a:cs typeface="Times New Roman"/>
              <a:sym typeface="Times New Roman"/>
            </a:endParaRPr>
          </a:p>
        </p:txBody>
      </p:sp>
      <p:sp>
        <p:nvSpPr>
          <p:cNvPr id="113" name="Google Shape;11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15MC804 - Project work - Review 2</a:t>
            </a:r>
            <a:endParaRPr/>
          </a:p>
        </p:txBody>
      </p:sp>
      <p:pic>
        <p:nvPicPr>
          <p:cNvPr id="114" name="Google Shape;114;p3"/>
          <p:cNvPicPr preferRelativeResize="0"/>
          <p:nvPr/>
        </p:nvPicPr>
        <p:blipFill>
          <a:blip r:embed="rId3">
            <a:alphaModFix/>
          </a:blip>
          <a:stretch>
            <a:fillRect/>
          </a:stretch>
        </p:blipFill>
        <p:spPr>
          <a:xfrm>
            <a:off x="8755500" y="2063139"/>
            <a:ext cx="3201100" cy="2826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Existing Solution to the Problem Addressed</a:t>
            </a:r>
            <a:endParaRPr/>
          </a:p>
        </p:txBody>
      </p:sp>
      <p:sp>
        <p:nvSpPr>
          <p:cNvPr id="120" name="Google Shape;120;p4"/>
          <p:cNvSpPr txBox="1"/>
          <p:nvPr>
            <p:ph idx="1" type="body"/>
          </p:nvPr>
        </p:nvSpPr>
        <p:spPr>
          <a:xfrm>
            <a:off x="838200" y="1480008"/>
            <a:ext cx="10515600" cy="469695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i="1" lang="en-US">
                <a:solidFill>
                  <a:schemeClr val="dk1"/>
                </a:solidFill>
                <a:latin typeface="Times New Roman"/>
                <a:ea typeface="Times New Roman"/>
                <a:cs typeface="Times New Roman"/>
                <a:sym typeface="Times New Roman"/>
              </a:rPr>
              <a:t>There is already a solution that will pour water for the plants by manual control but the difference is that our device will automatically pour water for the plants and trees by remote access.</a:t>
            </a:r>
            <a:endParaRPr i="1">
              <a:latin typeface="Times New Roman"/>
              <a:ea typeface="Times New Roman"/>
              <a:cs typeface="Times New Roman"/>
              <a:sym typeface="Times New Roman"/>
            </a:endParaRPr>
          </a:p>
        </p:txBody>
      </p:sp>
      <p:sp>
        <p:nvSpPr>
          <p:cNvPr id="121" name="Google Shape;12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15MC804 - Project work - Review 2</a:t>
            </a:r>
            <a:endParaRPr/>
          </a:p>
        </p:txBody>
      </p:sp>
      <p:pic>
        <p:nvPicPr>
          <p:cNvPr descr="8 Automatic Plant Watering Systems To Make Herb Gardening Easier" id="122" name="Google Shape;122;p4"/>
          <p:cNvPicPr preferRelativeResize="0"/>
          <p:nvPr/>
        </p:nvPicPr>
        <p:blipFill rotWithShape="1">
          <a:blip r:embed="rId3">
            <a:alphaModFix/>
          </a:blip>
          <a:srcRect b="0" l="0" r="0" t="0"/>
          <a:stretch/>
        </p:blipFill>
        <p:spPr>
          <a:xfrm>
            <a:off x="3872400" y="3016577"/>
            <a:ext cx="4281000" cy="28488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Proposed Solution to the Problem Addressed</a:t>
            </a:r>
            <a:endParaRPr/>
          </a:p>
        </p:txBody>
      </p:sp>
      <p:sp>
        <p:nvSpPr>
          <p:cNvPr id="128" name="Google Shape;128;p5"/>
          <p:cNvSpPr txBox="1"/>
          <p:nvPr>
            <p:ph idx="1" type="body"/>
          </p:nvPr>
        </p:nvSpPr>
        <p:spPr>
          <a:xfrm>
            <a:off x="838200" y="1574276"/>
            <a:ext cx="10515600" cy="4602687"/>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Font typeface="Times New Roman"/>
              <a:buChar char="•"/>
            </a:pPr>
            <a:r>
              <a:rPr i="1" lang="en-US">
                <a:latin typeface="Times New Roman"/>
                <a:ea typeface="Times New Roman"/>
                <a:cs typeface="Times New Roman"/>
                <a:sym typeface="Times New Roman"/>
              </a:rPr>
              <a:t>To overcome these issues in plants we have introduced an Automatic water dispenser for plants which is controlled by a mobile application. </a:t>
            </a:r>
            <a:endParaRPr i="1">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Font typeface="Times New Roman"/>
              <a:buChar char="•"/>
            </a:pPr>
            <a:r>
              <a:rPr i="1" lang="en-US">
                <a:latin typeface="Times New Roman"/>
                <a:ea typeface="Times New Roman"/>
                <a:cs typeface="Times New Roman"/>
                <a:sym typeface="Times New Roman"/>
              </a:rPr>
              <a:t>We have to insert a moisture sensor in the soil near the roots of the plant to measure the moisture content in the soil.</a:t>
            </a:r>
            <a:endParaRPr i="1">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Font typeface="Times New Roman"/>
              <a:buChar char="•"/>
            </a:pPr>
            <a:r>
              <a:rPr i="1" lang="en-US">
                <a:latin typeface="Times New Roman"/>
                <a:ea typeface="Times New Roman"/>
                <a:cs typeface="Times New Roman"/>
                <a:sym typeface="Times New Roman"/>
              </a:rPr>
              <a:t>If the moisture content in the soil reaches a </a:t>
            </a:r>
            <a:r>
              <a:rPr i="1" lang="en-US">
                <a:latin typeface="Times New Roman"/>
                <a:ea typeface="Times New Roman"/>
                <a:cs typeface="Times New Roman"/>
                <a:sym typeface="Times New Roman"/>
              </a:rPr>
              <a:t>predetermined</a:t>
            </a:r>
            <a:r>
              <a:rPr i="1" lang="en-US">
                <a:latin typeface="Times New Roman"/>
                <a:ea typeface="Times New Roman"/>
                <a:cs typeface="Times New Roman"/>
                <a:sym typeface="Times New Roman"/>
              </a:rPr>
              <a:t> level it will need to send a notification to the user.</a:t>
            </a:r>
            <a:endParaRPr i="1">
              <a:latin typeface="Times New Roman"/>
              <a:ea typeface="Times New Roman"/>
              <a:cs typeface="Times New Roman"/>
              <a:sym typeface="Times New Roman"/>
            </a:endParaRPr>
          </a:p>
          <a:p>
            <a:pPr indent="-228600" lvl="0" marL="228600" rtl="0" algn="l">
              <a:lnSpc>
                <a:spcPct val="90000"/>
              </a:lnSpc>
              <a:spcBef>
                <a:spcPts val="0"/>
              </a:spcBef>
              <a:spcAft>
                <a:spcPts val="0"/>
              </a:spcAft>
              <a:buClr>
                <a:schemeClr val="dk1"/>
              </a:buClr>
              <a:buSzPts val="2800"/>
              <a:buNone/>
            </a:pPr>
            <a:r>
              <a:t/>
            </a:r>
            <a:endParaRPr i="1">
              <a:latin typeface="Times New Roman"/>
              <a:ea typeface="Times New Roman"/>
              <a:cs typeface="Times New Roman"/>
              <a:sym typeface="Times New Roman"/>
            </a:endParaRPr>
          </a:p>
        </p:txBody>
      </p:sp>
      <p:sp>
        <p:nvSpPr>
          <p:cNvPr id="129" name="Google Shape;12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15MC804 - Project work - Review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Work Plan  </a:t>
            </a:r>
            <a:endParaRPr/>
          </a:p>
        </p:txBody>
      </p:sp>
      <p:sp>
        <p:nvSpPr>
          <p:cNvPr id="135" name="Google Shape;135;p6"/>
          <p:cNvSpPr txBox="1"/>
          <p:nvPr>
            <p:ph idx="1" type="body"/>
          </p:nvPr>
        </p:nvSpPr>
        <p:spPr>
          <a:xfrm>
            <a:off x="838200" y="1825625"/>
            <a:ext cx="82554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Font typeface="Times New Roman"/>
              <a:buChar char="•"/>
            </a:pPr>
            <a:r>
              <a:rPr i="1" lang="en-US">
                <a:latin typeface="Times New Roman"/>
                <a:ea typeface="Times New Roman"/>
                <a:cs typeface="Times New Roman"/>
                <a:sym typeface="Times New Roman"/>
              </a:rPr>
              <a:t>The sensor is placed inside the soil.</a:t>
            </a:r>
            <a:endParaRPr i="1">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Font typeface="Times New Roman"/>
              <a:buChar char="•"/>
            </a:pPr>
            <a:r>
              <a:rPr i="1" lang="en-US">
                <a:latin typeface="Times New Roman"/>
                <a:ea typeface="Times New Roman"/>
                <a:cs typeface="Times New Roman"/>
                <a:sym typeface="Times New Roman"/>
              </a:rPr>
              <a:t>It will measure the moisture content every time.</a:t>
            </a:r>
            <a:endParaRPr i="1">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Font typeface="Times New Roman"/>
              <a:buChar char="•"/>
            </a:pPr>
            <a:r>
              <a:rPr i="1" lang="en-US">
                <a:latin typeface="Times New Roman"/>
                <a:ea typeface="Times New Roman"/>
                <a:cs typeface="Times New Roman"/>
                <a:sym typeface="Times New Roman"/>
              </a:rPr>
              <a:t>It sense the required amount of water.</a:t>
            </a:r>
            <a:endParaRPr i="1">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Font typeface="Times New Roman"/>
              <a:buChar char="•"/>
            </a:pPr>
            <a:r>
              <a:rPr i="1" lang="en-US">
                <a:latin typeface="Times New Roman"/>
                <a:ea typeface="Times New Roman"/>
                <a:cs typeface="Times New Roman"/>
                <a:sym typeface="Times New Roman"/>
              </a:rPr>
              <a:t>If yes, the Arduino in which program is burned starts the motor.</a:t>
            </a:r>
            <a:endParaRPr i="1">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Font typeface="Times New Roman"/>
              <a:buChar char="•"/>
            </a:pPr>
            <a:r>
              <a:rPr i="1" lang="en-US">
                <a:latin typeface="Times New Roman"/>
                <a:ea typeface="Times New Roman"/>
                <a:cs typeface="Times New Roman"/>
                <a:sym typeface="Times New Roman"/>
              </a:rPr>
              <a:t>Once the water content in the soil reaches below </a:t>
            </a:r>
            <a:r>
              <a:rPr i="1" lang="en-US">
                <a:latin typeface="Times New Roman"/>
                <a:ea typeface="Times New Roman"/>
                <a:cs typeface="Times New Roman"/>
                <a:sym typeface="Times New Roman"/>
              </a:rPr>
              <a:t>predetermined</a:t>
            </a:r>
            <a:r>
              <a:rPr i="1" lang="en-US">
                <a:latin typeface="Times New Roman"/>
                <a:ea typeface="Times New Roman"/>
                <a:cs typeface="Times New Roman"/>
                <a:sym typeface="Times New Roman"/>
              </a:rPr>
              <a:t> level it will send a notification.</a:t>
            </a:r>
            <a:endParaRPr i="1">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Font typeface="Times New Roman"/>
              <a:buChar char="•"/>
            </a:pPr>
            <a:r>
              <a:rPr i="1" lang="en-US">
                <a:latin typeface="Times New Roman"/>
                <a:ea typeface="Times New Roman"/>
                <a:cs typeface="Times New Roman"/>
                <a:sym typeface="Times New Roman"/>
              </a:rPr>
              <a:t>If the user didn’t respond for a time of 10 mins it will automatically pour the water.</a:t>
            </a:r>
            <a:endParaRPr i="1">
              <a:latin typeface="Times New Roman"/>
              <a:ea typeface="Times New Roman"/>
              <a:cs typeface="Times New Roman"/>
              <a:sym typeface="Times New Roman"/>
            </a:endParaRPr>
          </a:p>
        </p:txBody>
      </p:sp>
      <p:sp>
        <p:nvSpPr>
          <p:cNvPr id="136" name="Google Shape;13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15MC804 - Project work - Review 2</a:t>
            </a:r>
            <a:endParaRPr/>
          </a:p>
        </p:txBody>
      </p:sp>
      <p:pic>
        <p:nvPicPr>
          <p:cNvPr id="137" name="Google Shape;137;p6"/>
          <p:cNvPicPr preferRelativeResize="0"/>
          <p:nvPr/>
        </p:nvPicPr>
        <p:blipFill rotWithShape="1">
          <a:blip r:embed="rId3">
            <a:alphaModFix/>
          </a:blip>
          <a:srcRect b="0" l="0" r="0" t="0"/>
          <a:stretch/>
        </p:blipFill>
        <p:spPr>
          <a:xfrm>
            <a:off x="9093609" y="1104802"/>
            <a:ext cx="2643000" cy="476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Block Diagram</a:t>
            </a:r>
            <a:endParaRPr/>
          </a:p>
        </p:txBody>
      </p:sp>
      <p:sp>
        <p:nvSpPr>
          <p:cNvPr id="143" name="Google Shape;143;p7"/>
          <p:cNvSpPr txBox="1"/>
          <p:nvPr>
            <p:ph idx="1" type="body"/>
          </p:nvPr>
        </p:nvSpPr>
        <p:spPr>
          <a:xfrm flipH="1" rot="10800000">
            <a:off x="838200" y="6176963"/>
            <a:ext cx="10515600" cy="11340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t/>
            </a:r>
            <a:endParaRPr/>
          </a:p>
        </p:txBody>
      </p:sp>
      <p:sp>
        <p:nvSpPr>
          <p:cNvPr id="144" name="Google Shape;14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15MC804 - Project work - Review 2</a:t>
            </a:r>
            <a:endParaRPr/>
          </a:p>
        </p:txBody>
      </p:sp>
      <p:sp>
        <p:nvSpPr>
          <p:cNvPr id="145" name="Google Shape;145;p7"/>
          <p:cNvSpPr/>
          <p:nvPr/>
        </p:nvSpPr>
        <p:spPr>
          <a:xfrm>
            <a:off x="630315" y="3538661"/>
            <a:ext cx="1482570" cy="550416"/>
          </a:xfrm>
          <a:prstGeom prst="roundRect">
            <a:avLst>
              <a:gd fmla="val 16667" name="adj"/>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MOBILE APP</a:t>
            </a:r>
            <a:endParaRPr b="0" i="0" sz="1400" u="none" cap="none" strike="noStrike">
              <a:solidFill>
                <a:schemeClr val="lt1"/>
              </a:solidFill>
              <a:latin typeface="Arial"/>
              <a:ea typeface="Arial"/>
              <a:cs typeface="Arial"/>
              <a:sym typeface="Arial"/>
            </a:endParaRPr>
          </a:p>
        </p:txBody>
      </p:sp>
      <p:sp>
        <p:nvSpPr>
          <p:cNvPr id="146" name="Google Shape;146;p7"/>
          <p:cNvSpPr/>
          <p:nvPr/>
        </p:nvSpPr>
        <p:spPr>
          <a:xfrm>
            <a:off x="2627790" y="3529784"/>
            <a:ext cx="1367162" cy="559293"/>
          </a:xfrm>
          <a:prstGeom prst="roundRect">
            <a:avLst>
              <a:gd fmla="val 16667" name="adj"/>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CONNECT TO DEVICE</a:t>
            </a:r>
            <a:endParaRPr b="0" i="0" sz="1400" u="none" cap="none" strike="noStrike">
              <a:solidFill>
                <a:schemeClr val="lt1"/>
              </a:solidFill>
              <a:latin typeface="Arial"/>
              <a:ea typeface="Arial"/>
              <a:cs typeface="Arial"/>
              <a:sym typeface="Arial"/>
            </a:endParaRPr>
          </a:p>
        </p:txBody>
      </p:sp>
      <p:sp>
        <p:nvSpPr>
          <p:cNvPr id="147" name="Google Shape;147;p7"/>
          <p:cNvSpPr/>
          <p:nvPr/>
        </p:nvSpPr>
        <p:spPr>
          <a:xfrm>
            <a:off x="4361893" y="2006353"/>
            <a:ext cx="1367162" cy="852256"/>
          </a:xfrm>
          <a:prstGeom prst="roundRect">
            <a:avLst>
              <a:gd fmla="val 16667" name="adj"/>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VERIFY THROUGH OTP</a:t>
            </a:r>
            <a:endParaRPr b="0" i="0" sz="1400" u="none" cap="none" strike="noStrike">
              <a:solidFill>
                <a:schemeClr val="lt1"/>
              </a:solidFill>
              <a:latin typeface="Arial"/>
              <a:ea typeface="Arial"/>
              <a:cs typeface="Arial"/>
              <a:sym typeface="Arial"/>
            </a:endParaRPr>
          </a:p>
        </p:txBody>
      </p:sp>
      <p:sp>
        <p:nvSpPr>
          <p:cNvPr id="148" name="Google Shape;148;p7"/>
          <p:cNvSpPr/>
          <p:nvPr/>
        </p:nvSpPr>
        <p:spPr>
          <a:xfrm>
            <a:off x="4361893" y="4572001"/>
            <a:ext cx="1367162" cy="852255"/>
          </a:xfrm>
          <a:prstGeom prst="roundRect">
            <a:avLst>
              <a:gd fmla="val 16667" name="adj"/>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GET DETAILS OF SOIL</a:t>
            </a:r>
            <a:endParaRPr b="0" i="0" sz="1400" u="none" cap="none" strike="noStrike">
              <a:solidFill>
                <a:schemeClr val="lt1"/>
              </a:solidFill>
              <a:latin typeface="Arial"/>
              <a:ea typeface="Arial"/>
              <a:cs typeface="Arial"/>
              <a:sym typeface="Arial"/>
            </a:endParaRPr>
          </a:p>
        </p:txBody>
      </p:sp>
      <p:sp>
        <p:nvSpPr>
          <p:cNvPr id="149" name="Google Shape;149;p7"/>
          <p:cNvSpPr/>
          <p:nvPr/>
        </p:nvSpPr>
        <p:spPr>
          <a:xfrm>
            <a:off x="5899209" y="3241259"/>
            <a:ext cx="1682321" cy="1136341"/>
          </a:xfrm>
          <a:prstGeom prst="roundRect">
            <a:avLst>
              <a:gd fmla="val 16667" name="adj"/>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SET MINIMUM MOISTURE LEVEL</a:t>
            </a:r>
            <a:endParaRPr b="0" i="0" sz="1400" u="none" cap="none" strike="noStrike">
              <a:solidFill>
                <a:schemeClr val="lt1"/>
              </a:solidFill>
              <a:latin typeface="Arial"/>
              <a:ea typeface="Arial"/>
              <a:cs typeface="Arial"/>
              <a:sym typeface="Arial"/>
            </a:endParaRPr>
          </a:p>
        </p:txBody>
      </p:sp>
      <p:sp>
        <p:nvSpPr>
          <p:cNvPr id="150" name="Google Shape;150;p7"/>
          <p:cNvSpPr/>
          <p:nvPr/>
        </p:nvSpPr>
        <p:spPr>
          <a:xfrm>
            <a:off x="7921841" y="3526255"/>
            <a:ext cx="1367162" cy="559293"/>
          </a:xfrm>
          <a:prstGeom prst="roundRect">
            <a:avLst>
              <a:gd fmla="val 16667" name="adj"/>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NOTIFY</a:t>
            </a:r>
            <a:endParaRPr b="0" i="0" sz="1400" u="none" cap="none" strike="noStrike">
              <a:solidFill>
                <a:schemeClr val="lt1"/>
              </a:solidFill>
              <a:latin typeface="Arial"/>
              <a:ea typeface="Arial"/>
              <a:cs typeface="Arial"/>
              <a:sym typeface="Arial"/>
            </a:endParaRPr>
          </a:p>
        </p:txBody>
      </p:sp>
      <p:sp>
        <p:nvSpPr>
          <p:cNvPr id="151" name="Google Shape;151;p7"/>
          <p:cNvSpPr/>
          <p:nvPr/>
        </p:nvSpPr>
        <p:spPr>
          <a:xfrm>
            <a:off x="9819443" y="3488524"/>
            <a:ext cx="1993036" cy="921458"/>
          </a:xfrm>
          <a:prstGeom prst="roundRect">
            <a:avLst>
              <a:gd fmla="val 16667" name="adj"/>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WATER AUTOMATICALLY</a:t>
            </a:r>
            <a:endParaRPr b="0" i="0" sz="1400" u="none" cap="none" strike="noStrike">
              <a:solidFill>
                <a:schemeClr val="lt1"/>
              </a:solidFill>
              <a:latin typeface="Arial"/>
              <a:ea typeface="Arial"/>
              <a:cs typeface="Arial"/>
              <a:sym typeface="Arial"/>
            </a:endParaRPr>
          </a:p>
        </p:txBody>
      </p:sp>
      <p:cxnSp>
        <p:nvCxnSpPr>
          <p:cNvPr id="152" name="Google Shape;152;p7"/>
          <p:cNvCxnSpPr>
            <a:stCxn id="145" idx="3"/>
            <a:endCxn id="146" idx="1"/>
          </p:cNvCxnSpPr>
          <p:nvPr/>
        </p:nvCxnSpPr>
        <p:spPr>
          <a:xfrm flipH="1" rot="10800000">
            <a:off x="2112885" y="3809369"/>
            <a:ext cx="514800" cy="4500"/>
          </a:xfrm>
          <a:prstGeom prst="straightConnector1">
            <a:avLst/>
          </a:prstGeom>
          <a:noFill/>
          <a:ln cap="flat" cmpd="sng" w="9525">
            <a:solidFill>
              <a:srgbClr val="5597D3"/>
            </a:solidFill>
            <a:prstDash val="solid"/>
            <a:round/>
            <a:headEnd len="sm" w="sm" type="none"/>
            <a:tailEnd len="med" w="med" type="triangle"/>
          </a:ln>
        </p:spPr>
      </p:cxnSp>
      <p:cxnSp>
        <p:nvCxnSpPr>
          <p:cNvPr id="153" name="Google Shape;153;p7"/>
          <p:cNvCxnSpPr>
            <a:endCxn id="147" idx="2"/>
          </p:cNvCxnSpPr>
          <p:nvPr/>
        </p:nvCxnSpPr>
        <p:spPr>
          <a:xfrm flipH="1" rot="10800000">
            <a:off x="3980174" y="2858609"/>
            <a:ext cx="1065300" cy="957600"/>
          </a:xfrm>
          <a:prstGeom prst="straightConnector1">
            <a:avLst/>
          </a:prstGeom>
          <a:noFill/>
          <a:ln cap="flat" cmpd="sng" w="9525">
            <a:solidFill>
              <a:srgbClr val="5597D3"/>
            </a:solidFill>
            <a:prstDash val="solid"/>
            <a:round/>
            <a:headEnd len="sm" w="sm" type="none"/>
            <a:tailEnd len="med" w="med" type="triangle"/>
          </a:ln>
        </p:spPr>
      </p:cxnSp>
      <p:cxnSp>
        <p:nvCxnSpPr>
          <p:cNvPr id="154" name="Google Shape;154;p7"/>
          <p:cNvCxnSpPr/>
          <p:nvPr/>
        </p:nvCxnSpPr>
        <p:spPr>
          <a:xfrm>
            <a:off x="4006786" y="3805901"/>
            <a:ext cx="1050522" cy="762570"/>
          </a:xfrm>
          <a:prstGeom prst="straightConnector1">
            <a:avLst/>
          </a:prstGeom>
          <a:noFill/>
          <a:ln cap="flat" cmpd="sng" w="9525">
            <a:solidFill>
              <a:srgbClr val="5597D3"/>
            </a:solidFill>
            <a:prstDash val="solid"/>
            <a:round/>
            <a:headEnd len="sm" w="sm" type="none"/>
            <a:tailEnd len="med" w="med" type="triangle"/>
          </a:ln>
        </p:spPr>
      </p:cxnSp>
      <p:cxnSp>
        <p:nvCxnSpPr>
          <p:cNvPr id="155" name="Google Shape;155;p7"/>
          <p:cNvCxnSpPr>
            <a:endCxn id="149" idx="2"/>
          </p:cNvCxnSpPr>
          <p:nvPr/>
        </p:nvCxnSpPr>
        <p:spPr>
          <a:xfrm flipH="1" rot="10800000">
            <a:off x="5729069" y="4377600"/>
            <a:ext cx="1011300" cy="547200"/>
          </a:xfrm>
          <a:prstGeom prst="straightConnector1">
            <a:avLst/>
          </a:prstGeom>
          <a:noFill/>
          <a:ln cap="flat" cmpd="sng" w="9525">
            <a:solidFill>
              <a:srgbClr val="5597D3"/>
            </a:solidFill>
            <a:prstDash val="solid"/>
            <a:round/>
            <a:headEnd len="sm" w="sm" type="none"/>
            <a:tailEnd len="med" w="med" type="triangle"/>
          </a:ln>
        </p:spPr>
      </p:cxnSp>
      <p:cxnSp>
        <p:nvCxnSpPr>
          <p:cNvPr id="156" name="Google Shape;156;p7"/>
          <p:cNvCxnSpPr>
            <a:endCxn id="150" idx="1"/>
          </p:cNvCxnSpPr>
          <p:nvPr/>
        </p:nvCxnSpPr>
        <p:spPr>
          <a:xfrm flipH="1" rot="10800000">
            <a:off x="7594241" y="3805902"/>
            <a:ext cx="327600" cy="72900"/>
          </a:xfrm>
          <a:prstGeom prst="straightConnector1">
            <a:avLst/>
          </a:prstGeom>
          <a:noFill/>
          <a:ln cap="flat" cmpd="sng" w="9525">
            <a:solidFill>
              <a:srgbClr val="5597D3"/>
            </a:solidFill>
            <a:prstDash val="solid"/>
            <a:round/>
            <a:headEnd len="sm" w="sm" type="none"/>
            <a:tailEnd len="med" w="med" type="triangle"/>
          </a:ln>
        </p:spPr>
      </p:cxnSp>
      <p:cxnSp>
        <p:nvCxnSpPr>
          <p:cNvPr id="157" name="Google Shape;157;p7"/>
          <p:cNvCxnSpPr>
            <a:endCxn id="151" idx="1"/>
          </p:cNvCxnSpPr>
          <p:nvPr/>
        </p:nvCxnSpPr>
        <p:spPr>
          <a:xfrm>
            <a:off x="9289043" y="3778853"/>
            <a:ext cx="530400" cy="170400"/>
          </a:xfrm>
          <a:prstGeom prst="straightConnector1">
            <a:avLst/>
          </a:prstGeom>
          <a:noFill/>
          <a:ln cap="flat" cmpd="sng" w="9525">
            <a:solidFill>
              <a:srgbClr val="5597D3"/>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Effective utilization of the Modern Tool &amp; Cloud</a:t>
            </a:r>
            <a:endParaRPr/>
          </a:p>
        </p:txBody>
      </p:sp>
      <p:sp>
        <p:nvSpPr>
          <p:cNvPr id="163" name="Google Shape;163;p9"/>
          <p:cNvSpPr txBox="1"/>
          <p:nvPr>
            <p:ph idx="1" type="body"/>
          </p:nvPr>
        </p:nvSpPr>
        <p:spPr>
          <a:xfrm>
            <a:off x="762750" y="234447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i="1" lang="en-US"/>
              <a:t>So far , We have designed a prototype for this idea. We are planning to implement this idea as an app. We are going to build this app using flutter. </a:t>
            </a:r>
            <a:endParaRPr/>
          </a:p>
          <a:p>
            <a:pPr indent="0" lvl="0" marL="0" rtl="0" algn="l">
              <a:lnSpc>
                <a:spcPct val="90000"/>
              </a:lnSpc>
              <a:spcBef>
                <a:spcPts val="1000"/>
              </a:spcBef>
              <a:spcAft>
                <a:spcPts val="0"/>
              </a:spcAft>
              <a:buNone/>
            </a:pPr>
            <a:r>
              <a:t/>
            </a:r>
            <a:endParaRPr i="1"/>
          </a:p>
          <a:p>
            <a:pPr indent="-342900" lvl="0" marL="457200" rtl="0" algn="l">
              <a:lnSpc>
                <a:spcPct val="90000"/>
              </a:lnSpc>
              <a:spcBef>
                <a:spcPts val="1000"/>
              </a:spcBef>
              <a:spcAft>
                <a:spcPts val="0"/>
              </a:spcAft>
              <a:buSzPts val="1800"/>
              <a:buChar char="❖"/>
            </a:pPr>
            <a:r>
              <a:rPr i="1" lang="en-US"/>
              <a:t>We are going to work on the platform called Microsoft azure. We selected Microsoft azure because it has more </a:t>
            </a:r>
            <a:r>
              <a:rPr i="1" lang="en-US"/>
              <a:t>benefits</a:t>
            </a:r>
            <a:r>
              <a:rPr i="1" lang="en-US"/>
              <a:t> than other cloud </a:t>
            </a:r>
            <a:r>
              <a:rPr i="1" lang="en-US"/>
              <a:t>platforms</a:t>
            </a:r>
            <a:r>
              <a:rPr i="1" lang="en-US">
                <a:solidFill>
                  <a:srgbClr val="FF0000"/>
                </a:solidFill>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2021-02-20T05:24:33Z</dcterms:created>
  <dc:creator>vignesh waran</dc:creator>
</cp:coreProperties>
</file>