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F72B19-837A-486D-87EF-F847241D4019}"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406530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26811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8821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91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1156249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F72B19-837A-486D-87EF-F847241D4019}"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1024151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F72B19-837A-486D-87EF-F847241D4019}"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8840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72B19-837A-486D-87EF-F847241D4019}"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1015741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72B19-837A-486D-87EF-F847241D4019}"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246939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72B19-837A-486D-87EF-F847241D4019}"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60375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72B19-837A-486D-87EF-F847241D4019}"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84850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80498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F72B19-837A-486D-87EF-F847241D4019}"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284046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F72B19-837A-486D-87EF-F847241D4019}"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84363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8F72B19-837A-486D-87EF-F847241D4019}"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412109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307189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72B19-837A-486D-87EF-F847241D4019}"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27C3D-B663-4FF6-B61E-B1DB525402FC}" type="slidenum">
              <a:rPr lang="en-US" smtClean="0"/>
              <a:t>‹#›</a:t>
            </a:fld>
            <a:endParaRPr lang="en-US"/>
          </a:p>
        </p:txBody>
      </p:sp>
    </p:spTree>
    <p:extLst>
      <p:ext uri="{BB962C8B-B14F-4D97-AF65-F5344CB8AC3E}">
        <p14:creationId xmlns:p14="http://schemas.microsoft.com/office/powerpoint/2010/main" val="94075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8F72B19-837A-486D-87EF-F847241D4019}" type="datetimeFigureOut">
              <a:rPr lang="en-US" smtClean="0"/>
              <a:t>3/31/2022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027C3D-B663-4FF6-B61E-B1DB525402FC}" type="slidenum">
              <a:rPr lang="en-US" smtClean="0"/>
              <a:t>‹#›</a:t>
            </a:fld>
            <a:endParaRPr lang="en-US"/>
          </a:p>
        </p:txBody>
      </p:sp>
    </p:spTree>
    <p:extLst>
      <p:ext uri="{BB962C8B-B14F-4D97-AF65-F5344CB8AC3E}">
        <p14:creationId xmlns:p14="http://schemas.microsoft.com/office/powerpoint/2010/main" val="1342699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9C2725-483E-4642-B898-9942623186F7}"/>
              </a:ext>
            </a:extLst>
          </p:cNvPr>
          <p:cNvSpPr/>
          <p:nvPr/>
        </p:nvSpPr>
        <p:spPr>
          <a:xfrm>
            <a:off x="726140" y="1021976"/>
            <a:ext cx="5199529" cy="5199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F724703-135E-4182-861D-9CBC73F7B59A}"/>
              </a:ext>
            </a:extLst>
          </p:cNvPr>
          <p:cNvSpPr/>
          <p:nvPr/>
        </p:nvSpPr>
        <p:spPr>
          <a:xfrm>
            <a:off x="6096000" y="1021976"/>
            <a:ext cx="5060719" cy="5165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FB114B6-9213-4D34-B5DD-6918137652C9}"/>
              </a:ext>
            </a:extLst>
          </p:cNvPr>
          <p:cNvSpPr txBox="1"/>
          <p:nvPr/>
        </p:nvSpPr>
        <p:spPr>
          <a:xfrm>
            <a:off x="779927" y="2012790"/>
            <a:ext cx="4948518" cy="4208716"/>
          </a:xfrm>
          <a:prstGeom prst="rect">
            <a:avLst/>
          </a:prstGeom>
          <a:noFill/>
        </p:spPr>
        <p:txBody>
          <a:bodyPr wrap="square" rtlCol="0">
            <a:spAutoFit/>
          </a:bodyPr>
          <a:lstStyle/>
          <a:p>
            <a:pPr marL="228600" marR="0">
              <a:spcBef>
                <a:spcPts val="0"/>
              </a:spcBef>
              <a:spcAft>
                <a:spcPts val="0"/>
              </a:spcAft>
            </a:pPr>
            <a:r>
              <a:rPr lang="en-US" sz="1400" b="1" dirty="0">
                <a:effectLst/>
                <a:latin typeface="Times New Roman" panose="02020603050405020304" pitchFamily="18" charset="0"/>
                <a:ea typeface="Arial" panose="020B0604020202020204" pitchFamily="34" charset="0"/>
              </a:rPr>
              <a:t>AIM:</a:t>
            </a:r>
            <a:endParaRPr lang="en-US" sz="1400" dirty="0">
              <a:effectLst/>
              <a:latin typeface="Arial" panose="020B0604020202020204" pitchFamily="34" charset="0"/>
              <a:ea typeface="Arial" panose="020B0604020202020204" pitchFamily="34" charset="0"/>
            </a:endParaRPr>
          </a:p>
          <a:p>
            <a:pPr marL="0" marR="0">
              <a:spcBef>
                <a:spcPts val="40"/>
              </a:spcBef>
              <a:spcAft>
                <a:spcPts val="0"/>
              </a:spcAft>
            </a:pPr>
            <a:r>
              <a:rPr lang="en-US" sz="1400"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a:p>
            <a:pPr marL="228600" marR="57150" indent="457200">
              <a:lnSpc>
                <a:spcPct val="113000"/>
              </a:lnSpc>
              <a:spcBef>
                <a:spcPts val="5"/>
              </a:spcBef>
              <a:spcAft>
                <a:spcPts val="0"/>
              </a:spcAft>
            </a:pPr>
            <a:r>
              <a:rPr lang="en-US" sz="1400" dirty="0">
                <a:effectLst/>
                <a:latin typeface="Times New Roman" panose="02020603050405020304" pitchFamily="18" charset="0"/>
                <a:ea typeface="Arial" panose="020B0604020202020204" pitchFamily="34" charset="0"/>
              </a:rPr>
              <a:t>To design an automatic street light system using LDR which detects the ambient light and turns on and off the street light.</a:t>
            </a:r>
            <a:endParaRPr lang="en-US" sz="1400" dirty="0">
              <a:effectLst/>
              <a:latin typeface="Arial" panose="020B0604020202020204" pitchFamily="34" charset="0"/>
              <a:ea typeface="Arial" panose="020B0604020202020204" pitchFamily="34" charset="0"/>
            </a:endParaRPr>
          </a:p>
          <a:p>
            <a:pPr marL="0" marR="57150">
              <a:lnSpc>
                <a:spcPct val="113000"/>
              </a:lnSpc>
              <a:spcBef>
                <a:spcPts val="5"/>
              </a:spcBef>
              <a:spcAft>
                <a:spcPts val="0"/>
              </a:spcAft>
            </a:pPr>
            <a:r>
              <a:rPr lang="en-US" sz="1400"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a:p>
            <a:pPr marL="0" marR="57150">
              <a:lnSpc>
                <a:spcPct val="113000"/>
              </a:lnSpc>
              <a:spcBef>
                <a:spcPts val="5"/>
              </a:spcBef>
              <a:spcAft>
                <a:spcPts val="0"/>
              </a:spcAft>
            </a:pPr>
            <a:r>
              <a:rPr lang="en-US" sz="1400" dirty="0">
                <a:effectLst/>
                <a:latin typeface="Times New Roman" panose="02020603050405020304" pitchFamily="18" charset="0"/>
                <a:ea typeface="Arial" panose="020B0604020202020204" pitchFamily="34" charset="0"/>
              </a:rPr>
              <a:t>    </a:t>
            </a:r>
            <a:r>
              <a:rPr lang="en-US" sz="1400" b="1" dirty="0">
                <a:effectLst/>
                <a:latin typeface="Times New Roman" panose="02020603050405020304" pitchFamily="18" charset="0"/>
                <a:ea typeface="Arial" panose="020B0604020202020204" pitchFamily="34" charset="0"/>
              </a:rPr>
              <a:t>OBJECTIVE:</a:t>
            </a:r>
            <a:endParaRPr lang="en-US" sz="1400" dirty="0">
              <a:effectLst/>
              <a:latin typeface="Arial" panose="020B0604020202020204" pitchFamily="34" charset="0"/>
              <a:ea typeface="Arial" panose="020B0604020202020204" pitchFamily="34" charset="0"/>
            </a:endParaRPr>
          </a:p>
          <a:p>
            <a:pPr marL="0" marR="57150">
              <a:lnSpc>
                <a:spcPct val="113000"/>
              </a:lnSpc>
              <a:spcBef>
                <a:spcPts val="5"/>
              </a:spcBef>
              <a:spcAft>
                <a:spcPts val="0"/>
              </a:spcAft>
            </a:pPr>
            <a:r>
              <a:rPr lang="en-US" sz="1400" dirty="0">
                <a:solidFill>
                  <a:srgbClr val="222222"/>
                </a:solidFill>
                <a:effectLst/>
                <a:latin typeface="Times New Roman" panose="02020603050405020304" pitchFamily="18" charset="0"/>
                <a:ea typeface="Arial" panose="020B0604020202020204" pitchFamily="34" charset="0"/>
              </a:rPr>
              <a:t>                 The objective of this project is to build an electronic device that can replace the conventional street lights to achieve more energy efficiency. You will be needing a LDR (Light Dependent Resistor) which can detect the light intensity present at the environment and send the data to the microcontroller. You can then program the microcontroller to carry out specific set of actuations (like switching ON/OFF street lamp) based on the value that the sensor provides. Also all the data that is collected will be stored on the cloud for analytics purposes</a:t>
            </a:r>
            <a:endParaRPr lang="en-US" sz="1400" dirty="0">
              <a:effectLst/>
              <a:latin typeface="Arial" panose="020B0604020202020204" pitchFamily="34" charset="0"/>
              <a:ea typeface="Arial" panose="020B0604020202020204" pitchFamily="34" charset="0"/>
            </a:endParaRPr>
          </a:p>
          <a:p>
            <a:endParaRPr lang="en-US" dirty="0"/>
          </a:p>
        </p:txBody>
      </p:sp>
      <p:sp>
        <p:nvSpPr>
          <p:cNvPr id="18" name="TextBox 17">
            <a:extLst>
              <a:ext uri="{FF2B5EF4-FFF2-40B4-BE49-F238E27FC236}">
                <a16:creationId xmlns:a16="http://schemas.microsoft.com/office/drawing/2014/main" id="{FEC6C87B-AFCA-40E2-A814-9729B216BB7A}"/>
              </a:ext>
            </a:extLst>
          </p:cNvPr>
          <p:cNvSpPr txBox="1"/>
          <p:nvPr/>
        </p:nvSpPr>
        <p:spPr>
          <a:xfrm>
            <a:off x="6266333" y="1222794"/>
            <a:ext cx="6096000" cy="369332"/>
          </a:xfrm>
          <a:prstGeom prst="rect">
            <a:avLst/>
          </a:prstGeom>
          <a:noFill/>
        </p:spPr>
        <p:txBody>
          <a:bodyPr wrap="square">
            <a:spAutoFit/>
          </a:bodyPr>
          <a:lstStyle/>
          <a:p>
            <a:pPr marL="0" marR="0">
              <a:spcBef>
                <a:spcPts val="0"/>
              </a:spcBef>
              <a:spcAft>
                <a:spcPts val="0"/>
              </a:spcAft>
            </a:pPr>
            <a:r>
              <a:rPr lang="en-US" sz="1400" b="1" dirty="0">
                <a:effectLst/>
                <a:latin typeface="Times New Roman" panose="02020603050405020304" pitchFamily="18" charset="0"/>
                <a:ea typeface="Arial" panose="020B0604020202020204" pitchFamily="34" charset="0"/>
              </a:rPr>
              <a:t>CONCEPT DIAGRAM</a:t>
            </a:r>
            <a:r>
              <a:rPr lang="en-US" sz="1800" b="1" dirty="0">
                <a:effectLst/>
                <a:latin typeface="Times New Roman" panose="02020603050405020304" pitchFamily="18" charset="0"/>
                <a:ea typeface="Arial" panose="020B0604020202020204" pitchFamily="34" charset="0"/>
              </a:rPr>
              <a:t>:</a:t>
            </a:r>
            <a:endParaRPr lang="en-US" sz="1600" dirty="0">
              <a:effectLst/>
              <a:latin typeface="Arial" panose="020B0604020202020204" pitchFamily="34" charset="0"/>
              <a:ea typeface="Arial" panose="020B0604020202020204" pitchFamily="34" charset="0"/>
            </a:endParaRPr>
          </a:p>
        </p:txBody>
      </p:sp>
      <p:sp>
        <p:nvSpPr>
          <p:cNvPr id="12" name="Rectangle 15">
            <a:extLst>
              <a:ext uri="{FF2B5EF4-FFF2-40B4-BE49-F238E27FC236}">
                <a16:creationId xmlns:a16="http://schemas.microsoft.com/office/drawing/2014/main" id="{BD342BA2-D492-47DB-8FE9-57662E9FB2C0}"/>
              </a:ext>
            </a:extLst>
          </p:cNvPr>
          <p:cNvSpPr>
            <a:spLocks noChangeArrowheads="1"/>
          </p:cNvSpPr>
          <p:nvPr/>
        </p:nvSpPr>
        <p:spPr bwMode="auto">
          <a:xfrm>
            <a:off x="152400" y="152399"/>
            <a:ext cx="118665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13" name="Group 12">
            <a:extLst>
              <a:ext uri="{FF2B5EF4-FFF2-40B4-BE49-F238E27FC236}">
                <a16:creationId xmlns:a16="http://schemas.microsoft.com/office/drawing/2014/main" id="{86E640BF-8C7E-4DCC-95E3-F9643A3CB83E}"/>
              </a:ext>
            </a:extLst>
          </p:cNvPr>
          <p:cNvGrpSpPr>
            <a:grpSpLocks/>
          </p:cNvGrpSpPr>
          <p:nvPr/>
        </p:nvGrpSpPr>
        <p:grpSpPr bwMode="auto">
          <a:xfrm>
            <a:off x="6490448" y="1909483"/>
            <a:ext cx="3299011" cy="3039034"/>
            <a:chOff x="0" y="0"/>
            <a:chExt cx="4233" cy="2707"/>
          </a:xfrm>
        </p:grpSpPr>
        <p:pic>
          <p:nvPicPr>
            <p:cNvPr id="2062" name="Picture 14">
              <a:extLst>
                <a:ext uri="{FF2B5EF4-FFF2-40B4-BE49-F238E27FC236}">
                  <a16:creationId xmlns:a16="http://schemas.microsoft.com/office/drawing/2014/main" id="{CE777B1D-6861-42F0-990A-E3702D6BD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 y="10"/>
              <a:ext cx="4213" cy="268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3">
              <a:extLst>
                <a:ext uri="{FF2B5EF4-FFF2-40B4-BE49-F238E27FC236}">
                  <a16:creationId xmlns:a16="http://schemas.microsoft.com/office/drawing/2014/main" id="{323083D5-1336-4001-8761-5279641CACC2}"/>
                </a:ext>
              </a:extLst>
            </p:cNvPr>
            <p:cNvSpPr>
              <a:spLocks noChangeArrowheads="1"/>
            </p:cNvSpPr>
            <p:nvPr/>
          </p:nvSpPr>
          <p:spPr bwMode="auto">
            <a:xfrm>
              <a:off x="5" y="5"/>
              <a:ext cx="4223" cy="269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C4834093-E704-449A-A1A9-D24081BC7C8B}"/>
              </a:ext>
            </a:extLst>
          </p:cNvPr>
          <p:cNvSpPr txBox="1"/>
          <p:nvPr/>
        </p:nvSpPr>
        <p:spPr>
          <a:xfrm>
            <a:off x="2584074" y="-73079"/>
            <a:ext cx="6181164" cy="542393"/>
          </a:xfrm>
          <a:prstGeom prst="rect">
            <a:avLst/>
          </a:prstGeom>
          <a:noFill/>
        </p:spPr>
        <p:txBody>
          <a:bodyPr wrap="square">
            <a:spAutoFit/>
          </a:bodyPr>
          <a:lstStyle/>
          <a:p>
            <a:pPr marL="0" marR="24765" algn="ctr">
              <a:lnSpc>
                <a:spcPct val="188000"/>
              </a:lnSpc>
              <a:spcBef>
                <a:spcPts val="210"/>
              </a:spcBef>
              <a:spcAft>
                <a:spcPts val="0"/>
              </a:spcAft>
            </a:pPr>
            <a:r>
              <a:rPr lang="en-US" sz="1800" b="1" kern="0" dirty="0">
                <a:effectLst/>
                <a:latin typeface="Times New Roman" panose="02020603050405020304" pitchFamily="18" charset="0"/>
                <a:ea typeface="Carlito"/>
                <a:cs typeface="Carlito"/>
              </a:rPr>
              <a:t>AUTOMATIC  STREET  LIGHT  SYSTEM  USING LDR</a:t>
            </a:r>
            <a:endParaRPr lang="en-US" sz="1600" b="1" kern="0" dirty="0">
              <a:effectLst/>
              <a:latin typeface="Carlito"/>
              <a:ea typeface="Carlito"/>
              <a:cs typeface="Carlito"/>
            </a:endParaRPr>
          </a:p>
        </p:txBody>
      </p:sp>
      <p:sp>
        <p:nvSpPr>
          <p:cNvPr id="26" name="TextBox 25">
            <a:extLst>
              <a:ext uri="{FF2B5EF4-FFF2-40B4-BE49-F238E27FC236}">
                <a16:creationId xmlns:a16="http://schemas.microsoft.com/office/drawing/2014/main" id="{4BCA5776-47F1-4585-A093-83FB6F79FD8D}"/>
              </a:ext>
            </a:extLst>
          </p:cNvPr>
          <p:cNvSpPr txBox="1"/>
          <p:nvPr/>
        </p:nvSpPr>
        <p:spPr>
          <a:xfrm>
            <a:off x="1168602" y="648567"/>
            <a:ext cx="6181164" cy="1143711"/>
          </a:xfrm>
          <a:prstGeom prst="rect">
            <a:avLst/>
          </a:prstGeom>
          <a:noFill/>
        </p:spPr>
        <p:txBody>
          <a:bodyPr wrap="square">
            <a:spAutoFit/>
          </a:bodyPr>
          <a:lstStyle/>
          <a:p>
            <a:pPr marL="0" marR="1325245">
              <a:lnSpc>
                <a:spcPct val="188000"/>
              </a:lnSpc>
              <a:spcBef>
                <a:spcPts val="210"/>
              </a:spcBef>
              <a:spcAft>
                <a:spcPts val="0"/>
              </a:spcAft>
              <a:tabLst>
                <a:tab pos="6210935" algn="l"/>
              </a:tabLst>
            </a:pPr>
            <a:r>
              <a:rPr lang="en-US" sz="1400" b="1" kern="0" dirty="0">
                <a:effectLst/>
                <a:latin typeface="Times New Roman" panose="02020603050405020304" pitchFamily="18" charset="0"/>
                <a:ea typeface="Carlito"/>
                <a:cs typeface="Carlito"/>
              </a:rPr>
              <a:t>NAME OF THE TEAM MEMBER:</a:t>
            </a:r>
            <a:endParaRPr lang="en-US" sz="1400" b="1" kern="0" dirty="0">
              <a:effectLst/>
              <a:latin typeface="Carlito"/>
              <a:ea typeface="Carlito"/>
              <a:cs typeface="Carlito"/>
            </a:endParaRPr>
          </a:p>
          <a:p>
            <a:pPr marL="0" marR="0">
              <a:spcBef>
                <a:spcPts val="40"/>
              </a:spcBef>
              <a:spcAft>
                <a:spcPts val="0"/>
              </a:spcAft>
            </a:pPr>
            <a:r>
              <a:rPr lang="en-US" sz="1400" dirty="0">
                <a:effectLst/>
                <a:latin typeface="Times New Roman" panose="02020603050405020304" pitchFamily="18" charset="0"/>
                <a:ea typeface="Arial" panose="020B0604020202020204" pitchFamily="34" charset="0"/>
              </a:rPr>
              <a:t>1. SVEDA N  (201EC269)</a:t>
            </a:r>
            <a:endParaRPr lang="en-US" sz="1400" dirty="0">
              <a:effectLst/>
              <a:latin typeface="Arial" panose="020B0604020202020204" pitchFamily="34" charset="0"/>
              <a:ea typeface="Arial" panose="020B0604020202020204" pitchFamily="34" charset="0"/>
            </a:endParaRPr>
          </a:p>
          <a:p>
            <a:pPr marL="0" marR="0">
              <a:spcBef>
                <a:spcPts val="40"/>
              </a:spcBef>
              <a:spcAft>
                <a:spcPts val="0"/>
              </a:spcAft>
            </a:pPr>
            <a:r>
              <a:rPr lang="en-US" sz="1400" dirty="0">
                <a:effectLst/>
                <a:latin typeface="Times New Roman" panose="02020603050405020304" pitchFamily="18" charset="0"/>
                <a:ea typeface="Arial" panose="020B0604020202020204" pitchFamily="34" charset="0"/>
              </a:rPr>
              <a:t>2. VINOTHINI R (201CE288)</a:t>
            </a:r>
            <a:endParaRPr lang="en-US" sz="1400" dirty="0">
              <a:effectLst/>
              <a:latin typeface="Arial" panose="020B0604020202020204" pitchFamily="34" charset="0"/>
              <a:ea typeface="Arial" panose="020B0604020202020204" pitchFamily="34" charset="0"/>
            </a:endParaRPr>
          </a:p>
          <a:p>
            <a:pPr marL="0" marR="0">
              <a:spcBef>
                <a:spcPts val="40"/>
              </a:spcBef>
              <a:spcAft>
                <a:spcPts val="0"/>
              </a:spcAft>
            </a:pPr>
            <a:r>
              <a:rPr lang="en-US" sz="1400" dirty="0">
                <a:effectLst/>
                <a:latin typeface="Times New Roman" panose="02020603050405020304" pitchFamily="18" charset="0"/>
                <a:ea typeface="Arial" panose="020B0604020202020204" pitchFamily="34" charset="0"/>
              </a:rPr>
              <a:t>3. VAISHNAVI V (201EC277)</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6332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797AE7-7B41-4AE3-9193-1DAC1C3CC5F7}"/>
              </a:ext>
            </a:extLst>
          </p:cNvPr>
          <p:cNvSpPr/>
          <p:nvPr/>
        </p:nvSpPr>
        <p:spPr>
          <a:xfrm>
            <a:off x="708210" y="1021976"/>
            <a:ext cx="5199529" cy="5199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1516458-1BE3-4D9E-85CB-5EC3EF83DFC5}"/>
              </a:ext>
            </a:extLst>
          </p:cNvPr>
          <p:cNvSpPr/>
          <p:nvPr/>
        </p:nvSpPr>
        <p:spPr>
          <a:xfrm>
            <a:off x="6284262" y="1021976"/>
            <a:ext cx="5199529" cy="5199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48A0A3-21A6-47AD-94F8-2979282F65DD}"/>
              </a:ext>
            </a:extLst>
          </p:cNvPr>
          <p:cNvSpPr txBox="1"/>
          <p:nvPr/>
        </p:nvSpPr>
        <p:spPr>
          <a:xfrm>
            <a:off x="824753" y="1239060"/>
            <a:ext cx="4930588" cy="4844724"/>
          </a:xfrm>
          <a:prstGeom prst="rect">
            <a:avLst/>
          </a:prstGeom>
          <a:noFill/>
        </p:spPr>
        <p:txBody>
          <a:bodyPr wrap="square">
            <a:spAutoFit/>
          </a:bodyPr>
          <a:lstStyle/>
          <a:p>
            <a:pPr marL="0" marR="0">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DISADVANTAGES OF EXISTING SYSTEM:</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Manual switching off/on of Street Lights</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More energy consumption</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Expense is high</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Manpower is required</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ADVANTAGES OF PROPOSED SYSTEM:</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Automatic switching of street lights</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Cost reduction</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Manpower reduction</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Wireless communication</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400" dirty="0">
                <a:effectLst/>
                <a:latin typeface="Times New Roman" panose="02020603050405020304" pitchFamily="18" charset="0"/>
                <a:ea typeface="Arial" panose="020B0604020202020204" pitchFamily="34" charset="0"/>
              </a:rPr>
              <a:t>Energy saving</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METHODOLOGY</a:t>
            </a:r>
            <a:r>
              <a:rPr lang="en-US" sz="1400" dirty="0">
                <a:effectLst/>
                <a:latin typeface="Times New Roman" panose="02020603050405020304" pitchFamily="18" charset="0"/>
                <a:ea typeface="Arial" panose="020B0604020202020204" pitchFamily="34" charset="0"/>
              </a:rPr>
              <a:t>:</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Street lights are the major component of a smart  city infrastructure. The important function of street light is to lighten the city streets using sensors to save the current or power energy.  In this system we use LED lamps to save current. Using IoT system is used to watch all kind of areas in the cities</a:t>
            </a:r>
            <a:r>
              <a:rPr lang="en-US" sz="1800" dirty="0">
                <a:effectLst/>
                <a:latin typeface="Times New Roman" panose="02020603050405020304" pitchFamily="18" charset="0"/>
                <a:ea typeface="Arial" panose="020B0604020202020204" pitchFamily="34" charset="0"/>
              </a:rPr>
              <a:t>.</a:t>
            </a:r>
            <a:endParaRPr lang="en-US"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4D00FF-5FB6-48E3-BC8A-20595D7364F1}"/>
              </a:ext>
            </a:extLst>
          </p:cNvPr>
          <p:cNvSpPr txBox="1"/>
          <p:nvPr/>
        </p:nvSpPr>
        <p:spPr>
          <a:xfrm>
            <a:off x="6304433" y="1120589"/>
            <a:ext cx="5159186" cy="1558825"/>
          </a:xfrm>
          <a:prstGeom prst="rect">
            <a:avLst/>
          </a:prstGeom>
          <a:noFill/>
        </p:spPr>
        <p:txBody>
          <a:bodyPr wrap="square">
            <a:spAutoFit/>
          </a:bodyPr>
          <a:lstStyle/>
          <a:p>
            <a:pPr marL="0" marR="0">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ATMEGA MICROCONTROLLER:</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ATMega</a:t>
            </a:r>
            <a:r>
              <a:rPr lang="en-US" sz="1400" dirty="0">
                <a:effectLst/>
                <a:latin typeface="Times New Roman" panose="02020603050405020304" pitchFamily="18" charset="0"/>
                <a:ea typeface="Arial" panose="020B0604020202020204" pitchFamily="34" charset="0"/>
              </a:rPr>
              <a:t> Microcontrollers belong to the AVR family of microcontrollers and is manufactured by Atmel Corporation. An </a:t>
            </a:r>
            <a:r>
              <a:rPr lang="en-US" sz="1400" dirty="0" err="1">
                <a:effectLst/>
                <a:latin typeface="Times New Roman" panose="02020603050405020304" pitchFamily="18" charset="0"/>
                <a:ea typeface="Arial" panose="020B0604020202020204" pitchFamily="34" charset="0"/>
              </a:rPr>
              <a:t>ATMega</a:t>
            </a:r>
            <a:r>
              <a:rPr lang="en-US" sz="1400" dirty="0">
                <a:effectLst/>
                <a:latin typeface="Times New Roman" panose="02020603050405020304" pitchFamily="18" charset="0"/>
                <a:ea typeface="Arial" panose="020B0604020202020204" pitchFamily="34" charset="0"/>
              </a:rPr>
              <a:t> Microcontroller is an 8-bit microcontroller with Reduced Instruction Set (RISC) based Harvard Architecture.</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E5FD60CB-F059-4453-9D0D-919E07A254D9}"/>
              </a:ext>
            </a:extLst>
          </p:cNvPr>
          <p:cNvSpPr txBox="1"/>
          <p:nvPr/>
        </p:nvSpPr>
        <p:spPr>
          <a:xfrm>
            <a:off x="6284262" y="3134579"/>
            <a:ext cx="5082985" cy="2054345"/>
          </a:xfrm>
          <a:prstGeom prst="rect">
            <a:avLst/>
          </a:prstGeom>
          <a:noFill/>
        </p:spPr>
        <p:txBody>
          <a:bodyPr wrap="square">
            <a:spAutoFit/>
          </a:bodyPr>
          <a:lstStyle/>
          <a:p>
            <a:pPr marL="0" marR="0">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LDR SENSOR:</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An LDR is a component that has a (variable) resistance that changes with the light intensity that falls upon it. This allows them to be used in light sensing circuits. The most obvious application for an LDR is to automatically turn on a light at a certain light level. An example of this could be a street light or a garden light. Features. Infrared LEDs have to adjust the voltages. LED adapted to various operating voltages.</a:t>
            </a:r>
            <a:endParaRPr lang="en-US" sz="1400" dirty="0">
              <a:effectLst/>
              <a:latin typeface="Arial" panose="020B0604020202020204" pitchFamily="34" charset="0"/>
              <a:ea typeface="Arial" panose="020B0604020202020204" pitchFamily="34" charset="0"/>
            </a:endParaRPr>
          </a:p>
        </p:txBody>
      </p:sp>
      <p:pic>
        <p:nvPicPr>
          <p:cNvPr id="10" name="image3.jpeg">
            <a:extLst>
              <a:ext uri="{FF2B5EF4-FFF2-40B4-BE49-F238E27FC236}">
                <a16:creationId xmlns:a16="http://schemas.microsoft.com/office/drawing/2014/main" id="{AE1118B6-80E4-4FC1-AE47-C337E6816CC2}"/>
              </a:ext>
            </a:extLst>
          </p:cNvPr>
          <p:cNvPicPr>
            <a:picLocks noChangeAspect="1"/>
          </p:cNvPicPr>
          <p:nvPr/>
        </p:nvPicPr>
        <p:blipFill>
          <a:blip r:embed="rId2" cstate="print"/>
          <a:stretch>
            <a:fillRect/>
          </a:stretch>
        </p:blipFill>
        <p:spPr>
          <a:xfrm>
            <a:off x="8194543" y="2421474"/>
            <a:ext cx="876935" cy="713105"/>
          </a:xfrm>
          <a:prstGeom prst="rect">
            <a:avLst/>
          </a:prstGeom>
        </p:spPr>
      </p:pic>
      <p:pic>
        <p:nvPicPr>
          <p:cNvPr id="11" name="Picture 10" descr="LDR Sensor Module buy online at Low Price in India - ElectronicsComp.com">
            <a:extLst>
              <a:ext uri="{FF2B5EF4-FFF2-40B4-BE49-F238E27FC236}">
                <a16:creationId xmlns:a16="http://schemas.microsoft.com/office/drawing/2014/main" id="{4B10A3B2-EB85-4F8B-93FF-24EE307EFF18}"/>
              </a:ext>
            </a:extLst>
          </p:cNvPr>
          <p:cNvPicPr>
            <a:picLocks noChangeAspect="1"/>
          </p:cNvPicPr>
          <p:nvPr/>
        </p:nvPicPr>
        <p:blipFill>
          <a:blip r:embed="rId3" cstate="print"/>
          <a:srcRect/>
          <a:stretch>
            <a:fillRect/>
          </a:stretch>
        </p:blipFill>
        <p:spPr bwMode="auto">
          <a:xfrm>
            <a:off x="7888939" y="5112805"/>
            <a:ext cx="1488141" cy="1336283"/>
          </a:xfrm>
          <a:prstGeom prst="rect">
            <a:avLst/>
          </a:prstGeom>
          <a:noFill/>
          <a:ln w="9525">
            <a:noFill/>
            <a:miter lim="800000"/>
            <a:headEnd/>
            <a:tailEnd/>
          </a:ln>
        </p:spPr>
      </p:pic>
    </p:spTree>
    <p:extLst>
      <p:ext uri="{BB962C8B-B14F-4D97-AF65-F5344CB8AC3E}">
        <p14:creationId xmlns:p14="http://schemas.microsoft.com/office/powerpoint/2010/main" val="327616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B95585-F4C9-4779-98D0-13ECCE6155EB}"/>
              </a:ext>
            </a:extLst>
          </p:cNvPr>
          <p:cNvSpPr/>
          <p:nvPr/>
        </p:nvSpPr>
        <p:spPr>
          <a:xfrm>
            <a:off x="726140" y="1021976"/>
            <a:ext cx="5199529" cy="5199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 name="Rectangle 2">
            <a:extLst>
              <a:ext uri="{FF2B5EF4-FFF2-40B4-BE49-F238E27FC236}">
                <a16:creationId xmlns:a16="http://schemas.microsoft.com/office/drawing/2014/main" id="{71DCFC37-C27B-4132-B0A5-61123A536FF8}"/>
              </a:ext>
            </a:extLst>
          </p:cNvPr>
          <p:cNvSpPr/>
          <p:nvPr/>
        </p:nvSpPr>
        <p:spPr>
          <a:xfrm>
            <a:off x="6266331" y="1021976"/>
            <a:ext cx="5199529" cy="5199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 name="TextBox 4">
            <a:extLst>
              <a:ext uri="{FF2B5EF4-FFF2-40B4-BE49-F238E27FC236}">
                <a16:creationId xmlns:a16="http://schemas.microsoft.com/office/drawing/2014/main" id="{D34E5E6E-F7AB-4725-B243-819A7A7147E1}"/>
              </a:ext>
            </a:extLst>
          </p:cNvPr>
          <p:cNvSpPr txBox="1"/>
          <p:nvPr/>
        </p:nvSpPr>
        <p:spPr>
          <a:xfrm>
            <a:off x="726140" y="1198194"/>
            <a:ext cx="5020236" cy="2054345"/>
          </a:xfrm>
          <a:prstGeom prst="rect">
            <a:avLst/>
          </a:prstGeom>
          <a:noFill/>
        </p:spPr>
        <p:txBody>
          <a:bodyPr wrap="square">
            <a:spAutoFit/>
          </a:bodyPr>
          <a:lstStyle/>
          <a:p>
            <a:pPr marL="0" marR="0" algn="just">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WI-FI MODULE:</a:t>
            </a:r>
            <a:endParaRPr lang="en-US" sz="14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The Arduino Uno </a:t>
            </a:r>
            <a:r>
              <a:rPr lang="en-US" sz="1400" dirty="0" err="1">
                <a:effectLst/>
                <a:latin typeface="Times New Roman" panose="02020603050405020304" pitchFamily="18" charset="0"/>
                <a:ea typeface="Arial" panose="020B0604020202020204" pitchFamily="34" charset="0"/>
              </a:rPr>
              <a:t>WiFi</a:t>
            </a:r>
            <a:r>
              <a:rPr lang="en-US" sz="1400" dirty="0">
                <a:effectLst/>
                <a:latin typeface="Times New Roman" panose="02020603050405020304" pitchFamily="18" charset="0"/>
                <a:ea typeface="Arial" panose="020B0604020202020204" pitchFamily="34" charset="0"/>
              </a:rPr>
              <a:t> is an Arduino Uno with an integrated </a:t>
            </a:r>
            <a:r>
              <a:rPr lang="en-US" sz="1400" dirty="0" err="1">
                <a:effectLst/>
                <a:latin typeface="Times New Roman" panose="02020603050405020304" pitchFamily="18" charset="0"/>
                <a:ea typeface="Arial" panose="020B0604020202020204" pitchFamily="34" charset="0"/>
              </a:rPr>
              <a:t>WiFi</a:t>
            </a:r>
            <a:r>
              <a:rPr lang="en-US" sz="1400" dirty="0">
                <a:effectLst/>
                <a:latin typeface="Times New Roman" panose="02020603050405020304" pitchFamily="18" charset="0"/>
                <a:ea typeface="Arial" panose="020B0604020202020204" pitchFamily="34" charset="0"/>
              </a:rPr>
              <a:t> module. The board is based on the Atmega328P with an ESP8266WiFi Module integrated. The ESP8266WiFi Module is a self contained SoC with integrated TCP/IP protocol stack that can give access to your </a:t>
            </a:r>
            <a:r>
              <a:rPr lang="en-US" sz="1400" dirty="0" err="1">
                <a:effectLst/>
                <a:latin typeface="Times New Roman" panose="02020603050405020304" pitchFamily="18" charset="0"/>
                <a:ea typeface="Arial" panose="020B0604020202020204" pitchFamily="34" charset="0"/>
              </a:rPr>
              <a:t>WiFi</a:t>
            </a:r>
            <a:r>
              <a:rPr lang="en-US" sz="1400" dirty="0">
                <a:effectLst/>
                <a:latin typeface="Times New Roman" panose="02020603050405020304" pitchFamily="18" charset="0"/>
                <a:ea typeface="Arial" panose="020B0604020202020204" pitchFamily="34" charset="0"/>
              </a:rPr>
              <a:t> network.</a:t>
            </a:r>
            <a:endParaRPr lang="en-US" sz="14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ARDUINO:</a:t>
            </a:r>
            <a:endParaRPr lang="en-US" sz="1400" dirty="0">
              <a:effectLst/>
              <a:latin typeface="Arial" panose="020B0604020202020204" pitchFamily="34" charset="0"/>
              <a:ea typeface="Arial" panose="020B0604020202020204" pitchFamily="34" charset="0"/>
            </a:endParaRPr>
          </a:p>
        </p:txBody>
      </p:sp>
      <p:pic>
        <p:nvPicPr>
          <p:cNvPr id="6" name="image4.jpeg">
            <a:extLst>
              <a:ext uri="{FF2B5EF4-FFF2-40B4-BE49-F238E27FC236}">
                <a16:creationId xmlns:a16="http://schemas.microsoft.com/office/drawing/2014/main" id="{C97B1760-BD6C-495A-B3B7-191EFD286BEA}"/>
              </a:ext>
            </a:extLst>
          </p:cNvPr>
          <p:cNvPicPr>
            <a:picLocks noChangeAspect="1"/>
          </p:cNvPicPr>
          <p:nvPr/>
        </p:nvPicPr>
        <p:blipFill>
          <a:blip r:embed="rId2" cstate="print"/>
          <a:stretch>
            <a:fillRect/>
          </a:stretch>
        </p:blipFill>
        <p:spPr>
          <a:xfrm>
            <a:off x="1645714" y="3445523"/>
            <a:ext cx="2818710" cy="2214283"/>
          </a:xfrm>
          <a:prstGeom prst="rect">
            <a:avLst/>
          </a:prstGeom>
        </p:spPr>
      </p:pic>
      <p:sp>
        <p:nvSpPr>
          <p:cNvPr id="8" name="TextBox 7">
            <a:extLst>
              <a:ext uri="{FF2B5EF4-FFF2-40B4-BE49-F238E27FC236}">
                <a16:creationId xmlns:a16="http://schemas.microsoft.com/office/drawing/2014/main" id="{C58AF131-2285-41CF-BB23-B6BBC4655685}"/>
              </a:ext>
            </a:extLst>
          </p:cNvPr>
          <p:cNvSpPr txBox="1"/>
          <p:nvPr/>
        </p:nvSpPr>
        <p:spPr>
          <a:xfrm>
            <a:off x="6329085" y="1143418"/>
            <a:ext cx="5074020" cy="2302105"/>
          </a:xfrm>
          <a:prstGeom prst="rect">
            <a:avLst/>
          </a:prstGeom>
          <a:noFill/>
        </p:spPr>
        <p:txBody>
          <a:bodyPr wrap="square">
            <a:spAutoFit/>
          </a:bodyPr>
          <a:lstStyle/>
          <a:p>
            <a:pPr marL="0" marR="0" algn="just">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CONCLUSION</a:t>
            </a:r>
            <a:r>
              <a:rPr lang="en-US" sz="1400" dirty="0">
                <a:effectLst/>
                <a:latin typeface="Times New Roman" panose="02020603050405020304" pitchFamily="18" charset="0"/>
                <a:ea typeface="Arial" panose="020B0604020202020204" pitchFamily="34" charset="0"/>
              </a:rPr>
              <a:t>:</a:t>
            </a:r>
            <a:endParaRPr lang="en-US" sz="1400" dirty="0">
              <a:effectLst/>
              <a:latin typeface="Arial" panose="020B0604020202020204" pitchFamily="34" charset="0"/>
              <a:ea typeface="Arial" panose="020B0604020202020204" pitchFamily="34" charset="0"/>
            </a:endParaRPr>
          </a:p>
          <a:p>
            <a:pPr marL="0" marR="0" indent="457200" algn="just">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The important aim of this paper is to save the current. It is mainly used to protect the power efficiently. Using sensors to save the power energy without any waste. </a:t>
            </a:r>
            <a:endParaRPr lang="en-US" sz="1400" dirty="0">
              <a:effectLst/>
              <a:latin typeface="Arial" panose="020B0604020202020204" pitchFamily="34" charset="0"/>
              <a:ea typeface="Arial" panose="020B0604020202020204" pitchFamily="34" charset="0"/>
            </a:endParaRPr>
          </a:p>
          <a:p>
            <a:pPr marL="0" marR="0" indent="457200" algn="just">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This system can be used in public places also like hotels, industries, etc. It is control the overflow of current. Manpower not required in this system. This SSLS are mainly used in urban areas and highways to reduce the power wastage to save the current.</a:t>
            </a:r>
            <a:endParaRPr lang="en-US" sz="14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400" dirty="0">
                <a:effectLst/>
                <a:latin typeface="Times New Roman" panose="02020603050405020304" pitchFamily="18"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115E40E1-AA24-4451-B4E8-DFA646F24AD5}"/>
              </a:ext>
            </a:extLst>
          </p:cNvPr>
          <p:cNvSpPr txBox="1"/>
          <p:nvPr/>
        </p:nvSpPr>
        <p:spPr>
          <a:xfrm>
            <a:off x="7960659" y="4167622"/>
            <a:ext cx="6096000" cy="410882"/>
          </a:xfrm>
          <a:prstGeom prst="rect">
            <a:avLst/>
          </a:prstGeom>
          <a:noFill/>
        </p:spPr>
        <p:txBody>
          <a:bodyPr wrap="square">
            <a:spAutoFit/>
          </a:bodyPr>
          <a:lstStyle/>
          <a:p>
            <a:pPr marL="0" marR="0">
              <a:lnSpc>
                <a:spcPct val="115000"/>
              </a:lnSpc>
              <a:spcBef>
                <a:spcPts val="0"/>
              </a:spcBef>
              <a:spcAft>
                <a:spcPts val="0"/>
              </a:spcAft>
            </a:pPr>
            <a:r>
              <a:rPr lang="en-US" sz="1800" dirty="0">
                <a:effectLst/>
                <a:latin typeface="Viner Hand ITC" panose="03070502030502020203" pitchFamily="66" charset="0"/>
                <a:ea typeface="STXingkai" panose="02010800040101010101" pitchFamily="2" charset="-122"/>
              </a:rPr>
              <a:t>THANK YOU</a:t>
            </a:r>
          </a:p>
        </p:txBody>
      </p:sp>
    </p:spTree>
    <p:extLst>
      <p:ext uri="{BB962C8B-B14F-4D97-AF65-F5344CB8AC3E}">
        <p14:creationId xmlns:p14="http://schemas.microsoft.com/office/powerpoint/2010/main" val="4953686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36</TotalTime>
  <Words>548</Words>
  <Application>Microsoft Office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Carlito</vt:lpstr>
      <vt:lpstr>Times New Roman</vt:lpstr>
      <vt:lpstr>Tw Cen MT</vt:lpstr>
      <vt:lpstr>Viner Hand ITC</vt:lpstr>
      <vt:lpstr>Droplet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sveda n</dc:creator>
  <cp:lastModifiedBy>sveda n</cp:lastModifiedBy>
  <cp:revision>1</cp:revision>
  <dcterms:created xsi:type="dcterms:W3CDTF">2022-03-31T15:35:42Z</dcterms:created>
  <dcterms:modified xsi:type="dcterms:W3CDTF">2022-03-31T16:12:23Z</dcterms:modified>
</cp:coreProperties>
</file>